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57" r:id="rId5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205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7" Type="http://schemas.openxmlformats.org/officeDocument/2006/relationships/tags" Target="tags/tag63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2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" y="-8467"/>
            <a:ext cx="1217696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E7ACE3F-3A6B-46D9-BA7F-B5BD0C3D793A}" type="slidenum">
              <a:rPr lang="en-US" altLang="zh-CN" smtClean="0"/>
            </a:fld>
            <a:endParaRPr lang="en-US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audio" Target="../media/audio1.wav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2.jpeg"/><Relationship Id="rId3" Type="http://schemas.openxmlformats.org/officeDocument/2006/relationships/hyperlink" Target="http://www.2000888.com/www/yule/0731/jiangsheng/shanghai/feature_4.html" TargetMode="Externa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4.png"/><Relationship Id="rId2" Type="http://schemas.microsoft.com/office/2007/relationships/media" Target="file:///C:\Users\qyx\Desktop\12.1&#21160;&#33021;&#12289;&#21183;&#33021;&#12289;&#26426;&#26800;&#33021;\12-&#35270;&#39057;-3&#20250;&#36339;&#30340;&#21345;&#29255;.mpg" TargetMode="External"/><Relationship Id="rId1" Type="http://schemas.openxmlformats.org/officeDocument/2006/relationships/video" Target="file:///C:\Users\qyx\Desktop\12.1&#21160;&#33021;&#12289;&#21183;&#33021;&#12289;&#26426;&#26800;&#33021;\12-&#35270;&#39057;-3&#20250;&#36339;&#30340;&#21345;&#29255;.mpg" TargetMode="Externa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3.xml"/><Relationship Id="rId2" Type="http://schemas.openxmlformats.org/officeDocument/2006/relationships/audio" Target="../media/audio3.wav"/><Relationship Id="rId1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3.xml"/><Relationship Id="rId2" Type="http://schemas.openxmlformats.org/officeDocument/2006/relationships/slide" Target="slide28.xml"/><Relationship Id="rId1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Relationship Id="rId3" Type="http://schemas.openxmlformats.org/officeDocument/2006/relationships/hyperlink" Target="file:///F:\&#29289;&#29702;&#35838;&#20214;&#38598;\&#31532;&#21313;&#20108;&#31456;&#26426;&#26800;&#33021;&#19982;&#20869;&#33021;&#35838;&#20214;\&#25972;&#21512;&#29256;\12-&#35270;&#39057;-08-&#27700;&#36710;.flv" TargetMode="Externa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6.png"/><Relationship Id="rId2" Type="http://schemas.microsoft.com/office/2007/relationships/media" Target="file:///H:\&#21160;&#33021;&#21183;&#33021;&#26426;&#26800;&#33021;1\12-&#35270;&#39057;-1&#25506;&#31350;&#21160;&#33021;&#30340;&#22823;&#23567;1.mpg" TargetMode="External"/><Relationship Id="rId1" Type="http://schemas.openxmlformats.org/officeDocument/2006/relationships/video" Target="file:///H:\&#21160;&#33021;&#21183;&#33021;&#26426;&#26800;&#33021;1\12-&#35270;&#39057;-1&#25506;&#31350;&#21160;&#33021;&#30340;&#22823;&#23567;1.m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57805"/>
            <a:ext cx="10060940" cy="1325880"/>
          </a:xfrm>
        </p:spPr>
        <p:txBody>
          <a:bodyPr/>
          <a:lstStyle/>
          <a:p>
            <a:r>
              <a:rPr lang="zh-CN" altLang="en-US"/>
              <a:t>一、动能 势能 机械能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2182813" y="4114800"/>
            <a:ext cx="8064500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r>
              <a:rPr lang="zh-CN" alt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4000" b="1">
                <a:solidFill>
                  <a:schemeClr val="accent2"/>
                </a:solidFill>
                <a:latin typeface="Times New Roman" panose="02020603050405020304" pitchFamily="49" charset="-122"/>
                <a:sym typeface="宋体" panose="02010600030101010101" pitchFamily="2" charset="-122"/>
              </a:rPr>
              <a:t>——</a:t>
            </a:r>
            <a:r>
              <a:rPr lang="zh-CN" altLang="en-US" sz="4000" b="1">
                <a:solidFill>
                  <a:schemeClr val="accent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可以通过比较物体做功的多少来判断物体具有的动能大小。</a:t>
            </a:r>
            <a:endParaRPr lang="zh-CN" altLang="en-US" sz="4000" b="1">
              <a:solidFill>
                <a:schemeClr val="accent2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5087938" y="5638800"/>
            <a:ext cx="273685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转换法</a:t>
            </a:r>
            <a:endParaRPr lang="zh-CN" altLang="en-US" sz="40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4724400" y="2514600"/>
            <a:ext cx="4176713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sym typeface="宋体" panose="02010600030101010101" pitchFamily="2" charset="-122"/>
              </a:rPr>
              <a:t>——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控制变量法</a:t>
            </a:r>
            <a:endParaRPr lang="zh-CN" altLang="en-US" sz="40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2" name="Group 5"/>
          <p:cNvGrpSpPr/>
          <p:nvPr/>
        </p:nvGrpSpPr>
        <p:grpSpPr bwMode="auto">
          <a:xfrm>
            <a:off x="1847850" y="914400"/>
            <a:ext cx="8353425" cy="2185673"/>
            <a:chOff x="0" y="0"/>
            <a:chExt cx="13155" cy="3441"/>
          </a:xfrm>
        </p:grpSpPr>
        <p:sp>
          <p:nvSpPr>
            <p:cNvPr id="17414" name="Text Box 5"/>
            <p:cNvSpPr txBox="1">
              <a:spLocks noChangeArrowheads="1"/>
            </p:cNvSpPr>
            <p:nvPr/>
          </p:nvSpPr>
          <p:spPr bwMode="auto">
            <a:xfrm>
              <a:off x="113" y="1360"/>
              <a:ext cx="13042" cy="208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　　</a:t>
              </a:r>
              <a:r>
                <a:rPr lang="zh-CN" altLang="en-US" sz="4000" b="1"/>
                <a:t>该探究活动中，需要用到什么研究方法？</a:t>
              </a:r>
              <a:endParaRPr lang="zh-CN" altLang="en-US" sz="4000" b="1"/>
            </a:p>
          </p:txBody>
        </p:sp>
        <p:sp>
          <p:nvSpPr>
            <p:cNvPr id="15371" name="Text Box 7"/>
            <p:cNvSpPr txBox="1">
              <a:spLocks noChangeArrowheads="1"/>
            </p:cNvSpPr>
            <p:nvPr/>
          </p:nvSpPr>
          <p:spPr bwMode="auto">
            <a:xfrm>
              <a:off x="0" y="0"/>
              <a:ext cx="3175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rgbClr val="0000FF"/>
                  </a:solidFill>
                  <a:ea typeface="方正舒体" panose="02010601030101010101" pitchFamily="2" charset="-122"/>
                </a:rPr>
                <a:t>想一想</a:t>
              </a:r>
              <a:endParaRPr lang="zh-CN" altLang="en-US" sz="4000" b="1">
                <a:solidFill>
                  <a:srgbClr val="0000FF"/>
                </a:solidFill>
                <a:ea typeface="方正舒体" panose="02010601030101010101" pitchFamily="2" charset="-122"/>
              </a:endParaRPr>
            </a:p>
          </p:txBody>
        </p:sp>
        <p:sp>
          <p:nvSpPr>
            <p:cNvPr id="17416" name="AutoShape 8"/>
            <p:cNvSpPr>
              <a:spLocks noChangeArrowheads="1"/>
            </p:cNvSpPr>
            <p:nvPr/>
          </p:nvSpPr>
          <p:spPr bwMode="auto">
            <a:xfrm>
              <a:off x="908" y="1587"/>
              <a:ext cx="567" cy="567"/>
            </a:xfrm>
            <a:prstGeom prst="star4">
              <a:avLst>
                <a:gd name="adj" fmla="val 20486"/>
              </a:avLst>
            </a:prstGeom>
            <a:gradFill rotWithShape="1">
              <a:gsLst>
                <a:gs pos="0">
                  <a:srgbClr val="3399FF">
                    <a:alpha val="51999"/>
                  </a:srgbClr>
                </a:gs>
                <a:gs pos="100000">
                  <a:srgbClr val="000066"/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</a:ln>
          </p:spPr>
          <p:txBody>
            <a:bodyPr wrap="none" anchor="ctr"/>
            <a:lstStyle/>
            <a:p>
              <a:pPr algn="ctr">
                <a:buFontTx/>
                <a:buNone/>
                <a:defRPr/>
              </a:pPr>
              <a:endParaRPr lang="zh-CN" altLang="zh-CN" sz="2400" b="1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grpSp>
        <p:nvGrpSpPr>
          <p:cNvPr id="3" name="Group 9"/>
          <p:cNvGrpSpPr/>
          <p:nvPr/>
        </p:nvGrpSpPr>
        <p:grpSpPr bwMode="auto">
          <a:xfrm>
            <a:off x="1865313" y="3352800"/>
            <a:ext cx="8497887" cy="706760"/>
            <a:chOff x="0" y="0"/>
            <a:chExt cx="13382" cy="1112"/>
          </a:xfrm>
        </p:grpSpPr>
        <p:sp>
          <p:nvSpPr>
            <p:cNvPr id="17418" name="Text Box 2"/>
            <p:cNvSpPr txBox="1">
              <a:spLocks noChangeArrowheads="1"/>
            </p:cNvSpPr>
            <p:nvPr/>
          </p:nvSpPr>
          <p:spPr bwMode="auto">
            <a:xfrm>
              <a:off x="0" y="0"/>
              <a:ext cx="13382" cy="11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FontTx/>
                <a:buNone/>
                <a:defRPr/>
              </a:pPr>
              <a:r>
                <a:rPr lang="zh-CN" altLang="en-US" sz="4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　　</a:t>
              </a:r>
              <a:r>
                <a:rPr lang="zh-CN" altLang="en-US" sz="4000" b="1">
                  <a:latin typeface="黑体" panose="02010609060101010101" pitchFamily="2" charset="-122"/>
                </a:rPr>
                <a:t>怎样比较物体具有的动能大小？</a:t>
              </a:r>
              <a:endParaRPr lang="zh-CN" altLang="en-US" sz="4000" b="1">
                <a:latin typeface="黑体" panose="02010609060101010101" pitchFamily="2" charset="-122"/>
              </a:endParaRPr>
            </a:p>
          </p:txBody>
        </p:sp>
        <p:sp>
          <p:nvSpPr>
            <p:cNvPr id="17419" name="AutoShape 9"/>
            <p:cNvSpPr>
              <a:spLocks noChangeArrowheads="1"/>
            </p:cNvSpPr>
            <p:nvPr/>
          </p:nvSpPr>
          <p:spPr bwMode="auto">
            <a:xfrm>
              <a:off x="795" y="227"/>
              <a:ext cx="567" cy="569"/>
            </a:xfrm>
            <a:prstGeom prst="star4">
              <a:avLst>
                <a:gd name="adj" fmla="val 20486"/>
              </a:avLst>
            </a:prstGeom>
            <a:gradFill rotWithShape="1">
              <a:gsLst>
                <a:gs pos="0">
                  <a:srgbClr val="3399FF">
                    <a:alpha val="51999"/>
                  </a:srgbClr>
                </a:gs>
                <a:gs pos="100000">
                  <a:srgbClr val="000066"/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</a:ln>
          </p:spPr>
          <p:txBody>
            <a:bodyPr wrap="none" anchor="ctr"/>
            <a:lstStyle/>
            <a:p>
              <a:pPr algn="ctr">
                <a:buFontTx/>
                <a:buNone/>
                <a:defRPr/>
              </a:pPr>
              <a:endParaRPr lang="zh-CN" altLang="zh-CN" sz="2400" b="1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5367" name="Text Box 2"/>
          <p:cNvSpPr txBox="1">
            <a:spLocks noChangeArrowheads="1"/>
          </p:cNvSpPr>
          <p:nvPr/>
        </p:nvSpPr>
        <p:spPr bwMode="auto">
          <a:xfrm>
            <a:off x="1828800" y="177800"/>
            <a:ext cx="86106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活动：</a:t>
            </a:r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探究动能的大小与哪些因素有关？</a:t>
            </a:r>
            <a:endParaRPr lang="zh-CN" altLang="en-US" sz="36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 descr="羊皮纸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260350"/>
            <a:ext cx="3960813" cy="641350"/>
          </a:xfrm>
          <a:blipFill dpi="0" rotWithShape="0">
            <a:blip r:embed="rId1"/>
            <a:srcRect/>
            <a:tile tx="0" ty="0" sx="100000" sy="100000" flip="none" algn="tl"/>
          </a:blipFill>
        </p:spPr>
        <p:txBody>
          <a:bodyPr/>
          <a:lstStyle/>
          <a:p>
            <a:pPr eaLnBrk="1" hangingPunct="1"/>
            <a:r>
              <a:rPr lang="zh-CN" altLang="en-US" sz="3600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重现实验过程：</a:t>
            </a:r>
            <a:endParaRPr lang="zh-CN" altLang="en-US" sz="3600">
              <a:solidFill>
                <a:srgbClr val="FF99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3860800" y="2963863"/>
            <a:ext cx="403225" cy="403225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prstDash val="dash"/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3863975" y="1666875"/>
            <a:ext cx="406400" cy="403225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prstDash val="dash"/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64" name="Oval 20"/>
          <p:cNvSpPr>
            <a:spLocks noChangeArrowheads="1"/>
          </p:cNvSpPr>
          <p:nvPr/>
        </p:nvSpPr>
        <p:spPr bwMode="auto">
          <a:xfrm>
            <a:off x="2279650" y="2790825"/>
            <a:ext cx="279400" cy="282575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63" name="Oval 19"/>
          <p:cNvSpPr>
            <a:spLocks noChangeArrowheads="1"/>
          </p:cNvSpPr>
          <p:nvPr/>
        </p:nvSpPr>
        <p:spPr bwMode="auto">
          <a:xfrm>
            <a:off x="2047875" y="1212850"/>
            <a:ext cx="279400" cy="282575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5" name="xjhlx15"/>
          <p:cNvSpPr>
            <a:spLocks noChangeArrowheads="1"/>
          </p:cNvSpPr>
          <p:nvPr/>
        </p:nvSpPr>
        <p:spPr bwMode="auto">
          <a:xfrm>
            <a:off x="1671638" y="1196975"/>
            <a:ext cx="4268787" cy="1017588"/>
          </a:xfrm>
          <a:custGeom>
            <a:avLst/>
            <a:gdLst>
              <a:gd name="T0" fmla="*/ 1000 w 13000"/>
              <a:gd name="T1" fmla="*/ 0 h 5000"/>
              <a:gd name="T2" fmla="*/ 1015 w 13000"/>
              <a:gd name="T3" fmla="*/ 349 h 5000"/>
              <a:gd name="T4" fmla="*/ 1061 w 13000"/>
              <a:gd name="T5" fmla="*/ 695 h 5000"/>
              <a:gd name="T6" fmla="*/ 1136 w 13000"/>
              <a:gd name="T7" fmla="*/ 1035 h 5000"/>
              <a:gd name="T8" fmla="*/ 1241 w 13000"/>
              <a:gd name="T9" fmla="*/ 1368 h 5000"/>
              <a:gd name="T10" fmla="*/ 1375 w 13000"/>
              <a:gd name="T11" fmla="*/ 1690 h 5000"/>
              <a:gd name="T12" fmla="*/ 1536 w 13000"/>
              <a:gd name="T13" fmla="*/ 2000 h 5000"/>
              <a:gd name="T14" fmla="*/ 1723 w 13000"/>
              <a:gd name="T15" fmla="*/ 2294 h 5000"/>
              <a:gd name="T16" fmla="*/ 1936 w 13000"/>
              <a:gd name="T17" fmla="*/ 2571 h 5000"/>
              <a:gd name="T18" fmla="*/ 2172 w 13000"/>
              <a:gd name="T19" fmla="*/ 2828 h 5000"/>
              <a:gd name="T20" fmla="*/ 2429 w 13000"/>
              <a:gd name="T21" fmla="*/ 3064 h 5000"/>
              <a:gd name="T22" fmla="*/ 2706 w 13000"/>
              <a:gd name="T23" fmla="*/ 3277 h 5000"/>
              <a:gd name="T24" fmla="*/ 3000 w 13000"/>
              <a:gd name="T25" fmla="*/ 3464 h 5000"/>
              <a:gd name="T26" fmla="*/ 3310 w 13000"/>
              <a:gd name="T27" fmla="*/ 3625 h 5000"/>
              <a:gd name="T28" fmla="*/ 3632 w 13000"/>
              <a:gd name="T29" fmla="*/ 3759 h 5000"/>
              <a:gd name="T30" fmla="*/ 3965 w 13000"/>
              <a:gd name="T31" fmla="*/ 3864 h 5000"/>
              <a:gd name="T32" fmla="*/ 4305 w 13000"/>
              <a:gd name="T33" fmla="*/ 3939 h 5000"/>
              <a:gd name="T34" fmla="*/ 4651 w 13000"/>
              <a:gd name="T35" fmla="*/ 3985 h 5000"/>
              <a:gd name="T36" fmla="*/ 5000 w 13000"/>
              <a:gd name="T37" fmla="*/ 4000 h 5000"/>
              <a:gd name="T38" fmla="*/ 13000 w 13000"/>
              <a:gd name="T39" fmla="*/ 4000 h 5000"/>
              <a:gd name="T40" fmla="*/ 13000 w 13000"/>
              <a:gd name="T41" fmla="*/ 5000 h 5000"/>
              <a:gd name="T42" fmla="*/ 0 w 13000"/>
              <a:gd name="T43" fmla="*/ 5000 h 5000"/>
              <a:gd name="T44" fmla="*/ 0 w 13000"/>
              <a:gd name="T45" fmla="*/ 0 h 5000"/>
              <a:gd name="T46" fmla="*/ 1000 w 13000"/>
              <a:gd name="T47" fmla="*/ 0 h 50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3000"/>
              <a:gd name="T73" fmla="*/ 0 h 5000"/>
              <a:gd name="T74" fmla="*/ 13000 w 13000"/>
              <a:gd name="T75" fmla="*/ 5000 h 500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3000" h="5000">
                <a:moveTo>
                  <a:pt x="1000" y="0"/>
                </a:moveTo>
                <a:lnTo>
                  <a:pt x="1015" y="349"/>
                </a:lnTo>
                <a:lnTo>
                  <a:pt x="1061" y="695"/>
                </a:lnTo>
                <a:lnTo>
                  <a:pt x="1136" y="1035"/>
                </a:lnTo>
                <a:lnTo>
                  <a:pt x="1241" y="1368"/>
                </a:lnTo>
                <a:lnTo>
                  <a:pt x="1375" y="1690"/>
                </a:lnTo>
                <a:lnTo>
                  <a:pt x="1536" y="2000"/>
                </a:lnTo>
                <a:lnTo>
                  <a:pt x="1723" y="2294"/>
                </a:lnTo>
                <a:lnTo>
                  <a:pt x="1936" y="2571"/>
                </a:lnTo>
                <a:lnTo>
                  <a:pt x="2172" y="2828"/>
                </a:lnTo>
                <a:lnTo>
                  <a:pt x="2429" y="3064"/>
                </a:lnTo>
                <a:lnTo>
                  <a:pt x="2706" y="3277"/>
                </a:lnTo>
                <a:lnTo>
                  <a:pt x="3000" y="3464"/>
                </a:lnTo>
                <a:lnTo>
                  <a:pt x="3310" y="3625"/>
                </a:lnTo>
                <a:lnTo>
                  <a:pt x="3632" y="3759"/>
                </a:lnTo>
                <a:lnTo>
                  <a:pt x="3965" y="3864"/>
                </a:lnTo>
                <a:lnTo>
                  <a:pt x="4305" y="3939"/>
                </a:lnTo>
                <a:lnTo>
                  <a:pt x="4651" y="3985"/>
                </a:lnTo>
                <a:lnTo>
                  <a:pt x="5000" y="4000"/>
                </a:lnTo>
                <a:lnTo>
                  <a:pt x="13000" y="4000"/>
                </a:lnTo>
                <a:lnTo>
                  <a:pt x="13000" y="5000"/>
                </a:lnTo>
                <a:lnTo>
                  <a:pt x="0" y="5000"/>
                </a:lnTo>
                <a:lnTo>
                  <a:pt x="0" y="0"/>
                </a:lnTo>
                <a:lnTo>
                  <a:pt x="1000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3863975" y="1595438"/>
            <a:ext cx="406400" cy="403225"/>
          </a:xfrm>
          <a:prstGeom prst="rect">
            <a:avLst/>
          </a:prstGeom>
          <a:solidFill>
            <a:srgbClr val="969696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9" name="xjhlx15"/>
          <p:cNvSpPr>
            <a:spLocks noChangeArrowheads="1"/>
          </p:cNvSpPr>
          <p:nvPr/>
        </p:nvSpPr>
        <p:spPr bwMode="auto">
          <a:xfrm>
            <a:off x="1681163" y="2497138"/>
            <a:ext cx="4270375" cy="1014412"/>
          </a:xfrm>
          <a:custGeom>
            <a:avLst/>
            <a:gdLst>
              <a:gd name="T0" fmla="*/ 1000 w 13000"/>
              <a:gd name="T1" fmla="*/ 0 h 5000"/>
              <a:gd name="T2" fmla="*/ 1015 w 13000"/>
              <a:gd name="T3" fmla="*/ 349 h 5000"/>
              <a:gd name="T4" fmla="*/ 1061 w 13000"/>
              <a:gd name="T5" fmla="*/ 695 h 5000"/>
              <a:gd name="T6" fmla="*/ 1136 w 13000"/>
              <a:gd name="T7" fmla="*/ 1035 h 5000"/>
              <a:gd name="T8" fmla="*/ 1241 w 13000"/>
              <a:gd name="T9" fmla="*/ 1368 h 5000"/>
              <a:gd name="T10" fmla="*/ 1375 w 13000"/>
              <a:gd name="T11" fmla="*/ 1690 h 5000"/>
              <a:gd name="T12" fmla="*/ 1536 w 13000"/>
              <a:gd name="T13" fmla="*/ 2000 h 5000"/>
              <a:gd name="T14" fmla="*/ 1723 w 13000"/>
              <a:gd name="T15" fmla="*/ 2294 h 5000"/>
              <a:gd name="T16" fmla="*/ 1936 w 13000"/>
              <a:gd name="T17" fmla="*/ 2571 h 5000"/>
              <a:gd name="T18" fmla="*/ 2172 w 13000"/>
              <a:gd name="T19" fmla="*/ 2828 h 5000"/>
              <a:gd name="T20" fmla="*/ 2429 w 13000"/>
              <a:gd name="T21" fmla="*/ 3064 h 5000"/>
              <a:gd name="T22" fmla="*/ 2706 w 13000"/>
              <a:gd name="T23" fmla="*/ 3277 h 5000"/>
              <a:gd name="T24" fmla="*/ 3000 w 13000"/>
              <a:gd name="T25" fmla="*/ 3464 h 5000"/>
              <a:gd name="T26" fmla="*/ 3310 w 13000"/>
              <a:gd name="T27" fmla="*/ 3625 h 5000"/>
              <a:gd name="T28" fmla="*/ 3632 w 13000"/>
              <a:gd name="T29" fmla="*/ 3759 h 5000"/>
              <a:gd name="T30" fmla="*/ 3965 w 13000"/>
              <a:gd name="T31" fmla="*/ 3864 h 5000"/>
              <a:gd name="T32" fmla="*/ 4305 w 13000"/>
              <a:gd name="T33" fmla="*/ 3939 h 5000"/>
              <a:gd name="T34" fmla="*/ 4651 w 13000"/>
              <a:gd name="T35" fmla="*/ 3985 h 5000"/>
              <a:gd name="T36" fmla="*/ 5000 w 13000"/>
              <a:gd name="T37" fmla="*/ 4000 h 5000"/>
              <a:gd name="T38" fmla="*/ 13000 w 13000"/>
              <a:gd name="T39" fmla="*/ 4000 h 5000"/>
              <a:gd name="T40" fmla="*/ 13000 w 13000"/>
              <a:gd name="T41" fmla="*/ 5000 h 5000"/>
              <a:gd name="T42" fmla="*/ 0 w 13000"/>
              <a:gd name="T43" fmla="*/ 5000 h 5000"/>
              <a:gd name="T44" fmla="*/ 0 w 13000"/>
              <a:gd name="T45" fmla="*/ 0 h 5000"/>
              <a:gd name="T46" fmla="*/ 1000 w 13000"/>
              <a:gd name="T47" fmla="*/ 0 h 50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3000"/>
              <a:gd name="T73" fmla="*/ 0 h 5000"/>
              <a:gd name="T74" fmla="*/ 13000 w 13000"/>
              <a:gd name="T75" fmla="*/ 5000 h 500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3000" h="5000">
                <a:moveTo>
                  <a:pt x="1000" y="0"/>
                </a:moveTo>
                <a:lnTo>
                  <a:pt x="1015" y="349"/>
                </a:lnTo>
                <a:lnTo>
                  <a:pt x="1061" y="695"/>
                </a:lnTo>
                <a:lnTo>
                  <a:pt x="1136" y="1035"/>
                </a:lnTo>
                <a:lnTo>
                  <a:pt x="1241" y="1368"/>
                </a:lnTo>
                <a:lnTo>
                  <a:pt x="1375" y="1690"/>
                </a:lnTo>
                <a:lnTo>
                  <a:pt x="1536" y="2000"/>
                </a:lnTo>
                <a:lnTo>
                  <a:pt x="1723" y="2294"/>
                </a:lnTo>
                <a:lnTo>
                  <a:pt x="1936" y="2571"/>
                </a:lnTo>
                <a:lnTo>
                  <a:pt x="2172" y="2828"/>
                </a:lnTo>
                <a:lnTo>
                  <a:pt x="2429" y="3064"/>
                </a:lnTo>
                <a:lnTo>
                  <a:pt x="2706" y="3277"/>
                </a:lnTo>
                <a:lnTo>
                  <a:pt x="3000" y="3464"/>
                </a:lnTo>
                <a:lnTo>
                  <a:pt x="3310" y="3625"/>
                </a:lnTo>
                <a:lnTo>
                  <a:pt x="3632" y="3759"/>
                </a:lnTo>
                <a:lnTo>
                  <a:pt x="3965" y="3864"/>
                </a:lnTo>
                <a:lnTo>
                  <a:pt x="4305" y="3939"/>
                </a:lnTo>
                <a:lnTo>
                  <a:pt x="4651" y="3985"/>
                </a:lnTo>
                <a:lnTo>
                  <a:pt x="5000" y="4000"/>
                </a:lnTo>
                <a:lnTo>
                  <a:pt x="13000" y="4000"/>
                </a:lnTo>
                <a:lnTo>
                  <a:pt x="13000" y="5000"/>
                </a:lnTo>
                <a:lnTo>
                  <a:pt x="0" y="5000"/>
                </a:lnTo>
                <a:lnTo>
                  <a:pt x="0" y="0"/>
                </a:lnTo>
                <a:lnTo>
                  <a:pt x="1000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3863975" y="2921000"/>
            <a:ext cx="406400" cy="374650"/>
          </a:xfrm>
          <a:prstGeom prst="rect">
            <a:avLst/>
          </a:prstGeom>
          <a:solidFill>
            <a:srgbClr val="969696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62" name="Oval 18"/>
          <p:cNvSpPr>
            <a:spLocks noChangeArrowheads="1"/>
          </p:cNvSpPr>
          <p:nvPr/>
        </p:nvSpPr>
        <p:spPr bwMode="auto">
          <a:xfrm>
            <a:off x="2279650" y="2790825"/>
            <a:ext cx="279400" cy="2825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757575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2043113" y="1206500"/>
            <a:ext cx="279400" cy="2825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757575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8380413" y="1589088"/>
            <a:ext cx="406400" cy="403225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prstDash val="dash"/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6564313" y="1143000"/>
            <a:ext cx="266700" cy="269875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5" name="xjhlx15"/>
          <p:cNvSpPr>
            <a:spLocks noChangeArrowheads="1"/>
          </p:cNvSpPr>
          <p:nvPr/>
        </p:nvSpPr>
        <p:spPr bwMode="auto">
          <a:xfrm>
            <a:off x="6188075" y="1125538"/>
            <a:ext cx="4268788" cy="1017587"/>
          </a:xfrm>
          <a:custGeom>
            <a:avLst/>
            <a:gdLst>
              <a:gd name="T0" fmla="*/ 1000 w 13000"/>
              <a:gd name="T1" fmla="*/ 0 h 5000"/>
              <a:gd name="T2" fmla="*/ 1015 w 13000"/>
              <a:gd name="T3" fmla="*/ 349 h 5000"/>
              <a:gd name="T4" fmla="*/ 1061 w 13000"/>
              <a:gd name="T5" fmla="*/ 695 h 5000"/>
              <a:gd name="T6" fmla="*/ 1136 w 13000"/>
              <a:gd name="T7" fmla="*/ 1035 h 5000"/>
              <a:gd name="T8" fmla="*/ 1241 w 13000"/>
              <a:gd name="T9" fmla="*/ 1368 h 5000"/>
              <a:gd name="T10" fmla="*/ 1375 w 13000"/>
              <a:gd name="T11" fmla="*/ 1690 h 5000"/>
              <a:gd name="T12" fmla="*/ 1536 w 13000"/>
              <a:gd name="T13" fmla="*/ 2000 h 5000"/>
              <a:gd name="T14" fmla="*/ 1723 w 13000"/>
              <a:gd name="T15" fmla="*/ 2294 h 5000"/>
              <a:gd name="T16" fmla="*/ 1936 w 13000"/>
              <a:gd name="T17" fmla="*/ 2571 h 5000"/>
              <a:gd name="T18" fmla="*/ 2172 w 13000"/>
              <a:gd name="T19" fmla="*/ 2828 h 5000"/>
              <a:gd name="T20" fmla="*/ 2429 w 13000"/>
              <a:gd name="T21" fmla="*/ 3064 h 5000"/>
              <a:gd name="T22" fmla="*/ 2706 w 13000"/>
              <a:gd name="T23" fmla="*/ 3277 h 5000"/>
              <a:gd name="T24" fmla="*/ 3000 w 13000"/>
              <a:gd name="T25" fmla="*/ 3464 h 5000"/>
              <a:gd name="T26" fmla="*/ 3310 w 13000"/>
              <a:gd name="T27" fmla="*/ 3625 h 5000"/>
              <a:gd name="T28" fmla="*/ 3632 w 13000"/>
              <a:gd name="T29" fmla="*/ 3759 h 5000"/>
              <a:gd name="T30" fmla="*/ 3965 w 13000"/>
              <a:gd name="T31" fmla="*/ 3864 h 5000"/>
              <a:gd name="T32" fmla="*/ 4305 w 13000"/>
              <a:gd name="T33" fmla="*/ 3939 h 5000"/>
              <a:gd name="T34" fmla="*/ 4651 w 13000"/>
              <a:gd name="T35" fmla="*/ 3985 h 5000"/>
              <a:gd name="T36" fmla="*/ 5000 w 13000"/>
              <a:gd name="T37" fmla="*/ 4000 h 5000"/>
              <a:gd name="T38" fmla="*/ 13000 w 13000"/>
              <a:gd name="T39" fmla="*/ 4000 h 5000"/>
              <a:gd name="T40" fmla="*/ 13000 w 13000"/>
              <a:gd name="T41" fmla="*/ 5000 h 5000"/>
              <a:gd name="T42" fmla="*/ 0 w 13000"/>
              <a:gd name="T43" fmla="*/ 5000 h 5000"/>
              <a:gd name="T44" fmla="*/ 0 w 13000"/>
              <a:gd name="T45" fmla="*/ 0 h 5000"/>
              <a:gd name="T46" fmla="*/ 1000 w 13000"/>
              <a:gd name="T47" fmla="*/ 0 h 50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3000"/>
              <a:gd name="T73" fmla="*/ 0 h 5000"/>
              <a:gd name="T74" fmla="*/ 13000 w 13000"/>
              <a:gd name="T75" fmla="*/ 5000 h 500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3000" h="5000">
                <a:moveTo>
                  <a:pt x="1000" y="0"/>
                </a:moveTo>
                <a:lnTo>
                  <a:pt x="1015" y="349"/>
                </a:lnTo>
                <a:lnTo>
                  <a:pt x="1061" y="695"/>
                </a:lnTo>
                <a:lnTo>
                  <a:pt x="1136" y="1035"/>
                </a:lnTo>
                <a:lnTo>
                  <a:pt x="1241" y="1368"/>
                </a:lnTo>
                <a:lnTo>
                  <a:pt x="1375" y="1690"/>
                </a:lnTo>
                <a:lnTo>
                  <a:pt x="1536" y="2000"/>
                </a:lnTo>
                <a:lnTo>
                  <a:pt x="1723" y="2294"/>
                </a:lnTo>
                <a:lnTo>
                  <a:pt x="1936" y="2571"/>
                </a:lnTo>
                <a:lnTo>
                  <a:pt x="2172" y="2828"/>
                </a:lnTo>
                <a:lnTo>
                  <a:pt x="2429" y="3064"/>
                </a:lnTo>
                <a:lnTo>
                  <a:pt x="2706" y="3277"/>
                </a:lnTo>
                <a:lnTo>
                  <a:pt x="3000" y="3464"/>
                </a:lnTo>
                <a:lnTo>
                  <a:pt x="3310" y="3625"/>
                </a:lnTo>
                <a:lnTo>
                  <a:pt x="3632" y="3759"/>
                </a:lnTo>
                <a:lnTo>
                  <a:pt x="3965" y="3864"/>
                </a:lnTo>
                <a:lnTo>
                  <a:pt x="4305" y="3939"/>
                </a:lnTo>
                <a:lnTo>
                  <a:pt x="4651" y="3985"/>
                </a:lnTo>
                <a:lnTo>
                  <a:pt x="5000" y="4000"/>
                </a:lnTo>
                <a:lnTo>
                  <a:pt x="13000" y="4000"/>
                </a:lnTo>
                <a:lnTo>
                  <a:pt x="13000" y="5000"/>
                </a:lnTo>
                <a:lnTo>
                  <a:pt x="0" y="5000"/>
                </a:lnTo>
                <a:lnTo>
                  <a:pt x="0" y="0"/>
                </a:lnTo>
                <a:lnTo>
                  <a:pt x="1000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8380413" y="1546225"/>
            <a:ext cx="406400" cy="403225"/>
          </a:xfrm>
          <a:prstGeom prst="rect">
            <a:avLst/>
          </a:prstGeom>
          <a:solidFill>
            <a:srgbClr val="969696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8369300" y="2957513"/>
            <a:ext cx="406400" cy="403225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prstDash val="dash"/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6596063" y="2565400"/>
            <a:ext cx="215900" cy="215900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80" name="xjhlx15"/>
          <p:cNvSpPr>
            <a:spLocks noChangeArrowheads="1"/>
          </p:cNvSpPr>
          <p:nvPr/>
        </p:nvSpPr>
        <p:spPr bwMode="auto">
          <a:xfrm>
            <a:off x="6219825" y="2493963"/>
            <a:ext cx="4268788" cy="1017587"/>
          </a:xfrm>
          <a:custGeom>
            <a:avLst/>
            <a:gdLst>
              <a:gd name="T0" fmla="*/ 1000 w 13000"/>
              <a:gd name="T1" fmla="*/ 0 h 5000"/>
              <a:gd name="T2" fmla="*/ 1015 w 13000"/>
              <a:gd name="T3" fmla="*/ 349 h 5000"/>
              <a:gd name="T4" fmla="*/ 1061 w 13000"/>
              <a:gd name="T5" fmla="*/ 695 h 5000"/>
              <a:gd name="T6" fmla="*/ 1136 w 13000"/>
              <a:gd name="T7" fmla="*/ 1035 h 5000"/>
              <a:gd name="T8" fmla="*/ 1241 w 13000"/>
              <a:gd name="T9" fmla="*/ 1368 h 5000"/>
              <a:gd name="T10" fmla="*/ 1375 w 13000"/>
              <a:gd name="T11" fmla="*/ 1690 h 5000"/>
              <a:gd name="T12" fmla="*/ 1536 w 13000"/>
              <a:gd name="T13" fmla="*/ 2000 h 5000"/>
              <a:gd name="T14" fmla="*/ 1723 w 13000"/>
              <a:gd name="T15" fmla="*/ 2294 h 5000"/>
              <a:gd name="T16" fmla="*/ 1936 w 13000"/>
              <a:gd name="T17" fmla="*/ 2571 h 5000"/>
              <a:gd name="T18" fmla="*/ 2172 w 13000"/>
              <a:gd name="T19" fmla="*/ 2828 h 5000"/>
              <a:gd name="T20" fmla="*/ 2429 w 13000"/>
              <a:gd name="T21" fmla="*/ 3064 h 5000"/>
              <a:gd name="T22" fmla="*/ 2706 w 13000"/>
              <a:gd name="T23" fmla="*/ 3277 h 5000"/>
              <a:gd name="T24" fmla="*/ 3000 w 13000"/>
              <a:gd name="T25" fmla="*/ 3464 h 5000"/>
              <a:gd name="T26" fmla="*/ 3310 w 13000"/>
              <a:gd name="T27" fmla="*/ 3625 h 5000"/>
              <a:gd name="T28" fmla="*/ 3632 w 13000"/>
              <a:gd name="T29" fmla="*/ 3759 h 5000"/>
              <a:gd name="T30" fmla="*/ 3965 w 13000"/>
              <a:gd name="T31" fmla="*/ 3864 h 5000"/>
              <a:gd name="T32" fmla="*/ 4305 w 13000"/>
              <a:gd name="T33" fmla="*/ 3939 h 5000"/>
              <a:gd name="T34" fmla="*/ 4651 w 13000"/>
              <a:gd name="T35" fmla="*/ 3985 h 5000"/>
              <a:gd name="T36" fmla="*/ 5000 w 13000"/>
              <a:gd name="T37" fmla="*/ 4000 h 5000"/>
              <a:gd name="T38" fmla="*/ 13000 w 13000"/>
              <a:gd name="T39" fmla="*/ 4000 h 5000"/>
              <a:gd name="T40" fmla="*/ 13000 w 13000"/>
              <a:gd name="T41" fmla="*/ 5000 h 5000"/>
              <a:gd name="T42" fmla="*/ 0 w 13000"/>
              <a:gd name="T43" fmla="*/ 5000 h 5000"/>
              <a:gd name="T44" fmla="*/ 0 w 13000"/>
              <a:gd name="T45" fmla="*/ 0 h 5000"/>
              <a:gd name="T46" fmla="*/ 1000 w 13000"/>
              <a:gd name="T47" fmla="*/ 0 h 50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3000"/>
              <a:gd name="T73" fmla="*/ 0 h 5000"/>
              <a:gd name="T74" fmla="*/ 13000 w 13000"/>
              <a:gd name="T75" fmla="*/ 5000 h 500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3000" h="5000">
                <a:moveTo>
                  <a:pt x="1000" y="0"/>
                </a:moveTo>
                <a:lnTo>
                  <a:pt x="1015" y="349"/>
                </a:lnTo>
                <a:lnTo>
                  <a:pt x="1061" y="695"/>
                </a:lnTo>
                <a:lnTo>
                  <a:pt x="1136" y="1035"/>
                </a:lnTo>
                <a:lnTo>
                  <a:pt x="1241" y="1368"/>
                </a:lnTo>
                <a:lnTo>
                  <a:pt x="1375" y="1690"/>
                </a:lnTo>
                <a:lnTo>
                  <a:pt x="1536" y="2000"/>
                </a:lnTo>
                <a:lnTo>
                  <a:pt x="1723" y="2294"/>
                </a:lnTo>
                <a:lnTo>
                  <a:pt x="1936" y="2571"/>
                </a:lnTo>
                <a:lnTo>
                  <a:pt x="2172" y="2828"/>
                </a:lnTo>
                <a:lnTo>
                  <a:pt x="2429" y="3064"/>
                </a:lnTo>
                <a:lnTo>
                  <a:pt x="2706" y="3277"/>
                </a:lnTo>
                <a:lnTo>
                  <a:pt x="3000" y="3464"/>
                </a:lnTo>
                <a:lnTo>
                  <a:pt x="3310" y="3625"/>
                </a:lnTo>
                <a:lnTo>
                  <a:pt x="3632" y="3759"/>
                </a:lnTo>
                <a:lnTo>
                  <a:pt x="3965" y="3864"/>
                </a:lnTo>
                <a:lnTo>
                  <a:pt x="4305" y="3939"/>
                </a:lnTo>
                <a:lnTo>
                  <a:pt x="4651" y="3985"/>
                </a:lnTo>
                <a:lnTo>
                  <a:pt x="5000" y="4000"/>
                </a:lnTo>
                <a:lnTo>
                  <a:pt x="13000" y="4000"/>
                </a:lnTo>
                <a:lnTo>
                  <a:pt x="13000" y="5000"/>
                </a:lnTo>
                <a:lnTo>
                  <a:pt x="0" y="5000"/>
                </a:lnTo>
                <a:lnTo>
                  <a:pt x="0" y="0"/>
                </a:lnTo>
                <a:lnTo>
                  <a:pt x="1000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8367713" y="2903538"/>
            <a:ext cx="406400" cy="403225"/>
          </a:xfrm>
          <a:prstGeom prst="rect">
            <a:avLst/>
          </a:prstGeom>
          <a:solidFill>
            <a:srgbClr val="969696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6580188" y="2565400"/>
            <a:ext cx="225425" cy="228600"/>
          </a:xfrm>
          <a:prstGeom prst="ellipse">
            <a:avLst/>
          </a:prstGeom>
          <a:solidFill>
            <a:schemeClr val="accent1"/>
          </a:solidFill>
          <a:ln w="19050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6559550" y="1125538"/>
            <a:ext cx="279400" cy="2825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757575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1676400" y="3429000"/>
            <a:ext cx="26638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归纳结论：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3035" name="文本框 43034"/>
          <p:cNvSpPr txBox="1">
            <a:spLocks noChangeArrowheads="1"/>
          </p:cNvSpPr>
          <p:nvPr/>
        </p:nvSpPr>
        <p:spPr bwMode="auto">
          <a:xfrm>
            <a:off x="1752600" y="4419600"/>
            <a:ext cx="89154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、在质量相同时，</a:t>
            </a:r>
            <a:r>
              <a:rPr lang="zh-CN" altLang="en-US" b="1" u="sng">
                <a:latin typeface="Times New Roman" panose="02020603050405020304" pitchFamily="18" charset="0"/>
                <a:ea typeface="楷体" panose="02010609060101010101" pitchFamily="49" charset="-122"/>
              </a:rPr>
              <a:t>                                                                                       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</a:rPr>
              <a:t>。</a:t>
            </a:r>
            <a:endParaRPr lang="zh-CN" altLang="en-US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3036" name="文本框 43035"/>
          <p:cNvSpPr txBox="1">
            <a:spLocks noChangeArrowheads="1"/>
          </p:cNvSpPr>
          <p:nvPr/>
        </p:nvSpPr>
        <p:spPr bwMode="auto">
          <a:xfrm>
            <a:off x="4800600" y="4267200"/>
            <a:ext cx="55086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物体的速度越大，动能越大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3037" name="文本框 43036"/>
          <p:cNvSpPr txBox="1">
            <a:spLocks noChangeArrowheads="1"/>
          </p:cNvSpPr>
          <p:nvPr/>
        </p:nvSpPr>
        <p:spPr bwMode="auto">
          <a:xfrm>
            <a:off x="1828800" y="5486400"/>
            <a:ext cx="85344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、在速度相同时，</a:t>
            </a:r>
            <a:r>
              <a:rPr lang="zh-CN" altLang="en-US" b="1" u="sng">
                <a:latin typeface="Times New Roman" panose="02020603050405020304" pitchFamily="18" charset="0"/>
                <a:ea typeface="楷体" panose="02010609060101010101" pitchFamily="49" charset="-122"/>
              </a:rPr>
              <a:t>                                                                                       </a:t>
            </a:r>
            <a:r>
              <a:rPr lang="zh-CN" altLang="en-US" b="1">
                <a:latin typeface="Times New Roman" panose="02020603050405020304" pitchFamily="18" charset="0"/>
                <a:ea typeface="楷体" panose="02010609060101010101" pitchFamily="49" charset="-122"/>
              </a:rPr>
              <a:t>。</a:t>
            </a:r>
            <a:endParaRPr lang="zh-CN" altLang="en-US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3038" name="文本框 43037"/>
          <p:cNvSpPr txBox="1">
            <a:spLocks noChangeArrowheads="1"/>
          </p:cNvSpPr>
          <p:nvPr/>
        </p:nvSpPr>
        <p:spPr bwMode="auto">
          <a:xfrm>
            <a:off x="4953000" y="5257800"/>
            <a:ext cx="55086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物体的质量越大，动能越大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603 C 0.00069 0.0051 0.00694 0.01692 0.01476 0.02619 C 0.02274 0.03522 0.0316 0.04264 0.04184 0.04866 C 0.05191 0.05492 0.0599 0.05956 0.07552 0.06373 C 0.09132 0.06767 0.08594 0.07161 0.13646 0.07323 C 0.18681 0.07508 0.3375 0.07323 0.37795 0.07323 " pathEditMode="relative" rAng="0" ptsTypes="aaaaaA">
                                      <p:cBhvr>
                                        <p:cTn id="38" dur="3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0" y="41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-2.67671E-6 L 0.22049 -2.67671E-6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102 C 0.00607 -0.00371 0.01232 0.00324 0.01666 0.00718 C 0.02118 0.01112 0.02291 0.01159 0.02656 0.01367 C 0.03038 0.01576 0.03507 0.01831 0.03923 0.02016 C 0.0434 0.02202 0.04583 0.02317 0.05191 0.02456 C 0.05798 0.02596 0.04618 0.02781 0.07587 0.02897 C 0.10573 0.03013 0.20225 0.03082 0.2309 0.03129 C 0.25972 0.03198 0.25347 0.03152 0.24774 0.03129 " pathEditMode="relative" rAng="0" ptsTypes="aaaaaaaA">
                                      <p:cBhvr>
                                        <p:cTn id="48" dur="2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0" y="21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1.93511E-6 L 0.11944 -1.93511E-6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2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82387E-6 C 0.0059 0.01112 0.01215 0.02294 0.01997 0.03221 C 0.02795 0.04125 0.03681 0.04866 0.04705 0.05469 C 0.05712 0.06095 0.06511 0.06558 0.08073 0.06975 C 0.09653 0.07369 0.09115 0.07763 0.14167 0.07925 C 0.19202 0.08111 0.34271 0.07925 0.38316 0.07925 " pathEditMode="relative" rAng="0" ptsTypes="aaaaaA">
                                      <p:cBhvr>
                                        <p:cTn id="81" dur="3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0" y="41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63" presetClass="path" presetSubtype="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-2.67671E-6 L 0.22049 -2.67671E-6 " pathEditMode="relative" rAng="0" ptsTypes="AA">
                                      <p:cBhvr>
                                        <p:cTn id="83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 0.00208 C 0.00503 0.01112 0.00989 0.02247 0.01545 0.03105 C 0.02066 0.03962 0.02761 0.04588 0.03507 0.05168 C 0.04218 0.05747 0.0481 0.06141 0.05955 0.06558 C 0.07084 0.06929 0.06685 0.07323 0.10382 0.07508 C 0.14046 0.07763 0.25035 0.07508 0.28073 0.07508 " pathEditMode="relative" rAng="0" ptsTypes="aaaaaA">
                                      <p:cBhvr>
                                        <p:cTn id="94" dur="3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00" y="380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63" presetClass="path" presetSubtype="0" decel="5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3.05556E-6 2.52138E-6 L 0.11302 0.00208 " pathEditMode="relative" rAng="0" ptsTypes="AA">
                                      <p:cBhvr>
                                        <p:cTn id="96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4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4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43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6" grpId="0" bldLvl="0" animBg="1"/>
      <p:bldP spid="6165" grpId="0" bldLvl="0" animBg="1"/>
      <p:bldP spid="6164" grpId="0" bldLvl="0" animBg="1"/>
      <p:bldP spid="6163" grpId="0" bldLvl="0" animBg="1"/>
      <p:bldP spid="6163" grpId="1" bldLvl="0" animBg="1"/>
      <p:bldP spid="6155" grpId="0" bldLvl="0" animBg="1"/>
      <p:bldP spid="6156" grpId="0" bldLvl="0" animBg="1"/>
      <p:bldP spid="6156" grpId="1" bldLvl="0" animBg="1"/>
      <p:bldP spid="6159" grpId="0" bldLvl="0" animBg="1"/>
      <p:bldP spid="6160" grpId="0" bldLvl="0" animBg="1"/>
      <p:bldP spid="6160" grpId="1" bldLvl="0" animBg="1"/>
      <p:bldP spid="6162" grpId="0" bldLvl="0" animBg="1"/>
      <p:bldP spid="6162" grpId="1" bldLvl="0" animBg="1"/>
      <p:bldP spid="6157" grpId="0" bldLvl="0" animBg="1"/>
      <p:bldP spid="6157" grpId="1" bldLvl="0" animBg="1"/>
      <p:bldP spid="7173" grpId="0" bldLvl="0" animBg="1"/>
      <p:bldP spid="7174" grpId="0" bldLvl="0" animBg="1"/>
      <p:bldP spid="7174" grpId="1" bldLvl="0" animBg="1"/>
      <p:bldP spid="7175" grpId="0" bldLvl="0" animBg="1"/>
      <p:bldP spid="7176" grpId="0" bldLvl="0" animBg="1"/>
      <p:bldP spid="7176" grpId="1" bldLvl="0" animBg="1"/>
      <p:bldP spid="7178" grpId="0" bldLvl="0" animBg="1"/>
      <p:bldP spid="7179" grpId="0" bldLvl="0" animBg="1"/>
      <p:bldP spid="7179" grpId="1" bldLvl="0" animBg="1"/>
      <p:bldP spid="7180" grpId="0" bldLvl="0" animBg="1"/>
      <p:bldP spid="7181" grpId="0" bldLvl="0" animBg="1"/>
      <p:bldP spid="7181" grpId="1" bldLvl="0" animBg="1"/>
      <p:bldP spid="7182" grpId="0" bldLvl="0" animBg="1"/>
      <p:bldP spid="7182" grpId="1" bldLvl="0" animBg="1"/>
      <p:bldP spid="7177" grpId="0" bldLvl="0" animBg="1"/>
      <p:bldP spid="7177" grpId="1" bldLvl="0" animBg="1"/>
      <p:bldP spid="6168" grpId="0"/>
      <p:bldP spid="43035" grpId="0"/>
      <p:bldP spid="43036" grpId="0"/>
      <p:bldP spid="43037" grpId="0"/>
      <p:bldP spid="430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919288" y="404813"/>
            <a:ext cx="302577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归纳总结：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1269" name="Text Box 20"/>
          <p:cNvSpPr txBox="1">
            <a:spLocks noChangeArrowheads="1"/>
          </p:cNvSpPr>
          <p:nvPr/>
        </p:nvSpPr>
        <p:spPr bwMode="auto">
          <a:xfrm>
            <a:off x="1774825" y="1676400"/>
            <a:ext cx="8893175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物体的动能与 </a:t>
            </a:r>
            <a:r>
              <a:rPr lang="zh-CN" altLang="en-US" sz="40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40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 和 </a:t>
            </a:r>
            <a:r>
              <a:rPr lang="zh-CN" altLang="en-US" sz="4000" u="sng">
                <a:latin typeface="Times New Roman" panose="02020603050405020304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有关。＿＿＿越大，＿＿＿越大，物体具有的动能就越大。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5149215" y="1640840"/>
            <a:ext cx="14398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速度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7185660" y="1676400"/>
            <a:ext cx="14398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质量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Text Box 21"/>
          <p:cNvSpPr txBox="1">
            <a:spLocks noChangeArrowheads="1"/>
          </p:cNvSpPr>
          <p:nvPr/>
        </p:nvSpPr>
        <p:spPr bwMode="auto">
          <a:xfrm>
            <a:off x="1699260" y="2286000"/>
            <a:ext cx="14398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速度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4442460" y="2286000"/>
            <a:ext cx="14398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质量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7189" grpId="0"/>
      <p:bldP spid="7190" grpId="0"/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/>
          <p:nvPr/>
        </p:nvGrpSpPr>
        <p:grpSpPr bwMode="auto">
          <a:xfrm>
            <a:off x="1905000" y="838200"/>
            <a:ext cx="8610600" cy="3886200"/>
            <a:chOff x="192" y="1680"/>
            <a:chExt cx="5280" cy="1633"/>
          </a:xfrm>
        </p:grpSpPr>
        <p:sp>
          <p:nvSpPr>
            <p:cNvPr id="18436" name="Rectangle 20"/>
            <p:cNvSpPr>
              <a:spLocks noChangeArrowheads="1"/>
            </p:cNvSpPr>
            <p:nvPr/>
          </p:nvSpPr>
          <p:spPr bwMode="auto">
            <a:xfrm>
              <a:off x="192" y="1680"/>
              <a:ext cx="960" cy="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28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思考</a:t>
              </a:r>
              <a:r>
                <a:rPr lang="en-US" altLang="zh-CN" sz="2800" b="1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:</a:t>
              </a:r>
              <a:endParaRPr lang="en-US" altLang="zh-CN" sz="28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18437" name="Group 26"/>
            <p:cNvGrpSpPr/>
            <p:nvPr/>
          </p:nvGrpSpPr>
          <p:grpSpPr bwMode="auto">
            <a:xfrm>
              <a:off x="336" y="1680"/>
              <a:ext cx="5136" cy="1633"/>
              <a:chOff x="336" y="1680"/>
              <a:chExt cx="5136" cy="1633"/>
            </a:xfrm>
          </p:grpSpPr>
          <p:pic>
            <p:nvPicPr>
              <p:cNvPr id="18438" name="Picture 19" descr="12-图片-02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8" y="1680"/>
                <a:ext cx="2544" cy="1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39" name="Rectangle 21"/>
              <p:cNvSpPr>
                <a:spLocks noChangeArrowheads="1"/>
              </p:cNvSpPr>
              <p:nvPr/>
            </p:nvSpPr>
            <p:spPr bwMode="auto">
              <a:xfrm>
                <a:off x="336" y="2064"/>
                <a:ext cx="2304" cy="5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    </a:t>
                </a:r>
                <a:r>
                  <a:rPr lang="zh-CN" altLang="en-US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为什么要规定汽车在公路上行驶的最大速度</a:t>
                </a:r>
                <a:r>
                  <a:rPr lang="en-US" altLang="zh-CN" sz="2800" b="1">
                    <a:latin typeface="黑体" panose="02010609060101010101" pitchFamily="2" charset="-122"/>
                    <a:ea typeface="黑体" panose="02010609060101010101" pitchFamily="2" charset="-122"/>
                  </a:rPr>
                  <a:t>?</a:t>
                </a:r>
                <a:endParaRPr lang="en-US" altLang="zh-CN" sz="28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</p:grpSp>
      <p:sp>
        <p:nvSpPr>
          <p:cNvPr id="33799" name="文本框 33798"/>
          <p:cNvSpPr txBox="1">
            <a:spLocks noChangeArrowheads="1"/>
          </p:cNvSpPr>
          <p:nvPr/>
        </p:nvSpPr>
        <p:spPr bwMode="auto">
          <a:xfrm>
            <a:off x="2133600" y="4800600"/>
            <a:ext cx="69342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     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因为一个物体，速度越大，动能越大，发生车祸时危害越大</a:t>
            </a:r>
            <a:r>
              <a:rPr lang="zh-CN" altLang="en-US" sz="3200" b="1">
                <a:solidFill>
                  <a:srgbClr val="FF0066"/>
                </a:solidFill>
                <a:latin typeface="Times New Roman" panose="02020603050405020304"/>
                <a:ea typeface="楷体" panose="02010609060101010101" pitchFamily="49" charset="-122"/>
              </a:rPr>
              <a:t>。</a:t>
            </a:r>
            <a:endParaRPr lang="zh-CN" altLang="en-US" sz="3200" b="1">
              <a:solidFill>
                <a:srgbClr val="FF0066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2-图片-0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0"/>
          <a:stretch>
            <a:fillRect/>
          </a:stretch>
        </p:blipFill>
        <p:spPr bwMode="auto">
          <a:xfrm>
            <a:off x="1524000" y="0"/>
            <a:ext cx="63373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6"/>
          <p:cNvGrpSpPr/>
          <p:nvPr/>
        </p:nvGrpSpPr>
        <p:grpSpPr bwMode="auto">
          <a:xfrm>
            <a:off x="1828800" y="4876800"/>
            <a:ext cx="7543800" cy="1076319"/>
            <a:chOff x="0" y="0"/>
            <a:chExt cx="13268" cy="1696"/>
          </a:xfrm>
        </p:grpSpPr>
        <p:sp>
          <p:nvSpPr>
            <p:cNvPr id="19461" name="Text Box 7"/>
            <p:cNvSpPr txBox="1">
              <a:spLocks noChangeArrowheads="1"/>
            </p:cNvSpPr>
            <p:nvPr/>
          </p:nvSpPr>
          <p:spPr bwMode="auto">
            <a:xfrm>
              <a:off x="0" y="0"/>
              <a:ext cx="13268" cy="1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000" b="1">
                  <a:latin typeface="宋体" panose="02010600030101010101" pitchFamily="2" charset="-122"/>
                  <a:sym typeface="宋体" panose="02010600030101010101" pitchFamily="2" charset="-122"/>
                </a:rPr>
                <a:t>    </a:t>
              </a:r>
              <a:r>
                <a:rPr lang="zh-CN" altLang="en-US" sz="3200" b="1">
                  <a:latin typeface="宋体" panose="02010600030101010101" pitchFamily="2" charset="-122"/>
                  <a:sym typeface="宋体" panose="02010600030101010101" pitchFamily="2" charset="-122"/>
                </a:rPr>
                <a:t>通常，载重汽车造成的车祸比小汽车造成的车祸要严重得多，这是为什么？</a:t>
              </a:r>
              <a:endParaRPr lang="zh-CN" altLang="en-US" sz="3200" b="1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2" name="AutoShape 11"/>
            <p:cNvSpPr>
              <a:spLocks noChangeArrowheads="1"/>
            </p:cNvSpPr>
            <p:nvPr/>
          </p:nvSpPr>
          <p:spPr bwMode="auto">
            <a:xfrm>
              <a:off x="198" y="145"/>
              <a:ext cx="567" cy="565"/>
            </a:xfrm>
            <a:prstGeom prst="star4">
              <a:avLst>
                <a:gd name="adj" fmla="val 20486"/>
              </a:avLst>
            </a:prstGeom>
            <a:gradFill rotWithShape="1">
              <a:gsLst>
                <a:gs pos="0">
                  <a:srgbClr val="3399FF">
                    <a:alpha val="51999"/>
                  </a:srgbClr>
                </a:gs>
                <a:gs pos="100000">
                  <a:srgbClr val="000066"/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>
                <a:buFontTx/>
                <a:buNone/>
                <a:defRPr/>
              </a:pPr>
              <a:endParaRPr lang="zh-CN" altLang="zh-CN" sz="2400" b="1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2286000" y="5943600"/>
            <a:ext cx="76962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质量较大，动能较大，对外做功越大。</a:t>
            </a:r>
            <a:endParaRPr lang="zh-CN" altLang="en-US" sz="32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640013" y="2133600"/>
            <a:ext cx="7488237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在校园中走路，高年级同学不小心撞倒低年级同学；有时跑得快的低年级同学也能撞倒高年级同学。        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4035" name="WordArt 6"/>
          <p:cNvSpPr>
            <a:spLocks noChangeArrowheads="1" noChangeShapeType="1" noTextEdit="1"/>
          </p:cNvSpPr>
          <p:nvPr/>
        </p:nvSpPr>
        <p:spPr bwMode="auto">
          <a:xfrm>
            <a:off x="1992313" y="476250"/>
            <a:ext cx="3267075" cy="1235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sz="3600" b="1" kern="10">
                <a:solidFill>
                  <a:srgbClr val="FF66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生活体验：</a:t>
            </a:r>
            <a:endParaRPr lang="zh-CN" altLang="en-US" sz="3600" b="1" kern="10">
              <a:solidFill>
                <a:srgbClr val="FF66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2711450" y="3789363"/>
            <a:ext cx="64325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对于这个现象你有什么建议？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440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43013"/>
            <a:ext cx="2255838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47813"/>
            <a:ext cx="32004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1904683" y="3757613"/>
            <a:ext cx="232791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拉伸的橡皮筋</a:t>
            </a:r>
            <a:endParaRPr lang="zh-CN" altLang="en-US" sz="28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algn="ctr" eaLnBrk="1" hangingPunct="1"/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射出子弹</a:t>
            </a:r>
            <a:endParaRPr lang="zh-CN" altLang="en-US" sz="28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4647565" y="3757613"/>
            <a:ext cx="304292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压缩或拉伸的弹簧</a:t>
            </a:r>
            <a:endParaRPr lang="zh-CN" altLang="en-US" sz="28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algn="ctr" eaLnBrk="1" hangingPunct="1"/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移动小车</a:t>
            </a:r>
            <a:endParaRPr lang="zh-CN" altLang="en-US" sz="28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1510" name="Rectangle 9"/>
          <p:cNvSpPr>
            <a:spLocks noChangeArrowheads="1"/>
          </p:cNvSpPr>
          <p:nvPr/>
        </p:nvSpPr>
        <p:spPr bwMode="auto">
          <a:xfrm>
            <a:off x="8791575" y="3757613"/>
            <a:ext cx="161290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拉开的弓</a:t>
            </a:r>
            <a:endParaRPr lang="zh-CN" altLang="en-US" sz="28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algn="ctr" eaLnBrk="1" hangingPunct="1"/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射出箭</a:t>
            </a:r>
            <a:endParaRPr lang="zh-CN" altLang="en-US" sz="28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pic>
        <p:nvPicPr>
          <p:cNvPr id="21511" name="Picture 13" descr="_cities_shanghai_sports_fitness_feature_4_htmld1p1e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319213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1744980" y="5203825"/>
            <a:ext cx="82296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能</a:t>
            </a:r>
            <a:r>
              <a:rPr lang="zh-CN" altLang="en-US" sz="3200" b="1">
                <a:solidFill>
                  <a:srgbClr val="33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对其他物体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做功</a:t>
            </a:r>
            <a:r>
              <a:rPr lang="zh-CN" altLang="en-US" sz="3200" b="1">
                <a:solidFill>
                  <a:srgbClr val="33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，说明发生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弹性形变</a:t>
            </a:r>
            <a:r>
              <a:rPr lang="zh-CN" altLang="en-US" sz="3200" b="1">
                <a:solidFill>
                  <a:srgbClr val="33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的物体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具有能量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1905000" y="514350"/>
            <a:ext cx="28194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弹性势能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:</a:t>
            </a:r>
            <a:endParaRPr lang="en-US" altLang="zh-CN" sz="36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2241" name="Rectangle 17"/>
          <p:cNvSpPr>
            <a:spLocks noChangeArrowheads="1"/>
          </p:cNvSpPr>
          <p:nvPr/>
        </p:nvSpPr>
        <p:spPr bwMode="auto">
          <a:xfrm>
            <a:off x="3962400" y="533400"/>
            <a:ext cx="77724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——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发生弹性形变的物体具有的能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2243" name="Rectangle 19"/>
          <p:cNvSpPr>
            <a:spLocks noChangeArrowheads="1"/>
          </p:cNvSpPr>
          <p:nvPr/>
        </p:nvSpPr>
        <p:spPr bwMode="auto">
          <a:xfrm>
            <a:off x="1828800" y="4711065"/>
            <a:ext cx="38576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33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发生弹性形变的物体</a:t>
            </a:r>
            <a:endParaRPr lang="zh-CN" altLang="en-US" sz="3200" b="1">
              <a:solidFill>
                <a:srgbClr val="33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8" grpId="0"/>
      <p:bldP spid="52240" grpId="0"/>
      <p:bldP spid="52241" grpId="0"/>
      <p:bldP spid="522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55297" descr="12-图片-0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196975"/>
            <a:ext cx="3960813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矩形 55298"/>
          <p:cNvSpPr>
            <a:spLocks noChangeArrowheads="1"/>
          </p:cNvSpPr>
          <p:nvPr/>
        </p:nvSpPr>
        <p:spPr bwMode="auto">
          <a:xfrm>
            <a:off x="1847850" y="333375"/>
            <a:ext cx="67691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活动：卡片为什么会跳起来？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2532" name="文本框 55299"/>
          <p:cNvSpPr txBox="1">
            <a:spLocks noChangeArrowheads="1"/>
          </p:cNvSpPr>
          <p:nvPr/>
        </p:nvSpPr>
        <p:spPr bwMode="auto">
          <a:xfrm>
            <a:off x="6167438" y="1268413"/>
            <a:ext cx="403225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　　将卡片反过来，用手把它压平在桌面上，使橡皮筋伸长。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5301" name="文本框 55300"/>
          <p:cNvSpPr txBox="1">
            <a:spLocks noChangeArrowheads="1"/>
          </p:cNvSpPr>
          <p:nvPr/>
        </p:nvSpPr>
        <p:spPr bwMode="auto">
          <a:xfrm>
            <a:off x="1847850" y="3429000"/>
            <a:ext cx="30956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松开手，现象：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5302" name="文本框 55301"/>
          <p:cNvSpPr txBox="1">
            <a:spLocks noChangeArrowheads="1"/>
          </p:cNvSpPr>
          <p:nvPr/>
        </p:nvSpPr>
        <p:spPr bwMode="auto">
          <a:xfrm>
            <a:off x="1703388" y="4941888"/>
            <a:ext cx="324008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不压平，现象：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5303" name="文本框 55302"/>
          <p:cNvSpPr txBox="1">
            <a:spLocks noChangeArrowheads="1"/>
          </p:cNvSpPr>
          <p:nvPr/>
        </p:nvSpPr>
        <p:spPr bwMode="auto">
          <a:xfrm>
            <a:off x="4943475" y="3500438"/>
            <a:ext cx="367188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卡片向上跳起来。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5304" name="文本框 55303"/>
          <p:cNvSpPr txBox="1">
            <a:spLocks noChangeArrowheads="1"/>
          </p:cNvSpPr>
          <p:nvPr/>
        </p:nvSpPr>
        <p:spPr bwMode="auto">
          <a:xfrm>
            <a:off x="4656138" y="4941888"/>
            <a:ext cx="48958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卡片向上跳起高度较小。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/>
      <p:bldP spid="55302" grpId="0"/>
      <p:bldP spid="55303" grpId="0"/>
      <p:bldP spid="5530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58369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274638"/>
            <a:ext cx="2819400" cy="1143000"/>
          </a:xfrm>
        </p:spPr>
        <p:txBody>
          <a:bodyPr anchor="b"/>
          <a:lstStyle/>
          <a:p>
            <a:pPr eaLnBrk="1" hangingPunct="1"/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弹性势能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58372" name="12-视频-3会跳的卡片.mpg">
            <a:hlinkClick r:id="" action="ppaction://media"/>
          </p:cNvPr>
          <p:cNvPicPr>
            <a:picLocks noGrp="1" noRot="1" noChangeAspect="1" noChangeArrowheads="1"/>
          </p:cNvPicPr>
          <p:nvPr>
            <p:ph idx="4294967295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64325" y="304800"/>
            <a:ext cx="4003675" cy="2971800"/>
          </a:xfrm>
        </p:spPr>
      </p:pic>
      <p:sp>
        <p:nvSpPr>
          <p:cNvPr id="23555" name="矩形 58370"/>
          <p:cNvSpPr>
            <a:spLocks noChangeArrowheads="1"/>
          </p:cNvSpPr>
          <p:nvPr/>
        </p:nvSpPr>
        <p:spPr bwMode="auto">
          <a:xfrm>
            <a:off x="1847850" y="2332673"/>
            <a:ext cx="8208645" cy="372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实验结论：</a:t>
            </a:r>
            <a:endParaRPr lang="zh-CN" altLang="en-US" sz="2800">
              <a:solidFill>
                <a:schemeClr val="tx2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280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发生弹性形变的橡皮筋</a:t>
            </a:r>
            <a:endParaRPr lang="zh-CN" altLang="en-US" sz="36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能对卡片</a:t>
            </a:r>
            <a:r>
              <a:rPr lang="zh-CN" altLang="en-US" sz="36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，因</a:t>
            </a:r>
            <a:endParaRPr lang="zh-CN" altLang="en-US" sz="36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此它具有 </a:t>
            </a:r>
            <a:r>
              <a:rPr lang="en-US" altLang="zh-CN" sz="36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6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能。</a:t>
            </a:r>
            <a:endParaRPr lang="zh-CN" altLang="en-US" sz="36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在弹性限度内，物体的</a:t>
            </a:r>
            <a:r>
              <a:rPr lang="zh-CN" altLang="en-US" sz="36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6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6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越大，</a:t>
            </a:r>
            <a:endParaRPr lang="zh-CN" altLang="en-US" sz="36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形变物体的弹性势能就越</a:t>
            </a:r>
            <a:r>
              <a:rPr lang="zh-CN" altLang="en-US" sz="36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>
                <a:latin typeface="Times New Roman" panose="02020603050405020304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8373" name="文本框 58372"/>
          <p:cNvSpPr txBox="1">
            <a:spLocks noChangeArrowheads="1"/>
          </p:cNvSpPr>
          <p:nvPr/>
        </p:nvSpPr>
        <p:spPr bwMode="auto">
          <a:xfrm>
            <a:off x="3691890" y="3698240"/>
            <a:ext cx="14398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做功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8374" name="文本框 58373"/>
          <p:cNvSpPr txBox="1">
            <a:spLocks noChangeArrowheads="1"/>
          </p:cNvSpPr>
          <p:nvPr/>
        </p:nvSpPr>
        <p:spPr bwMode="auto">
          <a:xfrm>
            <a:off x="3962400" y="4343400"/>
            <a:ext cx="20542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弹性势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8375" name="文本框 58374"/>
          <p:cNvSpPr txBox="1">
            <a:spLocks noChangeArrowheads="1"/>
          </p:cNvSpPr>
          <p:nvPr/>
        </p:nvSpPr>
        <p:spPr bwMode="auto">
          <a:xfrm>
            <a:off x="6664325" y="4765040"/>
            <a:ext cx="216058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弹性形变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58376" name="文本框 58375"/>
          <p:cNvSpPr txBox="1">
            <a:spLocks noChangeArrowheads="1"/>
          </p:cNvSpPr>
          <p:nvPr/>
        </p:nvSpPr>
        <p:spPr bwMode="auto">
          <a:xfrm>
            <a:off x="7086600" y="5410200"/>
            <a:ext cx="64928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大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8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8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583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372"/>
                  </p:tgtEl>
                </p:cond>
              </p:nextCondLst>
            </p:seq>
            <p:vide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8372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56321" descr="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2492375"/>
            <a:ext cx="3221037" cy="42211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图片 5632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1268413"/>
            <a:ext cx="3533775" cy="46799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图片 56323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188913"/>
            <a:ext cx="4824413" cy="20685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770" name="Text Box 90"/>
          <p:cNvSpPr txBox="1">
            <a:spLocks noChangeArrowheads="1"/>
          </p:cNvSpPr>
          <p:nvPr/>
        </p:nvSpPr>
        <p:spPr bwMode="auto">
          <a:xfrm>
            <a:off x="2092325" y="6111875"/>
            <a:ext cx="77057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、在水平公路上行驶的小汽车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177" name="Text Box 91"/>
          <p:cNvSpPr txBox="1">
            <a:spLocks noChangeArrowheads="1"/>
          </p:cNvSpPr>
          <p:nvPr/>
        </p:nvSpPr>
        <p:spPr bwMode="auto">
          <a:xfrm>
            <a:off x="2063750" y="1554163"/>
            <a:ext cx="78486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44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9772" name="Text Box 92"/>
          <p:cNvSpPr txBox="1">
            <a:spLocks noChangeArrowheads="1"/>
          </p:cNvSpPr>
          <p:nvPr/>
        </p:nvSpPr>
        <p:spPr bwMode="auto">
          <a:xfrm>
            <a:off x="2063750" y="4887913"/>
            <a:ext cx="511175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4000">
                <a:latin typeface="Times New Roman" panose="02020603050405020304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在地上滚动的足球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99773" name="Text Box 93"/>
          <p:cNvSpPr txBox="1">
            <a:spLocks noChangeArrowheads="1"/>
          </p:cNvSpPr>
          <p:nvPr/>
        </p:nvSpPr>
        <p:spPr bwMode="auto">
          <a:xfrm>
            <a:off x="2063750" y="692150"/>
            <a:ext cx="7488238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、在水平轨道上滚动的钢球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99774" name="Text Box 94"/>
          <p:cNvSpPr txBox="1">
            <a:spLocks noChangeArrowheads="1"/>
          </p:cNvSpPr>
          <p:nvPr/>
        </p:nvSpPr>
        <p:spPr bwMode="auto">
          <a:xfrm>
            <a:off x="2063750" y="1341438"/>
            <a:ext cx="4033838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、被压弯的跳板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99775" name="Text Box 95"/>
          <p:cNvSpPr txBox="1">
            <a:spLocks noChangeArrowheads="1"/>
          </p:cNvSpPr>
          <p:nvPr/>
        </p:nvSpPr>
        <p:spPr bwMode="auto">
          <a:xfrm>
            <a:off x="2063750" y="2060575"/>
            <a:ext cx="63373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、天花板上的吊灯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99776" name="Text Box 96"/>
          <p:cNvSpPr txBox="1">
            <a:spLocks noChangeArrowheads="1"/>
          </p:cNvSpPr>
          <p:nvPr/>
        </p:nvSpPr>
        <p:spPr bwMode="auto">
          <a:xfrm>
            <a:off x="2063750" y="2781300"/>
            <a:ext cx="3313113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、拉弯的弓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99777" name="Text Box 97"/>
          <p:cNvSpPr txBox="1">
            <a:spLocks noChangeArrowheads="1"/>
          </p:cNvSpPr>
          <p:nvPr/>
        </p:nvSpPr>
        <p:spPr bwMode="auto">
          <a:xfrm>
            <a:off x="2063750" y="3500438"/>
            <a:ext cx="3671888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、上紧的发条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99778" name="Text Box 98"/>
          <p:cNvSpPr txBox="1">
            <a:spLocks noChangeArrowheads="1"/>
          </p:cNvSpPr>
          <p:nvPr/>
        </p:nvSpPr>
        <p:spPr bwMode="auto">
          <a:xfrm>
            <a:off x="2063750" y="4167188"/>
            <a:ext cx="41402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、被举高的重锤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99779" name="Text Box 99"/>
          <p:cNvSpPr txBox="1">
            <a:spLocks noChangeArrowheads="1"/>
          </p:cNvSpPr>
          <p:nvPr/>
        </p:nvSpPr>
        <p:spPr bwMode="auto">
          <a:xfrm>
            <a:off x="2063750" y="5535613"/>
            <a:ext cx="7488238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4000" b="1">
                <a:latin typeface="Times New Roman" panose="02020603050405020304" pitchFamily="49" charset="-122"/>
                <a:ea typeface="楷体" panose="02010609060101010101" pitchFamily="49" charset="-122"/>
              </a:rPr>
              <a:t>、放在课桌上的书本</a:t>
            </a:r>
            <a:endParaRPr lang="zh-CN" altLang="en-US" sz="40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186" name="Text Box 106"/>
          <p:cNvSpPr txBox="1">
            <a:spLocks noChangeArrowheads="1"/>
          </p:cNvSpPr>
          <p:nvPr/>
        </p:nvSpPr>
        <p:spPr bwMode="auto">
          <a:xfrm>
            <a:off x="1524000" y="101600"/>
            <a:ext cx="91440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思考：下列物体具有能吗？试分为三类，说出分类依据。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50195" name="AutoShape 109"/>
          <p:cNvSpPr/>
          <p:nvPr/>
        </p:nvSpPr>
        <p:spPr bwMode="auto">
          <a:xfrm rot="10800000">
            <a:off x="8904288" y="836613"/>
            <a:ext cx="144462" cy="1728787"/>
          </a:xfrm>
          <a:prstGeom prst="leftBrace">
            <a:avLst>
              <a:gd name="adj1" fmla="val 99670"/>
              <a:gd name="adj2" fmla="val 50000"/>
            </a:avLst>
          </a:prstGeom>
          <a:noFill/>
          <a:ln w="5715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latin typeface="Times New Roman" panose="02020603050405020304" pitchFamily="18" charset="0"/>
            </a:endParaRPr>
          </a:p>
        </p:txBody>
      </p:sp>
      <p:sp>
        <p:nvSpPr>
          <p:cNvPr id="50196" name="AutoShape 110"/>
          <p:cNvSpPr/>
          <p:nvPr/>
        </p:nvSpPr>
        <p:spPr bwMode="auto">
          <a:xfrm rot="10800000">
            <a:off x="7104063" y="2995613"/>
            <a:ext cx="73025" cy="1657350"/>
          </a:xfrm>
          <a:prstGeom prst="leftBrace">
            <a:avLst>
              <a:gd name="adj1" fmla="val 189025"/>
              <a:gd name="adj2" fmla="val 50000"/>
            </a:avLst>
          </a:prstGeom>
          <a:noFill/>
          <a:ln w="5715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latin typeface="Times New Roman" panose="02020603050405020304" pitchFamily="18" charset="0"/>
            </a:endParaRPr>
          </a:p>
        </p:txBody>
      </p:sp>
      <p:sp>
        <p:nvSpPr>
          <p:cNvPr id="50197" name="AutoShape 111"/>
          <p:cNvSpPr/>
          <p:nvPr/>
        </p:nvSpPr>
        <p:spPr bwMode="auto">
          <a:xfrm rot="10800000">
            <a:off x="9167813" y="5300663"/>
            <a:ext cx="71437" cy="1557337"/>
          </a:xfrm>
          <a:prstGeom prst="leftBrace">
            <a:avLst>
              <a:gd name="adj1" fmla="val 181567"/>
              <a:gd name="adj2" fmla="val 50000"/>
            </a:avLst>
          </a:prstGeom>
          <a:noFill/>
          <a:ln w="5715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latin typeface="Times New Roman" panose="02020603050405020304" pitchFamily="18" charset="0"/>
            </a:endParaRPr>
          </a:p>
        </p:txBody>
      </p:sp>
      <p:sp>
        <p:nvSpPr>
          <p:cNvPr id="199792" name="Text Box 112"/>
          <p:cNvSpPr txBox="1">
            <a:spLocks noChangeArrowheads="1"/>
          </p:cNvSpPr>
          <p:nvPr/>
        </p:nvSpPr>
        <p:spPr bwMode="auto">
          <a:xfrm>
            <a:off x="9258618" y="1125538"/>
            <a:ext cx="79819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运动</a:t>
            </a:r>
            <a:endParaRPr lang="zh-CN" altLang="en-US" sz="40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9793" name="Text Box 113"/>
          <p:cNvSpPr txBox="1">
            <a:spLocks noChangeArrowheads="1"/>
          </p:cNvSpPr>
          <p:nvPr/>
        </p:nvSpPr>
        <p:spPr bwMode="auto">
          <a:xfrm>
            <a:off x="9377680" y="4552950"/>
            <a:ext cx="79819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弹性形变</a:t>
            </a:r>
            <a:endParaRPr lang="zh-CN" altLang="en-US" sz="40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99794" name="Text Box 114"/>
          <p:cNvSpPr txBox="1">
            <a:spLocks noChangeArrowheads="1"/>
          </p:cNvSpPr>
          <p:nvPr/>
        </p:nvSpPr>
        <p:spPr bwMode="auto">
          <a:xfrm>
            <a:off x="7386955" y="2997200"/>
            <a:ext cx="79819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被举高</a:t>
            </a:r>
            <a:endParaRPr lang="zh-CN" altLang="en-US" sz="40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9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9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9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9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9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9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9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9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9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9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9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9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9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9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9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9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99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99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19274 L 0.00399 -0.5151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99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1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6763E-6 L -0.00712 -0.60971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99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305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87283E-6 L 4.44444E-6 0.1167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997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8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04046E-6 L 0.00018 -0.30543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99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3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6.471E-8 L -3.88889E-6 0.5253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9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11602E-6 L -4.16667E-6 0.3995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997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0925 L 0.00191 -0.0247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997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7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5549E-6 L 0.004 0.3789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997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9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9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9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9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9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9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1000" fill="hold"/>
                                        <p:tgtEl>
                                          <p:spTgt spid="1997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2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1000" fill="hold"/>
                                        <p:tgtEl>
                                          <p:spTgt spid="1997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4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5" dur="1000" fill="hold"/>
                                        <p:tgtEl>
                                          <p:spTgt spid="1997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770" grpId="0"/>
      <p:bldP spid="199770" grpId="1"/>
      <p:bldP spid="199770" grpId="2"/>
      <p:bldP spid="199772" grpId="0"/>
      <p:bldP spid="199772" grpId="1"/>
      <p:bldP spid="199772" grpId="2"/>
      <p:bldP spid="199773" grpId="0"/>
      <p:bldP spid="199773" grpId="1"/>
      <p:bldP spid="199774" grpId="0"/>
      <p:bldP spid="199774" grpId="1"/>
      <p:bldP spid="199775" grpId="0"/>
      <p:bldP spid="199775" grpId="1"/>
      <p:bldP spid="199776" grpId="0"/>
      <p:bldP spid="199776" grpId="1"/>
      <p:bldP spid="199777" grpId="0"/>
      <p:bldP spid="199777" grpId="1"/>
      <p:bldP spid="199778" grpId="0"/>
      <p:bldP spid="199778" grpId="1"/>
      <p:bldP spid="199779" grpId="0"/>
      <p:bldP spid="199779" grpId="1"/>
      <p:bldP spid="50195" grpId="0" bldLvl="0" animBg="1"/>
      <p:bldP spid="50196" grpId="0" bldLvl="0" animBg="1"/>
      <p:bldP spid="50197" grpId="0" bldLvl="0" animBg="1"/>
      <p:bldP spid="199792" grpId="0"/>
      <p:bldP spid="199793" grpId="0"/>
      <p:bldP spid="19979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2135188" y="1341438"/>
            <a:ext cx="727233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、物体由于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发生弹性形变</a:t>
            </a:r>
            <a:r>
              <a:rPr lang="zh-CN" altLang="en-US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而具有的能叫弹性势能。</a:t>
            </a:r>
            <a:endParaRPr lang="zh-CN" altLang="en-US" sz="3600">
              <a:solidFill>
                <a:srgbClr val="0000FF"/>
              </a:solidFill>
            </a:endParaRPr>
          </a:p>
        </p:txBody>
      </p:sp>
      <p:sp>
        <p:nvSpPr>
          <p:cNvPr id="25603" name="Text Box 7"/>
          <p:cNvSpPr txBox="1">
            <a:spLocks noChangeArrowheads="1"/>
          </p:cNvSpPr>
          <p:nvPr/>
        </p:nvSpPr>
        <p:spPr bwMode="auto">
          <a:xfrm>
            <a:off x="1992313" y="188913"/>
            <a:ext cx="44640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三、弹性势能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057400" y="3276600"/>
            <a:ext cx="770413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、在一定限度内，弹性形变越大，弹性势能越大。</a:t>
            </a:r>
            <a:endParaRPr lang="zh-CN" altLang="en-US" sz="36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0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2" name="Picture 16" descr="汽车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658745"/>
            <a:ext cx="3962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3" name="Picture 17" descr="汽车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58745"/>
            <a:ext cx="3657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 Box 6"/>
          <p:cNvSpPr>
            <a:spLocks noGrp="1" noChangeArrowheads="1"/>
          </p:cNvSpPr>
          <p:nvPr>
            <p:ph type="title" idx="4294967295"/>
          </p:nvPr>
        </p:nvSpPr>
        <p:spPr>
          <a:xfrm>
            <a:off x="1548130" y="314960"/>
            <a:ext cx="3581400" cy="1143000"/>
          </a:xfrm>
        </p:spPr>
        <p:txBody>
          <a:bodyPr/>
          <a:lstStyle/>
          <a:p>
            <a:pPr algn="l" eaLnBrk="1" hangingPunct="1">
              <a:spcBef>
                <a:spcPct val="50000"/>
              </a:spcBef>
            </a:pPr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四、重力势能</a:t>
            </a:r>
            <a:endParaRPr lang="zh-CN" altLang="en-US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828800" y="1310005"/>
            <a:ext cx="829468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C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3600" b="1">
                <a:solidFill>
                  <a:srgbClr val="0000C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、定义：物体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由于被</a:t>
            </a: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举高</a:t>
            </a:r>
            <a:r>
              <a:rPr lang="zh-CN" altLang="en-US" sz="3600" b="1">
                <a:solidFill>
                  <a:srgbClr val="0000C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而具有的能量叫重力势能。</a:t>
            </a:r>
            <a:endParaRPr lang="zh-CN" altLang="en-US" sz="3600" b="1">
              <a:solidFill>
                <a:srgbClr val="0000CC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824" name="Rectangle 3"/>
          <p:cNvSpPr>
            <a:spLocks noChangeArrowheads="1"/>
          </p:cNvSpPr>
          <p:nvPr/>
        </p:nvSpPr>
        <p:spPr bwMode="auto">
          <a:xfrm>
            <a:off x="1878965" y="5704205"/>
            <a:ext cx="81946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905" indent="12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     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被举高的物体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能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对其他物体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做功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，说明被举高的物体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具有能量</a:t>
            </a:r>
            <a:endParaRPr lang="zh-CN" altLang="en-US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  <p:bldP spid="29698" grpId="0"/>
      <p:bldP spid="3482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5"/>
          <p:cNvSpPr txBox="1">
            <a:spLocks noChangeArrowheads="1"/>
          </p:cNvSpPr>
          <p:nvPr/>
        </p:nvSpPr>
        <p:spPr bwMode="auto">
          <a:xfrm>
            <a:off x="1703388" y="188913"/>
            <a:ext cx="957738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２、重力势能的大小可能跟哪些因素有关？</a:t>
            </a:r>
            <a:endParaRPr lang="zh-CN" altLang="en-US" sz="3600" b="1">
              <a:solidFill>
                <a:srgbClr val="0000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27651" name="Picture 14" descr="849397113969099979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1052513"/>
            <a:ext cx="3673475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15" descr="ANd9GcSwMev6eji_YI6mSaKmTEme6lfLGgaWt-GSMKw68oCe9ViL940&amp;t=1&amp;usg=__KOcf_ZH1vJ-JE4dAibdtzxDqkGo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1557338"/>
            <a:ext cx="5003800" cy="393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 Box 16"/>
          <p:cNvSpPr txBox="1">
            <a:spLocks noChangeArrowheads="1"/>
          </p:cNvSpPr>
          <p:nvPr/>
        </p:nvSpPr>
        <p:spPr bwMode="auto">
          <a:xfrm>
            <a:off x="2208213" y="6021388"/>
            <a:ext cx="302418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用</a:t>
            </a:r>
            <a:r>
              <a:rPr lang="zh-CN" altLang="en-US" sz="2800" b="1" i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大锤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砸石头</a:t>
            </a:r>
            <a:endParaRPr lang="zh-CN" altLang="en-US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7654" name="Text Box 17"/>
          <p:cNvSpPr txBox="1">
            <a:spLocks noChangeArrowheads="1"/>
          </p:cNvSpPr>
          <p:nvPr/>
        </p:nvSpPr>
        <p:spPr bwMode="auto">
          <a:xfrm>
            <a:off x="6240463" y="5734050"/>
            <a:ext cx="309562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刀举得很</a:t>
            </a:r>
            <a:r>
              <a:rPr lang="zh-CN" altLang="en-US" sz="2800" b="1" i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高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才能把骨头砍断</a:t>
            </a:r>
            <a:endParaRPr lang="zh-CN" altLang="en-US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strips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65537"/>
          <p:cNvSpPr>
            <a:spLocks noChangeArrowheads="1"/>
          </p:cNvSpPr>
          <p:nvPr/>
        </p:nvSpPr>
        <p:spPr bwMode="auto">
          <a:xfrm>
            <a:off x="1992313" y="188913"/>
            <a:ext cx="424815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活动：模拟打桩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8675" name="矩形 65538"/>
          <p:cNvSpPr>
            <a:spLocks noChangeArrowheads="1"/>
          </p:cNvSpPr>
          <p:nvPr/>
        </p:nvSpPr>
        <p:spPr bwMode="auto">
          <a:xfrm>
            <a:off x="1992313" y="1196975"/>
            <a:ext cx="13684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rgbClr val="0033CC"/>
                </a:solidFill>
                <a:latin typeface="Times New Roman" panose="02020603050405020304"/>
                <a:ea typeface="楷体" panose="02010609060101010101" pitchFamily="49" charset="-122"/>
              </a:rPr>
              <a:t>研究：</a:t>
            </a:r>
            <a:endParaRPr lang="zh-CN" altLang="en-US" sz="3200" b="1"/>
          </a:p>
        </p:txBody>
      </p:sp>
      <p:sp>
        <p:nvSpPr>
          <p:cNvPr id="28676" name="矩形 65539"/>
          <p:cNvSpPr>
            <a:spLocks noChangeArrowheads="1"/>
          </p:cNvSpPr>
          <p:nvPr/>
        </p:nvSpPr>
        <p:spPr bwMode="auto">
          <a:xfrm>
            <a:off x="2063750" y="2133600"/>
            <a:ext cx="15843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rgbClr val="0033CC"/>
                </a:solidFill>
                <a:latin typeface="Times New Roman" panose="02020603050405020304"/>
                <a:ea typeface="楷体" panose="02010609060101010101" pitchFamily="49" charset="-122"/>
              </a:rPr>
              <a:t>观察：</a:t>
            </a:r>
            <a:endParaRPr lang="zh-CN" altLang="en-US" sz="3200" b="1"/>
          </a:p>
        </p:txBody>
      </p:sp>
      <p:sp>
        <p:nvSpPr>
          <p:cNvPr id="28677" name="矩形 65540"/>
          <p:cNvSpPr>
            <a:spLocks noChangeArrowheads="1"/>
          </p:cNvSpPr>
          <p:nvPr/>
        </p:nvSpPr>
        <p:spPr bwMode="auto">
          <a:xfrm>
            <a:off x="1676400" y="3962400"/>
            <a:ext cx="20955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rgbClr val="0033CC"/>
                </a:solidFill>
                <a:latin typeface="Times New Roman" panose="02020603050405020304"/>
                <a:ea typeface="楷体" panose="02010609060101010101" pitchFamily="49" charset="-122"/>
              </a:rPr>
              <a:t>研究方法：</a:t>
            </a:r>
            <a:endParaRPr lang="zh-CN" altLang="en-US" sz="3200" b="1">
              <a:solidFill>
                <a:srgbClr val="0033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5542" name="左大括号 65541"/>
          <p:cNvSpPr/>
          <p:nvPr/>
        </p:nvSpPr>
        <p:spPr bwMode="auto">
          <a:xfrm>
            <a:off x="3657600" y="3429000"/>
            <a:ext cx="228600" cy="1524000"/>
          </a:xfrm>
          <a:prstGeom prst="leftBrace">
            <a:avLst>
              <a:gd name="adj1" fmla="val 55525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5543" name="矩形 65542"/>
          <p:cNvSpPr>
            <a:spLocks noChangeArrowheads="1"/>
          </p:cNvSpPr>
          <p:nvPr/>
        </p:nvSpPr>
        <p:spPr bwMode="auto">
          <a:xfrm>
            <a:off x="4038600" y="4495800"/>
            <a:ext cx="16224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转化法</a:t>
            </a:r>
            <a:endParaRPr lang="zh-CN" altLang="en-US" sz="32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5544" name="矩形 65543"/>
          <p:cNvSpPr>
            <a:spLocks noChangeArrowheads="1"/>
          </p:cNvSpPr>
          <p:nvPr/>
        </p:nvSpPr>
        <p:spPr bwMode="auto">
          <a:xfrm>
            <a:off x="3886200" y="3048000"/>
            <a:ext cx="22987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控制变量法</a:t>
            </a:r>
            <a:endParaRPr lang="zh-CN" altLang="en-US" sz="3200" b="1"/>
          </a:p>
        </p:txBody>
      </p:sp>
      <p:sp>
        <p:nvSpPr>
          <p:cNvPr id="65546" name="矩形 65545"/>
          <p:cNvSpPr>
            <a:spLocks noChangeArrowheads="1"/>
          </p:cNvSpPr>
          <p:nvPr/>
        </p:nvSpPr>
        <p:spPr bwMode="auto">
          <a:xfrm>
            <a:off x="3287713" y="2251075"/>
            <a:ext cx="4608512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木桩陷入沙坑的深度</a:t>
            </a:r>
            <a:endParaRPr lang="zh-CN" altLang="en-US" sz="3200" b="1"/>
          </a:p>
        </p:txBody>
      </p:sp>
      <p:sp>
        <p:nvSpPr>
          <p:cNvPr id="65547" name="矩形 65546"/>
          <p:cNvSpPr>
            <a:spLocks noChangeArrowheads="1"/>
          </p:cNvSpPr>
          <p:nvPr/>
        </p:nvSpPr>
        <p:spPr bwMode="auto">
          <a:xfrm>
            <a:off x="3503613" y="1196975"/>
            <a:ext cx="43211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重锤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的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重力势能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29704" name="Picture 3" descr="12－图片-91 弹弓和弹簧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74" t="74359" r="6825" b="6123"/>
          <a:stretch>
            <a:fillRect/>
          </a:stretch>
        </p:blipFill>
        <p:spPr bwMode="auto">
          <a:xfrm>
            <a:off x="5334000" y="3562350"/>
            <a:ext cx="518160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3" grpId="0"/>
      <p:bldP spid="65544" grpId="0"/>
      <p:bldP spid="65546" grpId="0"/>
      <p:bldP spid="655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33" name="Oval 57"/>
          <p:cNvSpPr>
            <a:spLocks noChangeArrowheads="1"/>
          </p:cNvSpPr>
          <p:nvPr/>
        </p:nvSpPr>
        <p:spPr bwMode="auto">
          <a:xfrm>
            <a:off x="7032625" y="1412875"/>
            <a:ext cx="503238" cy="503238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127031" name="Picture 55" descr="铁球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763" y="1398588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036" name="Oval 60"/>
          <p:cNvSpPr>
            <a:spLocks noChangeArrowheads="1"/>
          </p:cNvSpPr>
          <p:nvPr/>
        </p:nvSpPr>
        <p:spPr bwMode="auto">
          <a:xfrm>
            <a:off x="4802188" y="1412875"/>
            <a:ext cx="503237" cy="503238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100000">
                <a:srgbClr val="0075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7025" name="Oval 49"/>
          <p:cNvSpPr>
            <a:spLocks noChangeArrowheads="1"/>
          </p:cNvSpPr>
          <p:nvPr/>
        </p:nvSpPr>
        <p:spPr bwMode="auto">
          <a:xfrm>
            <a:off x="5953125" y="908050"/>
            <a:ext cx="503238" cy="503238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7037" name="Oval 61"/>
          <p:cNvSpPr>
            <a:spLocks noChangeArrowheads="1"/>
          </p:cNvSpPr>
          <p:nvPr/>
        </p:nvSpPr>
        <p:spPr bwMode="auto">
          <a:xfrm>
            <a:off x="5953125" y="909638"/>
            <a:ext cx="503238" cy="503237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100000">
                <a:srgbClr val="007500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6978" name="Line 2"/>
          <p:cNvSpPr>
            <a:spLocks noChangeShapeType="1"/>
          </p:cNvSpPr>
          <p:nvPr/>
        </p:nvSpPr>
        <p:spPr bwMode="auto">
          <a:xfrm>
            <a:off x="3432175" y="1412875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6992" name="Line 16"/>
          <p:cNvSpPr>
            <a:spLocks noChangeShapeType="1"/>
          </p:cNvSpPr>
          <p:nvPr/>
        </p:nvSpPr>
        <p:spPr bwMode="auto">
          <a:xfrm>
            <a:off x="3792538" y="3398838"/>
            <a:ext cx="4464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01" name="Line 25"/>
          <p:cNvSpPr>
            <a:spLocks noChangeShapeType="1"/>
          </p:cNvSpPr>
          <p:nvPr/>
        </p:nvSpPr>
        <p:spPr bwMode="auto">
          <a:xfrm>
            <a:off x="3937000" y="3414713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02" name="Line 26"/>
          <p:cNvSpPr>
            <a:spLocks noChangeShapeType="1"/>
          </p:cNvSpPr>
          <p:nvPr/>
        </p:nvSpPr>
        <p:spPr bwMode="auto">
          <a:xfrm>
            <a:off x="3892550" y="3443288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03" name="Line 27"/>
          <p:cNvSpPr>
            <a:spLocks noChangeShapeType="1"/>
          </p:cNvSpPr>
          <p:nvPr/>
        </p:nvSpPr>
        <p:spPr bwMode="auto">
          <a:xfrm>
            <a:off x="3922713" y="3471863"/>
            <a:ext cx="4392612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04" name="Line 28"/>
          <p:cNvSpPr>
            <a:spLocks noChangeShapeType="1"/>
          </p:cNvSpPr>
          <p:nvPr/>
        </p:nvSpPr>
        <p:spPr bwMode="auto">
          <a:xfrm>
            <a:off x="3937000" y="3500438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05" name="Line 29"/>
          <p:cNvSpPr>
            <a:spLocks noChangeShapeType="1"/>
          </p:cNvSpPr>
          <p:nvPr/>
        </p:nvSpPr>
        <p:spPr bwMode="auto">
          <a:xfrm>
            <a:off x="3937000" y="3644900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06" name="Line 30"/>
          <p:cNvSpPr>
            <a:spLocks noChangeShapeType="1"/>
          </p:cNvSpPr>
          <p:nvPr/>
        </p:nvSpPr>
        <p:spPr bwMode="auto">
          <a:xfrm>
            <a:off x="3937000" y="3573463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07" name="Line 31"/>
          <p:cNvSpPr>
            <a:spLocks noChangeShapeType="1"/>
          </p:cNvSpPr>
          <p:nvPr/>
        </p:nvSpPr>
        <p:spPr bwMode="auto">
          <a:xfrm>
            <a:off x="3821113" y="3730625"/>
            <a:ext cx="4392612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08" name="Line 32"/>
          <p:cNvSpPr>
            <a:spLocks noChangeShapeType="1"/>
          </p:cNvSpPr>
          <p:nvPr/>
        </p:nvSpPr>
        <p:spPr bwMode="auto">
          <a:xfrm>
            <a:off x="3965575" y="3830638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09" name="Line 33"/>
          <p:cNvSpPr>
            <a:spLocks noChangeShapeType="1"/>
          </p:cNvSpPr>
          <p:nvPr/>
        </p:nvSpPr>
        <p:spPr bwMode="auto">
          <a:xfrm>
            <a:off x="3908425" y="3946525"/>
            <a:ext cx="4392613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10" name="Line 34"/>
          <p:cNvSpPr>
            <a:spLocks noChangeShapeType="1"/>
          </p:cNvSpPr>
          <p:nvPr/>
        </p:nvSpPr>
        <p:spPr bwMode="auto">
          <a:xfrm>
            <a:off x="3937000" y="4076700"/>
            <a:ext cx="4392613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14" name="Line 38"/>
          <p:cNvSpPr>
            <a:spLocks noChangeShapeType="1"/>
          </p:cNvSpPr>
          <p:nvPr/>
        </p:nvSpPr>
        <p:spPr bwMode="auto">
          <a:xfrm>
            <a:off x="3432175" y="1916113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7026" name="Oval 50"/>
          <p:cNvSpPr>
            <a:spLocks noChangeArrowheads="1"/>
          </p:cNvSpPr>
          <p:nvPr/>
        </p:nvSpPr>
        <p:spPr bwMode="auto">
          <a:xfrm>
            <a:off x="4802188" y="1412875"/>
            <a:ext cx="503237" cy="503238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9717" name="Rectangle 2" descr="羊皮纸"/>
          <p:cNvSpPr>
            <a:spLocks noChangeArrowheads="1"/>
          </p:cNvSpPr>
          <p:nvPr/>
        </p:nvSpPr>
        <p:spPr bwMode="auto">
          <a:xfrm>
            <a:off x="1595438" y="115888"/>
            <a:ext cx="752475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探究：重力势能与质量和高度的关系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524000" y="4221163"/>
            <a:ext cx="25146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CN" altLang="en-US" sz="36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归纳结论：</a:t>
            </a:r>
            <a:endParaRPr lang="zh-CN" altLang="en-US" sz="3600" b="1">
              <a:solidFill>
                <a:srgbClr val="CC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704975" y="4956175"/>
            <a:ext cx="892810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zh-CN" alt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物体重力势能的大小与</a:t>
            </a:r>
            <a:r>
              <a:rPr 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____________</a:t>
            </a:r>
            <a:r>
              <a:rPr lang="zh-CN" alt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和</a:t>
            </a:r>
            <a:r>
              <a:rPr 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有关</a:t>
            </a:r>
            <a:r>
              <a:rPr 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,_______</a:t>
            </a:r>
            <a:r>
              <a:rPr lang="zh-CN" alt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越大</a:t>
            </a:r>
            <a:r>
              <a:rPr 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,_________</a:t>
            </a:r>
            <a:r>
              <a:rPr lang="zh-CN" alt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越高</a:t>
            </a:r>
            <a:r>
              <a:rPr 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物体的重力势能就越大</a:t>
            </a:r>
            <a:r>
              <a:rPr lang="en-US" sz="32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.</a:t>
            </a:r>
            <a:endParaRPr lang="en-US" sz="32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867400" y="4876800"/>
            <a:ext cx="28448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物体的质量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8905875" y="4868863"/>
            <a:ext cx="143827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高度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2819400" y="5410200"/>
            <a:ext cx="1639888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质量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5410200" y="5410200"/>
            <a:ext cx="146526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高度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26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27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127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127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127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127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127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127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127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127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127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7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127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2000"/>
                                        <p:tgtEl>
                                          <p:spTgt spid="127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7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2000"/>
                                        <p:tgtEl>
                                          <p:spTgt spid="127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2239E-6 L 0.00382 0.23612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27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1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11933E-6 L 0.004 0.3304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27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6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127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2000"/>
                                        <p:tgtEl>
                                          <p:spTgt spid="127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27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270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62812E-6 L 0.00486 0.25393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27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27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033" grpId="0" bldLvl="0" animBg="1"/>
      <p:bldP spid="127036" grpId="0" bldLvl="0" animBg="1"/>
      <p:bldP spid="127036" grpId="1" bldLvl="0" animBg="1"/>
      <p:bldP spid="127025" grpId="0" bldLvl="0" animBg="1"/>
      <p:bldP spid="127025" grpId="1" bldLvl="0" animBg="1"/>
      <p:bldP spid="127037" grpId="0" bldLvl="0" animBg="1"/>
      <p:bldP spid="127037" grpId="1" bldLvl="0" animBg="1"/>
      <p:bldP spid="127037" grpId="2" bldLvl="0" animBg="1"/>
      <p:bldP spid="127026" grpId="0" bldLvl="0" animBg="1"/>
      <p:bldP spid="33794" grpId="0"/>
      <p:bldP spid="33798" grpId="0"/>
      <p:bldP spid="33799" grpId="0"/>
      <p:bldP spid="33800" grpId="0"/>
      <p:bldP spid="33801" grpId="0"/>
      <p:bldP spid="3380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Line 4"/>
          <p:cNvSpPr>
            <a:spLocks noChangeShapeType="1"/>
          </p:cNvSpPr>
          <p:nvPr/>
        </p:nvSpPr>
        <p:spPr bwMode="auto">
          <a:xfrm>
            <a:off x="5591175" y="69215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5"/>
          <p:cNvGrpSpPr/>
          <p:nvPr/>
        </p:nvGrpSpPr>
        <p:grpSpPr bwMode="auto">
          <a:xfrm>
            <a:off x="7032625" y="2060575"/>
            <a:ext cx="431800" cy="1079500"/>
            <a:chOff x="4175" y="3795"/>
            <a:chExt cx="725" cy="1938"/>
          </a:xfrm>
        </p:grpSpPr>
        <p:sp>
          <p:nvSpPr>
            <p:cNvPr id="30760" name="Freeform 6" descr="栎木"/>
            <p:cNvSpPr>
              <a:spLocks noChangeArrowheads="1"/>
            </p:cNvSpPr>
            <p:nvPr/>
          </p:nvSpPr>
          <p:spPr bwMode="auto">
            <a:xfrm>
              <a:off x="4254" y="3795"/>
              <a:ext cx="400" cy="1839"/>
            </a:xfrm>
            <a:custGeom>
              <a:avLst/>
              <a:gdLst>
                <a:gd name="T0" fmla="*/ 0 w 400"/>
                <a:gd name="T1" fmla="*/ 0 h 400"/>
                <a:gd name="T2" fmla="*/ 400 w 400"/>
                <a:gd name="T3" fmla="*/ 0 h 400"/>
                <a:gd name="T4" fmla="*/ 400 w 400"/>
                <a:gd name="T5" fmla="*/ 400 h 400"/>
                <a:gd name="T6" fmla="*/ 0 w 400"/>
                <a:gd name="T7" fmla="*/ 400 h 400"/>
                <a:gd name="T8" fmla="*/ 0 w 400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0"/>
                <a:gd name="T16" fmla="*/ 0 h 400"/>
                <a:gd name="T17" fmla="*/ 400 w 400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0" h="400">
                  <a:moveTo>
                    <a:pt x="0" y="0"/>
                  </a:moveTo>
                  <a:lnTo>
                    <a:pt x="400" y="0"/>
                  </a:lnTo>
                  <a:lnTo>
                    <a:pt x="400" y="400"/>
                  </a:lnTo>
                  <a:lnTo>
                    <a:pt x="0" y="40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0">
              <a:blip r:embed="rId1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761" name="Rectangle 7"/>
            <p:cNvSpPr>
              <a:spLocks noChangeArrowheads="1"/>
            </p:cNvSpPr>
            <p:nvPr/>
          </p:nvSpPr>
          <p:spPr bwMode="auto">
            <a:xfrm rot="-1522665">
              <a:off x="4175" y="5150"/>
              <a:ext cx="194" cy="5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762" name="Rectangle 8"/>
            <p:cNvSpPr>
              <a:spLocks noChangeArrowheads="1"/>
            </p:cNvSpPr>
            <p:nvPr/>
          </p:nvSpPr>
          <p:spPr bwMode="auto">
            <a:xfrm rot="1484462">
              <a:off x="4572" y="5145"/>
              <a:ext cx="328" cy="5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6959600" y="765175"/>
            <a:ext cx="431800" cy="433388"/>
          </a:xfrm>
          <a:prstGeom prst="rect">
            <a:avLst/>
          </a:prstGeom>
          <a:solidFill>
            <a:srgbClr val="DDDDDD"/>
          </a:solidFill>
          <a:ln w="19050">
            <a:solidFill>
              <a:schemeClr val="tx1"/>
            </a:solidFill>
            <a:prstDash val="sysDot"/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690" name="Rectangle 10"/>
          <p:cNvSpPr>
            <a:spLocks noChangeArrowheads="1"/>
          </p:cNvSpPr>
          <p:nvPr/>
        </p:nvSpPr>
        <p:spPr bwMode="auto">
          <a:xfrm>
            <a:off x="9120188" y="620713"/>
            <a:ext cx="573087" cy="574675"/>
          </a:xfrm>
          <a:prstGeom prst="rect">
            <a:avLst/>
          </a:prstGeom>
          <a:solidFill>
            <a:srgbClr val="DDDDDD"/>
          </a:solidFill>
          <a:ln w="19050">
            <a:solidFill>
              <a:schemeClr val="tx1"/>
            </a:solidFill>
            <a:prstDash val="sysDot"/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8040688" y="260350"/>
            <a:ext cx="431800" cy="433388"/>
          </a:xfrm>
          <a:prstGeom prst="rect">
            <a:avLst/>
          </a:prstGeom>
          <a:solidFill>
            <a:srgbClr val="DDDDDD"/>
          </a:solidFill>
          <a:ln w="19050">
            <a:solidFill>
              <a:schemeClr val="tx1"/>
            </a:solidFill>
            <a:prstDash val="sysDot"/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692" name="Line 12"/>
          <p:cNvSpPr>
            <a:spLocks noChangeShapeType="1"/>
          </p:cNvSpPr>
          <p:nvPr/>
        </p:nvSpPr>
        <p:spPr bwMode="auto">
          <a:xfrm>
            <a:off x="5951538" y="2678113"/>
            <a:ext cx="4464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" name="Group 13"/>
          <p:cNvGrpSpPr/>
          <p:nvPr/>
        </p:nvGrpSpPr>
        <p:grpSpPr bwMode="auto">
          <a:xfrm>
            <a:off x="8069263" y="2060575"/>
            <a:ext cx="431800" cy="1079500"/>
            <a:chOff x="4175" y="3795"/>
            <a:chExt cx="725" cy="1938"/>
          </a:xfrm>
        </p:grpSpPr>
        <p:sp>
          <p:nvSpPr>
            <p:cNvPr id="30757" name="Freeform 14" descr="栎木"/>
            <p:cNvSpPr>
              <a:spLocks noChangeArrowheads="1"/>
            </p:cNvSpPr>
            <p:nvPr/>
          </p:nvSpPr>
          <p:spPr bwMode="auto">
            <a:xfrm>
              <a:off x="4254" y="3795"/>
              <a:ext cx="400" cy="1839"/>
            </a:xfrm>
            <a:custGeom>
              <a:avLst/>
              <a:gdLst>
                <a:gd name="T0" fmla="*/ 0 w 400"/>
                <a:gd name="T1" fmla="*/ 0 h 400"/>
                <a:gd name="T2" fmla="*/ 400 w 400"/>
                <a:gd name="T3" fmla="*/ 0 h 400"/>
                <a:gd name="T4" fmla="*/ 400 w 400"/>
                <a:gd name="T5" fmla="*/ 400 h 400"/>
                <a:gd name="T6" fmla="*/ 0 w 400"/>
                <a:gd name="T7" fmla="*/ 400 h 400"/>
                <a:gd name="T8" fmla="*/ 0 w 400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0"/>
                <a:gd name="T16" fmla="*/ 0 h 400"/>
                <a:gd name="T17" fmla="*/ 400 w 400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0" h="400">
                  <a:moveTo>
                    <a:pt x="0" y="0"/>
                  </a:moveTo>
                  <a:lnTo>
                    <a:pt x="400" y="0"/>
                  </a:lnTo>
                  <a:lnTo>
                    <a:pt x="400" y="400"/>
                  </a:lnTo>
                  <a:lnTo>
                    <a:pt x="0" y="40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0">
              <a:blip r:embed="rId1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758" name="Rectangle 15"/>
            <p:cNvSpPr>
              <a:spLocks noChangeArrowheads="1"/>
            </p:cNvSpPr>
            <p:nvPr/>
          </p:nvSpPr>
          <p:spPr bwMode="auto">
            <a:xfrm rot="-1522665">
              <a:off x="4175" y="5150"/>
              <a:ext cx="194" cy="5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759" name="Rectangle 16"/>
            <p:cNvSpPr>
              <a:spLocks noChangeArrowheads="1"/>
            </p:cNvSpPr>
            <p:nvPr/>
          </p:nvSpPr>
          <p:spPr bwMode="auto">
            <a:xfrm rot="1484462">
              <a:off x="4572" y="5145"/>
              <a:ext cx="328" cy="5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4" name="Group 17"/>
          <p:cNvGrpSpPr/>
          <p:nvPr/>
        </p:nvGrpSpPr>
        <p:grpSpPr bwMode="auto">
          <a:xfrm>
            <a:off x="9248775" y="2060575"/>
            <a:ext cx="431800" cy="1079500"/>
            <a:chOff x="4175" y="3795"/>
            <a:chExt cx="725" cy="1938"/>
          </a:xfrm>
        </p:grpSpPr>
        <p:sp>
          <p:nvSpPr>
            <p:cNvPr id="30754" name="Freeform 18" descr="栎木"/>
            <p:cNvSpPr>
              <a:spLocks noChangeArrowheads="1"/>
            </p:cNvSpPr>
            <p:nvPr/>
          </p:nvSpPr>
          <p:spPr bwMode="auto">
            <a:xfrm>
              <a:off x="4254" y="3795"/>
              <a:ext cx="400" cy="1839"/>
            </a:xfrm>
            <a:custGeom>
              <a:avLst/>
              <a:gdLst>
                <a:gd name="T0" fmla="*/ 0 w 400"/>
                <a:gd name="T1" fmla="*/ 0 h 400"/>
                <a:gd name="T2" fmla="*/ 400 w 400"/>
                <a:gd name="T3" fmla="*/ 0 h 400"/>
                <a:gd name="T4" fmla="*/ 400 w 400"/>
                <a:gd name="T5" fmla="*/ 400 h 400"/>
                <a:gd name="T6" fmla="*/ 0 w 400"/>
                <a:gd name="T7" fmla="*/ 400 h 400"/>
                <a:gd name="T8" fmla="*/ 0 w 400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0"/>
                <a:gd name="T16" fmla="*/ 0 h 400"/>
                <a:gd name="T17" fmla="*/ 400 w 400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0" h="400">
                  <a:moveTo>
                    <a:pt x="0" y="0"/>
                  </a:moveTo>
                  <a:lnTo>
                    <a:pt x="400" y="0"/>
                  </a:lnTo>
                  <a:lnTo>
                    <a:pt x="400" y="400"/>
                  </a:lnTo>
                  <a:lnTo>
                    <a:pt x="0" y="40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0">
              <a:blip r:embed="rId1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755" name="Rectangle 19"/>
            <p:cNvSpPr>
              <a:spLocks noChangeArrowheads="1"/>
            </p:cNvSpPr>
            <p:nvPr/>
          </p:nvSpPr>
          <p:spPr bwMode="auto">
            <a:xfrm rot="-1522665">
              <a:off x="4175" y="5150"/>
              <a:ext cx="194" cy="5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756" name="Rectangle 20"/>
            <p:cNvSpPr>
              <a:spLocks noChangeArrowheads="1"/>
            </p:cNvSpPr>
            <p:nvPr/>
          </p:nvSpPr>
          <p:spPr bwMode="auto">
            <a:xfrm rot="1484462">
              <a:off x="4572" y="5145"/>
              <a:ext cx="328" cy="5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71701" name="Line 21"/>
          <p:cNvSpPr>
            <a:spLocks noChangeShapeType="1"/>
          </p:cNvSpPr>
          <p:nvPr/>
        </p:nvSpPr>
        <p:spPr bwMode="auto">
          <a:xfrm>
            <a:off x="6096000" y="2693988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02" name="Line 22"/>
          <p:cNvSpPr>
            <a:spLocks noChangeShapeType="1"/>
          </p:cNvSpPr>
          <p:nvPr/>
        </p:nvSpPr>
        <p:spPr bwMode="auto">
          <a:xfrm>
            <a:off x="6051550" y="2722563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03" name="Line 23"/>
          <p:cNvSpPr>
            <a:spLocks noChangeShapeType="1"/>
          </p:cNvSpPr>
          <p:nvPr/>
        </p:nvSpPr>
        <p:spPr bwMode="auto">
          <a:xfrm>
            <a:off x="6081713" y="2751138"/>
            <a:ext cx="4392612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04" name="Line 24"/>
          <p:cNvSpPr>
            <a:spLocks noChangeShapeType="1"/>
          </p:cNvSpPr>
          <p:nvPr/>
        </p:nvSpPr>
        <p:spPr bwMode="auto">
          <a:xfrm>
            <a:off x="6096000" y="2779713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05" name="Line 25"/>
          <p:cNvSpPr>
            <a:spLocks noChangeShapeType="1"/>
          </p:cNvSpPr>
          <p:nvPr/>
        </p:nvSpPr>
        <p:spPr bwMode="auto">
          <a:xfrm>
            <a:off x="6096000" y="2924175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06" name="Line 26"/>
          <p:cNvSpPr>
            <a:spLocks noChangeShapeType="1"/>
          </p:cNvSpPr>
          <p:nvPr/>
        </p:nvSpPr>
        <p:spPr bwMode="auto">
          <a:xfrm>
            <a:off x="6096000" y="2852738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07" name="Line 27"/>
          <p:cNvSpPr>
            <a:spLocks noChangeShapeType="1"/>
          </p:cNvSpPr>
          <p:nvPr/>
        </p:nvSpPr>
        <p:spPr bwMode="auto">
          <a:xfrm>
            <a:off x="5980113" y="3009900"/>
            <a:ext cx="4392612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08" name="Line 28"/>
          <p:cNvSpPr>
            <a:spLocks noChangeShapeType="1"/>
          </p:cNvSpPr>
          <p:nvPr/>
        </p:nvSpPr>
        <p:spPr bwMode="auto">
          <a:xfrm>
            <a:off x="6124575" y="3109913"/>
            <a:ext cx="4392613" cy="0"/>
          </a:xfrm>
          <a:prstGeom prst="line">
            <a:avLst/>
          </a:prstGeom>
          <a:noFill/>
          <a:ln w="38100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09" name="Line 29"/>
          <p:cNvSpPr>
            <a:spLocks noChangeShapeType="1"/>
          </p:cNvSpPr>
          <p:nvPr/>
        </p:nvSpPr>
        <p:spPr bwMode="auto">
          <a:xfrm>
            <a:off x="6067425" y="3225800"/>
            <a:ext cx="4392613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10" name="Line 30"/>
          <p:cNvSpPr>
            <a:spLocks noChangeShapeType="1"/>
          </p:cNvSpPr>
          <p:nvPr/>
        </p:nvSpPr>
        <p:spPr bwMode="auto">
          <a:xfrm>
            <a:off x="6096000" y="3355975"/>
            <a:ext cx="4392613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11" name="Rectangle 31"/>
          <p:cNvSpPr>
            <a:spLocks noChangeArrowheads="1"/>
          </p:cNvSpPr>
          <p:nvPr/>
        </p:nvSpPr>
        <p:spPr bwMode="auto">
          <a:xfrm>
            <a:off x="6959600" y="763588"/>
            <a:ext cx="431800" cy="433387"/>
          </a:xfrm>
          <a:prstGeom prst="rect">
            <a:avLst/>
          </a:prstGeom>
          <a:solidFill>
            <a:srgbClr val="969696"/>
          </a:solidFill>
          <a:ln w="19050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12" name="Rectangle 32"/>
          <p:cNvSpPr>
            <a:spLocks noChangeArrowheads="1"/>
          </p:cNvSpPr>
          <p:nvPr/>
        </p:nvSpPr>
        <p:spPr bwMode="auto">
          <a:xfrm>
            <a:off x="8040688" y="260350"/>
            <a:ext cx="431800" cy="433388"/>
          </a:xfrm>
          <a:prstGeom prst="rect">
            <a:avLst/>
          </a:prstGeom>
          <a:solidFill>
            <a:srgbClr val="969696"/>
          </a:solidFill>
          <a:ln w="19050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13" name="Rectangle 33"/>
          <p:cNvSpPr>
            <a:spLocks noChangeArrowheads="1"/>
          </p:cNvSpPr>
          <p:nvPr/>
        </p:nvSpPr>
        <p:spPr bwMode="auto">
          <a:xfrm>
            <a:off x="9120188" y="620713"/>
            <a:ext cx="574675" cy="576262"/>
          </a:xfrm>
          <a:prstGeom prst="rect">
            <a:avLst/>
          </a:prstGeom>
          <a:solidFill>
            <a:srgbClr val="969696"/>
          </a:solidFill>
          <a:ln w="19050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714" name="Line 34"/>
          <p:cNvSpPr>
            <a:spLocks noChangeShapeType="1"/>
          </p:cNvSpPr>
          <p:nvPr/>
        </p:nvSpPr>
        <p:spPr bwMode="auto">
          <a:xfrm>
            <a:off x="5591175" y="1195388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15" name="Text Box 35"/>
          <p:cNvSpPr txBox="1">
            <a:spLocks noChangeArrowheads="1"/>
          </p:cNvSpPr>
          <p:nvPr/>
        </p:nvSpPr>
        <p:spPr bwMode="auto">
          <a:xfrm>
            <a:off x="6886575" y="3168650"/>
            <a:ext cx="57626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A</a:t>
            </a:r>
            <a:endParaRPr lang="en-US" altLang="zh-CN" sz="28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716" name="Text Box 36"/>
          <p:cNvSpPr txBox="1">
            <a:spLocks noChangeArrowheads="1"/>
          </p:cNvSpPr>
          <p:nvPr/>
        </p:nvSpPr>
        <p:spPr bwMode="auto">
          <a:xfrm>
            <a:off x="8039100" y="3184525"/>
            <a:ext cx="57626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B</a:t>
            </a:r>
            <a:endParaRPr lang="en-US" altLang="zh-CN" sz="28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717" name="Text Box 37"/>
          <p:cNvSpPr txBox="1">
            <a:spLocks noChangeArrowheads="1"/>
          </p:cNvSpPr>
          <p:nvPr/>
        </p:nvSpPr>
        <p:spPr bwMode="auto">
          <a:xfrm>
            <a:off x="9191625" y="3197225"/>
            <a:ext cx="576263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C</a:t>
            </a:r>
            <a:endParaRPr lang="en-US" altLang="zh-CN" sz="28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718" name="Text Box 38"/>
          <p:cNvSpPr txBox="1">
            <a:spLocks noChangeArrowheads="1"/>
          </p:cNvSpPr>
          <p:nvPr/>
        </p:nvSpPr>
        <p:spPr bwMode="auto">
          <a:xfrm>
            <a:off x="1852613" y="3644900"/>
            <a:ext cx="881538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质量相同时</a:t>
            </a:r>
            <a:r>
              <a:rPr lang="en-US" altLang="zh-CN" sz="36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物体被举得越高重力势能越大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1719" name="Text Box 39"/>
          <p:cNvSpPr txBox="1">
            <a:spLocks noChangeArrowheads="1"/>
          </p:cNvSpPr>
          <p:nvPr/>
        </p:nvSpPr>
        <p:spPr bwMode="auto">
          <a:xfrm>
            <a:off x="1919288" y="5154613"/>
            <a:ext cx="8748712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被举高度相同时</a:t>
            </a:r>
            <a:r>
              <a:rPr lang="en-US" altLang="zh-CN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物体的质量越大重力势能越大</a:t>
            </a:r>
            <a:endParaRPr lang="zh-CN" altLang="en-US" sz="40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1720" name="Text Box 40"/>
          <p:cNvSpPr txBox="1">
            <a:spLocks noChangeArrowheads="1"/>
          </p:cNvSpPr>
          <p:nvPr/>
        </p:nvSpPr>
        <p:spPr bwMode="auto">
          <a:xfrm>
            <a:off x="1774825" y="1973263"/>
            <a:ext cx="4103688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(1)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比较图中</a:t>
            </a:r>
            <a:r>
              <a:rPr lang="en-US" altLang="zh-CN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两个实验可得：</a:t>
            </a:r>
            <a:endParaRPr lang="zh-CN" altLang="en-US" sz="40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1721" name="Text Box 41"/>
          <p:cNvSpPr txBox="1">
            <a:spLocks noChangeArrowheads="1"/>
          </p:cNvSpPr>
          <p:nvPr/>
        </p:nvSpPr>
        <p:spPr bwMode="auto">
          <a:xfrm>
            <a:off x="1847850" y="4292600"/>
            <a:ext cx="8351838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(2)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比较图中＿、＿两个实验可得：</a:t>
            </a:r>
            <a:endParaRPr lang="zh-CN" altLang="en-US" sz="40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1724" name="Text Box 44"/>
          <p:cNvSpPr txBox="1">
            <a:spLocks noChangeArrowheads="1"/>
          </p:cNvSpPr>
          <p:nvPr/>
        </p:nvSpPr>
        <p:spPr bwMode="auto">
          <a:xfrm>
            <a:off x="4609148" y="4365625"/>
            <a:ext cx="57626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A</a:t>
            </a:r>
            <a:endParaRPr lang="en-US" altLang="zh-CN" sz="3200" b="1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725" name="Text Box 45"/>
          <p:cNvSpPr txBox="1">
            <a:spLocks noChangeArrowheads="1"/>
          </p:cNvSpPr>
          <p:nvPr/>
        </p:nvSpPr>
        <p:spPr bwMode="auto">
          <a:xfrm>
            <a:off x="5590858" y="4364355"/>
            <a:ext cx="57626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C</a:t>
            </a:r>
            <a:endParaRPr lang="en-US" altLang="zh-CN" sz="3200" b="1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0753" name="WordArt 3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533400"/>
            <a:ext cx="2438400" cy="6096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4800" kern="10" normalizeH="1">
                <a:ln w="9525">
                  <a:solidFill>
                    <a:srgbClr val="FF0000"/>
                  </a:solidFill>
                  <a:miter lim="800000"/>
                </a:ln>
                <a:solidFill>
                  <a:srgbClr val="FFFF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随堂练习</a:t>
            </a:r>
            <a:endParaRPr lang="zh-CN" altLang="en-US" sz="4800" kern="10" normalizeH="1">
              <a:ln w="9525">
                <a:solidFill>
                  <a:srgbClr val="FF0000"/>
                </a:solidFill>
                <a:miter lim="800000"/>
              </a:ln>
              <a:solidFill>
                <a:srgbClr val="FFFF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65547" name="矩形 65546"/>
          <p:cNvSpPr>
            <a:spLocks noChangeArrowheads="1"/>
          </p:cNvSpPr>
          <p:nvPr/>
        </p:nvSpPr>
        <p:spPr bwMode="auto">
          <a:xfrm>
            <a:off x="1524000" y="1143000"/>
            <a:ext cx="47244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探究“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重锤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的重力势能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7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71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71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71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71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7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2000"/>
                                        <p:tgtEl>
                                          <p:spTgt spid="71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2000"/>
                                        <p:tgtEl>
                                          <p:spTgt spid="7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71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2000"/>
                                        <p:tgtEl>
                                          <p:spTgt spid="71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2000"/>
                                        <p:tgtEl>
                                          <p:spTgt spid="71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2000"/>
                                        <p:tgtEl>
                                          <p:spTgt spid="71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2000"/>
                                        <p:tgtEl>
                                          <p:spTgt spid="7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2000"/>
                                        <p:tgtEl>
                                          <p:spTgt spid="7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7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71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1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71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7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7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0416 L 4.44444E-6 0.16208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717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42" presetClass="path" presetSubtype="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4.44444E-6 -0.00834 L -4.44444E-6 0.03894 " pathEditMode="relative" rAng="0" ptsTypes="AA">
                                      <p:cBhvr>
                                        <p:cTn id="9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4.16185E-6 L -0.00156 0.26821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717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40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42" presetClass="path" presetSubtype="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2.5E-6 -0.00208 L 2.5E-6 0.06628 " pathEditMode="relative" rAng="0" ptsTypes="AA">
                                      <p:cBhvr>
                                        <p:cTn id="10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832 L -0.00156 0.20393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717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42" presetClass="path" presetSubtype="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0.00313 -0.00834 L -0.00539 0.07045 " pathEditMode="relative" rAng="0" ptsTypes="AA">
                                      <p:cBhvr>
                                        <p:cTn id="10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71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1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1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1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1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9" grpId="0" bldLvl="0" animBg="1"/>
      <p:bldP spid="71690" grpId="0" bldLvl="0" animBg="1"/>
      <p:bldP spid="71691" grpId="0" bldLvl="0" animBg="1"/>
      <p:bldP spid="71711" grpId="0" bldLvl="0" animBg="1"/>
      <p:bldP spid="71711" grpId="1" bldLvl="0" animBg="1"/>
      <p:bldP spid="71712" grpId="0" bldLvl="0" animBg="1"/>
      <p:bldP spid="71712" grpId="1" bldLvl="0" animBg="1"/>
      <p:bldP spid="71713" grpId="0" bldLvl="0" animBg="1"/>
      <p:bldP spid="71713" grpId="1" bldLvl="0" animBg="1"/>
      <p:bldP spid="71715" grpId="0"/>
      <p:bldP spid="71716" grpId="0"/>
      <p:bldP spid="71717" grpId="0"/>
      <p:bldP spid="71718" grpId="0"/>
      <p:bldP spid="71719" grpId="0"/>
      <p:bldP spid="71720" grpId="0"/>
      <p:bldP spid="71721" grpId="0"/>
      <p:bldP spid="71724" grpId="0"/>
      <p:bldP spid="71725" grpId="0"/>
      <p:bldP spid="6554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246438" y="1706563"/>
            <a:ext cx="194468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机械能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819" name="AutoShape 3"/>
          <p:cNvSpPr/>
          <p:nvPr/>
        </p:nvSpPr>
        <p:spPr bwMode="auto">
          <a:xfrm>
            <a:off x="4914900" y="1473200"/>
            <a:ext cx="142875" cy="1223963"/>
          </a:xfrm>
          <a:prstGeom prst="leftBrace">
            <a:avLst>
              <a:gd name="adj1" fmla="val 71349"/>
              <a:gd name="adj2" fmla="val 50000"/>
            </a:avLst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400">
              <a:latin typeface="Times New Roman" panose="02020603050405020304" pitchFamily="18" charset="0"/>
              <a:ea typeface="方正姚体" panose="02010601030101010101" pitchFamily="2" charset="-122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119688" y="1084263"/>
            <a:ext cx="194468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动能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5119688" y="2303463"/>
            <a:ext cx="15843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势能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822" name="AutoShape 6"/>
          <p:cNvSpPr/>
          <p:nvPr/>
        </p:nvSpPr>
        <p:spPr bwMode="auto">
          <a:xfrm>
            <a:off x="6488113" y="2087563"/>
            <a:ext cx="144462" cy="1152525"/>
          </a:xfrm>
          <a:prstGeom prst="leftBrace">
            <a:avLst>
              <a:gd name="adj1" fmla="val 66447"/>
              <a:gd name="adj2" fmla="val 50000"/>
            </a:avLst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400">
              <a:latin typeface="Times New Roman" panose="02020603050405020304" pitchFamily="18" charset="0"/>
              <a:ea typeface="方正姚体" panose="02010601030101010101" pitchFamily="2" charset="-122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6632575" y="1870075"/>
            <a:ext cx="27352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重力势能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6673850" y="2859088"/>
            <a:ext cx="27352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</a:rPr>
              <a:t>弹性势能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048000" y="4343400"/>
            <a:ext cx="62658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CC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动能与势能统称为机械能。</a:t>
            </a:r>
            <a:endParaRPr lang="zh-CN" altLang="en-US" sz="3600" b="1">
              <a:solidFill>
                <a:srgbClr val="0000CC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1828800" y="381000"/>
            <a:ext cx="19812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>
                <a:latin typeface="Times New Roman" panose="02020603050405020304"/>
                <a:ea typeface="楷体" panose="02010609060101010101" pitchFamily="49" charset="-122"/>
              </a:rPr>
              <a:t>归纳：</a:t>
            </a:r>
            <a:endParaRPr lang="zh-CN" altLang="en-US" sz="44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ldLvl="0" animBg="1"/>
      <p:bldP spid="34820" grpId="0"/>
      <p:bldP spid="34821" grpId="0"/>
      <p:bldP spid="34822" grpId="0" bldLvl="0" animBg="1"/>
      <p:bldP spid="34823" grpId="0"/>
      <p:bldP spid="34824" grpId="0"/>
      <p:bldP spid="348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57345" descr="8ade7c2ab29e5a205243c10d"/>
          <p:cNvPicPr>
            <a:picLocks noChangeAspect="1" noChangeArrowheads="1"/>
          </p:cNvPicPr>
          <p:nvPr/>
        </p:nvPicPr>
        <p:blipFill>
          <a:blip r:embed="rId1"/>
          <a:srcRect l="57533" b="10428"/>
          <a:stretch>
            <a:fillRect/>
          </a:stretch>
        </p:blipFill>
        <p:spPr bwMode="auto">
          <a:xfrm>
            <a:off x="2279650" y="188913"/>
            <a:ext cx="1792288" cy="2447925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2770" name="图片 57346" descr="42801c3945f43de4b311c7cf"/>
          <p:cNvPicPr>
            <a:picLocks noChangeAspect="1" noChangeArrowheads="1"/>
          </p:cNvPicPr>
          <p:nvPr/>
        </p:nvPicPr>
        <p:blipFill>
          <a:blip r:embed="rId2"/>
          <a:srcRect t="4222" r="6641" b="4268"/>
          <a:stretch>
            <a:fillRect/>
          </a:stretch>
        </p:blipFill>
        <p:spPr bwMode="auto">
          <a:xfrm>
            <a:off x="8040688" y="188913"/>
            <a:ext cx="1822450" cy="244792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2771" name="图片 57347" descr="681658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0963" y="3357563"/>
            <a:ext cx="1885950" cy="2303462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7350" name="文本框 57349"/>
          <p:cNvSpPr txBox="1"/>
          <p:nvPr/>
        </p:nvSpPr>
        <p:spPr>
          <a:xfrm>
            <a:off x="1847850" y="2708275"/>
            <a:ext cx="32400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en-US" altLang="zh-CN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1.</a:t>
            </a:r>
            <a:r>
              <a:rPr lang="zh-CN" altLang="en-US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奔跑的运动员</a:t>
            </a:r>
            <a:endParaRPr lang="zh-CN" altLang="en-US" sz="2800" b="1" noProof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7351" name="文本框 57350"/>
          <p:cNvSpPr txBox="1"/>
          <p:nvPr/>
        </p:nvSpPr>
        <p:spPr>
          <a:xfrm>
            <a:off x="4970463" y="2708275"/>
            <a:ext cx="26384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en-US" altLang="zh-CN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2.</a:t>
            </a:r>
            <a:r>
              <a:rPr lang="zh-CN" altLang="en-US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压弯的撑杆</a:t>
            </a:r>
            <a:endParaRPr lang="zh-CN" altLang="en-US" sz="2800" b="1" noProof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7352" name="文本框 57351"/>
          <p:cNvSpPr txBox="1"/>
          <p:nvPr/>
        </p:nvSpPr>
        <p:spPr>
          <a:xfrm>
            <a:off x="7680325" y="2708275"/>
            <a:ext cx="28813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en-US" altLang="zh-CN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3.</a:t>
            </a:r>
            <a:r>
              <a:rPr lang="zh-CN" altLang="en-US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被举高的杠铃</a:t>
            </a:r>
            <a:endParaRPr lang="zh-CN" altLang="en-US" sz="2800" b="1" noProof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32775" name="图片 57352" descr="200708290092_88464"/>
          <p:cNvPicPr>
            <a:picLocks noChangeAspect="1" noChangeArrowheads="1"/>
          </p:cNvPicPr>
          <p:nvPr/>
        </p:nvPicPr>
        <p:blipFill>
          <a:blip r:embed="rId4"/>
          <a:srcRect b="8107"/>
          <a:stretch>
            <a:fillRect/>
          </a:stretch>
        </p:blipFill>
        <p:spPr bwMode="auto">
          <a:xfrm>
            <a:off x="5160963" y="188913"/>
            <a:ext cx="1878012" cy="244792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7354" name="文本框 57353"/>
          <p:cNvSpPr txBox="1"/>
          <p:nvPr/>
        </p:nvSpPr>
        <p:spPr>
          <a:xfrm>
            <a:off x="1898650" y="5789613"/>
            <a:ext cx="326231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en-US" altLang="zh-CN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4.</a:t>
            </a:r>
            <a:r>
              <a:rPr lang="zh-CN" altLang="en-US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挂在树上的苹果</a:t>
            </a:r>
            <a:endParaRPr lang="zh-CN" altLang="en-US" sz="2800" b="1" noProof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7355" name="文本框 57354"/>
          <p:cNvSpPr txBox="1"/>
          <p:nvPr/>
        </p:nvSpPr>
        <p:spPr>
          <a:xfrm>
            <a:off x="4945063" y="5761038"/>
            <a:ext cx="28813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en-US" altLang="zh-CN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5.</a:t>
            </a:r>
            <a:r>
              <a:rPr lang="zh-CN" altLang="en-US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拉长变形的弓</a:t>
            </a:r>
            <a:endParaRPr lang="zh-CN" altLang="en-US" sz="2800" b="1" noProof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7356" name="文本框 57355"/>
          <p:cNvSpPr txBox="1"/>
          <p:nvPr/>
        </p:nvSpPr>
        <p:spPr>
          <a:xfrm>
            <a:off x="7608888" y="5789930"/>
            <a:ext cx="31003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buClr>
                <a:schemeClr val="bg1"/>
              </a:buClr>
              <a:defRPr/>
            </a:pPr>
            <a:r>
              <a:rPr lang="en-US" altLang="zh-CN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6.</a:t>
            </a:r>
            <a:r>
              <a:rPr lang="zh-CN" altLang="en-US" sz="2800" b="1" noProof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空中飞行的飞机</a:t>
            </a:r>
            <a:endParaRPr lang="zh-CN" altLang="en-US" sz="2800" b="1" noProof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32779" name="图片 57356" descr="111"/>
          <p:cNvPicPr>
            <a:picLocks noChangeAspect="1" noChangeArrowheads="1"/>
          </p:cNvPicPr>
          <p:nvPr/>
        </p:nvPicPr>
        <p:blipFill>
          <a:blip r:embed="rId5"/>
          <a:srcRect l="39307" r="6274" b="11288"/>
          <a:stretch>
            <a:fillRect/>
          </a:stretch>
        </p:blipFill>
        <p:spPr bwMode="auto">
          <a:xfrm>
            <a:off x="2352675" y="3357563"/>
            <a:ext cx="1800225" cy="237490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2781" name="图片 57358" descr="11cf66571ee4d0d8dfe02da5b915137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955" y="3295015"/>
            <a:ext cx="2453005" cy="2325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60" name="Rectangle 25"/>
          <p:cNvSpPr>
            <a:spLocks noChangeArrowheads="1"/>
          </p:cNvSpPr>
          <p:nvPr/>
        </p:nvSpPr>
        <p:spPr bwMode="auto">
          <a:xfrm>
            <a:off x="3886200" y="6278563"/>
            <a:ext cx="63246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3333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一个物体可以同时具有动能和势能</a:t>
            </a:r>
            <a:endParaRPr lang="zh-CN" altLang="en-US" sz="3200" b="1">
              <a:solidFill>
                <a:srgbClr val="3333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6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4"/>
          <p:cNvSpPr txBox="1">
            <a:spLocks noChangeArrowheads="1"/>
          </p:cNvSpPr>
          <p:nvPr/>
        </p:nvSpPr>
        <p:spPr bwMode="auto">
          <a:xfrm>
            <a:off x="1811655" y="4279265"/>
            <a:ext cx="85693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、一架飞机在灾区上方水平匀速飞行，并不断向灾区空投救灾物资，则飞机在这个过程中，动能</a:t>
            </a:r>
            <a:r>
              <a:rPr lang="en-US" altLang="zh-CN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，势能</a:t>
            </a:r>
            <a:r>
              <a:rPr lang="en-US" altLang="zh-CN" sz="3200" b="1" u="sng">
                <a:latin typeface="Times New Roman" panose="02020603050405020304" pitchFamily="49" charset="-122"/>
                <a:ea typeface="楷体" panose="02010609060101010101" pitchFamily="49" charset="-122"/>
              </a:rPr>
              <a:t>    ___</a:t>
            </a:r>
            <a:r>
              <a:rPr lang="en-US" altLang="zh-CN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填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变大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”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或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变小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”</a:t>
            </a:r>
            <a:r>
              <a:rPr lang="en-US" altLang="zh-CN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)</a:t>
            </a:r>
            <a:endParaRPr lang="en-US" altLang="zh-CN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5850" name="Text Box 15"/>
          <p:cNvSpPr txBox="1">
            <a:spLocks noChangeArrowheads="1"/>
          </p:cNvSpPr>
          <p:nvPr/>
        </p:nvSpPr>
        <p:spPr bwMode="auto">
          <a:xfrm>
            <a:off x="2681605" y="5181600"/>
            <a:ext cx="15843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变小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5851" name="Text Box 16"/>
          <p:cNvSpPr txBox="1">
            <a:spLocks noChangeArrowheads="1"/>
          </p:cNvSpPr>
          <p:nvPr/>
        </p:nvSpPr>
        <p:spPr bwMode="auto">
          <a:xfrm>
            <a:off x="4814570" y="5202555"/>
            <a:ext cx="15843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变小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676400" y="609600"/>
            <a:ext cx="9144000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、一个沿竖直方向匀速上升的气球，它的 </a:t>
            </a:r>
            <a:r>
              <a:rPr lang="en-US" altLang="zh-CN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(     )</a:t>
            </a:r>
            <a:endParaRPr lang="en-US" altLang="zh-CN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、动能不变，势能不变。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、动能不变，势能增加。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、动能增加，势能增加。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D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、动能增加，势能不变。</a:t>
            </a:r>
            <a:endParaRPr lang="zh-CN" altLang="en-US" sz="32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9586595" y="609600"/>
            <a:ext cx="4876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B</a:t>
            </a:r>
            <a:endParaRPr lang="en-US" altLang="zh-CN" sz="3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0" grpId="0"/>
      <p:bldP spid="35851" grpId="0"/>
      <p:bldP spid="3687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2208213" y="260350"/>
            <a:ext cx="360045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小结：</a:t>
            </a:r>
            <a:endParaRPr lang="zh-CN" altLang="en-US" sz="60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1774825" y="2708275"/>
            <a:ext cx="1655763" cy="645160"/>
          </a:xfrm>
          <a:prstGeom prst="rect">
            <a:avLst/>
          </a:prstGeom>
          <a:solidFill>
            <a:srgbClr val="FFFF00"/>
          </a:solidFill>
          <a:ln w="9525">
            <a:solidFill>
              <a:srgbClr val="339966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机械能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2713" name="AutoShape 9"/>
          <p:cNvSpPr/>
          <p:nvPr/>
        </p:nvSpPr>
        <p:spPr bwMode="auto">
          <a:xfrm>
            <a:off x="3503613" y="2046288"/>
            <a:ext cx="144462" cy="2016125"/>
          </a:xfrm>
          <a:prstGeom prst="leftBrace">
            <a:avLst>
              <a:gd name="adj1" fmla="val 116236"/>
              <a:gd name="adj2" fmla="val 50000"/>
            </a:avLst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latin typeface="Times New Roman" panose="02020603050405020304" pitchFamily="18" charset="0"/>
            </a:endParaRP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3717925" y="1700213"/>
            <a:ext cx="1944688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动能</a:t>
            </a:r>
            <a:endParaRPr lang="zh-CN" altLang="en-US" sz="40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3632200" y="3713163"/>
            <a:ext cx="1757363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势能</a:t>
            </a:r>
            <a:endParaRPr lang="zh-CN" altLang="en-US" sz="40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2716" name="AutoShape 12"/>
          <p:cNvSpPr/>
          <p:nvPr/>
        </p:nvSpPr>
        <p:spPr bwMode="auto">
          <a:xfrm>
            <a:off x="4943475" y="3498850"/>
            <a:ext cx="160338" cy="1370013"/>
          </a:xfrm>
          <a:prstGeom prst="leftBrace">
            <a:avLst>
              <a:gd name="adj1" fmla="val 71165"/>
              <a:gd name="adj2" fmla="val 50000"/>
            </a:avLst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5016500" y="3209925"/>
            <a:ext cx="212883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重力势能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5087938" y="4432300"/>
            <a:ext cx="21590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弹性势能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7535863" y="1412875"/>
            <a:ext cx="216058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与速度和质量有关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2" name="Group 23"/>
          <p:cNvGrpSpPr/>
          <p:nvPr/>
        </p:nvGrpSpPr>
        <p:grpSpPr bwMode="auto">
          <a:xfrm>
            <a:off x="7161213" y="2936875"/>
            <a:ext cx="3111500" cy="1198563"/>
            <a:chOff x="3732" y="1533"/>
            <a:chExt cx="1960" cy="755"/>
          </a:xfrm>
        </p:grpSpPr>
        <p:sp>
          <p:nvSpPr>
            <p:cNvPr id="34836" name="Text Box 17"/>
            <p:cNvSpPr txBox="1">
              <a:spLocks noChangeArrowheads="1"/>
            </p:cNvSpPr>
            <p:nvPr/>
          </p:nvSpPr>
          <p:spPr bwMode="auto">
            <a:xfrm>
              <a:off x="4104" y="1533"/>
              <a:ext cx="1588" cy="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33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与被举高度和质量有关</a:t>
              </a:r>
              <a:endPara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sp>
          <p:nvSpPr>
            <p:cNvPr id="34837" name="AutoShape 18"/>
            <p:cNvSpPr>
              <a:spLocks noChangeArrowheads="1"/>
            </p:cNvSpPr>
            <p:nvPr/>
          </p:nvSpPr>
          <p:spPr bwMode="auto">
            <a:xfrm>
              <a:off x="3732" y="1824"/>
              <a:ext cx="363" cy="182"/>
            </a:xfrm>
            <a:prstGeom prst="rightArrow">
              <a:avLst>
                <a:gd name="adj1" fmla="val 50000"/>
                <a:gd name="adj2" fmla="val 4985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72723" name="AutoShape 19"/>
          <p:cNvSpPr>
            <a:spLocks noChangeArrowheads="1"/>
          </p:cNvSpPr>
          <p:nvPr/>
        </p:nvSpPr>
        <p:spPr bwMode="auto">
          <a:xfrm>
            <a:off x="5375275" y="1916113"/>
            <a:ext cx="1944688" cy="287337"/>
          </a:xfrm>
          <a:prstGeom prst="rightArrow">
            <a:avLst>
              <a:gd name="adj1" fmla="val 50000"/>
              <a:gd name="adj2" fmla="val 16916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3" name="Group 24"/>
          <p:cNvGrpSpPr/>
          <p:nvPr/>
        </p:nvGrpSpPr>
        <p:grpSpPr bwMode="auto">
          <a:xfrm>
            <a:off x="7175500" y="4219575"/>
            <a:ext cx="3024188" cy="1198563"/>
            <a:chOff x="3732" y="2341"/>
            <a:chExt cx="1905" cy="755"/>
          </a:xfrm>
        </p:grpSpPr>
        <p:sp>
          <p:nvSpPr>
            <p:cNvPr id="34834" name="AutoShape 20"/>
            <p:cNvSpPr>
              <a:spLocks noChangeArrowheads="1"/>
            </p:cNvSpPr>
            <p:nvPr/>
          </p:nvSpPr>
          <p:spPr bwMode="auto">
            <a:xfrm>
              <a:off x="3732" y="2568"/>
              <a:ext cx="363" cy="182"/>
            </a:xfrm>
            <a:prstGeom prst="rightArrow">
              <a:avLst>
                <a:gd name="adj1" fmla="val 50000"/>
                <a:gd name="adj2" fmla="val 4985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4835" name="Text Box 21"/>
            <p:cNvSpPr txBox="1">
              <a:spLocks noChangeArrowheads="1"/>
            </p:cNvSpPr>
            <p:nvPr/>
          </p:nvSpPr>
          <p:spPr bwMode="auto">
            <a:xfrm>
              <a:off x="4049" y="2341"/>
              <a:ext cx="1588" cy="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33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与弹性形变程度有关</a:t>
              </a:r>
              <a:endPara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sp>
        <p:nvSpPr>
          <p:cNvPr id="72729" name="Text Box 25"/>
          <p:cNvSpPr txBox="1">
            <a:spLocks noChangeArrowheads="1"/>
          </p:cNvSpPr>
          <p:nvPr/>
        </p:nvSpPr>
        <p:spPr bwMode="auto">
          <a:xfrm>
            <a:off x="1998663" y="1371600"/>
            <a:ext cx="158273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(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能量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)</a:t>
            </a:r>
            <a:endParaRPr lang="en-US" altLang="zh-CN" sz="2800" b="1">
              <a:solidFill>
                <a:srgbClr val="000066"/>
              </a:solidFill>
              <a:ea typeface="黑体" panose="02010609060101010101" pitchFamily="2" charset="-122"/>
            </a:endParaRPr>
          </a:p>
        </p:txBody>
      </p:sp>
      <p:sp>
        <p:nvSpPr>
          <p:cNvPr id="72730" name="AutoShape 26"/>
          <p:cNvSpPr>
            <a:spLocks noChangeArrowheads="1"/>
          </p:cNvSpPr>
          <p:nvPr/>
        </p:nvSpPr>
        <p:spPr bwMode="auto">
          <a:xfrm rot="5400000">
            <a:off x="2424113" y="2347912"/>
            <a:ext cx="431800" cy="288925"/>
          </a:xfrm>
          <a:prstGeom prst="rightArrow">
            <a:avLst>
              <a:gd name="adj1" fmla="val 50000"/>
              <a:gd name="adj2" fmla="val 373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6100" name="Text Box 25"/>
          <p:cNvSpPr txBox="1">
            <a:spLocks noChangeArrowheads="1"/>
          </p:cNvSpPr>
          <p:nvPr/>
        </p:nvSpPr>
        <p:spPr bwMode="auto">
          <a:xfrm>
            <a:off x="4038600" y="1371600"/>
            <a:ext cx="16764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能够做功</a:t>
            </a:r>
            <a:endParaRPr lang="zh-CN" altLang="en-US" sz="28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4" name="AutoShape 19"/>
          <p:cNvSpPr>
            <a:spLocks noChangeArrowheads="1"/>
          </p:cNvSpPr>
          <p:nvPr/>
        </p:nvSpPr>
        <p:spPr bwMode="auto">
          <a:xfrm>
            <a:off x="3352800" y="1524000"/>
            <a:ext cx="609600" cy="287338"/>
          </a:xfrm>
          <a:prstGeom prst="rightArrow">
            <a:avLst>
              <a:gd name="adj1" fmla="val 50000"/>
              <a:gd name="adj2" fmla="val 5302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2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12" grpId="0" bldLvl="0" animBg="1"/>
      <p:bldP spid="72713" grpId="0" bldLvl="0" animBg="1"/>
      <p:bldP spid="72714" grpId="0"/>
      <p:bldP spid="72715" grpId="0"/>
      <p:bldP spid="72716" grpId="0" bldLvl="0" animBg="1"/>
      <p:bldP spid="72717" grpId="0"/>
      <p:bldP spid="72718" grpId="0"/>
      <p:bldP spid="72720" grpId="0"/>
      <p:bldP spid="72723" grpId="0" bldLvl="0" animBg="1"/>
      <p:bldP spid="72729" grpId="0"/>
      <p:bldP spid="72730" grpId="0" bldLvl="0" animBg="1"/>
      <p:bldP spid="46100" grpId="0"/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1919288" y="1125538"/>
            <a:ext cx="8424862" cy="13220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noProof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3600" b="1" noProof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、一个物体</a:t>
            </a:r>
            <a:r>
              <a:rPr lang="zh-CN" altLang="en-US" sz="44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能够</a:t>
            </a:r>
            <a:r>
              <a:rPr lang="zh-CN" altLang="en-US" sz="36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对另一物体</a:t>
            </a:r>
            <a:r>
              <a:rPr lang="zh-CN" altLang="en-US" sz="3600" b="1" noProof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做功</a:t>
            </a:r>
            <a:r>
              <a:rPr lang="zh-CN" altLang="en-US" sz="3600" b="1" noProof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，我们就说这个物体具有能量。</a:t>
            </a:r>
            <a:endParaRPr lang="zh-CN" altLang="en-US" sz="3600" noProof="1">
              <a:solidFill>
                <a:srgbClr val="0000FF"/>
              </a:solidFill>
            </a:endParaRPr>
          </a:p>
        </p:txBody>
      </p:sp>
      <p:sp>
        <p:nvSpPr>
          <p:cNvPr id="51203" name="Text Box 7"/>
          <p:cNvSpPr txBox="1">
            <a:spLocks noChangeArrowheads="1"/>
          </p:cNvSpPr>
          <p:nvPr/>
        </p:nvSpPr>
        <p:spPr bwMode="auto">
          <a:xfrm>
            <a:off x="2063750" y="188913"/>
            <a:ext cx="59769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一、能量</a:t>
            </a:r>
            <a:r>
              <a:rPr lang="zh-CN" altLang="en-US" sz="44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（简称：能）</a:t>
            </a:r>
            <a:endParaRPr lang="zh-CN" altLang="en-US" sz="44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711450" y="5084763"/>
            <a:ext cx="25923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“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能做功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”</a:t>
            </a:r>
            <a:endParaRPr lang="zh-CN" altLang="en-US" sz="36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19738" y="4579938"/>
            <a:ext cx="34575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可能“正在做功”</a:t>
            </a:r>
            <a:endParaRPr lang="zh-CN" altLang="en-US" sz="280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591175" y="5732463"/>
            <a:ext cx="34575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可能“并未做功”</a:t>
            </a:r>
            <a:endParaRPr lang="zh-CN" altLang="en-US" sz="2800"/>
          </a:p>
        </p:txBody>
      </p:sp>
      <p:sp>
        <p:nvSpPr>
          <p:cNvPr id="51207" name="左大括号 51206"/>
          <p:cNvSpPr/>
          <p:nvPr/>
        </p:nvSpPr>
        <p:spPr bwMode="auto">
          <a:xfrm>
            <a:off x="5087938" y="4940300"/>
            <a:ext cx="287337" cy="1150938"/>
          </a:xfrm>
          <a:prstGeom prst="leftBrace">
            <a:avLst>
              <a:gd name="adj1" fmla="val 33361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08" name="Text Box 6"/>
          <p:cNvSpPr txBox="1">
            <a:spLocks noChangeArrowheads="1"/>
          </p:cNvSpPr>
          <p:nvPr/>
        </p:nvSpPr>
        <p:spPr bwMode="auto">
          <a:xfrm>
            <a:off x="1774825" y="2708275"/>
            <a:ext cx="5616575" cy="132143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33CC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运动的锤子、子弹、流水、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举高的重锤、花盆、拉开的弓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1209" name="左大括号 51208"/>
          <p:cNvSpPr/>
          <p:nvPr/>
        </p:nvSpPr>
        <p:spPr bwMode="auto">
          <a:xfrm flipH="1">
            <a:off x="7391400" y="2781300"/>
            <a:ext cx="217488" cy="1223963"/>
          </a:xfrm>
          <a:prstGeom prst="leftBrace">
            <a:avLst>
              <a:gd name="adj1" fmla="val 46872"/>
              <a:gd name="adj2" fmla="val 50000"/>
            </a:avLst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10" name="Text Box 6"/>
          <p:cNvSpPr txBox="1">
            <a:spLocks noChangeArrowheads="1"/>
          </p:cNvSpPr>
          <p:nvPr/>
        </p:nvSpPr>
        <p:spPr bwMode="auto">
          <a:xfrm>
            <a:off x="7751763" y="3068638"/>
            <a:ext cx="2447925" cy="583565"/>
          </a:xfrm>
          <a:prstGeom prst="rect">
            <a:avLst/>
          </a:prstGeom>
          <a:solidFill>
            <a:srgbClr val="CC99FF"/>
          </a:solidFill>
          <a:ln w="9525">
            <a:solidFill>
              <a:srgbClr val="0033CC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都具有能。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/>
      <p:bldP spid="2" grpId="0"/>
      <p:bldP spid="3" grpId="0"/>
      <p:bldP spid="4" grpId="0"/>
      <p:bldP spid="51208" grpId="0" bldLvl="0" animBg="1"/>
      <p:bldP spid="5121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1919288" y="2060575"/>
            <a:ext cx="849788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　　一个物体能够做的功越多，表明它具有的能量就越大。</a:t>
            </a:r>
            <a:endParaRPr lang="zh-CN" altLang="en-US" sz="3600" b="1">
              <a:solidFill>
                <a:srgbClr val="0000FF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1703388" y="4581525"/>
            <a:ext cx="619283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3</a:t>
            </a:r>
            <a:r>
              <a:rPr lang="zh-CN" altLang="zh-CN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能的单位</a:t>
            </a:r>
            <a:r>
              <a:rPr lang="en-US" altLang="zh-CN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3600" b="1">
                <a:solidFill>
                  <a:srgbClr val="0000FF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焦　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(J)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1703388" y="404813"/>
            <a:ext cx="8964612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、能量是表示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物体做功本领大小</a:t>
            </a:r>
            <a:r>
              <a:rPr lang="zh-CN" altLang="en-US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的物理量。</a:t>
            </a:r>
            <a:endParaRPr lang="zh-CN" altLang="en-US" sz="36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4" grpId="0"/>
      <p:bldP spid="188421" grpId="0"/>
      <p:bldP spid="1884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/>
          <p:nvPr/>
        </p:nvGrpSpPr>
        <p:grpSpPr bwMode="auto">
          <a:xfrm>
            <a:off x="1992313" y="1698625"/>
            <a:ext cx="8496300" cy="4073516"/>
            <a:chOff x="0" y="0"/>
            <a:chExt cx="13380" cy="6417"/>
          </a:xfrm>
        </p:grpSpPr>
        <p:sp>
          <p:nvSpPr>
            <p:cNvPr id="13315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3380" cy="64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buFontTx/>
                <a:buNone/>
                <a:defRPr/>
              </a:pPr>
              <a:r>
                <a:rPr lang="en-US" altLang="zh-CN" sz="3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anose="02010600030101010101" pitchFamily="2" charset="-122"/>
                </a:rPr>
                <a:t>   </a:t>
              </a:r>
              <a:r>
                <a:rPr lang="zh-CN" altLang="en-US" sz="3200" b="1">
                  <a:latin typeface="宋体" panose="02010600030101010101" pitchFamily="2" charset="-122"/>
                </a:rPr>
                <a:t>关于功和能的关系，下列说法中正确的是</a:t>
              </a:r>
              <a:endParaRPr lang="zh-CN" altLang="en-US" sz="3200" b="1">
                <a:latin typeface="宋体" panose="02010600030101010101" pitchFamily="2" charset="-122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buFontTx/>
                <a:buNone/>
                <a:defRPr/>
              </a:pPr>
              <a:r>
                <a:rPr lang="zh-CN" altLang="en-US" sz="3200" b="1">
                  <a:latin typeface="宋体" panose="02010600030101010101" pitchFamily="2" charset="-122"/>
                </a:rPr>
                <a:t>                                （   ）  </a:t>
              </a:r>
              <a:endParaRPr lang="zh-CN" altLang="en-US" sz="3200" b="1">
                <a:latin typeface="宋体" panose="02010600030101010101" pitchFamily="2" charset="-122"/>
              </a:endParaRPr>
            </a:p>
            <a:p>
              <a:pPr>
                <a:lnSpc>
                  <a:spcPct val="110000"/>
                </a:lnSpc>
                <a:spcBef>
                  <a:spcPct val="50000"/>
                </a:spcBef>
                <a:buFontTx/>
                <a:buNone/>
                <a:defRPr/>
              </a:pPr>
              <a:r>
                <a:rPr lang="en-US" altLang="zh-CN" sz="3200" b="1">
                  <a:latin typeface="宋体" panose="02010600030101010101" pitchFamily="2" charset="-122"/>
                </a:rPr>
                <a:t>A.</a:t>
              </a:r>
              <a:r>
                <a:rPr lang="zh-CN" altLang="en-US" sz="3200" b="1">
                  <a:latin typeface="宋体" panose="02010600030101010101" pitchFamily="2" charset="-122"/>
                </a:rPr>
                <a:t>物体具有的能越多，它做的功越多</a:t>
              </a:r>
              <a:endParaRPr lang="zh-CN" altLang="en-US" sz="3200" b="1">
                <a:latin typeface="宋体" panose="02010600030101010101" pitchFamily="2" charset="-122"/>
              </a:endParaRPr>
            </a:p>
            <a:p>
              <a:pPr>
                <a:lnSpc>
                  <a:spcPct val="110000"/>
                </a:lnSpc>
                <a:spcBef>
                  <a:spcPct val="50000"/>
                </a:spcBef>
                <a:buFontTx/>
                <a:buNone/>
                <a:defRPr/>
              </a:pPr>
              <a:r>
                <a:rPr lang="en-US" altLang="zh-CN" sz="3200" b="1">
                  <a:latin typeface="宋体" panose="02010600030101010101" pitchFamily="2" charset="-122"/>
                </a:rPr>
                <a:t>B.</a:t>
              </a:r>
              <a:r>
                <a:rPr lang="zh-CN" altLang="en-US" sz="3200" b="1">
                  <a:latin typeface="宋体" panose="02010600030101010101" pitchFamily="2" charset="-122"/>
                </a:rPr>
                <a:t>物体有了能就一定正在做功</a:t>
              </a:r>
              <a:endParaRPr lang="zh-CN" altLang="en-US" sz="3200" b="1">
                <a:latin typeface="宋体" panose="02010600030101010101" pitchFamily="2" charset="-122"/>
              </a:endParaRPr>
            </a:p>
            <a:p>
              <a:pPr>
                <a:lnSpc>
                  <a:spcPct val="110000"/>
                </a:lnSpc>
                <a:spcBef>
                  <a:spcPct val="50000"/>
                </a:spcBef>
                <a:buFontTx/>
                <a:buNone/>
                <a:defRPr/>
              </a:pPr>
              <a:r>
                <a:rPr lang="en-US" altLang="zh-CN" sz="3200" b="1">
                  <a:latin typeface="宋体" panose="02010600030101010101" pitchFamily="2" charset="-122"/>
                </a:rPr>
                <a:t>C.</a:t>
              </a:r>
              <a:r>
                <a:rPr lang="zh-CN" altLang="en-US" sz="3200" b="1">
                  <a:latin typeface="宋体" panose="02010600030101010101" pitchFamily="2" charset="-122"/>
                </a:rPr>
                <a:t>做功的物体一定具有能</a:t>
              </a:r>
              <a:endParaRPr lang="zh-CN" altLang="en-US" sz="3200" b="1">
                <a:latin typeface="宋体" panose="02010600030101010101" pitchFamily="2" charset="-122"/>
              </a:endParaRPr>
            </a:p>
            <a:p>
              <a:pPr>
                <a:lnSpc>
                  <a:spcPct val="110000"/>
                </a:lnSpc>
                <a:spcBef>
                  <a:spcPct val="50000"/>
                </a:spcBef>
                <a:buFontTx/>
                <a:buNone/>
                <a:defRPr/>
              </a:pPr>
              <a:r>
                <a:rPr lang="en-US" altLang="zh-CN" sz="3200" b="1">
                  <a:latin typeface="宋体" panose="02010600030101010101" pitchFamily="2" charset="-122"/>
                </a:rPr>
                <a:t>D.</a:t>
              </a:r>
              <a:r>
                <a:rPr lang="zh-CN" altLang="en-US" sz="3200" b="1">
                  <a:latin typeface="宋体" panose="02010600030101010101" pitchFamily="2" charset="-122"/>
                </a:rPr>
                <a:t>物体做功的多少与它具有的能无关</a:t>
              </a:r>
              <a:endParaRPr lang="zh-CN" altLang="en-US" sz="3200" b="1">
                <a:latin typeface="宋体" panose="02010600030101010101" pitchFamily="2" charset="-122"/>
              </a:endParaRPr>
            </a:p>
          </p:txBody>
        </p:sp>
        <p:sp>
          <p:nvSpPr>
            <p:cNvPr id="13316" name="AutoShape 6"/>
            <p:cNvSpPr>
              <a:spLocks noChangeArrowheads="1"/>
            </p:cNvSpPr>
            <p:nvPr/>
          </p:nvSpPr>
          <p:spPr bwMode="auto">
            <a:xfrm>
              <a:off x="225" y="5"/>
              <a:ext cx="567" cy="565"/>
            </a:xfrm>
            <a:prstGeom prst="star4">
              <a:avLst>
                <a:gd name="adj" fmla="val 20486"/>
              </a:avLst>
            </a:prstGeom>
            <a:gradFill rotWithShape="1">
              <a:gsLst>
                <a:gs pos="0">
                  <a:srgbClr val="3399FF">
                    <a:alpha val="51999"/>
                  </a:srgbClr>
                </a:gs>
                <a:gs pos="100000">
                  <a:srgbClr val="000066"/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zh-CN" sz="6000" b="1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919288" y="404813"/>
            <a:ext cx="230505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i="1">
                <a:latin typeface="Times New Roman" panose="02020603050405020304"/>
                <a:ea typeface="楷体" panose="02010609060101010101" pitchFamily="49" charset="-122"/>
                <a:sym typeface="Arial" panose="020B0604020202020204" pitchFamily="34" charset="0"/>
              </a:rPr>
              <a:t>想一想：</a:t>
            </a:r>
            <a:endParaRPr lang="zh-CN" altLang="en-US" sz="4000" b="1" i="1">
              <a:latin typeface="Times New Roman" panose="02020603050405020304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9072563" y="2006600"/>
            <a:ext cx="785812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C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981200" y="0"/>
            <a:ext cx="3770313" cy="97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b="1">
                <a:latin typeface="Times New Roman" panose="02020603050405020304" pitchFamily="49" charset="-122"/>
                <a:ea typeface="楷体" panose="02010609060101010101" pitchFamily="49" charset="-122"/>
              </a:rPr>
              <a:t>二、动能</a:t>
            </a:r>
            <a:endParaRPr lang="zh-CN" altLang="en-US" sz="44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4341" name="Text Box 16"/>
          <p:cNvSpPr txBox="1">
            <a:spLocks noChangeArrowheads="1"/>
          </p:cNvSpPr>
          <p:nvPr/>
        </p:nvSpPr>
        <p:spPr bwMode="auto">
          <a:xfrm>
            <a:off x="1981200" y="990600"/>
            <a:ext cx="80772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定义：物体由于运动而具有的能量。</a:t>
            </a:r>
            <a:endParaRPr lang="zh-CN" altLang="en-US" sz="40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4345" name="Picture 8" descr="12－图片-1 敲铁钉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09800"/>
            <a:ext cx="341947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3"/>
          <p:cNvPicPr>
            <a:picLocks noChangeAspect="1" noChangeArrowheads="1"/>
          </p:cNvPicPr>
          <p:nvPr/>
        </p:nvPicPr>
        <p:blipFill>
          <a:blip r:embed="rId2">
            <a:lum bright="-36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398963"/>
            <a:ext cx="3659188" cy="245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5715000" y="1828800"/>
            <a:ext cx="297180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抡起的锤子能将钉子钉入木板。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124200" y="4876800"/>
            <a:ext cx="304800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运动着的子弹能射穿鸡蛋。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272" name="动作按钮: 影片 7176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1752600" y="6096000"/>
            <a:ext cx="533400" cy="533400"/>
          </a:xfrm>
          <a:prstGeom prst="actionButtonMovi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7" grpId="0"/>
      <p:bldP spid="143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7"/>
          <p:cNvSpPr txBox="1">
            <a:spLocks noChangeArrowheads="1"/>
          </p:cNvSpPr>
          <p:nvPr/>
        </p:nvSpPr>
        <p:spPr bwMode="auto">
          <a:xfrm>
            <a:off x="1703388" y="2276475"/>
            <a:ext cx="8964612" cy="4182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</a:rPr>
              <a:t>．我们在八年级下学期探究“物体的运动与阻力的关系时”，让同一小车从同一斜面同一高度滚下的目的是：</a:t>
            </a:r>
            <a:r>
              <a:rPr lang="en-US" altLang="zh-CN" sz="3200" b="1" u="sng">
                <a:latin typeface="Times New Roman" panose="02020603050405020304" pitchFamily="18" charset="0"/>
                <a:ea typeface="楷体" panose="02010609060101010101" pitchFamily="49" charset="-122"/>
              </a:rPr>
              <a:t>                                  </a:t>
            </a:r>
            <a:r>
              <a:rPr lang="zh-CN" altLang="en-US" sz="3200" b="1" u="sng">
                <a:latin typeface="Times New Roman" panose="02020603050405020304" pitchFamily="18" charset="0"/>
                <a:ea typeface="楷体" panose="02010609060101010101" pitchFamily="49" charset="-122"/>
              </a:rPr>
              <a:t>                        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</a:rPr>
              <a:t>；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3200" b="1">
              <a:latin typeface="Tahom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</a:rPr>
              <a:t>试想一下：如果斜面底端的水平面上有一个木块，会怎样？</a:t>
            </a:r>
            <a:r>
              <a:rPr lang="zh-CN" altLang="en-US" sz="3200" b="1" u="sng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200" b="1" u="sng">
                <a:latin typeface="Times New Roman" panose="02020603050405020304" pitchFamily="18" charset="0"/>
                <a:ea typeface="楷体" panose="02010609060101010101" pitchFamily="49" charset="-122"/>
              </a:rPr>
              <a:t>                                    </a:t>
            </a:r>
            <a:r>
              <a:rPr lang="zh-CN" altLang="en-US" sz="3200" b="1" u="sng">
                <a:latin typeface="Times New Roman" panose="02020603050405020304" pitchFamily="18" charset="0"/>
                <a:ea typeface="楷体" panose="02010609060101010101" pitchFamily="49" charset="-122"/>
              </a:rPr>
              <a:t>               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</a:rPr>
              <a:t>；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5128" name="Picture 8" descr="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25" y="0"/>
            <a:ext cx="38893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4469130" y="3075940"/>
            <a:ext cx="64008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到水平面具有相同的初速度</a:t>
            </a:r>
            <a:endParaRPr lang="zh-CN" altLang="en-US" sz="40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3962400" y="5105400"/>
            <a:ext cx="50768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被撞击出去一段距离</a:t>
            </a:r>
            <a:endParaRPr lang="zh-CN" altLang="en-US" sz="40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bldLvl="0"/>
      <p:bldP spid="60425" grpId="0" bldLvl="0"/>
      <p:bldP spid="60426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754188" y="188913"/>
            <a:ext cx="91440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活动：探究动能大小与哪些因素有关</a:t>
            </a:r>
            <a:endParaRPr lang="zh-CN" altLang="en-US" sz="3600">
              <a:solidFill>
                <a:srgbClr val="0000FF"/>
              </a:solidFill>
            </a:endParaRPr>
          </a:p>
        </p:txBody>
      </p:sp>
      <p:sp>
        <p:nvSpPr>
          <p:cNvPr id="53251" name="矩形 53250"/>
          <p:cNvSpPr>
            <a:spLocks noChangeArrowheads="1"/>
          </p:cNvSpPr>
          <p:nvPr/>
        </p:nvSpPr>
        <p:spPr bwMode="auto">
          <a:xfrm>
            <a:off x="1774825" y="862013"/>
            <a:ext cx="8516938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进行猜想：</a:t>
            </a:r>
            <a:endParaRPr lang="zh-CN" altLang="en-US" sz="32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     动能的大小可能与</a:t>
            </a: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_______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和</a:t>
            </a: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______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有关。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3252" name="矩形 53251"/>
          <p:cNvSpPr/>
          <p:nvPr/>
        </p:nvSpPr>
        <p:spPr>
          <a:xfrm>
            <a:off x="7630795" y="1341438"/>
            <a:ext cx="12954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质量</a:t>
            </a:r>
            <a:endParaRPr lang="zh-CN" altLang="en-US" sz="3200" b="1" noProof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3253" name="矩形 53252"/>
          <p:cNvSpPr/>
          <p:nvPr/>
        </p:nvSpPr>
        <p:spPr>
          <a:xfrm>
            <a:off x="5880100" y="1341438"/>
            <a:ext cx="13684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速度</a:t>
            </a:r>
            <a:endParaRPr lang="zh-CN" altLang="en-US" sz="3200" b="1" noProof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53262" name="图片 53261" descr="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362200"/>
            <a:ext cx="6629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  <p:bldP spid="53252" grpId="0"/>
      <p:bldP spid="532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774825" y="188913"/>
            <a:ext cx="2535238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36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讨论</a:t>
            </a:r>
            <a:r>
              <a:rPr lang="en-US" altLang="zh-CN" sz="36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】</a:t>
            </a:r>
            <a:endParaRPr lang="zh-CN" sz="3600" b="1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752600" y="3352800"/>
            <a:ext cx="42640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3.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如何改变速度？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3886200" y="4191000"/>
            <a:ext cx="50403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33CC"/>
                </a:solidFill>
                <a:latin typeface="Times New Roman" panose="02020603050405020304"/>
                <a:ea typeface="楷体" panose="02010609060101010101" pitchFamily="49" charset="-122"/>
              </a:rPr>
              <a:t>将小车放在斜面上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不同</a:t>
            </a:r>
            <a:r>
              <a:rPr lang="zh-CN" altLang="en-US" sz="3200" b="1">
                <a:solidFill>
                  <a:srgbClr val="0033CC"/>
                </a:solidFill>
                <a:latin typeface="Times New Roman" panose="02020603050405020304"/>
                <a:ea typeface="楷体" panose="02010609060101010101" pitchFamily="49" charset="-122"/>
              </a:rPr>
              <a:t>的高度由静止滑下</a:t>
            </a:r>
            <a:endParaRPr lang="zh-CN" altLang="en-US" sz="3200" b="1">
              <a:solidFill>
                <a:srgbClr val="0033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2302" name="12-视频-1探究动能的大小1.mpg">
            <a:hlinkClick r:id="" action="ppaction://media"/>
          </p:cNvPr>
          <p:cNvPicPr>
            <a:picLocks noGrp="1" noRot="1" noChangeAspect="1" noChangeArrowheads="1"/>
          </p:cNvPicPr>
          <p:nvPr>
            <p:ph sz="half" idx="4294967295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67663" y="908050"/>
            <a:ext cx="2700337" cy="2025650"/>
          </a:xfrm>
        </p:spPr>
      </p:pic>
      <p:sp>
        <p:nvSpPr>
          <p:cNvPr id="61451" name="文本框 61450"/>
          <p:cNvSpPr txBox="1">
            <a:spLocks noChangeArrowheads="1"/>
          </p:cNvSpPr>
          <p:nvPr/>
        </p:nvSpPr>
        <p:spPr bwMode="auto">
          <a:xfrm>
            <a:off x="1752600" y="685800"/>
            <a:ext cx="467995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1.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如何比较动能的大小？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1452" name="文本框 61451"/>
          <p:cNvSpPr txBox="1"/>
          <p:nvPr/>
        </p:nvSpPr>
        <p:spPr>
          <a:xfrm>
            <a:off x="1905000" y="1295400"/>
            <a:ext cx="446405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chemeClr val="bg1"/>
              </a:buClr>
              <a:defRPr/>
            </a:pPr>
            <a:r>
              <a:rPr lang="zh-CN" altLang="en-US" sz="28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让运动的小车推木块，比较木块被推动的距离。</a:t>
            </a:r>
            <a:endParaRPr lang="zh-CN" altLang="en-US" sz="2800" b="1" noProof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1453" name="文本框 61452"/>
          <p:cNvSpPr txBox="1">
            <a:spLocks noChangeArrowheads="1"/>
          </p:cNvSpPr>
          <p:nvPr/>
        </p:nvSpPr>
        <p:spPr bwMode="auto">
          <a:xfrm>
            <a:off x="1676400" y="2362200"/>
            <a:ext cx="42640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2.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如何改变质量？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1454" name="文本框 61453"/>
          <p:cNvSpPr txBox="1">
            <a:spLocks noChangeArrowheads="1"/>
          </p:cNvSpPr>
          <p:nvPr/>
        </p:nvSpPr>
        <p:spPr bwMode="auto">
          <a:xfrm>
            <a:off x="5181600" y="2514600"/>
            <a:ext cx="29527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33CC"/>
                </a:solidFill>
                <a:latin typeface="Times New Roman" panose="02020603050405020304"/>
                <a:ea typeface="楷体" panose="02010609060101010101" pitchFamily="49" charset="-122"/>
              </a:rPr>
              <a:t>在小车上加砝码</a:t>
            </a:r>
            <a:endParaRPr lang="zh-CN" altLang="en-US" sz="2800" b="1">
              <a:solidFill>
                <a:srgbClr val="0033CC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302"/>
                </p:tgtEl>
              </p:cMediaNode>
            </p:video>
          </p:childTnLst>
        </p:cTn>
      </p:par>
    </p:tnLst>
    <p:bldLst>
      <p:bldP spid="12297" grpId="0"/>
      <p:bldP spid="12300" grpId="0"/>
      <p:bldP spid="61451" grpId="0"/>
      <p:bldP spid="61452" grpId="0"/>
      <p:bldP spid="6145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物理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2371</Words>
  <Application>WPS 演示</Application>
  <PresentationFormat>宽屏</PresentationFormat>
  <Paragraphs>335</Paragraphs>
  <Slides>29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8" baseType="lpstr">
      <vt:lpstr>Arial</vt:lpstr>
      <vt:lpstr>宋体</vt:lpstr>
      <vt:lpstr>Wingdings</vt:lpstr>
      <vt:lpstr>Wingdings</vt:lpstr>
      <vt:lpstr>楷体</vt:lpstr>
      <vt:lpstr>Calibri Light</vt:lpstr>
      <vt:lpstr>Times New Roman</vt:lpstr>
      <vt:lpstr>楷体_GB2312</vt:lpstr>
      <vt:lpstr>Times New Roman</vt:lpstr>
      <vt:lpstr>Times New Roman</vt:lpstr>
      <vt:lpstr>Tahoma</vt:lpstr>
      <vt:lpstr>方正舒体</vt:lpstr>
      <vt:lpstr>黑体</vt:lpstr>
      <vt:lpstr>微软雅黑</vt:lpstr>
      <vt:lpstr>Calibri</vt:lpstr>
      <vt:lpstr>Arial Unicode MS</vt:lpstr>
      <vt:lpstr>方正姚体</vt:lpstr>
      <vt:lpstr>Office 主题​​</vt:lpstr>
      <vt:lpstr>物理</vt:lpstr>
      <vt:lpstr>一、动能 势能 机械能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重现实验过程：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弹性势能 </vt:lpstr>
      <vt:lpstr>PowerPoint 演示文稿</vt:lpstr>
      <vt:lpstr>PowerPoint 演示文稿</vt:lpstr>
      <vt:lpstr>四、重力势能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152</cp:revision>
  <dcterms:created xsi:type="dcterms:W3CDTF">2019-06-19T02:08:00Z</dcterms:created>
  <dcterms:modified xsi:type="dcterms:W3CDTF">2022-08-06T08:25:24Z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7F8CB8357139459F8F1A0F1F10EAE1B2</vt:lpwstr>
  </property>
</Properties>
</file>