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2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0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gs" Target="tags/tag63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35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3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9.wmf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18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17.png"/><Relationship Id="rId1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.jpeg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/>
          </p:cNvSpPr>
          <p:nvPr>
            <p:ph type="ctrTitle" idx="4294967295"/>
          </p:nvPr>
        </p:nvSpPr>
        <p:spPr>
          <a:xfrm>
            <a:off x="3124200" y="2438400"/>
            <a:ext cx="6172200" cy="1295400"/>
          </a:xfrm>
        </p:spPr>
        <p:txBody>
          <a:bodyPr vert="horz" wrap="square" lIns="91440" tIns="45720" rIns="91440" bIns="45720" anchor="ctr" anchorCtr="0"/>
          <a:lstStyle>
            <a:lvl1pPr lvl="0">
              <a:buClrTx/>
              <a:buSzTx/>
              <a:buFontTx/>
              <a:defRPr/>
            </a:lvl1pPr>
          </a:lstStyle>
          <a:p>
            <a:pPr lvl="0" eaLnBrk="1" hangingPunct="1"/>
            <a:r>
              <a:rPr lang="zh-CN" altLang="en-US" sz="6000" b="1" dirty="0"/>
              <a:t>变阻器</a:t>
            </a:r>
            <a:endParaRPr lang="zh-CN" altLang="en-US" sz="6000" b="1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>
          <a:xfrm>
            <a:off x="1828800" y="274638"/>
            <a:ext cx="8229600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b="1" dirty="0"/>
              <a:t>滑动变阻器的正确连接方法</a:t>
            </a:r>
            <a:endParaRPr lang="zh-CN" altLang="en-US" b="1" dirty="0"/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2667000" y="3467100"/>
            <a:ext cx="7239000" cy="6477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2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、连接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黑体" panose="02010609060101010101" pitchFamily="2" charset="-122"/>
                <a:cs typeface="+mn-cs"/>
              </a:rPr>
              <a:t>“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一上一下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黑体" panose="02010609060101010101" pitchFamily="2" charset="-122"/>
                <a:cs typeface="+mn-cs"/>
              </a:rPr>
              <a:t>”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两个接线柱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2667000" y="1905000"/>
            <a:ext cx="6248400" cy="6477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</a:t>
            </a: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、</a:t>
            </a: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串联</a:t>
            </a: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接在电路中</a:t>
            </a:r>
            <a:endParaRPr kumimoji="0" lang="zh-CN" altLang="en-US" sz="4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5" grpId="0" bldLvl="0" animBg="1"/>
      <p:bldP spid="81926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627188" y="2346325"/>
            <a:ext cx="2411413" cy="6477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  <a:cs typeface="+mn-cs"/>
              </a:rPr>
              <a:t> </a:t>
            </a: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规格：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3335338" y="2392363"/>
            <a:ext cx="7058025" cy="6477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如：</a:t>
            </a: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黑体" panose="02010609060101010101" pitchFamily="2" charset="-122"/>
                <a:cs typeface="+mn-cs"/>
              </a:rPr>
              <a:t>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50Ω  1.5A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黑体" panose="02010609060101010101" pitchFamily="2" charset="-122"/>
                <a:cs typeface="+mn-cs"/>
              </a:rPr>
              <a:t>”</a:t>
            </a: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、   </a:t>
            </a: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黑体" panose="02010609060101010101" pitchFamily="2" charset="-122"/>
                <a:cs typeface="+mn-cs"/>
              </a:rPr>
              <a:t>“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10Ω  2A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/>
                <a:ea typeface="黑体" panose="02010609060101010101" pitchFamily="2" charset="-122"/>
                <a:cs typeface="+mn-cs"/>
              </a:rPr>
              <a:t>”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  <a:cs typeface="+mn-cs"/>
              </a:rPr>
              <a:t> 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隶书" pitchFamily="49" charset="-122"/>
              <a:ea typeface="隶书" pitchFamily="49" charset="-122"/>
              <a:cs typeface="+mn-cs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4724400" y="2895600"/>
            <a:ext cx="3124200" cy="720725"/>
            <a:chOff x="744" y="1162"/>
            <a:chExt cx="1968" cy="454"/>
          </a:xfrm>
        </p:grpSpPr>
        <p:sp>
          <p:nvSpPr>
            <p:cNvPr id="13325" name="Line 5"/>
            <p:cNvSpPr/>
            <p:nvPr/>
          </p:nvSpPr>
          <p:spPr>
            <a:xfrm>
              <a:off x="744" y="1162"/>
              <a:ext cx="458" cy="454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3326" name="Line 6"/>
            <p:cNvSpPr/>
            <p:nvPr/>
          </p:nvSpPr>
          <p:spPr>
            <a:xfrm flipH="1">
              <a:off x="1202" y="1162"/>
              <a:ext cx="1510" cy="454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4648200" y="3657600"/>
            <a:ext cx="2392363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最大阻值</a:t>
            </a:r>
            <a:endParaRPr kumimoji="0" lang="zh-CN" altLang="en-US" sz="32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  <p:grpSp>
        <p:nvGrpSpPr>
          <p:cNvPr id="3" name="Group 8"/>
          <p:cNvGrpSpPr/>
          <p:nvPr/>
        </p:nvGrpSpPr>
        <p:grpSpPr>
          <a:xfrm>
            <a:off x="6073775" y="2041525"/>
            <a:ext cx="2765425" cy="473075"/>
            <a:chOff x="1655" y="618"/>
            <a:chExt cx="1742" cy="298"/>
          </a:xfrm>
        </p:grpSpPr>
        <p:sp>
          <p:nvSpPr>
            <p:cNvPr id="13323" name="Line 9"/>
            <p:cNvSpPr/>
            <p:nvPr/>
          </p:nvSpPr>
          <p:spPr>
            <a:xfrm flipV="1">
              <a:off x="1655" y="618"/>
              <a:ext cx="907" cy="272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3324" name="Line 10"/>
            <p:cNvSpPr/>
            <p:nvPr/>
          </p:nvSpPr>
          <p:spPr>
            <a:xfrm>
              <a:off x="2562" y="618"/>
              <a:ext cx="835" cy="298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5715000" y="1455738"/>
            <a:ext cx="4321175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允许通过的最大电流</a:t>
            </a:r>
            <a:endParaRPr kumimoji="0" lang="zh-CN" altLang="en-US" sz="32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3352800" y="304800"/>
            <a:ext cx="4419600" cy="6477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华文彩云" pitchFamily="2" charset="-122"/>
                <a:ea typeface="华文彩云" pitchFamily="2" charset="-122"/>
                <a:cs typeface="+mn-cs"/>
              </a:rPr>
              <a:t>规格及使用注意事项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华文彩云" pitchFamily="2" charset="-122"/>
              <a:ea typeface="华文彩云" pitchFamily="2" charset="-122"/>
              <a:cs typeface="+mn-cs"/>
            </a:endParaRPr>
          </a:p>
        </p:txBody>
      </p:sp>
      <p:sp>
        <p:nvSpPr>
          <p:cNvPr id="51219" name="Rectangle 19"/>
          <p:cNvSpPr>
            <a:spLocks noChangeArrowheads="1"/>
          </p:cNvSpPr>
          <p:nvPr/>
        </p:nvSpPr>
        <p:spPr bwMode="auto">
          <a:xfrm>
            <a:off x="1600200" y="4724400"/>
            <a:ext cx="3581400" cy="6477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  <a:cs typeface="+mn-cs"/>
              </a:rPr>
              <a:t> </a:t>
            </a: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使用注意事项：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5029200" y="4953000"/>
            <a:ext cx="5181600" cy="6477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隶书" pitchFamily="49" charset="-122"/>
                <a:ea typeface="隶书" pitchFamily="49" charset="-122"/>
                <a:cs typeface="+mn-cs"/>
              </a:rPr>
              <a:t> </a:t>
            </a: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在闭合开关之前，应将</a:t>
            </a:r>
            <a:b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</a:b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滑片置于阻值最大端。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1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1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7" grpId="0" bldLvl="0" animBg="1"/>
      <p:bldP spid="51211" grpId="0" bldLvl="0" animBg="1"/>
      <p:bldP spid="51219" grpId="0" bldLvl="0" animBg="1"/>
      <p:bldP spid="51220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3"/>
          <p:cNvSpPr txBox="1"/>
          <p:nvPr/>
        </p:nvSpPr>
        <p:spPr>
          <a:xfrm>
            <a:off x="2279650" y="404813"/>
            <a:ext cx="51117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今天你学到了什么？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84996" name="Text Box 4"/>
          <p:cNvSpPr txBox="1"/>
          <p:nvPr/>
        </p:nvSpPr>
        <p:spPr>
          <a:xfrm>
            <a:off x="2351088" y="2611438"/>
            <a:ext cx="6858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400" b="1" dirty="0">
                <a:latin typeface="Arial" panose="020B0604020202020204" pitchFamily="34" charset="0"/>
              </a:rPr>
              <a:t>(2) </a:t>
            </a:r>
            <a:r>
              <a:rPr lang="zh-CN" altLang="en-US" sz="2400" b="1" dirty="0">
                <a:latin typeface="Arial" panose="020B0604020202020204" pitchFamily="34" charset="0"/>
              </a:rPr>
              <a:t>观察铭牌，例如“</a:t>
            </a:r>
            <a:r>
              <a:rPr lang="en-US" altLang="zh-CN" sz="2400" b="1" dirty="0">
                <a:latin typeface="Arial" panose="020B0604020202020204" pitchFamily="34" charset="0"/>
              </a:rPr>
              <a:t>20Ω1A </a:t>
            </a:r>
            <a:r>
              <a:rPr lang="zh-CN" altLang="en-US" sz="2400" b="1" dirty="0">
                <a:latin typeface="Arial" panose="020B0604020202020204" pitchFamily="34" charset="0"/>
              </a:rPr>
              <a:t>”的含义是：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84997" name="Text Box 5"/>
          <p:cNvSpPr txBox="1"/>
          <p:nvPr/>
        </p:nvSpPr>
        <p:spPr>
          <a:xfrm>
            <a:off x="2351088" y="5084763"/>
            <a:ext cx="755967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400" b="1" dirty="0">
                <a:latin typeface="Arial" panose="020B0604020202020204" pitchFamily="34" charset="0"/>
              </a:rPr>
              <a:t>(4) </a:t>
            </a:r>
            <a:r>
              <a:rPr lang="zh-CN" altLang="en-US" sz="2400" b="1" dirty="0">
                <a:latin typeface="Arial" panose="020B0604020202020204" pitchFamily="34" charset="0"/>
              </a:rPr>
              <a:t>滑动变阻器要</a:t>
            </a:r>
            <a:r>
              <a:rPr lang="en-US" altLang="zh-CN" sz="2400" b="1" dirty="0">
                <a:latin typeface="Arial" panose="020B0604020202020204" pitchFamily="34" charset="0"/>
              </a:rPr>
              <a:t>______</a:t>
            </a:r>
            <a:r>
              <a:rPr lang="zh-CN" altLang="en-US" sz="2400" b="1" dirty="0">
                <a:latin typeface="Arial" panose="020B0604020202020204" pitchFamily="34" charset="0"/>
              </a:rPr>
              <a:t>接在电路中，闭合开关前要将滑动变阻器的滑片置于阻值</a:t>
            </a:r>
            <a:r>
              <a:rPr lang="en-US" altLang="zh-CN" sz="2400" b="1" dirty="0">
                <a:latin typeface="Arial" panose="020B0604020202020204" pitchFamily="34" charset="0"/>
              </a:rPr>
              <a:t>_______</a:t>
            </a:r>
            <a:r>
              <a:rPr lang="zh-CN" altLang="en-US" sz="2400" b="1" dirty="0">
                <a:latin typeface="Arial" panose="020B0604020202020204" pitchFamily="34" charset="0"/>
              </a:rPr>
              <a:t>的位置。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84998" name="Text Box 6"/>
          <p:cNvSpPr txBox="1"/>
          <p:nvPr/>
        </p:nvSpPr>
        <p:spPr>
          <a:xfrm>
            <a:off x="2351088" y="1557338"/>
            <a:ext cx="7700962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400" b="1" dirty="0">
                <a:latin typeface="Arial" panose="020B0604020202020204" pitchFamily="34" charset="0"/>
              </a:rPr>
              <a:t>(1) </a:t>
            </a:r>
            <a:r>
              <a:rPr lang="zh-CN" altLang="en-US" sz="2400" b="1" dirty="0">
                <a:latin typeface="Arial" panose="020B0604020202020204" pitchFamily="34" charset="0"/>
              </a:rPr>
              <a:t>滑动变阻器的原理：是通过改变连入电路中电阻线的</a:t>
            </a:r>
            <a:r>
              <a:rPr lang="en-US" altLang="zh-CN" sz="2400" b="1" dirty="0">
                <a:latin typeface="Arial" panose="020B0604020202020204" pitchFamily="34" charset="0"/>
              </a:rPr>
              <a:t>_______</a:t>
            </a:r>
            <a:r>
              <a:rPr lang="zh-CN" altLang="en-US" sz="2400" b="1" dirty="0">
                <a:latin typeface="Arial" panose="020B0604020202020204" pitchFamily="34" charset="0"/>
              </a:rPr>
              <a:t>来改变电阻，从而改变电流的。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84999" name="Rectangle 7"/>
          <p:cNvSpPr/>
          <p:nvPr/>
        </p:nvSpPr>
        <p:spPr>
          <a:xfrm>
            <a:off x="2351088" y="3933825"/>
            <a:ext cx="76327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400" b="1" dirty="0">
                <a:latin typeface="Arial" panose="020B0604020202020204" pitchFamily="34" charset="0"/>
              </a:rPr>
              <a:t>(3) </a:t>
            </a:r>
            <a:r>
              <a:rPr lang="zh-CN" altLang="en-US" sz="2400" b="1" dirty="0">
                <a:latin typeface="Arial" panose="020B0604020202020204" pitchFamily="34" charset="0"/>
              </a:rPr>
              <a:t>对于实验室常见的滑动变阻器，其正确接法的共同特点是“</a:t>
            </a:r>
            <a:r>
              <a:rPr lang="en-US" altLang="zh-CN" sz="2400" b="1" dirty="0">
                <a:latin typeface="Arial" panose="020B0604020202020204" pitchFamily="34" charset="0"/>
              </a:rPr>
              <a:t>__________</a:t>
            </a:r>
            <a:r>
              <a:rPr lang="zh-CN" altLang="en-US" sz="2400" b="1" dirty="0">
                <a:latin typeface="Arial" panose="020B0604020202020204" pitchFamily="34" charset="0"/>
              </a:rPr>
              <a:t>”</a:t>
            </a:r>
            <a:endParaRPr lang="en-US" altLang="zh-CN" sz="2400" b="1" dirty="0">
              <a:latin typeface="Arial" panose="020B0604020202020204" pitchFamily="34" charset="0"/>
            </a:endParaRPr>
          </a:p>
        </p:txBody>
      </p:sp>
      <p:sp>
        <p:nvSpPr>
          <p:cNvPr id="85000" name="Text Box 8"/>
          <p:cNvSpPr txBox="1"/>
          <p:nvPr/>
        </p:nvSpPr>
        <p:spPr>
          <a:xfrm>
            <a:off x="2711450" y="3213100"/>
            <a:ext cx="6443663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</a:rPr>
              <a:t>变阻器的最大阻值是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</a:rPr>
              <a:t>20Ω</a:t>
            </a: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</a:rPr>
              <a:t>，允许通过的最大电流是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</a:rPr>
              <a:t>1A</a:t>
            </a: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</a:rPr>
              <a:t>。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5001" name="Text Box 9"/>
          <p:cNvSpPr txBox="1"/>
          <p:nvPr/>
        </p:nvSpPr>
        <p:spPr>
          <a:xfrm>
            <a:off x="4943475" y="5048250"/>
            <a:ext cx="1008063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</a:rPr>
              <a:t>串联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5002" name="Text Box 10"/>
          <p:cNvSpPr txBox="1"/>
          <p:nvPr/>
        </p:nvSpPr>
        <p:spPr>
          <a:xfrm>
            <a:off x="6287453" y="5446713"/>
            <a:ext cx="936625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</a:rPr>
              <a:t>最大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5003" name="Text Box 11"/>
          <p:cNvSpPr txBox="1"/>
          <p:nvPr/>
        </p:nvSpPr>
        <p:spPr>
          <a:xfrm>
            <a:off x="2566988" y="1916113"/>
            <a:ext cx="100806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</a:rPr>
              <a:t>长度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5004" name="Text Box 12"/>
          <p:cNvSpPr txBox="1"/>
          <p:nvPr/>
        </p:nvSpPr>
        <p:spPr>
          <a:xfrm>
            <a:off x="3648075" y="4292600"/>
            <a:ext cx="1476375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</a:rPr>
              <a:t>一上一下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5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5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5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4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4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5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5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5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5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/>
      <p:bldP spid="84997" grpId="0"/>
      <p:bldP spid="84998" grpId="0"/>
      <p:bldP spid="84999" grpId="0"/>
      <p:bldP spid="85000" grpId="0"/>
      <p:bldP spid="85001" grpId="0"/>
      <p:bldP spid="85002" grpId="0"/>
      <p:bldP spid="85003" grpId="0"/>
      <p:bldP spid="8500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35863" y="1916113"/>
            <a:ext cx="2916237" cy="14382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5363" name="Group 3"/>
          <p:cNvGrpSpPr/>
          <p:nvPr/>
        </p:nvGrpSpPr>
        <p:grpSpPr>
          <a:xfrm>
            <a:off x="1847850" y="188913"/>
            <a:ext cx="2447925" cy="1008062"/>
            <a:chOff x="113" y="255"/>
            <a:chExt cx="2041" cy="960"/>
          </a:xfrm>
        </p:grpSpPr>
        <p:sp>
          <p:nvSpPr>
            <p:cNvPr id="15371" name="Text Box 4"/>
            <p:cNvSpPr txBox="1"/>
            <p:nvPr/>
          </p:nvSpPr>
          <p:spPr>
            <a:xfrm>
              <a:off x="793" y="391"/>
              <a:ext cx="1361" cy="61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zh-CN" altLang="en-US" sz="3600" b="1" dirty="0">
                  <a:latin typeface="Arial" panose="020B0604020202020204" pitchFamily="34" charset="0"/>
                </a:rPr>
                <a:t>思考：</a:t>
              </a:r>
              <a:endParaRPr lang="zh-CN" altLang="en-US" sz="3600" b="1" dirty="0">
                <a:latin typeface="Arial" panose="020B0604020202020204" pitchFamily="34" charset="0"/>
              </a:endParaRPr>
            </a:p>
          </p:txBody>
        </p:sp>
        <p:pic>
          <p:nvPicPr>
            <p:cNvPr id="15372" name="Picture 5" descr="j02991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3" y="255"/>
              <a:ext cx="703" cy="96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364" name="Text Box 6"/>
          <p:cNvSpPr txBox="1"/>
          <p:nvPr/>
        </p:nvSpPr>
        <p:spPr>
          <a:xfrm>
            <a:off x="1847850" y="1125538"/>
            <a:ext cx="5905500" cy="544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2400" b="1" dirty="0">
                <a:solidFill>
                  <a:srgbClr val="0000FF"/>
                </a:solidFill>
                <a:latin typeface="Arial" panose="020B0604020202020204" pitchFamily="34" charset="0"/>
              </a:rPr>
              <a:t>      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将如图所示的滑动变阻器的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滑片</a:t>
            </a:r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P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向左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移动的过程中：</a:t>
            </a:r>
            <a:endParaRPr lang="zh-CN" altLang="en-US" sz="2400" b="1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Arial" panose="020B0604020202020204" pitchFamily="34" charset="0"/>
              </a:rPr>
              <a:t>1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）当</a:t>
            </a:r>
            <a:r>
              <a:rPr lang="en-US" altLang="zh-CN" sz="2400" b="1" dirty="0">
                <a:solidFill>
                  <a:srgbClr val="0000FF"/>
                </a:solidFill>
                <a:latin typeface="Arial" panose="020B0604020202020204" pitchFamily="34" charset="0"/>
              </a:rPr>
              <a:t>A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、</a:t>
            </a:r>
            <a:r>
              <a:rPr lang="en-US" altLang="zh-CN" sz="2400" b="1" dirty="0">
                <a:solidFill>
                  <a:srgbClr val="0000FF"/>
                </a:solidFill>
                <a:latin typeface="Arial" panose="020B0604020202020204" pitchFamily="34" charset="0"/>
              </a:rPr>
              <a:t>D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接入电路时，接入电路的电阻值将逐渐</a:t>
            </a:r>
            <a:r>
              <a:rPr lang="en-US" altLang="zh-CN" sz="2400" b="1" dirty="0">
                <a:solidFill>
                  <a:srgbClr val="0000FF"/>
                </a:solidFill>
                <a:latin typeface="Arial" panose="020B0604020202020204" pitchFamily="34" charset="0"/>
              </a:rPr>
              <a:t>______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；接入电路的电阻丝为（     ）段</a:t>
            </a:r>
            <a:endParaRPr lang="zh-CN" altLang="en-US" sz="2400" b="1" u="sng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Arial" panose="020B0604020202020204" pitchFamily="34" charset="0"/>
              </a:rPr>
              <a:t>2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）当</a:t>
            </a:r>
            <a:r>
              <a:rPr lang="en-US" altLang="zh-CN" sz="2400" b="1" dirty="0">
                <a:solidFill>
                  <a:srgbClr val="0000FF"/>
                </a:solidFill>
                <a:latin typeface="Arial" panose="020B0604020202020204" pitchFamily="34" charset="0"/>
              </a:rPr>
              <a:t>B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、</a:t>
            </a:r>
            <a:r>
              <a:rPr lang="en-US" altLang="zh-CN" sz="2400" b="1" dirty="0">
                <a:solidFill>
                  <a:srgbClr val="0000FF"/>
                </a:solidFill>
                <a:latin typeface="Arial" panose="020B0604020202020204" pitchFamily="34" charset="0"/>
              </a:rPr>
              <a:t>C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接入电路时，接入电路的电阻值将逐渐</a:t>
            </a:r>
            <a:r>
              <a:rPr lang="en-US" altLang="zh-CN" sz="2400" b="1" dirty="0">
                <a:solidFill>
                  <a:srgbClr val="0000FF"/>
                </a:solidFill>
                <a:latin typeface="Arial" panose="020B0604020202020204" pitchFamily="34" charset="0"/>
              </a:rPr>
              <a:t>_____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；接入电路的电阻丝为</a:t>
            </a:r>
            <a:endParaRPr lang="zh-CN" altLang="en-US" sz="2400" b="1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（    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）段</a:t>
            </a:r>
            <a:endParaRPr lang="zh-CN" altLang="en-US" sz="2400" b="1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Arial" panose="020B0604020202020204" pitchFamily="34" charset="0"/>
              </a:rPr>
              <a:t>3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）当</a:t>
            </a:r>
            <a:r>
              <a:rPr lang="en-US" altLang="zh-CN" sz="2400" b="1" dirty="0">
                <a:solidFill>
                  <a:srgbClr val="0000FF"/>
                </a:solidFill>
                <a:latin typeface="Arial" panose="020B0604020202020204" pitchFamily="34" charset="0"/>
              </a:rPr>
              <a:t>C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、</a:t>
            </a:r>
            <a:r>
              <a:rPr lang="en-US" altLang="zh-CN" sz="2400" b="1" dirty="0">
                <a:solidFill>
                  <a:srgbClr val="0000FF"/>
                </a:solidFill>
                <a:latin typeface="Arial" panose="020B0604020202020204" pitchFamily="34" charset="0"/>
              </a:rPr>
              <a:t>D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接入电路时，接入电路的电阻为</a:t>
            </a:r>
            <a:r>
              <a:rPr lang="en-US" altLang="zh-CN" sz="2400" b="1" dirty="0">
                <a:solidFill>
                  <a:srgbClr val="0000FF"/>
                </a:solidFill>
                <a:latin typeface="Arial" panose="020B0604020202020204" pitchFamily="34" charset="0"/>
              </a:rPr>
              <a:t>_________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；</a:t>
            </a:r>
            <a:endParaRPr lang="zh-CN" altLang="en-US" sz="2400" b="1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Arial" panose="020B0604020202020204" pitchFamily="34" charset="0"/>
              </a:rPr>
              <a:t>4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）当</a:t>
            </a:r>
            <a:r>
              <a:rPr lang="en-US" altLang="zh-CN" sz="2400" b="1" dirty="0">
                <a:solidFill>
                  <a:srgbClr val="0000FF"/>
                </a:solidFill>
                <a:latin typeface="Arial" panose="020B0604020202020204" pitchFamily="34" charset="0"/>
              </a:rPr>
              <a:t>A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、</a:t>
            </a:r>
            <a:r>
              <a:rPr lang="en-US" altLang="zh-CN" sz="2400" b="1" dirty="0">
                <a:solidFill>
                  <a:srgbClr val="0000FF"/>
                </a:solidFill>
                <a:latin typeface="Arial" panose="020B0604020202020204" pitchFamily="34" charset="0"/>
              </a:rPr>
              <a:t>B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接入电路时，变阻器成为</a:t>
            </a:r>
            <a:r>
              <a:rPr lang="en-US" altLang="zh-CN" sz="2400" b="1" dirty="0">
                <a:solidFill>
                  <a:srgbClr val="0000FF"/>
                </a:solidFill>
                <a:latin typeface="Arial" panose="020B0604020202020204" pitchFamily="34" charset="0"/>
              </a:rPr>
              <a:t>_________</a:t>
            </a:r>
            <a:r>
              <a:rPr lang="zh-CN" altLang="en-US" sz="2400" b="1" dirty="0">
                <a:solidFill>
                  <a:srgbClr val="0000FF"/>
                </a:solidFill>
                <a:latin typeface="Arial" panose="020B0604020202020204" pitchFamily="34" charset="0"/>
              </a:rPr>
              <a:t>；</a:t>
            </a:r>
            <a:endParaRPr lang="zh-CN" altLang="en-US" sz="24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86023" name="Text Box 7"/>
          <p:cNvSpPr txBox="1"/>
          <p:nvPr/>
        </p:nvSpPr>
        <p:spPr>
          <a:xfrm>
            <a:off x="2063750" y="6021388"/>
            <a:ext cx="1841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定值电阻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6024" name="Rectangle 8"/>
          <p:cNvSpPr/>
          <p:nvPr/>
        </p:nvSpPr>
        <p:spPr>
          <a:xfrm>
            <a:off x="3575050" y="2349500"/>
            <a:ext cx="1079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变小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6025" name="Rectangle 9"/>
          <p:cNvSpPr/>
          <p:nvPr/>
        </p:nvSpPr>
        <p:spPr>
          <a:xfrm rot="-10800000" flipV="1">
            <a:off x="3575050" y="3619500"/>
            <a:ext cx="12239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变大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6026" name="Rectangle 10"/>
          <p:cNvSpPr/>
          <p:nvPr/>
        </p:nvSpPr>
        <p:spPr>
          <a:xfrm rot="10703668" flipV="1">
            <a:off x="2855913" y="5151438"/>
            <a:ext cx="79533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0</a:t>
            </a:r>
            <a:r>
              <a:rPr lang="el-GR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Ω</a:t>
            </a:r>
            <a:endParaRPr lang="el-GR" altLang="zh-CN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6027" name="Text Box 11"/>
          <p:cNvSpPr txBox="1"/>
          <p:nvPr/>
        </p:nvSpPr>
        <p:spPr>
          <a:xfrm>
            <a:off x="2208213" y="2781300"/>
            <a:ext cx="60801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PA</a:t>
            </a:r>
            <a:endParaRPr lang="en-US" altLang="zh-CN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6028" name="Text Box 12"/>
          <p:cNvSpPr txBox="1"/>
          <p:nvPr/>
        </p:nvSpPr>
        <p:spPr>
          <a:xfrm>
            <a:off x="2279650" y="4173538"/>
            <a:ext cx="8445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rPr>
              <a:t>P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Ｂ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86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6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6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6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6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3" grpId="0"/>
      <p:bldP spid="86024" grpId="0"/>
      <p:bldP spid="86025" grpId="0"/>
      <p:bldP spid="86026" grpId="0"/>
      <p:bldP spid="86027" grpId="0"/>
      <p:bldP spid="860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7042" name="Rectangle 2"/>
          <p:cNvSpPr>
            <a:spLocks noGrp="1"/>
          </p:cNvSpPr>
          <p:nvPr>
            <p:ph idx="1"/>
          </p:nvPr>
        </p:nvSpPr>
        <p:spPr>
          <a:xfrm>
            <a:off x="2438400" y="4875213"/>
            <a:ext cx="8229600" cy="1296987"/>
          </a:xfrm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90000"/>
              </a:lnSpc>
            </a:pPr>
            <a:endParaRPr lang="en-US" altLang="zh-CN" sz="3100" b="1" dirty="0">
              <a:solidFill>
                <a:srgbClr val="0000FF"/>
              </a:solidFill>
              <a:latin typeface="Garamond" panose="02020404030301010803" pitchFamily="18" charset="0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3100" b="1" dirty="0">
                <a:solidFill>
                  <a:srgbClr val="0000FF"/>
                </a:solidFill>
                <a:latin typeface="Garamond" panose="02020404030301010803" pitchFamily="18" charset="0"/>
              </a:rPr>
              <a:t>为了保护电路。</a:t>
            </a:r>
            <a:r>
              <a:rPr lang="en-US" altLang="zh-CN" sz="3100" b="1" dirty="0">
                <a:solidFill>
                  <a:srgbClr val="0000FF"/>
                </a:solidFill>
                <a:latin typeface="Garamond" panose="02020404030301010803" pitchFamily="18" charset="0"/>
              </a:rPr>
              <a:t> </a:t>
            </a:r>
            <a:endParaRPr lang="en-US" altLang="zh-CN" sz="2400" b="1" dirty="0"/>
          </a:p>
        </p:txBody>
      </p:sp>
      <p:sp>
        <p:nvSpPr>
          <p:cNvPr id="16387" name="Text Box 3"/>
          <p:cNvSpPr txBox="1"/>
          <p:nvPr/>
        </p:nvSpPr>
        <p:spPr>
          <a:xfrm>
            <a:off x="2281238" y="1203325"/>
            <a:ext cx="7345362" cy="21837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200" b="1" dirty="0">
                <a:latin typeface="Arial" panose="020B0604020202020204" pitchFamily="34" charset="0"/>
              </a:rPr>
              <a:t>(4)</a:t>
            </a:r>
            <a:r>
              <a:rPr lang="en-US" altLang="zh-CN" b="1" dirty="0">
                <a:latin typeface="Arial" panose="020B0604020202020204" pitchFamily="34" charset="0"/>
              </a:rPr>
              <a:t> </a:t>
            </a:r>
            <a:r>
              <a:rPr lang="zh-CN" altLang="en-US" sz="3200" b="1" dirty="0">
                <a:latin typeface="Arial" panose="020B0604020202020204" pitchFamily="34" charset="0"/>
              </a:rPr>
              <a:t>滑动变阻器要 （             ）</a:t>
            </a:r>
            <a:r>
              <a:rPr lang="zh-CN" altLang="en-US" sz="3600" b="1" dirty="0">
                <a:latin typeface="Arial" panose="020B0604020202020204" pitchFamily="34" charset="0"/>
              </a:rPr>
              <a:t>接在</a:t>
            </a:r>
            <a:r>
              <a:rPr lang="zh-CN" altLang="en-US" sz="3200" b="1" dirty="0">
                <a:latin typeface="Arial" panose="020B0604020202020204" pitchFamily="34" charset="0"/>
              </a:rPr>
              <a:t>电路中，闭合开关前要将滑动变阻器的滑片置于（                   ）的位置，即电路图中的（     ）</a:t>
            </a:r>
            <a:r>
              <a:rPr lang="zh-CN" altLang="en-US" sz="3600" b="1" dirty="0">
                <a:latin typeface="Arial" panose="020B0604020202020204" pitchFamily="34" charset="0"/>
              </a:rPr>
              <a:t>端</a:t>
            </a:r>
            <a:r>
              <a:rPr lang="zh-CN" altLang="en-US" sz="3200" b="1" dirty="0">
                <a:latin typeface="Arial" panose="020B0604020202020204" pitchFamily="34" charset="0"/>
              </a:rPr>
              <a:t>（选填</a:t>
            </a:r>
            <a:r>
              <a:rPr lang="en-US" altLang="zh-CN" sz="3200" b="1" dirty="0">
                <a:latin typeface="Arial" panose="020B0604020202020204" pitchFamily="34" charset="0"/>
              </a:rPr>
              <a:t>a</a:t>
            </a:r>
            <a:r>
              <a:rPr lang="zh-CN" altLang="en-US" sz="3200" b="1" dirty="0">
                <a:latin typeface="Arial" panose="020B0604020202020204" pitchFamily="34" charset="0"/>
              </a:rPr>
              <a:t>、</a:t>
            </a:r>
            <a:r>
              <a:rPr lang="en-US" altLang="zh-CN" sz="3200" b="1" dirty="0">
                <a:latin typeface="Arial" panose="020B0604020202020204" pitchFamily="34" charset="0"/>
              </a:rPr>
              <a:t>b</a:t>
            </a:r>
            <a:r>
              <a:rPr lang="zh-CN" altLang="en-US" sz="3200" b="1" dirty="0">
                <a:latin typeface="Arial" panose="020B0604020202020204" pitchFamily="34" charset="0"/>
              </a:rPr>
              <a:t>），为什么</a:t>
            </a:r>
            <a:r>
              <a:rPr lang="en-US" altLang="zh-CN" sz="3200" b="1" dirty="0">
                <a:latin typeface="Arial" panose="020B0604020202020204" pitchFamily="34" charset="0"/>
              </a:rPr>
              <a:t>?</a:t>
            </a:r>
            <a:endParaRPr lang="en-US" altLang="zh-CN" sz="3200" b="1" dirty="0">
              <a:latin typeface="Arial" panose="020B0604020202020204" pitchFamily="34" charset="0"/>
            </a:endParaRPr>
          </a:p>
        </p:txBody>
      </p:sp>
      <p:sp>
        <p:nvSpPr>
          <p:cNvPr id="87044" name="Text Box 4"/>
          <p:cNvSpPr txBox="1"/>
          <p:nvPr/>
        </p:nvSpPr>
        <p:spPr>
          <a:xfrm>
            <a:off x="6097588" y="1274763"/>
            <a:ext cx="10001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串联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7045" name="Text Box 5"/>
          <p:cNvSpPr txBox="1"/>
          <p:nvPr/>
        </p:nvSpPr>
        <p:spPr>
          <a:xfrm rot="-10800000" flipV="1">
            <a:off x="3578225" y="2282825"/>
            <a:ext cx="18161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阻值最大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pSp>
        <p:nvGrpSpPr>
          <p:cNvPr id="16390" name="Group 6"/>
          <p:cNvGrpSpPr/>
          <p:nvPr/>
        </p:nvGrpSpPr>
        <p:grpSpPr>
          <a:xfrm>
            <a:off x="2570163" y="3148013"/>
            <a:ext cx="2362200" cy="1925638"/>
            <a:chOff x="3648" y="1008"/>
            <a:chExt cx="1488" cy="1213"/>
          </a:xfrm>
        </p:grpSpPr>
        <p:sp>
          <p:nvSpPr>
            <p:cNvPr id="16395" name="Line 7"/>
            <p:cNvSpPr/>
            <p:nvPr/>
          </p:nvSpPr>
          <p:spPr>
            <a:xfrm>
              <a:off x="3936" y="1152"/>
              <a:ext cx="0" cy="192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396" name="Line 8"/>
            <p:cNvSpPr/>
            <p:nvPr/>
          </p:nvSpPr>
          <p:spPr>
            <a:xfrm>
              <a:off x="3984" y="1008"/>
              <a:ext cx="0" cy="432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397" name="Line 9"/>
            <p:cNvSpPr/>
            <p:nvPr/>
          </p:nvSpPr>
          <p:spPr>
            <a:xfrm>
              <a:off x="3648" y="1248"/>
              <a:ext cx="288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398" name="Line 10"/>
            <p:cNvSpPr/>
            <p:nvPr/>
          </p:nvSpPr>
          <p:spPr>
            <a:xfrm>
              <a:off x="3984" y="1248"/>
              <a:ext cx="384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grpSp>
          <p:nvGrpSpPr>
            <p:cNvPr id="16399" name="Group 11"/>
            <p:cNvGrpSpPr/>
            <p:nvPr/>
          </p:nvGrpSpPr>
          <p:grpSpPr>
            <a:xfrm>
              <a:off x="4368" y="1104"/>
              <a:ext cx="240" cy="192"/>
              <a:chOff x="3792" y="1776"/>
              <a:chExt cx="240" cy="144"/>
            </a:xfrm>
          </p:grpSpPr>
          <p:sp>
            <p:nvSpPr>
              <p:cNvPr id="16409" name="Oval 12"/>
              <p:cNvSpPr/>
              <p:nvPr/>
            </p:nvSpPr>
            <p:spPr>
              <a:xfrm>
                <a:off x="3792" y="1872"/>
                <a:ext cx="48" cy="48"/>
              </a:xfrm>
              <a:prstGeom prst="ellipse">
                <a:avLst/>
              </a:prstGeom>
              <a:solidFill>
                <a:srgbClr val="FFFFFF"/>
              </a:solidFill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eaLnBrk="1" hangingPunct="1"/>
                <a:endParaRPr lang="zh-CN" altLang="en-US" b="1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6410" name="Line 13"/>
              <p:cNvSpPr/>
              <p:nvPr/>
            </p:nvSpPr>
            <p:spPr>
              <a:xfrm flipV="1">
                <a:off x="3840" y="1776"/>
                <a:ext cx="192" cy="96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16400" name="Line 14"/>
            <p:cNvSpPr/>
            <p:nvPr/>
          </p:nvSpPr>
          <p:spPr>
            <a:xfrm>
              <a:off x="4560" y="1248"/>
              <a:ext cx="576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401" name="Line 15"/>
            <p:cNvSpPr/>
            <p:nvPr/>
          </p:nvSpPr>
          <p:spPr>
            <a:xfrm>
              <a:off x="3648" y="1248"/>
              <a:ext cx="0" cy="768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402" name="Line 16"/>
            <p:cNvSpPr/>
            <p:nvPr/>
          </p:nvSpPr>
          <p:spPr>
            <a:xfrm>
              <a:off x="3648" y="2016"/>
              <a:ext cx="240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403" name="Text Box 17"/>
            <p:cNvSpPr txBox="1"/>
            <p:nvPr/>
          </p:nvSpPr>
          <p:spPr>
            <a:xfrm>
              <a:off x="3840" y="1776"/>
              <a:ext cx="576" cy="445"/>
            </a:xfrm>
            <a:prstGeom prst="rect">
              <a:avLst/>
            </a:prstGeom>
            <a:noFill/>
            <a:ln w="19050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en-US" altLang="zh-CN" sz="4000" b="1" dirty="0">
                  <a:latin typeface="Times New Roman" panose="02020603050405020304" charset="0"/>
                  <a:ea typeface="方正舒体" pitchFamily="2" charset="-122"/>
                  <a:sym typeface="Symbol" panose="05050102010706020507" pitchFamily="18" charset="2"/>
                </a:rPr>
                <a:t></a:t>
              </a:r>
              <a:endParaRPr lang="en-US" altLang="zh-CN" sz="4000" b="1" dirty="0">
                <a:latin typeface="Times New Roman" panose="02020603050405020304" charset="0"/>
                <a:ea typeface="方正舒体" pitchFamily="2" charset="-122"/>
                <a:sym typeface="Symbol" panose="05050102010706020507" pitchFamily="18" charset="2"/>
              </a:endParaRPr>
            </a:p>
          </p:txBody>
        </p:sp>
        <p:sp>
          <p:nvSpPr>
            <p:cNvPr id="16404" name="Line 18"/>
            <p:cNvSpPr/>
            <p:nvPr/>
          </p:nvSpPr>
          <p:spPr>
            <a:xfrm>
              <a:off x="4128" y="2016"/>
              <a:ext cx="336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405" name="Rectangle 19"/>
            <p:cNvSpPr/>
            <p:nvPr/>
          </p:nvSpPr>
          <p:spPr>
            <a:xfrm>
              <a:off x="4464" y="1968"/>
              <a:ext cx="336" cy="96"/>
            </a:xfrm>
            <a:prstGeom prst="rect">
              <a:avLst/>
            </a:prstGeom>
            <a:solidFill>
              <a:srgbClr val="FFFFFF"/>
            </a:solidFill>
            <a:ln w="190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eaLnBrk="1" hangingPunct="1"/>
              <a:endParaRPr lang="zh-CN" altLang="en-US" b="1" dirty="0">
                <a:latin typeface="Arial" panose="020B0604020202020204" pitchFamily="34" charset="0"/>
              </a:endParaRPr>
            </a:p>
          </p:txBody>
        </p:sp>
        <p:sp>
          <p:nvSpPr>
            <p:cNvPr id="16406" name="Line 20"/>
            <p:cNvSpPr/>
            <p:nvPr/>
          </p:nvSpPr>
          <p:spPr>
            <a:xfrm>
              <a:off x="4608" y="1776"/>
              <a:ext cx="0" cy="192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6407" name="Line 21"/>
            <p:cNvSpPr/>
            <p:nvPr/>
          </p:nvSpPr>
          <p:spPr>
            <a:xfrm>
              <a:off x="4608" y="1776"/>
              <a:ext cx="528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408" name="Line 22"/>
            <p:cNvSpPr/>
            <p:nvPr/>
          </p:nvSpPr>
          <p:spPr>
            <a:xfrm>
              <a:off x="5136" y="1248"/>
              <a:ext cx="0" cy="528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6391" name="Text Box 23"/>
          <p:cNvSpPr txBox="1"/>
          <p:nvPr/>
        </p:nvSpPr>
        <p:spPr>
          <a:xfrm>
            <a:off x="3578225" y="4659313"/>
            <a:ext cx="35401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400" b="1" dirty="0">
                <a:latin typeface="Arial" panose="020B0604020202020204" pitchFamily="34" charset="0"/>
              </a:rPr>
              <a:t>a</a:t>
            </a:r>
            <a:endParaRPr lang="en-US" altLang="zh-CN" sz="2400" b="1" dirty="0">
              <a:latin typeface="Arial" panose="020B0604020202020204" pitchFamily="34" charset="0"/>
            </a:endParaRPr>
          </a:p>
        </p:txBody>
      </p:sp>
      <p:sp>
        <p:nvSpPr>
          <p:cNvPr id="16392" name="Text Box 24"/>
          <p:cNvSpPr txBox="1"/>
          <p:nvPr/>
        </p:nvSpPr>
        <p:spPr>
          <a:xfrm>
            <a:off x="4359275" y="4706938"/>
            <a:ext cx="36893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400" b="1" dirty="0">
                <a:latin typeface="Arial" panose="020B0604020202020204" pitchFamily="34" charset="0"/>
              </a:rPr>
              <a:t>b</a:t>
            </a:r>
            <a:endParaRPr lang="en-US" altLang="zh-CN" sz="2400" b="1" dirty="0">
              <a:latin typeface="Arial" panose="020B0604020202020204" pitchFamily="34" charset="0"/>
            </a:endParaRPr>
          </a:p>
        </p:txBody>
      </p:sp>
      <p:sp>
        <p:nvSpPr>
          <p:cNvPr id="87065" name="Text Box 25"/>
          <p:cNvSpPr txBox="1"/>
          <p:nvPr/>
        </p:nvSpPr>
        <p:spPr>
          <a:xfrm>
            <a:off x="3649663" y="2844800"/>
            <a:ext cx="40163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</a:rPr>
              <a:t>b</a:t>
            </a:r>
            <a:endParaRPr lang="en-US" altLang="zh-CN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6394" name="Text Box 26"/>
          <p:cNvSpPr txBox="1"/>
          <p:nvPr/>
        </p:nvSpPr>
        <p:spPr>
          <a:xfrm>
            <a:off x="3767138" y="4275138"/>
            <a:ext cx="3860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400" b="1" dirty="0">
                <a:latin typeface="Arial" panose="020B0604020202020204" pitchFamily="34" charset="0"/>
              </a:rPr>
              <a:t>P</a:t>
            </a:r>
            <a:endParaRPr lang="en-US" altLang="zh-CN" sz="24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charRg st="1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7042">
                                            <p:txEl>
                                              <p:charRg st="1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7042">
                                            <p:txEl>
                                              <p:charRg st="1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 build="p"/>
      <p:bldP spid="87044" grpId="0"/>
      <p:bldP spid="87045" grpId="0"/>
      <p:bldP spid="8706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0114" name="Rectangle 2"/>
          <p:cNvSpPr/>
          <p:nvPr/>
        </p:nvSpPr>
        <p:spPr>
          <a:xfrm>
            <a:off x="8112125" y="1622425"/>
            <a:ext cx="40322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A</a:t>
            </a:r>
            <a:endParaRPr lang="en-US" altLang="zh-CN" sz="2400" b="1" dirty="0">
              <a:solidFill>
                <a:srgbClr val="FF0000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90115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80350" y="4000500"/>
            <a:ext cx="2752725" cy="1943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412" name="Group 4"/>
          <p:cNvGrpSpPr/>
          <p:nvPr/>
        </p:nvGrpSpPr>
        <p:grpSpPr>
          <a:xfrm>
            <a:off x="1828800" y="536575"/>
            <a:ext cx="8280400" cy="3176588"/>
            <a:chOff x="249" y="119"/>
            <a:chExt cx="5216" cy="2001"/>
          </a:xfrm>
        </p:grpSpPr>
        <p:sp>
          <p:nvSpPr>
            <p:cNvPr id="17415" name="Text Box 5"/>
            <p:cNvSpPr txBox="1"/>
            <p:nvPr/>
          </p:nvSpPr>
          <p:spPr>
            <a:xfrm>
              <a:off x="295" y="119"/>
              <a:ext cx="1996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zh-CN" altLang="en-US" sz="3200" b="1" dirty="0">
                  <a:solidFill>
                    <a:srgbClr val="FF0000"/>
                  </a:solidFill>
                  <a:latin typeface="Arial" panose="020B0604020202020204" pitchFamily="34" charset="0"/>
                  <a:ea typeface="华文新魏" pitchFamily="2" charset="-122"/>
                </a:rPr>
                <a:t>练一练：</a:t>
              </a:r>
              <a:endPara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华文新魏" pitchFamily="2" charset="-122"/>
              </a:endParaRPr>
            </a:p>
          </p:txBody>
        </p:sp>
        <p:sp>
          <p:nvSpPr>
            <p:cNvPr id="17416" name="Text Box 6"/>
            <p:cNvSpPr txBox="1"/>
            <p:nvPr/>
          </p:nvSpPr>
          <p:spPr>
            <a:xfrm>
              <a:off x="249" y="572"/>
              <a:ext cx="5216" cy="145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en-US" altLang="zh-CN" sz="2400" b="1" dirty="0">
                  <a:latin typeface="Arial" panose="020B0604020202020204" pitchFamily="34" charset="0"/>
                </a:rPr>
                <a:t>1</a:t>
              </a:r>
              <a:r>
                <a:rPr lang="zh-CN" altLang="en-US" sz="2400" b="1" dirty="0">
                  <a:latin typeface="Arial" panose="020B0604020202020204" pitchFamily="34" charset="0"/>
                </a:rPr>
                <a:t>、如图所示的甲、乙两种电路是在电源电压不变的情况下，利用滑动变阻器改变小灯泡亮度的是</a:t>
              </a:r>
              <a:r>
                <a:rPr lang="zh-CN" altLang="en-US" sz="2400" b="1" dirty="0">
                  <a:latin typeface="Arial" panose="020B0604020202020204" pitchFamily="34" charset="0"/>
                  <a:sym typeface="Wingdings" panose="05000000000000000000" pitchFamily="2" charset="2"/>
                </a:rPr>
                <a:t>：    （            ）</a:t>
              </a:r>
              <a:endParaRPr lang="zh-CN" altLang="en-US" sz="2400" b="1" dirty="0">
                <a:latin typeface="Arial" panose="020B0604020202020204" pitchFamily="34" charset="0"/>
                <a:sym typeface="Wingdings" panose="05000000000000000000" pitchFamily="2" charset="2"/>
              </a:endParaRPr>
            </a:p>
            <a:p>
              <a:pPr eaLnBrk="1" hangingPunct="1"/>
              <a:r>
                <a:rPr lang="en-US" altLang="zh-CN" sz="2400" b="1" dirty="0">
                  <a:latin typeface="Arial" panose="020B0604020202020204" pitchFamily="34" charset="0"/>
                  <a:sym typeface="Wingdings" panose="05000000000000000000" pitchFamily="2" charset="2"/>
                </a:rPr>
                <a:t>A</a:t>
              </a:r>
              <a:r>
                <a:rPr lang="zh-CN" altLang="en-US" sz="2400" b="1" dirty="0">
                  <a:latin typeface="Arial" panose="020B0604020202020204" pitchFamily="34" charset="0"/>
                  <a:sym typeface="Wingdings" panose="05000000000000000000" pitchFamily="2" charset="2"/>
                </a:rPr>
                <a:t>、甲图  </a:t>
              </a:r>
              <a:endParaRPr lang="zh-CN" altLang="en-US" sz="2400" b="1" dirty="0">
                <a:latin typeface="Arial" panose="020B0604020202020204" pitchFamily="34" charset="0"/>
                <a:sym typeface="Wingdings" panose="05000000000000000000" pitchFamily="2" charset="2"/>
              </a:endParaRPr>
            </a:p>
            <a:p>
              <a:pPr eaLnBrk="1" hangingPunct="1"/>
              <a:r>
                <a:rPr lang="en-US" altLang="zh-CN" sz="2400" b="1" dirty="0">
                  <a:latin typeface="Arial" panose="020B0604020202020204" pitchFamily="34" charset="0"/>
                  <a:sym typeface="Wingdings" panose="05000000000000000000" pitchFamily="2" charset="2"/>
                </a:rPr>
                <a:t>B</a:t>
              </a:r>
              <a:r>
                <a:rPr lang="zh-CN" altLang="en-US" sz="2400" b="1" dirty="0">
                  <a:latin typeface="Arial" panose="020B0604020202020204" pitchFamily="34" charset="0"/>
                  <a:sym typeface="Wingdings" panose="05000000000000000000" pitchFamily="2" charset="2"/>
                </a:rPr>
                <a:t>、</a:t>
              </a:r>
              <a:r>
                <a:rPr lang="zh-CN" altLang="en-US" sz="2400" b="1" dirty="0">
                  <a:latin typeface="Arial" panose="020B0604020202020204" pitchFamily="34" charset="0"/>
                </a:rPr>
                <a:t>乙</a:t>
              </a:r>
              <a:r>
                <a:rPr lang="zh-CN" altLang="en-US" sz="2400" b="1" dirty="0">
                  <a:latin typeface="Arial" panose="020B0604020202020204" pitchFamily="34" charset="0"/>
                  <a:sym typeface="Wingdings" panose="05000000000000000000" pitchFamily="2" charset="2"/>
                </a:rPr>
                <a:t>图</a:t>
              </a:r>
              <a:endParaRPr lang="zh-CN" altLang="en-US" sz="2400" b="1" dirty="0">
                <a:latin typeface="Arial" panose="020B0604020202020204" pitchFamily="34" charset="0"/>
                <a:sym typeface="Wingdings" panose="05000000000000000000" pitchFamily="2" charset="2"/>
              </a:endParaRPr>
            </a:p>
            <a:p>
              <a:pPr eaLnBrk="1" hangingPunct="1"/>
              <a:r>
                <a:rPr lang="en-US" altLang="zh-CN" sz="2400" b="1" dirty="0">
                  <a:latin typeface="Arial" panose="020B0604020202020204" pitchFamily="34" charset="0"/>
                  <a:sym typeface="Wingdings" panose="05000000000000000000" pitchFamily="2" charset="2"/>
                </a:rPr>
                <a:t>C</a:t>
              </a:r>
              <a:r>
                <a:rPr lang="zh-CN" altLang="en-US" sz="2400" b="1" dirty="0">
                  <a:latin typeface="Arial" panose="020B0604020202020204" pitchFamily="34" charset="0"/>
                  <a:sym typeface="Wingdings" panose="05000000000000000000" pitchFamily="2" charset="2"/>
                </a:rPr>
                <a:t>、两图都可以</a:t>
              </a:r>
              <a:endParaRPr lang="zh-CN" altLang="en-US" sz="2400" b="1" dirty="0">
                <a:latin typeface="Arial" panose="020B0604020202020204" pitchFamily="34" charset="0"/>
                <a:sym typeface="Wingdings" panose="05000000000000000000" pitchFamily="2" charset="2"/>
              </a:endParaRPr>
            </a:p>
            <a:p>
              <a:pPr eaLnBrk="1" hangingPunct="1"/>
              <a:r>
                <a:rPr lang="en-US" altLang="zh-CN" sz="2400" b="1" dirty="0">
                  <a:latin typeface="Arial" panose="020B0604020202020204" pitchFamily="34" charset="0"/>
                  <a:sym typeface="Wingdings" panose="05000000000000000000" pitchFamily="2" charset="2"/>
                </a:rPr>
                <a:t>D</a:t>
              </a:r>
              <a:r>
                <a:rPr lang="zh-CN" altLang="en-US" sz="2400" b="1" dirty="0">
                  <a:latin typeface="Arial" panose="020B0604020202020204" pitchFamily="34" charset="0"/>
                  <a:sym typeface="Wingdings" panose="05000000000000000000" pitchFamily="2" charset="2"/>
                </a:rPr>
                <a:t>、两图都不能改变灯的亮度</a:t>
              </a:r>
              <a:endParaRPr lang="zh-CN" altLang="en-US" sz="2400" b="1" dirty="0">
                <a:latin typeface="Arial" panose="020B0604020202020204" pitchFamily="34" charset="0"/>
                <a:sym typeface="Wingdings" panose="05000000000000000000" pitchFamily="2" charset="2"/>
              </a:endParaRPr>
            </a:p>
          </p:txBody>
        </p:sp>
        <p:pic>
          <p:nvPicPr>
            <p:cNvPr id="17417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25" y="1162"/>
              <a:ext cx="1180" cy="72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7418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32" y="1162"/>
              <a:ext cx="1088" cy="75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7419" name="Text Box 9"/>
            <p:cNvSpPr txBox="1"/>
            <p:nvPr/>
          </p:nvSpPr>
          <p:spPr>
            <a:xfrm>
              <a:off x="3198" y="1888"/>
              <a:ext cx="589" cy="23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zh-CN" altLang="en-US" b="1" dirty="0">
                  <a:latin typeface="Arial" panose="020B0604020202020204" pitchFamily="34" charset="0"/>
                </a:rPr>
                <a:t>（甲）</a:t>
              </a:r>
              <a:endParaRPr lang="zh-CN" altLang="en-US" b="1" dirty="0">
                <a:latin typeface="Arial" panose="020B0604020202020204" pitchFamily="34" charset="0"/>
              </a:endParaRPr>
            </a:p>
          </p:txBody>
        </p:sp>
        <p:sp>
          <p:nvSpPr>
            <p:cNvPr id="17420" name="Rectangle 10"/>
            <p:cNvSpPr/>
            <p:nvPr/>
          </p:nvSpPr>
          <p:spPr>
            <a:xfrm>
              <a:off x="4513" y="1888"/>
              <a:ext cx="550" cy="2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zh-CN" altLang="en-US" b="1" dirty="0">
                  <a:latin typeface="Arial" panose="020B0604020202020204" pitchFamily="34" charset="0"/>
                </a:rPr>
                <a:t>（乙）</a:t>
              </a:r>
              <a:endParaRPr lang="zh-CN" altLang="en-US" b="1" dirty="0">
                <a:latin typeface="Arial" panose="020B0604020202020204" pitchFamily="34" charset="0"/>
              </a:endParaRPr>
            </a:p>
          </p:txBody>
        </p:sp>
      </p:grpSp>
      <p:sp>
        <p:nvSpPr>
          <p:cNvPr id="90123" name="Text Box 11"/>
          <p:cNvSpPr txBox="1"/>
          <p:nvPr/>
        </p:nvSpPr>
        <p:spPr>
          <a:xfrm>
            <a:off x="1847850" y="3998913"/>
            <a:ext cx="6191250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400" b="1" dirty="0">
                <a:latin typeface="Arial" panose="020B0604020202020204" pitchFamily="34" charset="0"/>
              </a:rPr>
              <a:t>2</a:t>
            </a:r>
            <a:r>
              <a:rPr lang="zh-CN" altLang="en-US" sz="2400" b="1" dirty="0">
                <a:latin typeface="Arial" panose="020B0604020202020204" pitchFamily="34" charset="0"/>
              </a:rPr>
              <a:t>、如图所示，用滑动变阻器控制灯的亮度，若要求滑片</a:t>
            </a:r>
            <a:r>
              <a:rPr lang="en-US" altLang="zh-CN" sz="2400" b="1" dirty="0">
                <a:latin typeface="Arial" panose="020B0604020202020204" pitchFamily="34" charset="0"/>
              </a:rPr>
              <a:t>P</a:t>
            </a:r>
            <a:r>
              <a:rPr lang="zh-CN" altLang="en-US" sz="2400" b="1" dirty="0">
                <a:latin typeface="Arial" panose="020B0604020202020204" pitchFamily="34" charset="0"/>
              </a:rPr>
              <a:t>向左端滑动时灯变亮，则变阻器连入电路中正确的接法是（   ）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 eaLnBrk="1" hangingPunct="1"/>
            <a:r>
              <a:rPr lang="en-US" altLang="zh-CN" sz="2400" b="1" dirty="0">
                <a:latin typeface="Arial" panose="020B0604020202020204" pitchFamily="34" charset="0"/>
              </a:rPr>
              <a:t>A</a:t>
            </a:r>
            <a:r>
              <a:rPr lang="zh-CN" altLang="en-US" sz="2400" b="1" dirty="0">
                <a:latin typeface="Arial" panose="020B0604020202020204" pitchFamily="34" charset="0"/>
              </a:rPr>
              <a:t>、</a:t>
            </a:r>
            <a:r>
              <a:rPr lang="en-US" altLang="zh-CN" sz="2400" b="1" dirty="0">
                <a:latin typeface="Arial" panose="020B0604020202020204" pitchFamily="34" charset="0"/>
              </a:rPr>
              <a:t>C</a:t>
            </a:r>
            <a:r>
              <a:rPr lang="zh-CN" altLang="en-US" sz="2400" b="1" dirty="0">
                <a:latin typeface="Arial" panose="020B0604020202020204" pitchFamily="34" charset="0"/>
              </a:rPr>
              <a:t>接</a:t>
            </a:r>
            <a:r>
              <a:rPr lang="en-US" altLang="zh-CN" sz="2400" b="1" dirty="0">
                <a:latin typeface="Arial" panose="020B0604020202020204" pitchFamily="34" charset="0"/>
              </a:rPr>
              <a:t>M</a:t>
            </a:r>
            <a:r>
              <a:rPr lang="zh-CN" altLang="en-US" sz="2400" b="1" dirty="0">
                <a:latin typeface="Arial" panose="020B0604020202020204" pitchFamily="34" charset="0"/>
              </a:rPr>
              <a:t>，</a:t>
            </a:r>
            <a:r>
              <a:rPr lang="en-US" altLang="zh-CN" sz="2400" b="1" dirty="0">
                <a:latin typeface="Arial" panose="020B0604020202020204" pitchFamily="34" charset="0"/>
              </a:rPr>
              <a:t>D</a:t>
            </a:r>
            <a:r>
              <a:rPr lang="zh-CN" altLang="en-US" sz="2400" b="1" dirty="0">
                <a:latin typeface="Arial" panose="020B0604020202020204" pitchFamily="34" charset="0"/>
              </a:rPr>
              <a:t>接</a:t>
            </a:r>
            <a:r>
              <a:rPr lang="en-US" altLang="zh-CN" sz="2400" b="1" dirty="0">
                <a:latin typeface="Arial" panose="020B0604020202020204" pitchFamily="34" charset="0"/>
              </a:rPr>
              <a:t>N          B</a:t>
            </a:r>
            <a:r>
              <a:rPr lang="zh-CN" altLang="en-US" sz="2400" b="1" dirty="0">
                <a:latin typeface="Arial" panose="020B0604020202020204" pitchFamily="34" charset="0"/>
              </a:rPr>
              <a:t>、</a:t>
            </a:r>
            <a:r>
              <a:rPr lang="en-US" altLang="zh-CN" sz="2400" b="1" dirty="0">
                <a:latin typeface="Arial" panose="020B0604020202020204" pitchFamily="34" charset="0"/>
              </a:rPr>
              <a:t>A</a:t>
            </a:r>
            <a:r>
              <a:rPr lang="zh-CN" altLang="en-US" sz="2400" b="1" dirty="0">
                <a:latin typeface="Arial" panose="020B0604020202020204" pitchFamily="34" charset="0"/>
              </a:rPr>
              <a:t>接</a:t>
            </a:r>
            <a:r>
              <a:rPr lang="en-US" altLang="zh-CN" sz="2400" b="1" dirty="0">
                <a:latin typeface="Arial" panose="020B0604020202020204" pitchFamily="34" charset="0"/>
              </a:rPr>
              <a:t>M</a:t>
            </a:r>
            <a:r>
              <a:rPr lang="zh-CN" altLang="en-US" sz="2400" b="1" dirty="0">
                <a:latin typeface="Arial" panose="020B0604020202020204" pitchFamily="34" charset="0"/>
              </a:rPr>
              <a:t>，</a:t>
            </a:r>
            <a:r>
              <a:rPr lang="en-US" altLang="zh-CN" sz="2400" b="1" dirty="0">
                <a:latin typeface="Arial" panose="020B0604020202020204" pitchFamily="34" charset="0"/>
              </a:rPr>
              <a:t>B</a:t>
            </a:r>
            <a:r>
              <a:rPr lang="zh-CN" altLang="en-US" sz="2400" b="1" dirty="0">
                <a:latin typeface="Arial" panose="020B0604020202020204" pitchFamily="34" charset="0"/>
              </a:rPr>
              <a:t>接</a:t>
            </a:r>
            <a:r>
              <a:rPr lang="en-US" altLang="zh-CN" sz="2400" b="1" dirty="0">
                <a:latin typeface="Arial" panose="020B0604020202020204" pitchFamily="34" charset="0"/>
              </a:rPr>
              <a:t>N</a:t>
            </a:r>
            <a:endParaRPr lang="en-US" altLang="zh-CN" sz="2400" b="1" dirty="0">
              <a:latin typeface="Arial" panose="020B0604020202020204" pitchFamily="34" charset="0"/>
            </a:endParaRPr>
          </a:p>
          <a:p>
            <a:pPr eaLnBrk="1" hangingPunct="1"/>
            <a:r>
              <a:rPr lang="en-US" altLang="zh-CN" sz="2400" b="1" dirty="0">
                <a:latin typeface="Arial" panose="020B0604020202020204" pitchFamily="34" charset="0"/>
              </a:rPr>
              <a:t>C</a:t>
            </a:r>
            <a:r>
              <a:rPr lang="zh-CN" altLang="en-US" sz="2400" b="1" dirty="0">
                <a:latin typeface="Arial" panose="020B0604020202020204" pitchFamily="34" charset="0"/>
              </a:rPr>
              <a:t>、</a:t>
            </a:r>
            <a:r>
              <a:rPr lang="en-US" altLang="zh-CN" sz="2400" b="1" dirty="0">
                <a:latin typeface="Arial" panose="020B0604020202020204" pitchFamily="34" charset="0"/>
              </a:rPr>
              <a:t>A</a:t>
            </a:r>
            <a:r>
              <a:rPr lang="zh-CN" altLang="en-US" sz="2400" b="1" dirty="0">
                <a:latin typeface="Arial" panose="020B0604020202020204" pitchFamily="34" charset="0"/>
              </a:rPr>
              <a:t>接</a:t>
            </a:r>
            <a:r>
              <a:rPr lang="en-US" altLang="zh-CN" sz="2400" b="1" dirty="0">
                <a:latin typeface="Arial" panose="020B0604020202020204" pitchFamily="34" charset="0"/>
              </a:rPr>
              <a:t>M</a:t>
            </a:r>
            <a:r>
              <a:rPr lang="zh-CN" altLang="en-US" sz="2400" b="1" dirty="0">
                <a:latin typeface="Arial" panose="020B0604020202020204" pitchFamily="34" charset="0"/>
              </a:rPr>
              <a:t>，</a:t>
            </a:r>
            <a:r>
              <a:rPr lang="en-US" altLang="zh-CN" sz="2400" b="1" dirty="0">
                <a:latin typeface="Arial" panose="020B0604020202020204" pitchFamily="34" charset="0"/>
              </a:rPr>
              <a:t>D</a:t>
            </a:r>
            <a:r>
              <a:rPr lang="zh-CN" altLang="en-US" sz="2400" b="1" dirty="0">
                <a:latin typeface="Arial" panose="020B0604020202020204" pitchFamily="34" charset="0"/>
              </a:rPr>
              <a:t>接</a:t>
            </a:r>
            <a:r>
              <a:rPr lang="en-US" altLang="zh-CN" sz="2400" b="1" dirty="0">
                <a:latin typeface="Arial" panose="020B0604020202020204" pitchFamily="34" charset="0"/>
              </a:rPr>
              <a:t>N          D</a:t>
            </a:r>
            <a:r>
              <a:rPr lang="zh-CN" altLang="en-US" sz="2400" b="1" dirty="0">
                <a:latin typeface="Arial" panose="020B0604020202020204" pitchFamily="34" charset="0"/>
              </a:rPr>
              <a:t>、</a:t>
            </a:r>
            <a:r>
              <a:rPr lang="en-US" altLang="zh-CN" sz="2400" b="1" dirty="0">
                <a:latin typeface="Arial" panose="020B0604020202020204" pitchFamily="34" charset="0"/>
              </a:rPr>
              <a:t>B</a:t>
            </a:r>
            <a:r>
              <a:rPr lang="zh-CN" altLang="en-US" sz="2400" b="1" dirty="0">
                <a:latin typeface="Arial" panose="020B0604020202020204" pitchFamily="34" charset="0"/>
              </a:rPr>
              <a:t>接</a:t>
            </a:r>
            <a:r>
              <a:rPr lang="en-US" altLang="zh-CN" sz="2400" b="1" dirty="0">
                <a:latin typeface="Arial" panose="020B0604020202020204" pitchFamily="34" charset="0"/>
              </a:rPr>
              <a:t>M</a:t>
            </a:r>
            <a:r>
              <a:rPr lang="zh-CN" altLang="en-US" sz="2400" b="1" dirty="0">
                <a:latin typeface="Arial" panose="020B0604020202020204" pitchFamily="34" charset="0"/>
              </a:rPr>
              <a:t>，</a:t>
            </a:r>
            <a:r>
              <a:rPr lang="en-US" altLang="zh-CN" sz="2400" b="1" dirty="0">
                <a:latin typeface="Arial" panose="020B0604020202020204" pitchFamily="34" charset="0"/>
              </a:rPr>
              <a:t>D</a:t>
            </a:r>
            <a:r>
              <a:rPr lang="zh-CN" altLang="en-US" sz="2400" b="1" dirty="0">
                <a:latin typeface="Arial" panose="020B0604020202020204" pitchFamily="34" charset="0"/>
              </a:rPr>
              <a:t>接</a:t>
            </a:r>
            <a:r>
              <a:rPr lang="en-US" altLang="zh-CN" sz="2400" b="1" dirty="0">
                <a:latin typeface="Arial" panose="020B0604020202020204" pitchFamily="34" charset="0"/>
              </a:rPr>
              <a:t>N</a:t>
            </a:r>
            <a:endParaRPr lang="en-US" altLang="zh-CN" sz="2400" b="1" dirty="0">
              <a:latin typeface="Arial" panose="020B0604020202020204" pitchFamily="34" charset="0"/>
            </a:endParaRPr>
          </a:p>
        </p:txBody>
      </p:sp>
      <p:sp>
        <p:nvSpPr>
          <p:cNvPr id="90124" name="Rectangle 12"/>
          <p:cNvSpPr/>
          <p:nvPr/>
        </p:nvSpPr>
        <p:spPr>
          <a:xfrm>
            <a:off x="5843588" y="4719638"/>
            <a:ext cx="40322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C</a:t>
            </a:r>
            <a:endParaRPr lang="en-US" altLang="zh-CN" sz="2400" b="1" dirty="0">
              <a:solidFill>
                <a:srgbClr val="FF0000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0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0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90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/>
      <p:bldP spid="90123" grpId="0"/>
      <p:bldP spid="901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2227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2565" y="2245995"/>
            <a:ext cx="4249420" cy="27978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457200"/>
            <a:ext cx="2057400" cy="668338"/>
          </a:xfrm>
        </p:spPr>
        <p:txBody>
          <a:bodyPr vert="horz" wrap="square" lIns="91440" tIns="45720" rIns="91440" bIns="45720" numCol="1" rtlCol="0" anchor="ctr" anchorCtr="0" compatLnSpc="1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电阻箱</a:t>
            </a:r>
            <a:endParaRPr kumimoji="0" lang="zh-CN" alt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1828800" y="5867400"/>
            <a:ext cx="2411413" cy="6683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华文彩云" pitchFamily="2" charset="-122"/>
                <a:ea typeface="黑体" panose="02010609060101010101" pitchFamily="2" charset="-122"/>
                <a:cs typeface="+mn-cs"/>
              </a:rPr>
              <a:t>读数方法：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华文彩云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3962400" y="5629275"/>
            <a:ext cx="6248400" cy="11525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华文彩云" pitchFamily="2" charset="-122"/>
                <a:ea typeface="黑体" panose="02010609060101010101" pitchFamily="2" charset="-122"/>
                <a:cs typeface="+mn-cs"/>
              </a:rPr>
              <a:t>指针所指数值乘以倍率后相加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华文彩云" pitchFamily="2" charset="-122"/>
              <a:ea typeface="黑体" panose="02010609060101010101" pitchFamily="2" charset="-122"/>
              <a:cs typeface="+mn-cs"/>
            </a:endParaRPr>
          </a:p>
        </p:txBody>
      </p:sp>
      <p:pic>
        <p:nvPicPr>
          <p:cNvPr id="18438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1985" y="1680845"/>
            <a:ext cx="6731000" cy="34963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52227"/>
                                        </p:tgtEl>
                                      </p:cBhvr>
                                      <p:by x="40000" y="4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12 -0.01433 L 0.08212 -0.0920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" y="-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29" grpId="0" bldLvl="0" animBg="1"/>
      <p:bldP spid="52230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Text Box 2"/>
          <p:cNvSpPr txBox="1"/>
          <p:nvPr/>
        </p:nvSpPr>
        <p:spPr>
          <a:xfrm>
            <a:off x="2711450" y="1200150"/>
            <a:ext cx="59055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电阻箱和滑动变阻器的异同：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59" name="Text Box 3"/>
          <p:cNvSpPr txBox="1"/>
          <p:nvPr/>
        </p:nvSpPr>
        <p:spPr>
          <a:xfrm>
            <a:off x="2640013" y="2208213"/>
            <a:ext cx="6351587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相同点：</a:t>
            </a:r>
            <a:r>
              <a:rPr lang="zh-CN" altLang="en-US" sz="2800" b="1" dirty="0">
                <a:latin typeface="Arial" panose="020B0604020202020204" pitchFamily="34" charset="0"/>
              </a:rPr>
              <a:t>都是变阻器，都是利用改变连入电路中电阻线的长度来改变电阻大小的装置，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19460" name="Text Box 4"/>
          <p:cNvSpPr txBox="1"/>
          <p:nvPr/>
        </p:nvSpPr>
        <p:spPr>
          <a:xfrm>
            <a:off x="2640013" y="3792538"/>
            <a:ext cx="6335712" cy="22453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不同点：</a:t>
            </a:r>
            <a:r>
              <a:rPr lang="zh-CN" altLang="en-US" sz="2800" b="1" dirty="0">
                <a:latin typeface="Arial" panose="020B0604020202020204" pitchFamily="34" charset="0"/>
              </a:rPr>
              <a:t>滑动变阻器能够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连续</a:t>
            </a:r>
            <a:r>
              <a:rPr lang="zh-CN" altLang="en-US" sz="2800" b="1" dirty="0">
                <a:latin typeface="Arial" panose="020B0604020202020204" pitchFamily="34" charset="0"/>
              </a:rPr>
              <a:t>改变连入电路中的电阻，但不能表示出连入的电阻值，而电阻箱能够定量表示出连入电路的电阻值大小，但只能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跳跃式</a:t>
            </a:r>
            <a:r>
              <a:rPr lang="zh-CN" altLang="en-US" sz="2800" b="1" dirty="0">
                <a:latin typeface="Arial" panose="020B0604020202020204" pitchFamily="34" charset="0"/>
              </a:rPr>
              <a:t>地改变连入电路中的电阻。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3276600" y="457200"/>
            <a:ext cx="3352800" cy="5762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华文彩云" pitchFamily="2" charset="-122"/>
                <a:ea typeface="华文彩云" pitchFamily="2" charset="-122"/>
                <a:cs typeface="+mn-cs"/>
              </a:rPr>
              <a:t>变阻器的应用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华文彩云" pitchFamily="2" charset="-122"/>
              <a:ea typeface="华文彩云" pitchFamily="2" charset="-122"/>
              <a:cs typeface="+mn-cs"/>
            </a:endParaRPr>
          </a:p>
        </p:txBody>
      </p:sp>
      <p:pic>
        <p:nvPicPr>
          <p:cNvPr id="54275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62800" y="1219200"/>
            <a:ext cx="1676400" cy="190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76" name="Text Box 4"/>
          <p:cNvSpPr txBox="1"/>
          <p:nvPr/>
        </p:nvSpPr>
        <p:spPr>
          <a:xfrm>
            <a:off x="1919288" y="1628775"/>
            <a:ext cx="22320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  <a:ea typeface="黑体" panose="02010609060101010101" pitchFamily="2" charset="-122"/>
              </a:rPr>
              <a:t>调光台灯</a:t>
            </a:r>
            <a:endParaRPr lang="zh-CN" altLang="en-US" sz="36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54278" name="Text Box 6"/>
          <p:cNvSpPr txBox="1"/>
          <p:nvPr/>
        </p:nvSpPr>
        <p:spPr>
          <a:xfrm>
            <a:off x="1905000" y="5149850"/>
            <a:ext cx="23034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  <a:ea typeface="黑体" panose="02010609060101010101" pitchFamily="2" charset="-122"/>
              </a:rPr>
              <a:t>调速器等</a:t>
            </a:r>
            <a:endParaRPr lang="zh-CN" altLang="en-US" sz="36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pic>
        <p:nvPicPr>
          <p:cNvPr id="54279" name="Picture 7"/>
          <p:cNvPicPr>
            <a:picLocks noChangeAspect="1"/>
          </p:cNvPicPr>
          <p:nvPr/>
        </p:nvPicPr>
        <p:blipFill>
          <a:blip r:embed="rId2">
            <a:lum bright="12000" contrast="12000"/>
          </a:blip>
          <a:stretch>
            <a:fillRect/>
          </a:stretch>
        </p:blipFill>
        <p:spPr>
          <a:xfrm>
            <a:off x="7848600" y="3886200"/>
            <a:ext cx="1912938" cy="2362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/>
      <p:bldP spid="5427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8" name="Text Box 4"/>
          <p:cNvSpPr txBox="1"/>
          <p:nvPr/>
        </p:nvSpPr>
        <p:spPr>
          <a:xfrm>
            <a:off x="2133600" y="457200"/>
            <a:ext cx="26670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charset="0"/>
                <a:ea typeface="隶书" pitchFamily="49" charset="-122"/>
              </a:rPr>
              <a:t>实际应用：</a:t>
            </a:r>
            <a:endParaRPr lang="zh-CN" altLang="en-US" sz="3600" b="1" dirty="0">
              <a:solidFill>
                <a:srgbClr val="FF3300"/>
              </a:solidFill>
              <a:latin typeface="Times New Roman" panose="02020603050405020304" charset="0"/>
              <a:ea typeface="隶书" pitchFamily="49" charset="-122"/>
            </a:endParaRPr>
          </a:p>
        </p:txBody>
      </p:sp>
      <p:sp>
        <p:nvSpPr>
          <p:cNvPr id="88069" name="Rectangle 5"/>
          <p:cNvSpPr/>
          <p:nvPr/>
        </p:nvSpPr>
        <p:spPr>
          <a:xfrm>
            <a:off x="6705600" y="2895600"/>
            <a:ext cx="3657600" cy="350520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pPr marL="342900" indent="-342900" eaLnBrk="1" hangingPunct="1">
              <a:spcBef>
                <a:spcPct val="20000"/>
              </a:spcBef>
            </a:pPr>
            <a:r>
              <a:rPr lang="zh-CN" altLang="en-US" sz="3200" b="1" dirty="0">
                <a:solidFill>
                  <a:srgbClr val="008000"/>
                </a:solidFill>
                <a:latin typeface="隶书" pitchFamily="49" charset="-122"/>
                <a:ea typeface="隶书" pitchFamily="49" charset="-122"/>
              </a:rPr>
              <a:t>  生活中，不论是收音机音量的变化，还是电视机亮度变化、剧场中灯的变化都有一个相当于滑动变阻器的元件。 </a:t>
            </a:r>
            <a:endParaRPr lang="zh-CN" altLang="en-US" sz="3200" b="1" dirty="0">
              <a:solidFill>
                <a:srgbClr val="008000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88070" name="Rectangle 6"/>
          <p:cNvSpPr/>
          <p:nvPr/>
        </p:nvSpPr>
        <p:spPr>
          <a:xfrm>
            <a:off x="1828800" y="1752600"/>
            <a:ext cx="2286000" cy="53340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/>
          <a:p>
            <a:pPr algn="ctr" eaLnBrk="1" hangingPunct="1"/>
            <a:r>
              <a:rPr lang="zh-CN" altLang="en-US" sz="3200" b="1" dirty="0">
                <a:solidFill>
                  <a:srgbClr val="0066FF"/>
                </a:solidFill>
                <a:latin typeface="Times New Roman" panose="02020603050405020304" charset="0"/>
                <a:ea typeface="隶书" pitchFamily="49" charset="-122"/>
              </a:rPr>
              <a:t>电位器</a:t>
            </a:r>
            <a:endParaRPr lang="zh-CN" altLang="en-US" sz="3200" b="1" dirty="0">
              <a:solidFill>
                <a:srgbClr val="0066FF"/>
              </a:solidFill>
              <a:latin typeface="Times New Roman" panose="02020603050405020304" charset="0"/>
              <a:ea typeface="隶书" pitchFamily="49" charset="-122"/>
            </a:endParaRPr>
          </a:p>
        </p:txBody>
      </p:sp>
      <p:graphicFrame>
        <p:nvGraphicFramePr>
          <p:cNvPr id="88071" name="Object 7"/>
          <p:cNvGraphicFramePr>
            <a:graphicFrameLocks noChangeAspect="1"/>
          </p:cNvGraphicFramePr>
          <p:nvPr/>
        </p:nvGraphicFramePr>
        <p:xfrm>
          <a:off x="5486400" y="381000"/>
          <a:ext cx="4038600" cy="2638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2286000" imgH="1524000" progId="MSPhotoEd.3">
                  <p:embed/>
                </p:oleObj>
              </mc:Choice>
              <mc:Fallback>
                <p:oleObj name="" r:id="rId1" imgW="2286000" imgH="1524000" progId="MSPhotoEd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D7D7D9"/>
                          </a:clrFrom>
                          <a:clrTo>
                            <a:srgbClr val="D7D7D9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5486400" y="381000"/>
                        <a:ext cx="4038600" cy="26384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072" name="Object 8"/>
          <p:cNvGraphicFramePr>
            <a:graphicFrameLocks noChangeAspect="1"/>
          </p:cNvGraphicFramePr>
          <p:nvPr/>
        </p:nvGraphicFramePr>
        <p:xfrm>
          <a:off x="1981200" y="3581400"/>
          <a:ext cx="4876800" cy="238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3" imgW="3456940" imgH="1642110" progId="Flash.Movie">
                  <p:embed/>
                </p:oleObj>
              </mc:Choice>
              <mc:Fallback>
                <p:oleObj name="" r:id="rId3" imgW="3456940" imgH="1642110" progId="Flash.Movi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81200" y="3581400"/>
                        <a:ext cx="4876800" cy="2387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88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>
                                            <p:txEl>
                                              <p:charRg st="0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8069">
                                            <p:txEl>
                                              <p:charRg st="0" end="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9" grpId="0" advAuto="1000" build="p"/>
      <p:bldP spid="880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/>
          </p:cNvSpPr>
          <p:nvPr>
            <p:ph type="title" idx="4294967295"/>
          </p:nvPr>
        </p:nvSpPr>
        <p:spPr>
          <a:xfrm>
            <a:off x="1524000" y="274638"/>
            <a:ext cx="8229600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b="1" dirty="0"/>
              <a:t>提出问题</a:t>
            </a:r>
            <a:endParaRPr lang="zh-CN" altLang="en-US" b="1" dirty="0"/>
          </a:p>
        </p:txBody>
      </p:sp>
      <p:sp>
        <p:nvSpPr>
          <p:cNvPr id="31747" name="Rectangle 3"/>
          <p:cNvSpPr>
            <a:spLocks noGrp="1"/>
          </p:cNvSpPr>
          <p:nvPr>
            <p:ph idx="1"/>
          </p:nvPr>
        </p:nvSpPr>
        <p:spPr>
          <a:xfrm>
            <a:off x="1524000" y="1371600"/>
            <a:ext cx="8991600" cy="3581400"/>
          </a:xfrm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问题</a:t>
            </a: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：导体的电阻大小与哪些因素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       有关？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问题</a:t>
            </a: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：要改变导体的电阻，改变上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       述哪个因素最方便？</a:t>
            </a:r>
            <a:endParaRPr lang="zh-CN" altLang="en-US" sz="4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1905000" y="2667000"/>
            <a:ext cx="8305800" cy="68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导体的长度、材料、横截面积、温度等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1905000" y="4724400"/>
            <a:ext cx="8305800" cy="68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导体的长度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17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charRg st="17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29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747">
                                            <p:txEl>
                                              <p:charRg st="29" end="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charRg st="46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747">
                                            <p:txEl>
                                              <p:charRg st="46" end="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bldLvl="0" animBg="1"/>
      <p:bldP spid="31749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9" name="Text Box 3"/>
          <p:cNvSpPr txBox="1"/>
          <p:nvPr/>
        </p:nvSpPr>
        <p:spPr>
          <a:xfrm>
            <a:off x="1774825" y="4868863"/>
            <a:ext cx="8569325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Arial" panose="020B0604020202020204" pitchFamily="34" charset="0"/>
                <a:ea typeface="黑体" panose="02010609060101010101" pitchFamily="2" charset="-122"/>
              </a:rPr>
              <a:t>       </a:t>
            </a:r>
            <a:r>
              <a:rPr lang="zh-CN" altLang="en-US" sz="3200" b="1" dirty="0">
                <a:latin typeface="Arial" panose="020B0604020202020204" pitchFamily="34" charset="0"/>
                <a:ea typeface="黑体" panose="02010609060101010101" pitchFamily="2" charset="-122"/>
              </a:rPr>
              <a:t>油面</a:t>
            </a:r>
            <a:r>
              <a:rPr lang="zh-CN" altLang="en-US" sz="3200" b="1" dirty="0">
                <a:solidFill>
                  <a:srgbClr val="0066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上升</a:t>
            </a:r>
            <a:r>
              <a:rPr lang="zh-CN" altLang="en-US" sz="3200" b="1" dirty="0">
                <a:latin typeface="Arial" panose="020B0604020202020204" pitchFamily="34" charset="0"/>
                <a:ea typeface="黑体" panose="02010609060101010101" pitchFamily="2" charset="-122"/>
              </a:rPr>
              <a:t>时，杠杆左端上翘，变阻器</a:t>
            </a:r>
            <a:r>
              <a:rPr lang="en-US" altLang="zh-CN" sz="3200" b="1" dirty="0">
                <a:latin typeface="Arial" panose="020B0604020202020204" pitchFamily="34" charset="0"/>
                <a:ea typeface="黑体" panose="02010609060101010101" pitchFamily="2" charset="-122"/>
              </a:rPr>
              <a:t>R</a:t>
            </a:r>
            <a:r>
              <a:rPr lang="zh-CN" altLang="en-US" sz="3200" b="1" dirty="0">
                <a:latin typeface="Arial" panose="020B0604020202020204" pitchFamily="34" charset="0"/>
                <a:ea typeface="黑体" panose="02010609060101010101" pitchFamily="2" charset="-122"/>
              </a:rPr>
              <a:t>连入电路中的电阻</a:t>
            </a:r>
            <a:r>
              <a:rPr lang="zh-CN" altLang="en-US" sz="3200" b="1" u="sng" dirty="0">
                <a:latin typeface="Arial" panose="020B0604020202020204" pitchFamily="34" charset="0"/>
                <a:ea typeface="黑体" panose="02010609060101010101" pitchFamily="2" charset="-122"/>
              </a:rPr>
              <a:t>                </a:t>
            </a:r>
            <a:r>
              <a:rPr lang="zh-CN" altLang="en-US" sz="3200" b="1" dirty="0">
                <a:latin typeface="Arial" panose="020B0604020202020204" pitchFamily="34" charset="0"/>
                <a:ea typeface="黑体" panose="02010609060101010101" pitchFamily="2" charset="-122"/>
              </a:rPr>
              <a:t>，油量表（电流表）的示数</a:t>
            </a:r>
            <a:r>
              <a:rPr lang="zh-CN" altLang="en-US" sz="3200" b="1" u="sng" dirty="0">
                <a:latin typeface="Arial" panose="020B0604020202020204" pitchFamily="34" charset="0"/>
                <a:ea typeface="黑体" panose="02010609060101010101" pitchFamily="2" charset="-122"/>
              </a:rPr>
              <a:t>              </a:t>
            </a:r>
            <a:r>
              <a:rPr lang="zh-CN" altLang="en-US" sz="3200" b="1" dirty="0">
                <a:latin typeface="Arial" panose="020B0604020202020204" pitchFamily="34" charset="0"/>
                <a:ea typeface="黑体" panose="02010609060101010101" pitchFamily="2" charset="-122"/>
              </a:rPr>
              <a:t>。</a:t>
            </a:r>
            <a:endParaRPr lang="zh-CN" altLang="en-US" sz="32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55300" name="Text Box 4"/>
          <p:cNvSpPr txBox="1"/>
          <p:nvPr/>
        </p:nvSpPr>
        <p:spPr>
          <a:xfrm>
            <a:off x="5168900" y="5334000"/>
            <a:ext cx="10795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隶书" pitchFamily="49" charset="-122"/>
              </a:rPr>
              <a:t>变小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55301" name="Text Box 5"/>
          <p:cNvSpPr txBox="1"/>
          <p:nvPr/>
        </p:nvSpPr>
        <p:spPr>
          <a:xfrm>
            <a:off x="3276600" y="5791200"/>
            <a:ext cx="10795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隶书" pitchFamily="49" charset="-122"/>
              </a:rPr>
              <a:t>变大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pic>
        <p:nvPicPr>
          <p:cNvPr id="21509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28975" y="1165225"/>
            <a:ext cx="5934075" cy="3714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/>
      <p:bldP spid="55300" grpId="0"/>
      <p:bldP spid="5530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/>
          </p:cNvSpPr>
          <p:nvPr>
            <p:ph type="title" idx="4294967295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b="1" dirty="0"/>
              <a:t>试一试</a:t>
            </a:r>
            <a:endParaRPr lang="zh-CN" altLang="en-US" b="1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+mn-lt"/>
                <a:ea typeface="黑体" panose="02010609060101010101" pitchFamily="2" charset="-122"/>
                <a:cs typeface="+mn-cs"/>
              </a:rPr>
              <a:t>用铅笔芯改变电路中的电流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n-lt"/>
              <a:ea typeface="黑体" panose="02010609060101010101" pitchFamily="2" charset="-122"/>
              <a:cs typeface="+mn-cs"/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3251200" y="2286000"/>
            <a:ext cx="6477000" cy="4114800"/>
            <a:chOff x="800" y="1272"/>
            <a:chExt cx="4080" cy="2592"/>
          </a:xfrm>
        </p:grpSpPr>
        <p:pic>
          <p:nvPicPr>
            <p:cNvPr id="5125" name="Picture 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00" y="1272"/>
              <a:ext cx="4080" cy="25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26" name="Text Box 6"/>
            <p:cNvSpPr txBox="1"/>
            <p:nvPr/>
          </p:nvSpPr>
          <p:spPr>
            <a:xfrm>
              <a:off x="2160" y="2928"/>
              <a:ext cx="680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en-US" altLang="zh-CN" sz="3600" b="1" dirty="0">
                  <a:latin typeface="Times New Roman" panose="02020603050405020304" charset="0"/>
                  <a:ea typeface="黑体" panose="02010609060101010101" pitchFamily="2" charset="-122"/>
                </a:rPr>
                <a:t>M</a:t>
              </a:r>
              <a:endParaRPr lang="en-US" altLang="zh-CN" sz="3600" b="1" dirty="0">
                <a:latin typeface="Times New Roman" panose="02020603050405020304" charset="0"/>
                <a:ea typeface="黑体" panose="02010609060101010101" pitchFamily="2" charset="-122"/>
              </a:endParaRPr>
            </a:p>
          </p:txBody>
        </p:sp>
        <p:sp>
          <p:nvSpPr>
            <p:cNvPr id="5127" name="Text Box 7"/>
            <p:cNvSpPr txBox="1"/>
            <p:nvPr/>
          </p:nvSpPr>
          <p:spPr>
            <a:xfrm>
              <a:off x="1104" y="3120"/>
              <a:ext cx="432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en-US" altLang="zh-CN" sz="3600" b="1" dirty="0">
                  <a:latin typeface="Times New Roman" panose="02020603050405020304" charset="0"/>
                  <a:ea typeface="黑体" panose="02010609060101010101" pitchFamily="2" charset="-122"/>
                </a:rPr>
                <a:t>N</a:t>
              </a:r>
              <a:endParaRPr lang="en-US" altLang="zh-CN" sz="3600" b="1" dirty="0">
                <a:latin typeface="Times New Roman" panose="02020603050405020304" charset="0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Rectangle 2"/>
          <p:cNvSpPr>
            <a:spLocks noGrp="1"/>
          </p:cNvSpPr>
          <p:nvPr>
            <p:ph type="title" idx="4294967295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b="1" dirty="0"/>
              <a:t>实验总结</a:t>
            </a:r>
            <a:endParaRPr lang="zh-CN" altLang="en-US" b="1" dirty="0"/>
          </a:p>
        </p:txBody>
      </p:sp>
      <p:sp>
        <p:nvSpPr>
          <p:cNvPr id="38916" name="Text Box 4"/>
          <p:cNvSpPr txBox="1"/>
          <p:nvPr/>
        </p:nvSpPr>
        <p:spPr>
          <a:xfrm>
            <a:off x="1828800" y="1828800"/>
            <a:ext cx="853440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当铅笔芯连入电路中的长度变长时，电流表示数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，灯泡亮度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917" name="Text Box 5"/>
          <p:cNvSpPr txBox="1"/>
          <p:nvPr/>
        </p:nvSpPr>
        <p:spPr>
          <a:xfrm>
            <a:off x="1905000" y="1219200"/>
            <a:ext cx="16192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66FF"/>
                </a:solidFill>
                <a:latin typeface="华文彩云" pitchFamily="2" charset="-122"/>
                <a:ea typeface="华文彩云" pitchFamily="2" charset="-122"/>
              </a:rPr>
              <a:t>现象：</a:t>
            </a:r>
            <a:endParaRPr lang="zh-CN" altLang="en-US" sz="3600" b="1" dirty="0">
              <a:solidFill>
                <a:srgbClr val="0066FF"/>
              </a:solidFill>
              <a:latin typeface="华文彩云" pitchFamily="2" charset="-122"/>
              <a:ea typeface="华文彩云" pitchFamily="2" charset="-122"/>
            </a:endParaRPr>
          </a:p>
        </p:txBody>
      </p:sp>
      <p:sp>
        <p:nvSpPr>
          <p:cNvPr id="38919" name="Text Box 7"/>
          <p:cNvSpPr txBox="1"/>
          <p:nvPr/>
        </p:nvSpPr>
        <p:spPr>
          <a:xfrm>
            <a:off x="3505200" y="2362200"/>
            <a:ext cx="12620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变小</a:t>
            </a:r>
            <a:endParaRPr lang="zh-CN" altLang="en-US" sz="3600" b="1" dirty="0">
              <a:solidFill>
                <a:srgbClr val="0066FF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8920" name="Rectangle 8"/>
          <p:cNvSpPr/>
          <p:nvPr/>
        </p:nvSpPr>
        <p:spPr>
          <a:xfrm>
            <a:off x="3033713" y="4648200"/>
            <a:ext cx="7634287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改变连入电路中的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             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，可以改变接入电路中的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，从而可以改变电路中的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        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921" name="Text Box 9"/>
          <p:cNvSpPr txBox="1"/>
          <p:nvPr/>
        </p:nvSpPr>
        <p:spPr>
          <a:xfrm>
            <a:off x="1752600" y="4648200"/>
            <a:ext cx="161925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华文彩云" pitchFamily="2" charset="-122"/>
                <a:ea typeface="华文彩云" pitchFamily="2" charset="-122"/>
              </a:rPr>
              <a:t>启示：</a:t>
            </a:r>
            <a:endParaRPr lang="zh-CN" altLang="en-US" sz="3600" b="1" dirty="0">
              <a:solidFill>
                <a:srgbClr val="FF0000"/>
              </a:solidFill>
              <a:latin typeface="华文彩云" pitchFamily="2" charset="-122"/>
              <a:ea typeface="华文彩云" pitchFamily="2" charset="-122"/>
            </a:endParaRPr>
          </a:p>
        </p:txBody>
      </p:sp>
      <p:sp>
        <p:nvSpPr>
          <p:cNvPr id="38922" name="Text Box 10"/>
          <p:cNvSpPr txBox="1"/>
          <p:nvPr/>
        </p:nvSpPr>
        <p:spPr>
          <a:xfrm>
            <a:off x="6858000" y="4572000"/>
            <a:ext cx="32004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导体的长度</a:t>
            </a:r>
            <a:endParaRPr lang="zh-CN" altLang="en-US" sz="3600" b="1" dirty="0">
              <a:solidFill>
                <a:srgbClr val="0066FF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8923" name="Text Box 11"/>
          <p:cNvSpPr txBox="1"/>
          <p:nvPr/>
        </p:nvSpPr>
        <p:spPr>
          <a:xfrm>
            <a:off x="7458075" y="5715000"/>
            <a:ext cx="11525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电流</a:t>
            </a:r>
            <a:endParaRPr lang="zh-CN" altLang="en-US" sz="3600" b="1" dirty="0">
              <a:solidFill>
                <a:srgbClr val="0066FF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8928" name="Text Box 16"/>
          <p:cNvSpPr txBox="1"/>
          <p:nvPr/>
        </p:nvSpPr>
        <p:spPr>
          <a:xfrm>
            <a:off x="1774825" y="3200400"/>
            <a:ext cx="8893175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当铅笔芯连入电路中的长度变短时，电流表示数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，灯泡亮度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925" name="Text Box 13"/>
          <p:cNvSpPr txBox="1"/>
          <p:nvPr/>
        </p:nvSpPr>
        <p:spPr>
          <a:xfrm>
            <a:off x="3429000" y="3733800"/>
            <a:ext cx="12192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变大</a:t>
            </a:r>
            <a:endParaRPr lang="zh-CN" altLang="en-US" sz="3600" b="1" dirty="0">
              <a:solidFill>
                <a:srgbClr val="0066FF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8929" name="Text Box 17"/>
          <p:cNvSpPr txBox="1"/>
          <p:nvPr/>
        </p:nvSpPr>
        <p:spPr>
          <a:xfrm>
            <a:off x="7086600" y="3733800"/>
            <a:ext cx="12192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变亮</a:t>
            </a:r>
            <a:endParaRPr lang="zh-CN" altLang="en-US" sz="3600" b="1" dirty="0">
              <a:solidFill>
                <a:srgbClr val="0066FF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8930" name="Text Box 18"/>
          <p:cNvSpPr txBox="1"/>
          <p:nvPr/>
        </p:nvSpPr>
        <p:spPr>
          <a:xfrm>
            <a:off x="7162800" y="2362200"/>
            <a:ext cx="12620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变暗</a:t>
            </a:r>
            <a:endParaRPr lang="zh-CN" altLang="en-US" sz="3600" b="1" dirty="0">
              <a:solidFill>
                <a:srgbClr val="0066FF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8931" name="Text Box 19"/>
          <p:cNvSpPr txBox="1"/>
          <p:nvPr/>
        </p:nvSpPr>
        <p:spPr>
          <a:xfrm>
            <a:off x="8001000" y="5180013"/>
            <a:ext cx="11525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电阻</a:t>
            </a:r>
            <a:endParaRPr lang="zh-CN" altLang="en-US" sz="3600" b="1" dirty="0">
              <a:solidFill>
                <a:srgbClr val="0066FF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38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38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500"/>
                                        <p:tgtEl>
                                          <p:spTgt spid="38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  <p:bldP spid="38917" grpId="0"/>
      <p:bldP spid="38919" grpId="0"/>
      <p:bldP spid="38920" grpId="0"/>
      <p:bldP spid="38921" grpId="0"/>
      <p:bldP spid="38922" grpId="0"/>
      <p:bldP spid="38923" grpId="0"/>
      <p:bldP spid="38928" grpId="0"/>
      <p:bldP spid="38925" grpId="0"/>
      <p:bldP spid="38929" grpId="0"/>
      <p:bldP spid="38930" grpId="0"/>
      <p:bldP spid="389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229600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b="1" dirty="0"/>
              <a:t>观察滑动变阻器</a:t>
            </a:r>
            <a:endParaRPr lang="zh-CN" altLang="en-US" b="1" dirty="0"/>
          </a:p>
        </p:txBody>
      </p:sp>
      <p:sp>
        <p:nvSpPr>
          <p:cNvPr id="39939" name="Rectangle 3"/>
          <p:cNvSpPr>
            <a:spLocks noGrp="1"/>
          </p:cNvSpPr>
          <p:nvPr>
            <p:ph idx="1"/>
          </p:nvPr>
        </p:nvSpPr>
        <p:spPr>
          <a:xfrm>
            <a:off x="1524000" y="1371600"/>
            <a:ext cx="1981200" cy="645160"/>
          </a:xfrm>
        </p:spPr>
        <p:txBody>
          <a:bodyPr vert="horz" wrap="square" lIns="91440" tIns="45720" rIns="91440" bIns="45720" anchor="t" anchorCtr="0">
            <a:spAutoFit/>
          </a:bodyPr>
          <a:p>
            <a:pPr marL="0" indent="0" eaLnBrk="1" hangingPunct="1">
              <a:spcBef>
                <a:spcPct val="50000"/>
              </a:spcBef>
              <a:buFontTx/>
              <a:buNone/>
            </a:pPr>
            <a:r>
              <a:rPr lang="en-US" altLang="zh-CN" sz="3600" b="1" dirty="0">
                <a:ea typeface="黑体" panose="02010609060101010101" pitchFamily="2" charset="-122"/>
              </a:rPr>
              <a:t>1</a:t>
            </a:r>
            <a:r>
              <a:rPr lang="zh-CN" altLang="en-US" sz="3600" b="1" dirty="0">
                <a:ea typeface="黑体" panose="02010609060101010101" pitchFamily="2" charset="-122"/>
              </a:rPr>
              <a:t>、构造</a:t>
            </a:r>
            <a:endParaRPr lang="zh-CN" altLang="en-US" sz="3600" b="1" dirty="0">
              <a:ea typeface="黑体" panose="02010609060101010101" pitchFamily="2" charset="-122"/>
            </a:endParaRPr>
          </a:p>
        </p:txBody>
      </p:sp>
      <p:pic>
        <p:nvPicPr>
          <p:cNvPr id="39940" name="Picture 4" descr="14-图片-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3600" y="1981200"/>
            <a:ext cx="7848600" cy="3922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43" name="AutoShape 7"/>
          <p:cNvSpPr/>
          <p:nvPr/>
        </p:nvSpPr>
        <p:spPr>
          <a:xfrm>
            <a:off x="4114800" y="1524000"/>
            <a:ext cx="1295400" cy="609600"/>
          </a:xfrm>
          <a:prstGeom prst="wedgeRoundRectCallout">
            <a:avLst>
              <a:gd name="adj1" fmla="val 74509"/>
              <a:gd name="adj2" fmla="val 232815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36000" tIns="36000" rIns="36000" bIns="72000"/>
          <a:p>
            <a:pPr algn="ctr"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滑片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P</a:t>
            </a: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9944" name="AutoShape 8"/>
          <p:cNvSpPr/>
          <p:nvPr/>
        </p:nvSpPr>
        <p:spPr>
          <a:xfrm>
            <a:off x="8458200" y="1600200"/>
            <a:ext cx="1905000" cy="609600"/>
          </a:xfrm>
          <a:prstGeom prst="wedgeRoundRectCallout">
            <a:avLst>
              <a:gd name="adj1" fmla="val -31917"/>
              <a:gd name="adj2" fmla="val 152343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36000" tIns="36000" rIns="36000" bIns="72000"/>
          <a:p>
            <a:pPr algn="ctr"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接线柱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D</a:t>
            </a: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9945" name="AutoShape 9"/>
          <p:cNvSpPr/>
          <p:nvPr/>
        </p:nvSpPr>
        <p:spPr>
          <a:xfrm>
            <a:off x="8153400" y="4495800"/>
            <a:ext cx="1905000" cy="609600"/>
          </a:xfrm>
          <a:prstGeom prst="wedgeRoundRectCallout">
            <a:avLst>
              <a:gd name="adj1" fmla="val -54833"/>
              <a:gd name="adj2" fmla="val -119532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36000" tIns="36000" rIns="36000" bIns="72000"/>
          <a:p>
            <a:pPr algn="ctr"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接线柱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B</a:t>
            </a: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9946" name="AutoShape 10"/>
          <p:cNvSpPr/>
          <p:nvPr/>
        </p:nvSpPr>
        <p:spPr>
          <a:xfrm>
            <a:off x="1905000" y="1981200"/>
            <a:ext cx="1828800" cy="609600"/>
          </a:xfrm>
          <a:prstGeom prst="wedgeRoundRectCallout">
            <a:avLst>
              <a:gd name="adj1" fmla="val 28995"/>
              <a:gd name="adj2" fmla="val 152343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36000" tIns="36000" rIns="36000" bIns="72000"/>
          <a:p>
            <a:pPr algn="ctr"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接线柱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C</a:t>
            </a: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9947" name="AutoShape 11"/>
          <p:cNvSpPr/>
          <p:nvPr/>
        </p:nvSpPr>
        <p:spPr>
          <a:xfrm>
            <a:off x="4724400" y="4876800"/>
            <a:ext cx="1828800" cy="609600"/>
          </a:xfrm>
          <a:prstGeom prst="wedgeRoundRectCallout">
            <a:avLst>
              <a:gd name="adj1" fmla="val -47134"/>
              <a:gd name="adj2" fmla="val -157292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36000" tIns="36000" rIns="36000" bIns="72000"/>
          <a:p>
            <a:pPr algn="ctr"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接线柱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A</a:t>
            </a: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9948" name="AutoShape 12"/>
          <p:cNvSpPr/>
          <p:nvPr/>
        </p:nvSpPr>
        <p:spPr>
          <a:xfrm>
            <a:off x="5867400" y="1524000"/>
            <a:ext cx="1600200" cy="609600"/>
          </a:xfrm>
          <a:prstGeom prst="wedgeRoundRectCallout">
            <a:avLst>
              <a:gd name="adj1" fmla="val 6051"/>
              <a:gd name="adj2" fmla="val 207551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36000" tIns="36000" rIns="36000" bIns="72000"/>
          <a:p>
            <a:pPr algn="ctr"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金属杆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9949" name="AutoShape 13"/>
          <p:cNvSpPr/>
          <p:nvPr/>
        </p:nvSpPr>
        <p:spPr>
          <a:xfrm>
            <a:off x="2133600" y="3733800"/>
            <a:ext cx="1219200" cy="609600"/>
          </a:xfrm>
          <a:prstGeom prst="wedgeRoundRectCallout">
            <a:avLst>
              <a:gd name="adj1" fmla="val 88153"/>
              <a:gd name="adj2" fmla="val 31773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36000" tIns="36000" rIns="36000" bIns="72000"/>
          <a:p>
            <a:pPr algn="ctr"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瓷筒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9950" name="AutoShape 14"/>
          <p:cNvSpPr/>
          <p:nvPr/>
        </p:nvSpPr>
        <p:spPr>
          <a:xfrm>
            <a:off x="2133600" y="4953000"/>
            <a:ext cx="1143000" cy="609600"/>
          </a:xfrm>
          <a:prstGeom prst="wedgeRoundRectCallout">
            <a:avLst>
              <a:gd name="adj1" fmla="val 96944"/>
              <a:gd name="adj2" fmla="val -48176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36000" tIns="36000" rIns="36000" bIns="72000"/>
          <a:p>
            <a:pPr algn="ctr"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支架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9951" name="AutoShape 15"/>
          <p:cNvSpPr/>
          <p:nvPr/>
        </p:nvSpPr>
        <p:spPr>
          <a:xfrm>
            <a:off x="6781800" y="5257800"/>
            <a:ext cx="1905000" cy="609600"/>
          </a:xfrm>
          <a:prstGeom prst="wedgeRoundRectCallout">
            <a:avLst>
              <a:gd name="adj1" fmla="val -56833"/>
              <a:gd name="adj2" fmla="val -242449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36000" tIns="36000" rIns="36000" bIns="72000"/>
          <a:p>
            <a:pPr algn="ctr"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电阻线圈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  <p:bldP spid="39943" grpId="0" bldLvl="0" animBg="1"/>
      <p:bldP spid="39944" grpId="0" bldLvl="0" animBg="1"/>
      <p:bldP spid="39945" grpId="0" bldLvl="0" animBg="1"/>
      <p:bldP spid="39946" grpId="0" bldLvl="0" animBg="1"/>
      <p:bldP spid="39947" grpId="0" bldLvl="0" animBg="1"/>
      <p:bldP spid="39948" grpId="0" bldLvl="0" animBg="1"/>
      <p:bldP spid="39949" grpId="0" bldLvl="0" animBg="1"/>
      <p:bldP spid="39950" grpId="0" bldLvl="0" animBg="1"/>
      <p:bldP spid="39951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2" name="Text Box 4"/>
          <p:cNvSpPr txBox="1"/>
          <p:nvPr/>
        </p:nvSpPr>
        <p:spPr>
          <a:xfrm>
            <a:off x="2133600" y="1752600"/>
            <a:ext cx="36576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黑体" panose="02010609060101010101" pitchFamily="2" charset="-122"/>
              </a:rPr>
              <a:t>2</a:t>
            </a:r>
            <a:r>
              <a:rPr lang="zh-CN" altLang="en-US" sz="3600" b="1" dirty="0">
                <a:latin typeface="Arial" panose="020B0604020202020204" pitchFamily="34" charset="0"/>
                <a:ea typeface="黑体" panose="02010609060101010101" pitchFamily="2" charset="-122"/>
              </a:rPr>
              <a:t>、结构示意图</a:t>
            </a:r>
            <a:endParaRPr lang="zh-CN" altLang="en-US" sz="36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48133" name="Text Box 5"/>
          <p:cNvSpPr txBox="1"/>
          <p:nvPr/>
        </p:nvSpPr>
        <p:spPr>
          <a:xfrm>
            <a:off x="2133600" y="3810000"/>
            <a:ext cx="33528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黑体" panose="02010609060101010101" pitchFamily="2" charset="-122"/>
              </a:rPr>
              <a:t>3</a:t>
            </a:r>
            <a:r>
              <a:rPr lang="zh-CN" altLang="en-US" sz="3600" b="1" dirty="0">
                <a:latin typeface="Arial" panose="020B0604020202020204" pitchFamily="34" charset="0"/>
                <a:ea typeface="黑体" panose="02010609060101010101" pitchFamily="2" charset="-122"/>
              </a:rPr>
              <a:t>、电路符号</a:t>
            </a:r>
            <a:endParaRPr lang="zh-CN" altLang="en-US" sz="36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grpSp>
        <p:nvGrpSpPr>
          <p:cNvPr id="2" name="Group 14"/>
          <p:cNvGrpSpPr/>
          <p:nvPr/>
        </p:nvGrpSpPr>
        <p:grpSpPr>
          <a:xfrm>
            <a:off x="5943600" y="1371600"/>
            <a:ext cx="3746500" cy="2286000"/>
            <a:chOff x="2784" y="864"/>
            <a:chExt cx="2360" cy="1440"/>
          </a:xfrm>
        </p:grpSpPr>
        <p:pic>
          <p:nvPicPr>
            <p:cNvPr id="8202" name="Picture 1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784" y="864"/>
              <a:ext cx="2360" cy="144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03" name="Text Box 11"/>
            <p:cNvSpPr txBox="1"/>
            <p:nvPr/>
          </p:nvSpPr>
          <p:spPr>
            <a:xfrm>
              <a:off x="3888" y="864"/>
              <a:ext cx="362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P</a:t>
              </a:r>
              <a:endParaRPr lang="en-US" altLang="zh-CN" sz="2800" b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endParaRPr>
            </a:p>
          </p:txBody>
        </p:sp>
      </p:grpSp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4419600" y="381000"/>
            <a:ext cx="365760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000000"/>
                  </a:outerShdw>
                </a:effectLst>
                <a:latin typeface="华文彩云" pitchFamily="2" charset="-122"/>
                <a:ea typeface="华文彩云" pitchFamily="2" charset="-122"/>
                <a:cs typeface="+mn-cs"/>
              </a:rPr>
              <a:t>观察滑动变阻器</a:t>
            </a:r>
            <a:endParaRPr kumimoji="0" lang="zh-CN" altLang="en-US" sz="3600" b="1" kern="1200" cap="none" spc="0" normalizeH="0" baseline="0" noProof="0" dirty="0">
              <a:effectLst>
                <a:outerShdw blurRad="38100" dist="38100" dir="2700000" algn="tl">
                  <a:srgbClr val="000000"/>
                </a:outerShdw>
              </a:effectLst>
              <a:latin typeface="华文彩云" pitchFamily="2" charset="-122"/>
              <a:ea typeface="华文彩云" pitchFamily="2" charset="-122"/>
              <a:cs typeface="+mn-cs"/>
            </a:endParaRPr>
          </a:p>
        </p:txBody>
      </p:sp>
      <p:grpSp>
        <p:nvGrpSpPr>
          <p:cNvPr id="3" name="Group 15"/>
          <p:cNvGrpSpPr/>
          <p:nvPr/>
        </p:nvGrpSpPr>
        <p:grpSpPr>
          <a:xfrm>
            <a:off x="6553200" y="3733800"/>
            <a:ext cx="2955925" cy="1546225"/>
            <a:chOff x="3168" y="2640"/>
            <a:chExt cx="1862" cy="974"/>
          </a:xfrm>
        </p:grpSpPr>
        <p:pic>
          <p:nvPicPr>
            <p:cNvPr id="8200" name="Picture 6" descr="14-图片-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68" y="2640"/>
              <a:ext cx="1862" cy="97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01" name="Text Box 13"/>
            <p:cNvSpPr txBox="1"/>
            <p:nvPr/>
          </p:nvSpPr>
          <p:spPr>
            <a:xfrm>
              <a:off x="3888" y="2736"/>
              <a:ext cx="362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en-US" altLang="zh-CN" sz="2800" b="1" dirty="0">
                  <a:solidFill>
                    <a:srgbClr val="FF0000"/>
                  </a:solidFill>
                  <a:latin typeface="Times New Roman" panose="02020603050405020304" charset="0"/>
                  <a:ea typeface="黑体" panose="02010609060101010101" pitchFamily="2" charset="-122"/>
                </a:rPr>
                <a:t>P</a:t>
              </a:r>
              <a:endParaRPr lang="en-US" altLang="zh-CN" sz="2800" b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2" charset="-122"/>
              </a:endParaRPr>
            </a:p>
          </p:txBody>
        </p:sp>
      </p:grpSp>
      <p:sp>
        <p:nvSpPr>
          <p:cNvPr id="48144" name="Text Box 16"/>
          <p:cNvSpPr txBox="1">
            <a:spLocks noChangeArrowheads="1"/>
          </p:cNvSpPr>
          <p:nvPr/>
        </p:nvSpPr>
        <p:spPr bwMode="auto">
          <a:xfrm>
            <a:off x="2209800" y="5257800"/>
            <a:ext cx="7772400" cy="11988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3600" b="1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4</a:t>
            </a:r>
            <a:r>
              <a:rPr kumimoji="0" lang="zh-CN" altLang="en-US" sz="3600" b="1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、原理</a:t>
            </a:r>
            <a:r>
              <a:rPr kumimoji="0" lang="zh-CN" altLang="en-US" sz="3600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：</a:t>
            </a:r>
            <a:r>
              <a:rPr kumimoji="0" lang="zh-CN" altLang="en-US" sz="36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改变接入电路中电阻丝的长度，从而改变电阻。</a:t>
            </a:r>
            <a:endParaRPr kumimoji="0" lang="en-US" altLang="zh-CN" sz="3600" b="1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8144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/>
      <p:bldP spid="481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2"/>
          <p:cNvSpPr>
            <a:spLocks noGrp="1"/>
          </p:cNvSpPr>
          <p:nvPr>
            <p:ph type="title" idx="4294967295"/>
          </p:nvPr>
        </p:nvSpPr>
        <p:spPr>
          <a:xfrm>
            <a:off x="1828800" y="274638"/>
            <a:ext cx="8229600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b="1" dirty="0"/>
              <a:t>活动</a:t>
            </a:r>
            <a:r>
              <a:rPr lang="en-US" altLang="zh-CN" b="1" dirty="0"/>
              <a:t>:</a:t>
            </a:r>
            <a:r>
              <a:rPr lang="zh-CN" altLang="en-US" b="1" dirty="0"/>
              <a:t>练习使用滑动变阻器</a:t>
            </a:r>
            <a:endParaRPr lang="zh-CN" altLang="en-US" b="1" dirty="0"/>
          </a:p>
        </p:txBody>
      </p:sp>
      <p:sp>
        <p:nvSpPr>
          <p:cNvPr id="9219" name="Rectangle 3"/>
          <p:cNvSpPr>
            <a:spLocks noGrp="1"/>
          </p:cNvSpPr>
          <p:nvPr>
            <p:ph idx="1"/>
          </p:nvPr>
        </p:nvSpPr>
        <p:spPr>
          <a:xfrm>
            <a:off x="1828800" y="1447800"/>
            <a:ext cx="8077200" cy="4648200"/>
          </a:xfrm>
        </p:spPr>
        <p:txBody>
          <a:bodyPr vert="horz" wrap="square" lIns="91440" tIns="45720" rIns="91440" bIns="45720" anchor="t" anchorCtr="0"/>
          <a:p>
            <a:pPr eaLnBrk="1" hangingPunct="1">
              <a:buFontTx/>
              <a:buNone/>
            </a:pPr>
            <a:r>
              <a:rPr lang="en-US" altLang="zh-CN" b="1" dirty="0"/>
              <a:t> </a:t>
            </a:r>
            <a:r>
              <a:rPr lang="zh-CN" altLang="en-US" b="1" dirty="0">
                <a:ea typeface="黑体" panose="02010609060101010101" pitchFamily="2" charset="-122"/>
              </a:rPr>
              <a:t>实验电路</a:t>
            </a:r>
            <a:endParaRPr lang="zh-CN" altLang="en-US" b="1" dirty="0">
              <a:ea typeface="黑体" panose="02010609060101010101" pitchFamily="2" charset="-122"/>
            </a:endParaRPr>
          </a:p>
          <a:p>
            <a:pPr eaLnBrk="1" hangingPunct="1">
              <a:buFontTx/>
              <a:buNone/>
            </a:pPr>
            <a:endParaRPr lang="en-US" altLang="zh-CN" b="1" dirty="0"/>
          </a:p>
        </p:txBody>
      </p:sp>
      <p:grpSp>
        <p:nvGrpSpPr>
          <p:cNvPr id="9220" name="Group 11"/>
          <p:cNvGrpSpPr/>
          <p:nvPr/>
        </p:nvGrpSpPr>
        <p:grpSpPr>
          <a:xfrm>
            <a:off x="3424238" y="2117725"/>
            <a:ext cx="5110162" cy="2782888"/>
            <a:chOff x="816" y="864"/>
            <a:chExt cx="4083" cy="2223"/>
          </a:xfrm>
        </p:grpSpPr>
        <p:pic>
          <p:nvPicPr>
            <p:cNvPr id="9228" name="Picture 5" descr="14-图片-1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16" y="864"/>
              <a:ext cx="4083" cy="222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29" name="Text Box 8"/>
            <p:cNvSpPr txBox="1"/>
            <p:nvPr/>
          </p:nvSpPr>
          <p:spPr>
            <a:xfrm>
              <a:off x="3328" y="2337"/>
              <a:ext cx="353" cy="51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en-US" altLang="zh-CN" sz="3600" b="1" dirty="0">
                  <a:latin typeface="Arial" panose="020B0604020202020204" pitchFamily="34" charset="0"/>
                  <a:ea typeface="黑体" panose="02010609060101010101" pitchFamily="2" charset="-122"/>
                </a:rPr>
                <a:t>M</a:t>
              </a:r>
              <a:endParaRPr lang="en-US" altLang="zh-CN" sz="3600" b="1" dirty="0">
                <a:latin typeface="Arial" panose="020B0604020202020204" pitchFamily="34" charset="0"/>
                <a:ea typeface="黑体" panose="02010609060101010101" pitchFamily="2" charset="-122"/>
              </a:endParaRPr>
            </a:p>
          </p:txBody>
        </p:sp>
        <p:sp>
          <p:nvSpPr>
            <p:cNvPr id="9230" name="Text Box 9"/>
            <p:cNvSpPr txBox="1"/>
            <p:nvPr/>
          </p:nvSpPr>
          <p:spPr>
            <a:xfrm>
              <a:off x="3925" y="2276"/>
              <a:ext cx="353" cy="51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en-US" altLang="zh-CN" sz="3600" b="1" dirty="0">
                  <a:latin typeface="Arial" panose="020B0604020202020204" pitchFamily="34" charset="0"/>
                  <a:ea typeface="黑体" panose="02010609060101010101" pitchFamily="2" charset="-122"/>
                </a:rPr>
                <a:t>N</a:t>
              </a:r>
              <a:endParaRPr lang="en-US" altLang="zh-CN" sz="3600" b="1" dirty="0">
                <a:latin typeface="Arial" panose="020B0604020202020204" pitchFamily="34" charset="0"/>
                <a:ea typeface="黑体" panose="02010609060101010101" pitchFamily="2" charset="-122"/>
              </a:endParaRPr>
            </a:p>
          </p:txBody>
        </p:sp>
      </p:grpSp>
      <p:grpSp>
        <p:nvGrpSpPr>
          <p:cNvPr id="9221" name="Group 17"/>
          <p:cNvGrpSpPr/>
          <p:nvPr/>
        </p:nvGrpSpPr>
        <p:grpSpPr>
          <a:xfrm>
            <a:off x="6096000" y="4800600"/>
            <a:ext cx="3505200" cy="1752600"/>
            <a:chOff x="2688" y="3024"/>
            <a:chExt cx="2208" cy="1104"/>
          </a:xfrm>
        </p:grpSpPr>
        <p:pic>
          <p:nvPicPr>
            <p:cNvPr id="9222" name="Picture 10" descr="14-图片-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88" y="3024"/>
              <a:ext cx="2208" cy="110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23" name="Text Box 12"/>
            <p:cNvSpPr txBox="1"/>
            <p:nvPr/>
          </p:nvSpPr>
          <p:spPr>
            <a:xfrm>
              <a:off x="2736" y="3216"/>
              <a:ext cx="254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en-US" altLang="zh-CN" sz="2400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C</a:t>
              </a:r>
              <a:endPara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224" name="Text Box 13"/>
            <p:cNvSpPr txBox="1"/>
            <p:nvPr/>
          </p:nvSpPr>
          <p:spPr>
            <a:xfrm>
              <a:off x="3312" y="3696"/>
              <a:ext cx="254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en-US" altLang="zh-CN" sz="2400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A</a:t>
              </a:r>
              <a:endPara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225" name="Text Box 14"/>
            <p:cNvSpPr txBox="1"/>
            <p:nvPr/>
          </p:nvSpPr>
          <p:spPr>
            <a:xfrm>
              <a:off x="4032" y="3648"/>
              <a:ext cx="254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en-US" altLang="zh-CN" sz="2400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B</a:t>
              </a:r>
              <a:endPara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226" name="Text Box 15"/>
            <p:cNvSpPr txBox="1"/>
            <p:nvPr/>
          </p:nvSpPr>
          <p:spPr>
            <a:xfrm>
              <a:off x="4464" y="3024"/>
              <a:ext cx="254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en-US" altLang="zh-CN" sz="2400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D</a:t>
              </a:r>
              <a:endPara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227" name="Text Box 16"/>
            <p:cNvSpPr txBox="1"/>
            <p:nvPr/>
          </p:nvSpPr>
          <p:spPr>
            <a:xfrm>
              <a:off x="3792" y="3072"/>
              <a:ext cx="243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en-US" altLang="zh-CN" sz="2400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P</a:t>
              </a:r>
              <a:endPara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Picture 6" descr="图片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4"/>
          <p:cNvSpPr>
            <a:spLocks noGrp="1"/>
          </p:cNvSpPr>
          <p:nvPr>
            <p:ph type="title" idx="4294967295"/>
          </p:nvPr>
        </p:nvSpPr>
        <p:spPr>
          <a:xfrm>
            <a:off x="2057400" y="152400"/>
            <a:ext cx="8229600" cy="1143000"/>
          </a:xfrm>
        </p:spPr>
        <p:txBody>
          <a:bodyPr vert="horz" wrap="square" lIns="91440" tIns="45720" rIns="91440" bIns="45720" anchor="ctr" anchorCtr="0"/>
          <a:p>
            <a:pPr eaLnBrk="1" hangingPunct="1"/>
            <a:r>
              <a:rPr lang="zh-CN" altLang="en-US" sz="3200" b="1" dirty="0"/>
              <a:t>实验记录</a:t>
            </a:r>
            <a:endParaRPr lang="zh-CN" altLang="en-US" sz="3200" b="1" dirty="0"/>
          </a:p>
        </p:txBody>
      </p:sp>
      <p:graphicFrame>
        <p:nvGraphicFramePr>
          <p:cNvPr id="11267" name="内容占位符 11266"/>
          <p:cNvGraphicFramePr/>
          <p:nvPr>
            <p:ph sz="half" idx="4294967295"/>
          </p:nvPr>
        </p:nvGraphicFramePr>
        <p:xfrm>
          <a:off x="2209800" y="1096963"/>
          <a:ext cx="6553200" cy="5540375"/>
        </p:xfrm>
        <a:graphic>
          <a:graphicData uri="http://schemas.openxmlformats.org/drawingml/2006/table">
            <a:tbl>
              <a:tblPr/>
              <a:tblGrid>
                <a:gridCol w="1027430"/>
                <a:gridCol w="1261745"/>
                <a:gridCol w="1581150"/>
                <a:gridCol w="1262380"/>
                <a:gridCol w="1420495"/>
              </a:tblGrid>
              <a:tr h="7112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dirty="0">
                          <a:latin typeface="Arial" panose="020B0604020202020204" pitchFamily="34" charset="0"/>
                          <a:ea typeface="黑体" panose="02010609060101010101" pitchFamily="2" charset="-122"/>
                        </a:rPr>
                        <a:t>序号</a:t>
                      </a:r>
                      <a:endParaRPr lang="zh-CN" altLang="en-US" sz="2000" dirty="0">
                        <a:latin typeface="Arial" panose="020B0604020202020204" pitchFamily="34" charset="0"/>
                        <a:ea typeface="黑体" panose="02010609060101010101" pitchFamily="2" charset="-122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dirty="0">
                          <a:latin typeface="Arial" panose="020B0604020202020204" pitchFamily="34" charset="0"/>
                          <a:ea typeface="黑体" panose="02010609060101010101" pitchFamily="2" charset="-122"/>
                        </a:rPr>
                        <a:t>使用的接线柱</a:t>
                      </a:r>
                      <a:endParaRPr lang="zh-CN" altLang="en-US" sz="2000" dirty="0">
                        <a:latin typeface="Arial" panose="020B0604020202020204" pitchFamily="34" charset="0"/>
                        <a:ea typeface="黑体" panose="0201060906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dirty="0">
                          <a:latin typeface="Arial" panose="020B0604020202020204" pitchFamily="34" charset="0"/>
                          <a:ea typeface="黑体" panose="02010609060101010101" pitchFamily="2" charset="-122"/>
                        </a:rPr>
                        <a:t>金属滑片的移动方向</a:t>
                      </a:r>
                      <a:endParaRPr lang="zh-CN" altLang="en-US" sz="2000" dirty="0">
                        <a:latin typeface="Arial" panose="020B0604020202020204" pitchFamily="34" charset="0"/>
                        <a:ea typeface="黑体" panose="0201060906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dirty="0">
                          <a:latin typeface="Arial" panose="020B0604020202020204" pitchFamily="34" charset="0"/>
                          <a:ea typeface="黑体" panose="02010609060101010101" pitchFamily="2" charset="-122"/>
                        </a:rPr>
                        <a:t>电灯亮度的变化</a:t>
                      </a:r>
                      <a:endParaRPr lang="zh-CN" altLang="en-US" sz="2000" dirty="0">
                        <a:latin typeface="Arial" panose="020B0604020202020204" pitchFamily="34" charset="0"/>
                        <a:ea typeface="黑体" panose="0201060906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dirty="0">
                          <a:latin typeface="Arial" panose="020B0604020202020204" pitchFamily="34" charset="0"/>
                          <a:ea typeface="黑体" panose="02010609060101010101" pitchFamily="2" charset="-122"/>
                        </a:rPr>
                        <a:t>电流表示数的变化</a:t>
                      </a:r>
                      <a:endParaRPr lang="zh-CN" altLang="en-US" sz="2000" dirty="0">
                        <a:latin typeface="Arial" panose="020B0604020202020204" pitchFamily="34" charset="0"/>
                        <a:ea typeface="黑体" panose="0201060906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3225"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1</a:t>
                      </a:r>
                      <a:endParaRPr lang="en-US" altLang="zh-CN" sz="2000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A</a:t>
                      </a:r>
                      <a:r>
                        <a:rPr lang="zh-CN" altLang="en-US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、</a:t>
                      </a:r>
                      <a:r>
                        <a:rPr lang="en-US" altLang="zh-CN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D</a:t>
                      </a:r>
                      <a:endParaRPr lang="en-US" altLang="zh-CN" sz="2000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b="1" dirty="0">
                          <a:latin typeface="Arial" panose="020B0604020202020204" pitchFamily="34" charset="0"/>
                          <a:ea typeface="华文中宋" pitchFamily="2" charset="-122"/>
                        </a:rPr>
                        <a:t>向左</a:t>
                      </a:r>
                      <a:endParaRPr lang="zh-CN" altLang="en-US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1638">
                <a:tc vMerge="1"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b="1" dirty="0">
                          <a:latin typeface="Arial" panose="020B0604020202020204" pitchFamily="34" charset="0"/>
                          <a:ea typeface="华文中宋" pitchFamily="2" charset="-122"/>
                        </a:rPr>
                        <a:t>向右</a:t>
                      </a:r>
                      <a:endParaRPr lang="zh-CN" altLang="en-US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3225"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2</a:t>
                      </a:r>
                      <a:endParaRPr lang="en-US" altLang="zh-CN" sz="2000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A</a:t>
                      </a:r>
                      <a:r>
                        <a:rPr lang="zh-CN" altLang="en-US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、</a:t>
                      </a:r>
                      <a:r>
                        <a:rPr lang="en-US" altLang="zh-CN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B</a:t>
                      </a:r>
                      <a:endParaRPr lang="en-US" altLang="zh-CN" sz="2000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b="1" dirty="0">
                          <a:latin typeface="Arial" panose="020B0604020202020204" pitchFamily="34" charset="0"/>
                          <a:ea typeface="华文中宋" pitchFamily="2" charset="-122"/>
                        </a:rPr>
                        <a:t>向左</a:t>
                      </a:r>
                      <a:endParaRPr lang="zh-CN" altLang="en-US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1637">
                <a:tc vMerge="1"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b="1" dirty="0">
                          <a:latin typeface="Arial" panose="020B0604020202020204" pitchFamily="34" charset="0"/>
                          <a:ea typeface="华文中宋" pitchFamily="2" charset="-122"/>
                        </a:rPr>
                        <a:t>向右</a:t>
                      </a:r>
                      <a:endParaRPr lang="zh-CN" altLang="en-US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3225"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3</a:t>
                      </a:r>
                      <a:endParaRPr lang="en-US" altLang="zh-CN" sz="2000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A</a:t>
                      </a:r>
                      <a:r>
                        <a:rPr lang="zh-CN" altLang="en-US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、</a:t>
                      </a:r>
                      <a:r>
                        <a:rPr lang="en-US" altLang="zh-CN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C</a:t>
                      </a:r>
                      <a:endParaRPr lang="en-US" altLang="zh-CN" sz="2000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b="1" dirty="0">
                          <a:latin typeface="Arial" panose="020B0604020202020204" pitchFamily="34" charset="0"/>
                          <a:ea typeface="华文中宋" pitchFamily="2" charset="-122"/>
                        </a:rPr>
                        <a:t>向左</a:t>
                      </a:r>
                      <a:endParaRPr lang="zh-CN" altLang="en-US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1638">
                <a:tc vMerge="1"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b="1" dirty="0">
                          <a:latin typeface="Arial" panose="020B0604020202020204" pitchFamily="34" charset="0"/>
                          <a:ea typeface="华文中宋" pitchFamily="2" charset="-122"/>
                        </a:rPr>
                        <a:t>向右</a:t>
                      </a:r>
                      <a:endParaRPr lang="zh-CN" altLang="en-US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3225"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4</a:t>
                      </a:r>
                      <a:endParaRPr lang="en-US" altLang="zh-CN" sz="2000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B</a:t>
                      </a:r>
                      <a:r>
                        <a:rPr lang="zh-CN" altLang="en-US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、</a:t>
                      </a:r>
                      <a:r>
                        <a:rPr lang="en-US" altLang="zh-CN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C</a:t>
                      </a:r>
                      <a:endParaRPr lang="en-US" altLang="zh-CN" sz="2000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b="1" dirty="0">
                          <a:latin typeface="Arial" panose="020B0604020202020204" pitchFamily="34" charset="0"/>
                          <a:ea typeface="华文中宋" pitchFamily="2" charset="-122"/>
                        </a:rPr>
                        <a:t>向左</a:t>
                      </a:r>
                      <a:endParaRPr lang="zh-CN" altLang="en-US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1637">
                <a:tc vMerge="1"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b="1" dirty="0">
                          <a:latin typeface="Arial" panose="020B0604020202020204" pitchFamily="34" charset="0"/>
                          <a:ea typeface="华文中宋" pitchFamily="2" charset="-122"/>
                        </a:rPr>
                        <a:t>向右</a:t>
                      </a:r>
                      <a:endParaRPr lang="zh-CN" altLang="en-US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3225"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5</a:t>
                      </a:r>
                      <a:endParaRPr lang="en-US" altLang="zh-CN" sz="2000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B</a:t>
                      </a:r>
                      <a:r>
                        <a:rPr lang="zh-CN" altLang="en-US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、</a:t>
                      </a:r>
                      <a:r>
                        <a:rPr lang="en-US" altLang="zh-CN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D</a:t>
                      </a:r>
                      <a:endParaRPr lang="en-US" altLang="zh-CN" sz="2000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b="1" dirty="0">
                          <a:latin typeface="Arial" panose="020B0604020202020204" pitchFamily="34" charset="0"/>
                          <a:ea typeface="华文中宋" pitchFamily="2" charset="-122"/>
                        </a:rPr>
                        <a:t>向左</a:t>
                      </a:r>
                      <a:endParaRPr lang="zh-CN" altLang="en-US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1638">
                <a:tc vMerge="1"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b="1" dirty="0">
                          <a:latin typeface="Arial" panose="020B0604020202020204" pitchFamily="34" charset="0"/>
                          <a:ea typeface="华文中宋" pitchFamily="2" charset="-122"/>
                        </a:rPr>
                        <a:t>向右</a:t>
                      </a:r>
                      <a:endParaRPr lang="zh-CN" altLang="en-US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3225"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6</a:t>
                      </a:r>
                      <a:endParaRPr lang="en-US" altLang="zh-CN" sz="2000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en-US" altLang="zh-CN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C</a:t>
                      </a:r>
                      <a:r>
                        <a:rPr lang="zh-CN" altLang="en-US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、</a:t>
                      </a:r>
                      <a:r>
                        <a:rPr lang="en-US" altLang="zh-CN" sz="2000" dirty="0">
                          <a:latin typeface="Arial" panose="020B0604020202020204" pitchFamily="34" charset="0"/>
                          <a:ea typeface="华文中宋" pitchFamily="2" charset="-122"/>
                        </a:rPr>
                        <a:t>D</a:t>
                      </a:r>
                      <a:endParaRPr lang="en-US" altLang="zh-CN" sz="2000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b="1" dirty="0">
                          <a:latin typeface="Arial" panose="020B0604020202020204" pitchFamily="34" charset="0"/>
                          <a:ea typeface="华文中宋" pitchFamily="2" charset="-122"/>
                        </a:rPr>
                        <a:t>向左</a:t>
                      </a:r>
                      <a:endParaRPr lang="zh-CN" altLang="en-US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1637">
                <a:tc vMerge="1"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000" b="1" dirty="0">
                          <a:latin typeface="Arial" panose="020B0604020202020204" pitchFamily="34" charset="0"/>
                          <a:ea typeface="华文中宋" pitchFamily="2" charset="-122"/>
                        </a:rPr>
                        <a:t>向右</a:t>
                      </a:r>
                      <a:endParaRPr lang="zh-CN" altLang="en-US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000" b="1" dirty="0"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5683" name="Group 931"/>
          <p:cNvGraphicFramePr>
            <a:graphicFrameLocks noGrp="1"/>
          </p:cNvGraphicFramePr>
          <p:nvPr>
            <p:ph sz="half" idx="1"/>
          </p:nvPr>
        </p:nvGraphicFramePr>
        <p:xfrm>
          <a:off x="8763000" y="1096963"/>
          <a:ext cx="1219200" cy="5532120"/>
        </p:xfrm>
        <a:graphic>
          <a:graphicData uri="http://schemas.openxmlformats.org/drawingml/2006/table">
            <a:tbl>
              <a:tblPr/>
              <a:tblGrid>
                <a:gridCol w="1219200"/>
              </a:tblGrid>
              <a:tr h="682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2" charset="-122"/>
                        </a:rPr>
                        <a:t>电阻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44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44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44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44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38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44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44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044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华文中宋" pitchFamily="2" charset="-122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4892" name="Rectangle 140"/>
          <p:cNvSpPr/>
          <p:nvPr/>
        </p:nvSpPr>
        <p:spPr>
          <a:xfrm>
            <a:off x="6324600" y="1782763"/>
            <a:ext cx="15240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变亮</a:t>
            </a:r>
            <a:endParaRPr lang="zh-CN" altLang="en-US" sz="24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4893" name="Rectangle 141"/>
          <p:cNvSpPr/>
          <p:nvPr/>
        </p:nvSpPr>
        <p:spPr>
          <a:xfrm>
            <a:off x="7696200" y="1782763"/>
            <a:ext cx="15240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变大</a:t>
            </a:r>
            <a:endParaRPr lang="zh-CN" altLang="en-US" sz="24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4895" name="Rectangle 143"/>
          <p:cNvSpPr/>
          <p:nvPr/>
        </p:nvSpPr>
        <p:spPr>
          <a:xfrm>
            <a:off x="6324600" y="2182813"/>
            <a:ext cx="15240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变暗</a:t>
            </a:r>
            <a:endParaRPr lang="zh-CN" altLang="en-US" sz="2400" b="1" dirty="0">
              <a:solidFill>
                <a:schemeClr val="accent2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4896" name="Rectangle 144"/>
          <p:cNvSpPr/>
          <p:nvPr/>
        </p:nvSpPr>
        <p:spPr>
          <a:xfrm>
            <a:off x="7696200" y="2182813"/>
            <a:ext cx="15240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变小</a:t>
            </a:r>
            <a:endParaRPr lang="zh-CN" altLang="en-US" sz="2400" b="1" dirty="0">
              <a:solidFill>
                <a:schemeClr val="accent2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4897" name="Rectangle 145"/>
          <p:cNvSpPr/>
          <p:nvPr/>
        </p:nvSpPr>
        <p:spPr>
          <a:xfrm>
            <a:off x="6324600" y="2582863"/>
            <a:ext cx="15240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008000"/>
                </a:solidFill>
                <a:latin typeface="华文新魏" pitchFamily="2" charset="-122"/>
                <a:ea typeface="华文新魏" pitchFamily="2" charset="-122"/>
              </a:rPr>
              <a:t>不变</a:t>
            </a:r>
            <a:endParaRPr lang="zh-CN" altLang="en-US" sz="2400" b="1" dirty="0">
              <a:solidFill>
                <a:srgbClr val="008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4898" name="Rectangle 146"/>
          <p:cNvSpPr/>
          <p:nvPr/>
        </p:nvSpPr>
        <p:spPr>
          <a:xfrm>
            <a:off x="7696200" y="2582863"/>
            <a:ext cx="15240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008000"/>
                </a:solidFill>
                <a:latin typeface="华文新魏" pitchFamily="2" charset="-122"/>
                <a:ea typeface="华文新魏" pitchFamily="2" charset="-122"/>
              </a:rPr>
              <a:t>不变</a:t>
            </a:r>
            <a:endParaRPr lang="zh-CN" altLang="en-US" sz="2400" b="1" dirty="0">
              <a:solidFill>
                <a:srgbClr val="008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4901" name="Rectangle 149"/>
          <p:cNvSpPr/>
          <p:nvPr/>
        </p:nvSpPr>
        <p:spPr>
          <a:xfrm>
            <a:off x="6324600" y="2984500"/>
            <a:ext cx="15240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008000"/>
                </a:solidFill>
                <a:latin typeface="华文新魏" pitchFamily="2" charset="-122"/>
                <a:ea typeface="华文新魏" pitchFamily="2" charset="-122"/>
              </a:rPr>
              <a:t>不变</a:t>
            </a:r>
            <a:endParaRPr lang="zh-CN" altLang="en-US" sz="2400" b="1" dirty="0">
              <a:solidFill>
                <a:srgbClr val="008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4902" name="Rectangle 150"/>
          <p:cNvSpPr/>
          <p:nvPr/>
        </p:nvSpPr>
        <p:spPr>
          <a:xfrm>
            <a:off x="7696200" y="2984500"/>
            <a:ext cx="15240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008000"/>
                </a:solidFill>
                <a:latin typeface="华文新魏" pitchFamily="2" charset="-122"/>
                <a:ea typeface="华文新魏" pitchFamily="2" charset="-122"/>
              </a:rPr>
              <a:t>不变</a:t>
            </a:r>
            <a:endParaRPr lang="zh-CN" altLang="en-US" sz="2400" b="1" dirty="0">
              <a:solidFill>
                <a:srgbClr val="008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4982" name="Rectangle 230"/>
          <p:cNvSpPr/>
          <p:nvPr/>
        </p:nvSpPr>
        <p:spPr>
          <a:xfrm>
            <a:off x="6324600" y="3384550"/>
            <a:ext cx="8382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变亮</a:t>
            </a:r>
            <a:endParaRPr lang="zh-CN" altLang="en-US" sz="24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4983" name="Rectangle 231"/>
          <p:cNvSpPr/>
          <p:nvPr/>
        </p:nvSpPr>
        <p:spPr>
          <a:xfrm>
            <a:off x="7696200" y="3384550"/>
            <a:ext cx="8382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变大</a:t>
            </a:r>
            <a:endParaRPr lang="zh-CN" altLang="en-US" sz="24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4984" name="Rectangle 232"/>
          <p:cNvSpPr/>
          <p:nvPr/>
        </p:nvSpPr>
        <p:spPr>
          <a:xfrm>
            <a:off x="6324600" y="3786188"/>
            <a:ext cx="9906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变暗</a:t>
            </a:r>
            <a:endParaRPr lang="zh-CN" altLang="en-US" sz="2400" b="1" dirty="0">
              <a:solidFill>
                <a:schemeClr val="accent2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4985" name="Rectangle 233"/>
          <p:cNvSpPr/>
          <p:nvPr/>
        </p:nvSpPr>
        <p:spPr>
          <a:xfrm>
            <a:off x="7696200" y="3786188"/>
            <a:ext cx="10668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变小</a:t>
            </a:r>
            <a:endParaRPr lang="zh-CN" altLang="en-US" sz="2400" b="1" dirty="0">
              <a:solidFill>
                <a:schemeClr val="accent2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4990" name="Rectangle 238"/>
          <p:cNvSpPr/>
          <p:nvPr/>
        </p:nvSpPr>
        <p:spPr>
          <a:xfrm>
            <a:off x="6324600" y="4587875"/>
            <a:ext cx="15240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变亮</a:t>
            </a:r>
            <a:endParaRPr lang="zh-CN" altLang="en-US" sz="24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4991" name="Rectangle 239"/>
          <p:cNvSpPr/>
          <p:nvPr/>
        </p:nvSpPr>
        <p:spPr>
          <a:xfrm>
            <a:off x="7696200" y="4587875"/>
            <a:ext cx="15240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变大</a:t>
            </a:r>
            <a:endParaRPr lang="zh-CN" altLang="en-US" sz="24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4992" name="Rectangle 240"/>
          <p:cNvSpPr/>
          <p:nvPr/>
        </p:nvSpPr>
        <p:spPr>
          <a:xfrm>
            <a:off x="6324600" y="4186238"/>
            <a:ext cx="15240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变暗</a:t>
            </a:r>
            <a:endParaRPr lang="zh-CN" altLang="en-US" sz="2400" b="1" dirty="0">
              <a:solidFill>
                <a:schemeClr val="accent2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4993" name="Rectangle 241"/>
          <p:cNvSpPr/>
          <p:nvPr/>
        </p:nvSpPr>
        <p:spPr>
          <a:xfrm>
            <a:off x="7696200" y="4186238"/>
            <a:ext cx="15240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变小</a:t>
            </a:r>
            <a:endParaRPr lang="zh-CN" altLang="en-US" sz="2400" b="1" dirty="0">
              <a:solidFill>
                <a:schemeClr val="accent2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4994" name="Rectangle 242"/>
          <p:cNvSpPr/>
          <p:nvPr/>
        </p:nvSpPr>
        <p:spPr>
          <a:xfrm>
            <a:off x="6324600" y="5789613"/>
            <a:ext cx="15240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008000"/>
                </a:solidFill>
                <a:latin typeface="华文新魏" pitchFamily="2" charset="-122"/>
                <a:ea typeface="华文新魏" pitchFamily="2" charset="-122"/>
              </a:rPr>
              <a:t>不变</a:t>
            </a:r>
            <a:endParaRPr lang="zh-CN" altLang="en-US" sz="2400" b="1" dirty="0">
              <a:solidFill>
                <a:srgbClr val="008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4995" name="Rectangle 243"/>
          <p:cNvSpPr/>
          <p:nvPr/>
        </p:nvSpPr>
        <p:spPr>
          <a:xfrm>
            <a:off x="7696200" y="5789613"/>
            <a:ext cx="15240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008000"/>
                </a:solidFill>
                <a:latin typeface="华文新魏" pitchFamily="2" charset="-122"/>
                <a:ea typeface="华文新魏" pitchFamily="2" charset="-122"/>
              </a:rPr>
              <a:t>不变</a:t>
            </a:r>
            <a:endParaRPr lang="zh-CN" altLang="en-US" sz="2400" b="1" dirty="0">
              <a:solidFill>
                <a:srgbClr val="008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4996" name="Rectangle 244"/>
          <p:cNvSpPr/>
          <p:nvPr/>
        </p:nvSpPr>
        <p:spPr>
          <a:xfrm>
            <a:off x="6324600" y="6191250"/>
            <a:ext cx="15240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008000"/>
                </a:solidFill>
                <a:latin typeface="华文新魏" pitchFamily="2" charset="-122"/>
                <a:ea typeface="华文新魏" pitchFamily="2" charset="-122"/>
              </a:rPr>
              <a:t>不变</a:t>
            </a:r>
            <a:endParaRPr lang="zh-CN" altLang="en-US" sz="2400" b="1" dirty="0">
              <a:solidFill>
                <a:srgbClr val="008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4997" name="Rectangle 245"/>
          <p:cNvSpPr/>
          <p:nvPr/>
        </p:nvSpPr>
        <p:spPr>
          <a:xfrm>
            <a:off x="7696200" y="6191250"/>
            <a:ext cx="15240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008000"/>
                </a:solidFill>
                <a:latin typeface="华文新魏" pitchFamily="2" charset="-122"/>
                <a:ea typeface="华文新魏" pitchFamily="2" charset="-122"/>
              </a:rPr>
              <a:t>不变</a:t>
            </a:r>
            <a:endParaRPr lang="zh-CN" altLang="en-US" sz="2400" b="1" dirty="0">
              <a:solidFill>
                <a:srgbClr val="008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4998" name="Rectangle 246"/>
          <p:cNvSpPr/>
          <p:nvPr/>
        </p:nvSpPr>
        <p:spPr>
          <a:xfrm>
            <a:off x="6324600" y="5389563"/>
            <a:ext cx="15240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变亮</a:t>
            </a:r>
            <a:endParaRPr lang="zh-CN" altLang="en-US" sz="24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4999" name="Rectangle 247"/>
          <p:cNvSpPr/>
          <p:nvPr/>
        </p:nvSpPr>
        <p:spPr>
          <a:xfrm>
            <a:off x="7696200" y="5389563"/>
            <a:ext cx="15240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变大</a:t>
            </a:r>
            <a:endParaRPr lang="zh-CN" altLang="en-US" sz="24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5000" name="Rectangle 248"/>
          <p:cNvSpPr/>
          <p:nvPr/>
        </p:nvSpPr>
        <p:spPr>
          <a:xfrm>
            <a:off x="6324600" y="4987925"/>
            <a:ext cx="15240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变暗</a:t>
            </a:r>
            <a:endParaRPr lang="zh-CN" altLang="en-US" sz="2400" b="1" dirty="0">
              <a:solidFill>
                <a:schemeClr val="accent2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5001" name="Rectangle 249"/>
          <p:cNvSpPr/>
          <p:nvPr/>
        </p:nvSpPr>
        <p:spPr>
          <a:xfrm>
            <a:off x="7696200" y="4987925"/>
            <a:ext cx="15240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变小</a:t>
            </a:r>
            <a:endParaRPr lang="zh-CN" altLang="en-US" sz="2400" b="1" dirty="0">
              <a:solidFill>
                <a:schemeClr val="accent2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5684" name="Rectangle 932"/>
          <p:cNvSpPr/>
          <p:nvPr/>
        </p:nvSpPr>
        <p:spPr>
          <a:xfrm>
            <a:off x="8991600" y="1793875"/>
            <a:ext cx="9144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变小</a:t>
            </a:r>
            <a:endParaRPr lang="zh-CN" altLang="en-US" sz="24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5685" name="Rectangle 933"/>
          <p:cNvSpPr/>
          <p:nvPr/>
        </p:nvSpPr>
        <p:spPr>
          <a:xfrm>
            <a:off x="8991600" y="2193925"/>
            <a:ext cx="9144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变大</a:t>
            </a:r>
            <a:endParaRPr lang="zh-CN" altLang="en-US" sz="2400" b="1" dirty="0">
              <a:solidFill>
                <a:schemeClr val="accent2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5686" name="Rectangle 934"/>
          <p:cNvSpPr/>
          <p:nvPr/>
        </p:nvSpPr>
        <p:spPr>
          <a:xfrm>
            <a:off x="8991600" y="2593975"/>
            <a:ext cx="9144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008000"/>
                </a:solidFill>
                <a:latin typeface="华文新魏" pitchFamily="2" charset="-122"/>
                <a:ea typeface="华文新魏" pitchFamily="2" charset="-122"/>
              </a:rPr>
              <a:t>不变</a:t>
            </a:r>
            <a:endParaRPr lang="zh-CN" altLang="en-US" sz="2400" b="1" dirty="0">
              <a:solidFill>
                <a:srgbClr val="008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5687" name="Rectangle 935"/>
          <p:cNvSpPr/>
          <p:nvPr/>
        </p:nvSpPr>
        <p:spPr>
          <a:xfrm>
            <a:off x="8991600" y="2995613"/>
            <a:ext cx="9144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008000"/>
                </a:solidFill>
                <a:latin typeface="华文新魏" pitchFamily="2" charset="-122"/>
                <a:ea typeface="华文新魏" pitchFamily="2" charset="-122"/>
              </a:rPr>
              <a:t>不变</a:t>
            </a:r>
            <a:endParaRPr lang="zh-CN" altLang="en-US" sz="2400" b="1" dirty="0">
              <a:solidFill>
                <a:srgbClr val="008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5688" name="Rectangle 936"/>
          <p:cNvSpPr/>
          <p:nvPr/>
        </p:nvSpPr>
        <p:spPr>
          <a:xfrm>
            <a:off x="8991600" y="3395663"/>
            <a:ext cx="8382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变小</a:t>
            </a:r>
            <a:endParaRPr lang="zh-CN" altLang="en-US" sz="24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5689" name="Rectangle 937"/>
          <p:cNvSpPr/>
          <p:nvPr/>
        </p:nvSpPr>
        <p:spPr>
          <a:xfrm>
            <a:off x="8991600" y="3797300"/>
            <a:ext cx="8382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变大</a:t>
            </a:r>
            <a:endParaRPr lang="zh-CN" altLang="en-US" sz="2400" b="1" dirty="0">
              <a:solidFill>
                <a:schemeClr val="accent2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5690" name="Rectangle 938"/>
          <p:cNvSpPr/>
          <p:nvPr/>
        </p:nvSpPr>
        <p:spPr>
          <a:xfrm>
            <a:off x="8991600" y="4598988"/>
            <a:ext cx="9144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变小</a:t>
            </a:r>
            <a:endParaRPr lang="zh-CN" altLang="en-US" sz="24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5691" name="Rectangle 939"/>
          <p:cNvSpPr/>
          <p:nvPr/>
        </p:nvSpPr>
        <p:spPr>
          <a:xfrm>
            <a:off x="8991600" y="4197350"/>
            <a:ext cx="9144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变大</a:t>
            </a:r>
            <a:endParaRPr lang="zh-CN" altLang="en-US" sz="2400" b="1" dirty="0">
              <a:solidFill>
                <a:schemeClr val="accent2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5692" name="Rectangle 940"/>
          <p:cNvSpPr/>
          <p:nvPr/>
        </p:nvSpPr>
        <p:spPr>
          <a:xfrm>
            <a:off x="8991600" y="5800725"/>
            <a:ext cx="9144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008000"/>
                </a:solidFill>
                <a:latin typeface="华文新魏" pitchFamily="2" charset="-122"/>
                <a:ea typeface="华文新魏" pitchFamily="2" charset="-122"/>
              </a:rPr>
              <a:t>不变</a:t>
            </a:r>
            <a:endParaRPr lang="zh-CN" altLang="en-US" sz="2400" b="1" dirty="0">
              <a:solidFill>
                <a:srgbClr val="008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5693" name="Rectangle 941"/>
          <p:cNvSpPr/>
          <p:nvPr/>
        </p:nvSpPr>
        <p:spPr>
          <a:xfrm>
            <a:off x="8991600" y="6202363"/>
            <a:ext cx="9144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008000"/>
                </a:solidFill>
                <a:latin typeface="华文新魏" pitchFamily="2" charset="-122"/>
                <a:ea typeface="华文新魏" pitchFamily="2" charset="-122"/>
              </a:rPr>
              <a:t>不变</a:t>
            </a:r>
            <a:endParaRPr lang="zh-CN" altLang="en-US" sz="2400" b="1" dirty="0">
              <a:solidFill>
                <a:srgbClr val="008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5694" name="Rectangle 942"/>
          <p:cNvSpPr/>
          <p:nvPr/>
        </p:nvSpPr>
        <p:spPr>
          <a:xfrm>
            <a:off x="8991600" y="5400675"/>
            <a:ext cx="9144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变小</a:t>
            </a:r>
            <a:endParaRPr lang="zh-CN" altLang="en-US" sz="24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5695" name="Rectangle 943"/>
          <p:cNvSpPr/>
          <p:nvPr/>
        </p:nvSpPr>
        <p:spPr>
          <a:xfrm>
            <a:off x="8991600" y="4999038"/>
            <a:ext cx="914400" cy="381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eaLnBrk="1" hangingPunct="1"/>
            <a:r>
              <a:rPr lang="zh-CN" altLang="en-US" sz="2400" b="1" dirty="0">
                <a:solidFill>
                  <a:schemeClr val="accent2"/>
                </a:solidFill>
                <a:latin typeface="华文新魏" pitchFamily="2" charset="-122"/>
                <a:ea typeface="华文新魏" pitchFamily="2" charset="-122"/>
              </a:rPr>
              <a:t>变大</a:t>
            </a:r>
            <a:endParaRPr lang="zh-CN" altLang="en-US" sz="2400" b="1" dirty="0">
              <a:solidFill>
                <a:schemeClr val="accent2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4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74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74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74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4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4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74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74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74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74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74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74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74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74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74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74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7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74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7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7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74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74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75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75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75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75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75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75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75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75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75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1000"/>
                                        <p:tgtEl>
                                          <p:spTgt spid="75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75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75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1000"/>
                                        <p:tgtEl>
                                          <p:spTgt spid="75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75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892" grpId="0"/>
      <p:bldP spid="74893" grpId="0"/>
      <p:bldP spid="74895" grpId="0"/>
      <p:bldP spid="74896" grpId="0"/>
      <p:bldP spid="74897" grpId="0"/>
      <p:bldP spid="74898" grpId="0"/>
      <p:bldP spid="74901" grpId="0"/>
      <p:bldP spid="74902" grpId="0"/>
      <p:bldP spid="74982" grpId="0"/>
      <p:bldP spid="74983" grpId="0"/>
      <p:bldP spid="74984" grpId="0"/>
      <p:bldP spid="74985" grpId="0"/>
      <p:bldP spid="74990" grpId="0"/>
      <p:bldP spid="74991" grpId="0"/>
      <p:bldP spid="74992" grpId="0"/>
      <p:bldP spid="74993" grpId="0"/>
      <p:bldP spid="74994" grpId="0"/>
      <p:bldP spid="74995" grpId="0"/>
      <p:bldP spid="74996" grpId="0"/>
      <p:bldP spid="74997" grpId="0"/>
      <p:bldP spid="74998" grpId="0"/>
      <p:bldP spid="74999" grpId="0"/>
      <p:bldP spid="75000" grpId="0"/>
      <p:bldP spid="75001" grpId="0"/>
      <p:bldP spid="75684" grpId="0"/>
      <p:bldP spid="75685" grpId="0"/>
      <p:bldP spid="75686" grpId="0"/>
      <p:bldP spid="75687" grpId="0"/>
      <p:bldP spid="75688" grpId="0"/>
      <p:bldP spid="75689" grpId="0"/>
      <p:bldP spid="75690" grpId="0"/>
      <p:bldP spid="75691" grpId="0"/>
      <p:bldP spid="75692" grpId="0"/>
      <p:bldP spid="75693" grpId="0"/>
      <p:bldP spid="75694" grpId="0"/>
      <p:bldP spid="75695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1734</Words>
  <Application>WPS 演示</Application>
  <PresentationFormat>宽屏</PresentationFormat>
  <Paragraphs>388</Paragraphs>
  <Slides>20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41" baseType="lpstr">
      <vt:lpstr>Arial</vt:lpstr>
      <vt:lpstr>宋体</vt:lpstr>
      <vt:lpstr>Wingdings</vt:lpstr>
      <vt:lpstr>Wingdings</vt:lpstr>
      <vt:lpstr>Calibri</vt:lpstr>
      <vt:lpstr>黑体</vt:lpstr>
      <vt:lpstr>Times New Roman</vt:lpstr>
      <vt:lpstr>华文彩云</vt:lpstr>
      <vt:lpstr>微软雅黑</vt:lpstr>
      <vt:lpstr>隶书</vt:lpstr>
      <vt:lpstr>华文中宋</vt:lpstr>
      <vt:lpstr>华文新魏</vt:lpstr>
      <vt:lpstr>Arial</vt:lpstr>
      <vt:lpstr>Arial Unicode MS</vt:lpstr>
      <vt:lpstr>Garamond</vt:lpstr>
      <vt:lpstr>方正舒体</vt:lpstr>
      <vt:lpstr>Symbol</vt:lpstr>
      <vt:lpstr>Office 主题​​</vt:lpstr>
      <vt:lpstr>Office 主题</vt:lpstr>
      <vt:lpstr>MSPhotoEd.3</vt:lpstr>
      <vt:lpstr>Flash.Movie</vt:lpstr>
      <vt:lpstr>变阻器</vt:lpstr>
      <vt:lpstr>提出问题</vt:lpstr>
      <vt:lpstr>试一试</vt:lpstr>
      <vt:lpstr>实验总结</vt:lpstr>
      <vt:lpstr>观察滑动变阻器</vt:lpstr>
      <vt:lpstr>PowerPoint 演示文稿</vt:lpstr>
      <vt:lpstr>活动:练习使用滑动变阻器</vt:lpstr>
      <vt:lpstr>PowerPoint 演示文稿</vt:lpstr>
      <vt:lpstr>实验记录</vt:lpstr>
      <vt:lpstr>滑动变阻器的正确连接方法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电阻箱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2022-08-06T08:45:47Z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F952BC23C07B4C049863408BB0CB0808</vt:lpwstr>
  </property>
</Properties>
</file>