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63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25E999-D333-4EFF-93C7-E758A35186DB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C8C5537-7454-47B0-BD77-68A12A6C13F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3.xml"/><Relationship Id="rId4" Type="http://schemas.openxmlformats.org/officeDocument/2006/relationships/image" Target="../media/image14.wmf"/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3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标题 2049"/>
          <p:cNvSpPr>
            <a:spLocks noGrp="1"/>
          </p:cNvSpPr>
          <p:nvPr>
            <p:ph type="title"/>
          </p:nvPr>
        </p:nvSpPr>
        <p:spPr>
          <a:xfrm>
            <a:off x="4065588" y="2220913"/>
            <a:ext cx="4441825" cy="1325562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8000" b="1" dirty="0">
                <a:solidFill>
                  <a:srgbClr val="0000FF"/>
                </a:solidFill>
              </a:rPr>
              <a:t>滑        轮</a:t>
            </a:r>
            <a:endParaRPr lang="zh-CN" altLang="en-US" sz="72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0" name="Group 2"/>
          <p:cNvGrpSpPr/>
          <p:nvPr/>
        </p:nvGrpSpPr>
        <p:grpSpPr>
          <a:xfrm>
            <a:off x="1524000" y="2667000"/>
            <a:ext cx="5029200" cy="1524000"/>
            <a:chOff x="0" y="0"/>
            <a:chExt cx="3168" cy="960"/>
          </a:xfrm>
        </p:grpSpPr>
        <p:sp>
          <p:nvSpPr>
            <p:cNvPr id="11296" name="直接连接符 34818"/>
            <p:cNvSpPr/>
            <p:nvPr/>
          </p:nvSpPr>
          <p:spPr>
            <a:xfrm>
              <a:off x="96" y="864"/>
              <a:ext cx="2304" cy="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1297" name="Group 4"/>
            <p:cNvGrpSpPr/>
            <p:nvPr/>
          </p:nvGrpSpPr>
          <p:grpSpPr>
            <a:xfrm>
              <a:off x="0" y="0"/>
              <a:ext cx="3168" cy="960"/>
              <a:chOff x="0" y="0"/>
              <a:chExt cx="3168" cy="960"/>
            </a:xfrm>
          </p:grpSpPr>
          <p:sp>
            <p:nvSpPr>
              <p:cNvPr id="11298" name="直接连接符 34820"/>
              <p:cNvSpPr/>
              <p:nvPr/>
            </p:nvSpPr>
            <p:spPr>
              <a:xfrm>
                <a:off x="96" y="192"/>
                <a:ext cx="1" cy="67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11299" name="Group 6"/>
              <p:cNvGrpSpPr/>
              <p:nvPr/>
            </p:nvGrpSpPr>
            <p:grpSpPr>
              <a:xfrm>
                <a:off x="0" y="0"/>
                <a:ext cx="3168" cy="960"/>
                <a:chOff x="0" y="0"/>
                <a:chExt cx="3168" cy="960"/>
              </a:xfrm>
            </p:grpSpPr>
            <p:sp>
              <p:nvSpPr>
                <p:cNvPr id="11300" name="矩形 34822"/>
                <p:cNvSpPr/>
                <p:nvPr/>
              </p:nvSpPr>
              <p:spPr>
                <a:xfrm>
                  <a:off x="2736" y="384"/>
                  <a:ext cx="432" cy="480"/>
                </a:xfrm>
                <a:prstGeom prst="rect">
                  <a:avLst/>
                </a:prstGeom>
                <a:solidFill>
                  <a:schemeClr val="folHlink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grpSp>
              <p:nvGrpSpPr>
                <p:cNvPr id="11301" name="Group 8"/>
                <p:cNvGrpSpPr/>
                <p:nvPr/>
              </p:nvGrpSpPr>
              <p:grpSpPr>
                <a:xfrm>
                  <a:off x="0" y="0"/>
                  <a:ext cx="3168" cy="960"/>
                  <a:chOff x="0" y="0"/>
                  <a:chExt cx="3168" cy="960"/>
                </a:xfrm>
              </p:grpSpPr>
              <p:grpSp>
                <p:nvGrpSpPr>
                  <p:cNvPr id="11302" name="Group 9"/>
                  <p:cNvGrpSpPr/>
                  <p:nvPr/>
                </p:nvGrpSpPr>
                <p:grpSpPr>
                  <a:xfrm rot="-5400000">
                    <a:off x="1811" y="205"/>
                    <a:ext cx="340" cy="794"/>
                    <a:chOff x="0" y="0"/>
                    <a:chExt cx="340" cy="794"/>
                  </a:xfrm>
                </p:grpSpPr>
                <p:grpSp>
                  <p:nvGrpSpPr>
                    <p:cNvPr id="11326" name="Group 10"/>
                    <p:cNvGrpSpPr/>
                    <p:nvPr/>
                  </p:nvGrpSpPr>
                  <p:grpSpPr>
                    <a:xfrm>
                      <a:off x="0" y="231"/>
                      <a:ext cx="340" cy="340"/>
                      <a:chOff x="0" y="0"/>
                      <a:chExt cx="680" cy="681"/>
                    </a:xfrm>
                  </p:grpSpPr>
                  <p:grpSp>
                    <p:nvGrpSpPr>
                      <p:cNvPr id="11333" name="Group 11"/>
                      <p:cNvGrpSpPr/>
                      <p:nvPr/>
                    </p:nvGrpSpPr>
                    <p:grpSpPr>
                      <a:xfrm>
                        <a:off x="0" y="0"/>
                        <a:ext cx="680" cy="680"/>
                        <a:chOff x="0" y="0"/>
                        <a:chExt cx="680" cy="680"/>
                      </a:xfrm>
                    </p:grpSpPr>
                    <p:sp>
                      <p:nvSpPr>
                        <p:cNvPr id="11336" name="椭圆 34827"/>
                        <p:cNvSpPr/>
                        <p:nvPr/>
                      </p:nvSpPr>
                      <p:spPr>
                        <a:xfrm>
                          <a:off x="0" y="0"/>
                          <a:ext cx="680" cy="680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  <p:sp>
                      <p:nvSpPr>
                        <p:cNvPr id="11337" name="椭圆 34828"/>
                        <p:cNvSpPr/>
                        <p:nvPr/>
                      </p:nvSpPr>
                      <p:spPr>
                        <a:xfrm>
                          <a:off x="48" y="57"/>
                          <a:ext cx="576" cy="576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</p:grpSp>
                  <p:sp>
                    <p:nvSpPr>
                      <p:cNvPr id="11334" name="椭圆 34829"/>
                      <p:cNvSpPr/>
                      <p:nvPr/>
                    </p:nvSpPr>
                    <p:spPr>
                      <a:xfrm>
                        <a:off x="237" y="243"/>
                        <a:ext cx="192" cy="192"/>
                      </a:xfrm>
                      <a:prstGeom prst="ellipse">
                        <a:avLst/>
                      </a:prstGeom>
                      <a:solidFill>
                        <a:schemeClr val="tx2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1335" name="菱形 34830"/>
                      <p:cNvSpPr/>
                      <p:nvPr/>
                    </p:nvSpPr>
                    <p:spPr>
                      <a:xfrm>
                        <a:off x="279" y="9"/>
                        <a:ext cx="96" cy="672"/>
                      </a:xfrm>
                      <a:prstGeom prst="diamond">
                        <a:avLst/>
                      </a:prstGeom>
                      <a:solidFill>
                        <a:srgbClr val="663300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1327" name="Group 16"/>
                    <p:cNvGrpSpPr/>
                    <p:nvPr/>
                  </p:nvGrpSpPr>
                  <p:grpSpPr>
                    <a:xfrm>
                      <a:off x="114" y="567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1331" name="椭圆 34832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1332" name="任意多边形 34833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1328" name="Group 19"/>
                    <p:cNvGrpSpPr/>
                    <p:nvPr/>
                  </p:nvGrpSpPr>
                  <p:grpSpPr>
                    <a:xfrm flipH="1" flipV="1">
                      <a:off x="105" y="0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1329" name="椭圆 34835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1330" name="任意多边形 34836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1303" name="Group 22"/>
                  <p:cNvGrpSpPr/>
                  <p:nvPr/>
                </p:nvGrpSpPr>
                <p:grpSpPr>
                  <a:xfrm rot="-5400000">
                    <a:off x="611" y="205"/>
                    <a:ext cx="340" cy="794"/>
                    <a:chOff x="0" y="0"/>
                    <a:chExt cx="340" cy="794"/>
                  </a:xfrm>
                </p:grpSpPr>
                <p:grpSp>
                  <p:nvGrpSpPr>
                    <p:cNvPr id="11314" name="Group 23"/>
                    <p:cNvGrpSpPr/>
                    <p:nvPr/>
                  </p:nvGrpSpPr>
                  <p:grpSpPr>
                    <a:xfrm>
                      <a:off x="0" y="231"/>
                      <a:ext cx="340" cy="340"/>
                      <a:chOff x="0" y="0"/>
                      <a:chExt cx="680" cy="681"/>
                    </a:xfrm>
                  </p:grpSpPr>
                  <p:grpSp>
                    <p:nvGrpSpPr>
                      <p:cNvPr id="11321" name="Group 24"/>
                      <p:cNvGrpSpPr/>
                      <p:nvPr/>
                    </p:nvGrpSpPr>
                    <p:grpSpPr>
                      <a:xfrm>
                        <a:off x="0" y="0"/>
                        <a:ext cx="680" cy="680"/>
                        <a:chOff x="0" y="0"/>
                        <a:chExt cx="680" cy="680"/>
                      </a:xfrm>
                    </p:grpSpPr>
                    <p:sp>
                      <p:nvSpPr>
                        <p:cNvPr id="11324" name="椭圆 34840"/>
                        <p:cNvSpPr/>
                        <p:nvPr/>
                      </p:nvSpPr>
                      <p:spPr>
                        <a:xfrm>
                          <a:off x="0" y="0"/>
                          <a:ext cx="680" cy="680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  <p:sp>
                      <p:nvSpPr>
                        <p:cNvPr id="11325" name="椭圆 34841"/>
                        <p:cNvSpPr/>
                        <p:nvPr/>
                      </p:nvSpPr>
                      <p:spPr>
                        <a:xfrm>
                          <a:off x="48" y="57"/>
                          <a:ext cx="576" cy="576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</p:grpSp>
                  <p:sp>
                    <p:nvSpPr>
                      <p:cNvPr id="11322" name="椭圆 34842"/>
                      <p:cNvSpPr/>
                      <p:nvPr/>
                    </p:nvSpPr>
                    <p:spPr>
                      <a:xfrm>
                        <a:off x="237" y="243"/>
                        <a:ext cx="192" cy="192"/>
                      </a:xfrm>
                      <a:prstGeom prst="ellipse">
                        <a:avLst/>
                      </a:prstGeom>
                      <a:solidFill>
                        <a:schemeClr val="tx2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1323" name="菱形 34843"/>
                      <p:cNvSpPr/>
                      <p:nvPr/>
                    </p:nvSpPr>
                    <p:spPr>
                      <a:xfrm>
                        <a:off x="279" y="9"/>
                        <a:ext cx="96" cy="672"/>
                      </a:xfrm>
                      <a:prstGeom prst="diamond">
                        <a:avLst/>
                      </a:prstGeom>
                      <a:solidFill>
                        <a:srgbClr val="663300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1315" name="Group 29"/>
                    <p:cNvGrpSpPr/>
                    <p:nvPr/>
                  </p:nvGrpSpPr>
                  <p:grpSpPr>
                    <a:xfrm>
                      <a:off x="114" y="567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1319" name="椭圆 34845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1320" name="任意多边形 34846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1316" name="Group 32"/>
                    <p:cNvGrpSpPr/>
                    <p:nvPr/>
                  </p:nvGrpSpPr>
                  <p:grpSpPr>
                    <a:xfrm flipH="1" flipV="1">
                      <a:off x="105" y="0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1317" name="椭圆 34848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1318" name="任意多边形 34849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11304" name="直接连接符 34850"/>
                  <p:cNvSpPr/>
                  <p:nvPr/>
                </p:nvSpPr>
                <p:spPr>
                  <a:xfrm rot="-5400000" flipV="1">
                    <a:off x="1367" y="176"/>
                    <a:ext cx="1" cy="1200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05" name="直接连接符 34851"/>
                  <p:cNvSpPr/>
                  <p:nvPr/>
                </p:nvSpPr>
                <p:spPr>
                  <a:xfrm flipH="1" flipV="1">
                    <a:off x="816" y="432"/>
                    <a:ext cx="768" cy="144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06" name="直接连接符 34852"/>
                  <p:cNvSpPr/>
                  <p:nvPr/>
                </p:nvSpPr>
                <p:spPr>
                  <a:xfrm flipH="1" flipV="1">
                    <a:off x="1056" y="240"/>
                    <a:ext cx="1008" cy="192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triangle" w="med" len="med"/>
                  </a:ln>
                </p:spPr>
              </p:sp>
              <p:grpSp>
                <p:nvGrpSpPr>
                  <p:cNvPr id="11307" name="Group 38"/>
                  <p:cNvGrpSpPr/>
                  <p:nvPr/>
                </p:nvGrpSpPr>
                <p:grpSpPr>
                  <a:xfrm>
                    <a:off x="0" y="192"/>
                    <a:ext cx="3168" cy="768"/>
                    <a:chOff x="0" y="0"/>
                    <a:chExt cx="3168" cy="768"/>
                  </a:xfrm>
                </p:grpSpPr>
                <p:sp>
                  <p:nvSpPr>
                    <p:cNvPr id="11312" name="矩形 34854"/>
                    <p:cNvSpPr/>
                    <p:nvPr/>
                  </p:nvSpPr>
                  <p:spPr>
                    <a:xfrm>
                      <a:off x="0" y="0"/>
                      <a:ext cx="96" cy="672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1313" name="矩形 34855"/>
                    <p:cNvSpPr/>
                    <p:nvPr/>
                  </p:nvSpPr>
                  <p:spPr>
                    <a:xfrm>
                      <a:off x="0" y="672"/>
                      <a:ext cx="3168" cy="96"/>
                    </a:xfrm>
                    <a:prstGeom prst="rect">
                      <a:avLst/>
                    </a:prstGeom>
                    <a:solidFill>
                      <a:schemeClr val="bg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11308" name="直接连接符 34856"/>
                  <p:cNvSpPr/>
                  <p:nvPr/>
                </p:nvSpPr>
                <p:spPr>
                  <a:xfrm>
                    <a:off x="99" y="603"/>
                    <a:ext cx="297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09" name="直接连接符 34857"/>
                  <p:cNvSpPr/>
                  <p:nvPr/>
                </p:nvSpPr>
                <p:spPr>
                  <a:xfrm>
                    <a:off x="2361" y="615"/>
                    <a:ext cx="384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10" name="文本框 34858"/>
                  <p:cNvSpPr/>
                  <p:nvPr/>
                </p:nvSpPr>
                <p:spPr>
                  <a:xfrm>
                    <a:off x="1008" y="0"/>
                    <a:ext cx="336" cy="28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zh-CN" sz="2400" dirty="0">
                        <a:latin typeface="Times New Roman" panose="02020603050405020304" pitchFamily="18" charset="0"/>
                        <a:sym typeface="Times New Roman" panose="02020603050405020304" pitchFamily="18" charset="0"/>
                      </a:rPr>
                      <a:t>F</a:t>
                    </a:r>
                    <a:endParaRPr lang="en-US" altLang="zh-CN" sz="1800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1311" name="文本框 34859"/>
                  <p:cNvSpPr/>
                  <p:nvPr/>
                </p:nvSpPr>
                <p:spPr>
                  <a:xfrm>
                    <a:off x="2832" y="192"/>
                    <a:ext cx="288" cy="57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zh-CN" sz="5400" dirty="0">
                        <a:latin typeface="Times New Roman" panose="02020603050405020304" pitchFamily="18" charset="0"/>
                        <a:sym typeface="Times New Roman" panose="02020603050405020304" pitchFamily="18" charset="0"/>
                      </a:rPr>
                      <a:t>.</a:t>
                    </a:r>
                    <a:endParaRPr lang="en-US" altLang="zh-CN" sz="1800" dirty="0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12333" name="文本框 34860"/>
          <p:cNvSpPr/>
          <p:nvPr/>
        </p:nvSpPr>
        <p:spPr>
          <a:xfrm>
            <a:off x="1752600" y="152400"/>
            <a:ext cx="3429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：滑轮组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2334" name="矩形 34861"/>
          <p:cNvSpPr/>
          <p:nvPr/>
        </p:nvSpPr>
        <p:spPr>
          <a:xfrm>
            <a:off x="1752600" y="565150"/>
            <a:ext cx="86868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实验表明，使用滑轮组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拉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重物时，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若动滑轮重和摩擦不计，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动滑轮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被几股绳子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拉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住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，所用的力就是物体与接触面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摩擦力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的几分之一。即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2335" name="Group 47"/>
          <p:cNvGrpSpPr/>
          <p:nvPr/>
        </p:nvGrpSpPr>
        <p:grpSpPr>
          <a:xfrm>
            <a:off x="6400800" y="4572000"/>
            <a:ext cx="2209800" cy="762000"/>
            <a:chOff x="0" y="0"/>
            <a:chExt cx="1392" cy="480"/>
          </a:xfrm>
        </p:grpSpPr>
        <p:grpSp>
          <p:nvGrpSpPr>
            <p:cNvPr id="11290" name="Group 48"/>
            <p:cNvGrpSpPr/>
            <p:nvPr/>
          </p:nvGrpSpPr>
          <p:grpSpPr>
            <a:xfrm>
              <a:off x="336" y="0"/>
              <a:ext cx="336" cy="480"/>
              <a:chOff x="0" y="0"/>
              <a:chExt cx="336" cy="480"/>
            </a:xfrm>
          </p:grpSpPr>
          <p:sp>
            <p:nvSpPr>
              <p:cNvPr id="11293" name="直接连接符 34864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294" name="文本框 34865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295" name="文本框 34866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3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291" name="文本框 34867"/>
            <p:cNvSpPr/>
            <p:nvPr/>
          </p:nvSpPr>
          <p:spPr>
            <a:xfrm>
              <a:off x="0" y="96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＝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1292" name="文本框 34868"/>
            <p:cNvSpPr/>
            <p:nvPr/>
          </p:nvSpPr>
          <p:spPr>
            <a:xfrm>
              <a:off x="624" y="96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b="1" dirty="0">
                  <a:solidFill>
                    <a:srgbClr val="0000FF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342" name="Group 54"/>
          <p:cNvGrpSpPr/>
          <p:nvPr/>
        </p:nvGrpSpPr>
        <p:grpSpPr>
          <a:xfrm>
            <a:off x="6172200" y="3200400"/>
            <a:ext cx="914400" cy="457200"/>
            <a:chOff x="0" y="0"/>
            <a:chExt cx="576" cy="288"/>
          </a:xfrm>
        </p:grpSpPr>
        <p:sp>
          <p:nvSpPr>
            <p:cNvPr id="11288" name="直接连接符 34870"/>
            <p:cNvSpPr/>
            <p:nvPr/>
          </p:nvSpPr>
          <p:spPr>
            <a:xfrm>
              <a:off x="0" y="282"/>
              <a:ext cx="384" cy="1"/>
            </a:xfrm>
            <a:prstGeom prst="line">
              <a:avLst/>
            </a:prstGeom>
            <a:ln w="19050" cap="flat" cmpd="sng">
              <a:solidFill>
                <a:srgbClr val="FF33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1289" name="文本框 34871"/>
            <p:cNvSpPr/>
            <p:nvPr/>
          </p:nvSpPr>
          <p:spPr>
            <a:xfrm>
              <a:off x="240" y="0"/>
              <a:ext cx="3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FF33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345" name="Group 57"/>
          <p:cNvGrpSpPr/>
          <p:nvPr/>
        </p:nvGrpSpPr>
        <p:grpSpPr>
          <a:xfrm>
            <a:off x="6019800" y="2438400"/>
            <a:ext cx="533400" cy="1176338"/>
            <a:chOff x="0" y="0"/>
            <a:chExt cx="336" cy="741"/>
          </a:xfrm>
        </p:grpSpPr>
        <p:sp>
          <p:nvSpPr>
            <p:cNvPr id="11286" name="直接连接符 34873"/>
            <p:cNvSpPr/>
            <p:nvPr/>
          </p:nvSpPr>
          <p:spPr>
            <a:xfrm flipV="1">
              <a:off x="96" y="165"/>
              <a:ext cx="1" cy="57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1287" name="文本框 34874"/>
            <p:cNvSpPr/>
            <p:nvPr/>
          </p:nvSpPr>
          <p:spPr>
            <a:xfrm>
              <a:off x="0" y="0"/>
              <a:ext cx="3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N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348" name="Group 60"/>
          <p:cNvGrpSpPr/>
          <p:nvPr/>
        </p:nvGrpSpPr>
        <p:grpSpPr>
          <a:xfrm>
            <a:off x="6096000" y="3690938"/>
            <a:ext cx="533400" cy="1109662"/>
            <a:chOff x="0" y="0"/>
            <a:chExt cx="336" cy="699"/>
          </a:xfrm>
        </p:grpSpPr>
        <p:sp>
          <p:nvSpPr>
            <p:cNvPr id="11284" name="直接连接符 34876"/>
            <p:cNvSpPr/>
            <p:nvPr/>
          </p:nvSpPr>
          <p:spPr>
            <a:xfrm>
              <a:off x="48" y="0"/>
              <a:ext cx="1" cy="57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1285" name="文本框 34877"/>
            <p:cNvSpPr/>
            <p:nvPr/>
          </p:nvSpPr>
          <p:spPr>
            <a:xfrm>
              <a:off x="0" y="411"/>
              <a:ext cx="3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351" name="Group 63"/>
          <p:cNvGrpSpPr/>
          <p:nvPr/>
        </p:nvGrpSpPr>
        <p:grpSpPr>
          <a:xfrm>
            <a:off x="5410200" y="3276600"/>
            <a:ext cx="762000" cy="457200"/>
            <a:chOff x="0" y="0"/>
            <a:chExt cx="480" cy="288"/>
          </a:xfrm>
        </p:grpSpPr>
        <p:sp>
          <p:nvSpPr>
            <p:cNvPr id="11282" name="直接连接符 34879"/>
            <p:cNvSpPr/>
            <p:nvPr/>
          </p:nvSpPr>
          <p:spPr>
            <a:xfrm flipH="1">
              <a:off x="144" y="231"/>
              <a:ext cx="336" cy="1"/>
            </a:xfrm>
            <a:prstGeom prst="line">
              <a:avLst/>
            </a:prstGeom>
            <a:ln w="19050" cap="flat" cmpd="sng">
              <a:solidFill>
                <a:srgbClr val="FF33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1283" name="文本框 34880"/>
            <p:cNvSpPr/>
            <p:nvPr/>
          </p:nvSpPr>
          <p:spPr>
            <a:xfrm>
              <a:off x="0" y="0"/>
              <a:ext cx="3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FF33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T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12354" name="文本框 34881"/>
          <p:cNvSpPr/>
          <p:nvPr/>
        </p:nvSpPr>
        <p:spPr>
          <a:xfrm>
            <a:off x="1752600" y="4800600"/>
            <a:ext cx="66294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如图所示，拉力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F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的大小等于＿＿＿＿。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2355" name="Group 67"/>
          <p:cNvGrpSpPr/>
          <p:nvPr/>
        </p:nvGrpSpPr>
        <p:grpSpPr>
          <a:xfrm>
            <a:off x="3962400" y="1524000"/>
            <a:ext cx="2209800" cy="762000"/>
            <a:chOff x="0" y="0"/>
            <a:chExt cx="1392" cy="480"/>
          </a:xfrm>
        </p:grpSpPr>
        <p:grpSp>
          <p:nvGrpSpPr>
            <p:cNvPr id="11276" name="Group 68"/>
            <p:cNvGrpSpPr/>
            <p:nvPr/>
          </p:nvGrpSpPr>
          <p:grpSpPr>
            <a:xfrm>
              <a:off x="336" y="0"/>
              <a:ext cx="336" cy="480"/>
              <a:chOff x="0" y="0"/>
              <a:chExt cx="336" cy="480"/>
            </a:xfrm>
          </p:grpSpPr>
          <p:sp>
            <p:nvSpPr>
              <p:cNvPr id="11279" name="直接连接符 34884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280" name="文本框 34885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281" name="文本框 34886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n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277" name="文本框 34887"/>
            <p:cNvSpPr/>
            <p:nvPr/>
          </p:nvSpPr>
          <p:spPr>
            <a:xfrm>
              <a:off x="0" y="96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＝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1278" name="文本框 34888"/>
            <p:cNvSpPr/>
            <p:nvPr/>
          </p:nvSpPr>
          <p:spPr>
            <a:xfrm>
              <a:off x="624" y="96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11" dur="500"/>
                                        <p:tgtEl>
                                          <p:spTgt spid="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24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29" dur="5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Right)">
                                      <p:cBhvr>
                                        <p:cTn id="34" dur="5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39" dur="500"/>
                                        <p:tgtEl>
                                          <p:spTgt spid="1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0" dur="5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5" dur="5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33" grpId="0" bldLvl="0"/>
      <p:bldP spid="12334" grpId="0" bldLvl="0"/>
      <p:bldP spid="1235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文本框 35841"/>
          <p:cNvSpPr/>
          <p:nvPr/>
        </p:nvSpPr>
        <p:spPr>
          <a:xfrm>
            <a:off x="1524000" y="228600"/>
            <a:ext cx="8915400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如图所示，物体</a:t>
            </a: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重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G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＝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80N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，在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F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＝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60N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拉力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下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匀速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前进，此时物体</a:t>
            </a: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受到的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摩擦力等于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＿＿＿＿</a:t>
            </a: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N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。（滑轮自重及绳子与滑轮的摩擦不计）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3315" name="Group 3"/>
          <p:cNvGrpSpPr/>
          <p:nvPr/>
        </p:nvGrpSpPr>
        <p:grpSpPr>
          <a:xfrm>
            <a:off x="1663700" y="2232025"/>
            <a:ext cx="3441700" cy="1273175"/>
            <a:chOff x="0" y="0"/>
            <a:chExt cx="2168" cy="802"/>
          </a:xfrm>
        </p:grpSpPr>
        <p:grpSp>
          <p:nvGrpSpPr>
            <p:cNvPr id="12321" name="Group 4"/>
            <p:cNvGrpSpPr/>
            <p:nvPr/>
          </p:nvGrpSpPr>
          <p:grpSpPr>
            <a:xfrm>
              <a:off x="0" y="96"/>
              <a:ext cx="2072" cy="706"/>
              <a:chOff x="0" y="0"/>
              <a:chExt cx="2072" cy="706"/>
            </a:xfrm>
          </p:grpSpPr>
          <p:grpSp>
            <p:nvGrpSpPr>
              <p:cNvPr id="12324" name="Group 5"/>
              <p:cNvGrpSpPr/>
              <p:nvPr/>
            </p:nvGrpSpPr>
            <p:grpSpPr>
              <a:xfrm>
                <a:off x="0" y="0"/>
                <a:ext cx="1978" cy="706"/>
                <a:chOff x="0" y="0"/>
                <a:chExt cx="1978" cy="706"/>
              </a:xfrm>
            </p:grpSpPr>
            <p:grpSp>
              <p:nvGrpSpPr>
                <p:cNvPr id="12358" name="Group 6"/>
                <p:cNvGrpSpPr/>
                <p:nvPr/>
              </p:nvGrpSpPr>
              <p:grpSpPr>
                <a:xfrm rot="-5400000" flipV="1">
                  <a:off x="-315" y="327"/>
                  <a:ext cx="706" cy="49"/>
                  <a:chOff x="0" y="0"/>
                  <a:chExt cx="1764" cy="123"/>
                </a:xfrm>
              </p:grpSpPr>
              <p:grpSp>
                <p:nvGrpSpPr>
                  <p:cNvPr id="12401" name="Group 7"/>
                  <p:cNvGrpSpPr/>
                  <p:nvPr/>
                </p:nvGrpSpPr>
                <p:grpSpPr>
                  <a:xfrm>
                    <a:off x="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2409" name="直接连接符 35847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410" name="直接连接符 35848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411" name="直接连接符 35849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412" name="直接连接符 35850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413" name="直接连接符 35851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12402" name="直接连接符 35852"/>
                  <p:cNvSpPr/>
                  <p:nvPr/>
                </p:nvSpPr>
                <p:spPr>
                  <a:xfrm>
                    <a:off x="165" y="0"/>
                    <a:ext cx="1593" cy="1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grpSp>
                <p:nvGrpSpPr>
                  <p:cNvPr id="12403" name="Group 14"/>
                  <p:cNvGrpSpPr/>
                  <p:nvPr/>
                </p:nvGrpSpPr>
                <p:grpSpPr>
                  <a:xfrm>
                    <a:off x="90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2404" name="直接连接符 35854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405" name="直接连接符 35855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406" name="直接连接符 35856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407" name="直接连接符 35857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408" name="直接连接符 35858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12359" name="Group 20"/>
                <p:cNvGrpSpPr/>
                <p:nvPr/>
              </p:nvGrpSpPr>
              <p:grpSpPr>
                <a:xfrm>
                  <a:off x="0" y="643"/>
                  <a:ext cx="706" cy="49"/>
                  <a:chOff x="0" y="0"/>
                  <a:chExt cx="1764" cy="123"/>
                </a:xfrm>
              </p:grpSpPr>
              <p:grpSp>
                <p:nvGrpSpPr>
                  <p:cNvPr id="12388" name="Group 21"/>
                  <p:cNvGrpSpPr/>
                  <p:nvPr/>
                </p:nvGrpSpPr>
                <p:grpSpPr>
                  <a:xfrm>
                    <a:off x="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2396" name="直接连接符 35861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97" name="直接连接符 35862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98" name="直接连接符 35863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99" name="直接连接符 35864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400" name="直接连接符 35865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12389" name="直接连接符 35866"/>
                  <p:cNvSpPr/>
                  <p:nvPr/>
                </p:nvSpPr>
                <p:spPr>
                  <a:xfrm>
                    <a:off x="165" y="0"/>
                    <a:ext cx="1593" cy="1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grpSp>
                <p:nvGrpSpPr>
                  <p:cNvPr id="12390" name="Group 28"/>
                  <p:cNvGrpSpPr/>
                  <p:nvPr/>
                </p:nvGrpSpPr>
                <p:grpSpPr>
                  <a:xfrm>
                    <a:off x="90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2391" name="直接连接符 35868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92" name="直接连接符 35869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93" name="直接连接符 35870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94" name="直接连接符 35871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95" name="直接连接符 35872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12360" name="Group 34"/>
                <p:cNvGrpSpPr/>
                <p:nvPr/>
              </p:nvGrpSpPr>
              <p:grpSpPr>
                <a:xfrm>
                  <a:off x="636" y="646"/>
                  <a:ext cx="706" cy="49"/>
                  <a:chOff x="0" y="0"/>
                  <a:chExt cx="1764" cy="123"/>
                </a:xfrm>
              </p:grpSpPr>
              <p:grpSp>
                <p:nvGrpSpPr>
                  <p:cNvPr id="12375" name="Group 35"/>
                  <p:cNvGrpSpPr/>
                  <p:nvPr/>
                </p:nvGrpSpPr>
                <p:grpSpPr>
                  <a:xfrm>
                    <a:off x="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2383" name="直接连接符 35875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84" name="直接连接符 35876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85" name="直接连接符 35877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86" name="直接连接符 35878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87" name="直接连接符 35879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12376" name="直接连接符 35880"/>
                  <p:cNvSpPr/>
                  <p:nvPr/>
                </p:nvSpPr>
                <p:spPr>
                  <a:xfrm>
                    <a:off x="165" y="0"/>
                    <a:ext cx="1593" cy="1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grpSp>
                <p:nvGrpSpPr>
                  <p:cNvPr id="12377" name="Group 42"/>
                  <p:cNvGrpSpPr/>
                  <p:nvPr/>
                </p:nvGrpSpPr>
                <p:grpSpPr>
                  <a:xfrm>
                    <a:off x="90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2378" name="直接连接符 35882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79" name="直接连接符 35883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80" name="直接连接符 35884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81" name="直接连接符 35885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82" name="直接连接符 35886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12361" name="Group 48"/>
                <p:cNvGrpSpPr/>
                <p:nvPr/>
              </p:nvGrpSpPr>
              <p:grpSpPr>
                <a:xfrm>
                  <a:off x="1272" y="643"/>
                  <a:ext cx="706" cy="49"/>
                  <a:chOff x="0" y="0"/>
                  <a:chExt cx="1764" cy="123"/>
                </a:xfrm>
              </p:grpSpPr>
              <p:grpSp>
                <p:nvGrpSpPr>
                  <p:cNvPr id="12362" name="Group 49"/>
                  <p:cNvGrpSpPr/>
                  <p:nvPr/>
                </p:nvGrpSpPr>
                <p:grpSpPr>
                  <a:xfrm>
                    <a:off x="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2370" name="直接连接符 35889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71" name="直接连接符 35890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72" name="直接连接符 35891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73" name="直接连接符 35892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74" name="直接连接符 35893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12363" name="直接连接符 35894"/>
                  <p:cNvSpPr/>
                  <p:nvPr/>
                </p:nvSpPr>
                <p:spPr>
                  <a:xfrm>
                    <a:off x="165" y="0"/>
                    <a:ext cx="1593" cy="1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grpSp>
                <p:nvGrpSpPr>
                  <p:cNvPr id="12364" name="Group 56"/>
                  <p:cNvGrpSpPr/>
                  <p:nvPr/>
                </p:nvGrpSpPr>
                <p:grpSpPr>
                  <a:xfrm>
                    <a:off x="90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2365" name="直接连接符 35896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66" name="直接连接符 35897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67" name="直接连接符 35898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68" name="直接连接符 35899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2369" name="直接连接符 35900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  <p:sp>
            <p:nvSpPr>
              <p:cNvPr id="12325" name="矩形 35901"/>
              <p:cNvSpPr/>
              <p:nvPr/>
            </p:nvSpPr>
            <p:spPr>
              <a:xfrm rot="5400000" flipV="1">
                <a:off x="1777" y="356"/>
                <a:ext cx="336" cy="254"/>
              </a:xfrm>
              <a:prstGeom prst="rect">
                <a:avLst/>
              </a:prstGeom>
              <a:solidFill>
                <a:srgbClr val="6633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grpSp>
            <p:nvGrpSpPr>
              <p:cNvPr id="12326" name="Group 63"/>
              <p:cNvGrpSpPr/>
              <p:nvPr/>
            </p:nvGrpSpPr>
            <p:grpSpPr>
              <a:xfrm rot="5400000" flipV="1">
                <a:off x="305" y="73"/>
                <a:ext cx="271" cy="751"/>
                <a:chOff x="0" y="0"/>
                <a:chExt cx="340" cy="986"/>
              </a:xfrm>
            </p:grpSpPr>
            <p:grpSp>
              <p:nvGrpSpPr>
                <p:cNvPr id="12344" name="Group 64"/>
                <p:cNvGrpSpPr/>
                <p:nvPr/>
              </p:nvGrpSpPr>
              <p:grpSpPr>
                <a:xfrm>
                  <a:off x="0" y="192"/>
                  <a:ext cx="340" cy="794"/>
                  <a:chOff x="0" y="0"/>
                  <a:chExt cx="340" cy="794"/>
                </a:xfrm>
              </p:grpSpPr>
              <p:grpSp>
                <p:nvGrpSpPr>
                  <p:cNvPr id="12346" name="Group 65"/>
                  <p:cNvGrpSpPr/>
                  <p:nvPr/>
                </p:nvGrpSpPr>
                <p:grpSpPr>
                  <a:xfrm>
                    <a:off x="0" y="231"/>
                    <a:ext cx="340" cy="340"/>
                    <a:chOff x="0" y="0"/>
                    <a:chExt cx="680" cy="681"/>
                  </a:xfrm>
                </p:grpSpPr>
                <p:grpSp>
                  <p:nvGrpSpPr>
                    <p:cNvPr id="12353" name="Group 66"/>
                    <p:cNvGrpSpPr/>
                    <p:nvPr/>
                  </p:nvGrpSpPr>
                  <p:grpSpPr>
                    <a:xfrm>
                      <a:off x="0" y="0"/>
                      <a:ext cx="680" cy="680"/>
                      <a:chOff x="0" y="0"/>
                      <a:chExt cx="680" cy="680"/>
                    </a:xfrm>
                  </p:grpSpPr>
                  <p:sp>
                    <p:nvSpPr>
                      <p:cNvPr id="12356" name="椭圆 35906"/>
                      <p:cNvSpPr/>
                      <p:nvPr/>
                    </p:nvSpPr>
                    <p:spPr>
                      <a:xfrm>
                        <a:off x="0" y="0"/>
                        <a:ext cx="680" cy="680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2357" name="椭圆 35907"/>
                      <p:cNvSpPr/>
                      <p:nvPr/>
                    </p:nvSpPr>
                    <p:spPr>
                      <a:xfrm>
                        <a:off x="48" y="57"/>
                        <a:ext cx="576" cy="576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12354" name="椭圆 35908"/>
                    <p:cNvSpPr/>
                    <p:nvPr/>
                  </p:nvSpPr>
                  <p:spPr>
                    <a:xfrm>
                      <a:off x="237" y="243"/>
                      <a:ext cx="192" cy="192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2355" name="菱形 35909"/>
                    <p:cNvSpPr/>
                    <p:nvPr/>
                  </p:nvSpPr>
                  <p:spPr>
                    <a:xfrm>
                      <a:off x="279" y="9"/>
                      <a:ext cx="96" cy="672"/>
                    </a:xfrm>
                    <a:prstGeom prst="diamond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12347" name="Group 71"/>
                  <p:cNvGrpSpPr/>
                  <p:nvPr/>
                </p:nvGrpSpPr>
                <p:grpSpPr>
                  <a:xfrm>
                    <a:off x="114" y="567"/>
                    <a:ext cx="102" cy="227"/>
                    <a:chOff x="0" y="0"/>
                    <a:chExt cx="148" cy="320"/>
                  </a:xfrm>
                </p:grpSpPr>
                <p:sp>
                  <p:nvSpPr>
                    <p:cNvPr id="12351" name="椭圆 35911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2352" name="任意多边形 35912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2348" name="Group 74"/>
                  <p:cNvGrpSpPr/>
                  <p:nvPr/>
                </p:nvGrpSpPr>
                <p:grpSpPr>
                  <a:xfrm flipH="1" flipV="1">
                    <a:off x="105" y="0"/>
                    <a:ext cx="102" cy="227"/>
                    <a:chOff x="0" y="0"/>
                    <a:chExt cx="148" cy="320"/>
                  </a:xfrm>
                </p:grpSpPr>
                <p:sp>
                  <p:nvSpPr>
                    <p:cNvPr id="12349" name="椭圆 35914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2350" name="任意多边形 35915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12345" name="直接连接符 35916"/>
                <p:cNvSpPr/>
                <p:nvPr/>
              </p:nvSpPr>
              <p:spPr>
                <a:xfrm>
                  <a:off x="144" y="0"/>
                  <a:ext cx="1" cy="192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12327" name="Group 78"/>
              <p:cNvGrpSpPr/>
              <p:nvPr/>
            </p:nvGrpSpPr>
            <p:grpSpPr>
              <a:xfrm rot="5400000" flipV="1">
                <a:off x="1180" y="144"/>
                <a:ext cx="271" cy="605"/>
                <a:chOff x="0" y="0"/>
                <a:chExt cx="340" cy="794"/>
              </a:xfrm>
            </p:grpSpPr>
            <p:grpSp>
              <p:nvGrpSpPr>
                <p:cNvPr id="12332" name="Group 79"/>
                <p:cNvGrpSpPr/>
                <p:nvPr/>
              </p:nvGrpSpPr>
              <p:grpSpPr>
                <a:xfrm>
                  <a:off x="0" y="231"/>
                  <a:ext cx="340" cy="340"/>
                  <a:chOff x="0" y="0"/>
                  <a:chExt cx="680" cy="681"/>
                </a:xfrm>
              </p:grpSpPr>
              <p:grpSp>
                <p:nvGrpSpPr>
                  <p:cNvPr id="12339" name="Group 80"/>
                  <p:cNvGrpSpPr/>
                  <p:nvPr/>
                </p:nvGrpSpPr>
                <p:grpSpPr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12342" name="椭圆 35920"/>
                    <p:cNvSpPr/>
                    <p:nvPr/>
                  </p:nvSpPr>
                  <p:spPr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2343" name="椭圆 35921"/>
                    <p:cNvSpPr/>
                    <p:nvPr/>
                  </p:nvSpPr>
                  <p:spPr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12340" name="椭圆 35922"/>
                  <p:cNvSpPr/>
                  <p:nvPr/>
                </p:nvSpPr>
                <p:spPr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41" name="菱形 35923"/>
                  <p:cNvSpPr/>
                  <p:nvPr/>
                </p:nvSpPr>
                <p:spPr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12333" name="Group 85"/>
                <p:cNvGrpSpPr/>
                <p:nvPr/>
              </p:nvGrpSpPr>
              <p:grpSpPr>
                <a:xfrm>
                  <a:off x="114" y="567"/>
                  <a:ext cx="102" cy="227"/>
                  <a:chOff x="0" y="0"/>
                  <a:chExt cx="148" cy="320"/>
                </a:xfrm>
              </p:grpSpPr>
              <p:sp>
                <p:nvSpPr>
                  <p:cNvPr id="12337" name="椭圆 35925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38" name="任意多边形 35926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12334" name="Group 88"/>
                <p:cNvGrpSpPr/>
                <p:nvPr/>
              </p:nvGrpSpPr>
              <p:grpSpPr>
                <a:xfrm flipH="1" flipV="1">
                  <a:off x="105" y="0"/>
                  <a:ext cx="102" cy="227"/>
                  <a:chOff x="0" y="0"/>
                  <a:chExt cx="148" cy="320"/>
                </a:xfrm>
              </p:grpSpPr>
              <p:sp>
                <p:nvSpPr>
                  <p:cNvPr id="12335" name="椭圆 35928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2336" name="任意多边形 35929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sp>
            <p:nvSpPr>
              <p:cNvPr id="12328" name="直接连接符 35930"/>
              <p:cNvSpPr/>
              <p:nvPr/>
            </p:nvSpPr>
            <p:spPr>
              <a:xfrm rot="5400000" flipV="1">
                <a:off x="917" y="176"/>
                <a:ext cx="1" cy="81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29" name="直接连接符 35931"/>
              <p:cNvSpPr/>
              <p:nvPr/>
            </p:nvSpPr>
            <p:spPr>
              <a:xfrm>
                <a:off x="1632" y="432"/>
                <a:ext cx="192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30" name="直接连接符 35932"/>
              <p:cNvSpPr/>
              <p:nvPr/>
            </p:nvSpPr>
            <p:spPr>
              <a:xfrm flipV="1">
                <a:off x="816" y="297"/>
                <a:ext cx="528" cy="144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31" name="直接连接符 35933"/>
              <p:cNvSpPr/>
              <p:nvPr/>
            </p:nvSpPr>
            <p:spPr>
              <a:xfrm flipV="1">
                <a:off x="501" y="192"/>
                <a:ext cx="555" cy="114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12322" name="文本框 35934"/>
            <p:cNvSpPr/>
            <p:nvPr/>
          </p:nvSpPr>
          <p:spPr>
            <a:xfrm>
              <a:off x="1832" y="432"/>
              <a:ext cx="3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FF33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A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12323" name="文本框 35935"/>
            <p:cNvSpPr/>
            <p:nvPr/>
          </p:nvSpPr>
          <p:spPr>
            <a:xfrm>
              <a:off x="920" y="0"/>
              <a:ext cx="38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12292" name="文本框 35936"/>
          <p:cNvSpPr/>
          <p:nvPr/>
        </p:nvSpPr>
        <p:spPr>
          <a:xfrm>
            <a:off x="4510088" y="2043113"/>
            <a:ext cx="381000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8800" dirty="0">
                <a:latin typeface="Times New Roman" panose="02020603050405020304" pitchFamily="18" charset="0"/>
                <a:sym typeface="Times New Roman" panose="02020603050405020304" pitchFamily="18" charset="0"/>
              </a:rPr>
              <a:t>.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grpSp>
        <p:nvGrpSpPr>
          <p:cNvPr id="13410" name="Group 98"/>
          <p:cNvGrpSpPr/>
          <p:nvPr/>
        </p:nvGrpSpPr>
        <p:grpSpPr>
          <a:xfrm>
            <a:off x="4800600" y="2819400"/>
            <a:ext cx="1371600" cy="517525"/>
            <a:chOff x="0" y="0"/>
            <a:chExt cx="864" cy="326"/>
          </a:xfrm>
        </p:grpSpPr>
        <p:sp>
          <p:nvSpPr>
            <p:cNvPr id="12319" name="直接连接符 35938"/>
            <p:cNvSpPr/>
            <p:nvPr/>
          </p:nvSpPr>
          <p:spPr>
            <a:xfrm>
              <a:off x="0" y="174"/>
              <a:ext cx="576" cy="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2320" name="文本框 35939"/>
            <p:cNvSpPr/>
            <p:nvPr/>
          </p:nvSpPr>
          <p:spPr>
            <a:xfrm>
              <a:off x="576" y="0"/>
              <a:ext cx="288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b="1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3413" name="Group 101"/>
          <p:cNvGrpSpPr/>
          <p:nvPr/>
        </p:nvGrpSpPr>
        <p:grpSpPr>
          <a:xfrm>
            <a:off x="3876675" y="2590800"/>
            <a:ext cx="881063" cy="517525"/>
            <a:chOff x="0" y="0"/>
            <a:chExt cx="555" cy="326"/>
          </a:xfrm>
        </p:grpSpPr>
        <p:sp>
          <p:nvSpPr>
            <p:cNvPr id="12317" name="直接连接符 35941"/>
            <p:cNvSpPr/>
            <p:nvPr/>
          </p:nvSpPr>
          <p:spPr>
            <a:xfrm flipH="1">
              <a:off x="0" y="318"/>
              <a:ext cx="555" cy="1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2318" name="文本框 35942"/>
            <p:cNvSpPr/>
            <p:nvPr/>
          </p:nvSpPr>
          <p:spPr>
            <a:xfrm>
              <a:off x="6" y="0"/>
              <a:ext cx="336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b="1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T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3416" name="Group 104"/>
          <p:cNvGrpSpPr/>
          <p:nvPr/>
        </p:nvGrpSpPr>
        <p:grpSpPr>
          <a:xfrm>
            <a:off x="4724400" y="1752600"/>
            <a:ext cx="685800" cy="1371600"/>
            <a:chOff x="0" y="0"/>
            <a:chExt cx="432" cy="864"/>
          </a:xfrm>
        </p:grpSpPr>
        <p:sp>
          <p:nvSpPr>
            <p:cNvPr id="12315" name="直接连接符 35944"/>
            <p:cNvSpPr/>
            <p:nvPr/>
          </p:nvSpPr>
          <p:spPr>
            <a:xfrm flipV="1">
              <a:off x="0" y="48"/>
              <a:ext cx="1" cy="81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2316" name="文本框 35945"/>
            <p:cNvSpPr/>
            <p:nvPr/>
          </p:nvSpPr>
          <p:spPr>
            <a:xfrm>
              <a:off x="48" y="0"/>
              <a:ext cx="384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b="1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N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3419" name="Group 107"/>
          <p:cNvGrpSpPr/>
          <p:nvPr/>
        </p:nvGrpSpPr>
        <p:grpSpPr>
          <a:xfrm>
            <a:off x="4724400" y="3124200"/>
            <a:ext cx="609600" cy="1355725"/>
            <a:chOff x="0" y="0"/>
            <a:chExt cx="384" cy="854"/>
          </a:xfrm>
        </p:grpSpPr>
        <p:sp>
          <p:nvSpPr>
            <p:cNvPr id="12313" name="直接连接符 35947"/>
            <p:cNvSpPr/>
            <p:nvPr/>
          </p:nvSpPr>
          <p:spPr>
            <a:xfrm>
              <a:off x="0" y="0"/>
              <a:ext cx="1" cy="81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2314" name="文本框 35948"/>
            <p:cNvSpPr/>
            <p:nvPr/>
          </p:nvSpPr>
          <p:spPr>
            <a:xfrm>
              <a:off x="48" y="528"/>
              <a:ext cx="336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b="1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13422" name="文本框 35949"/>
          <p:cNvSpPr/>
          <p:nvPr/>
        </p:nvSpPr>
        <p:spPr>
          <a:xfrm>
            <a:off x="4191000" y="4357688"/>
            <a:ext cx="53340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1: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竖直方向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上有一对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平衡力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N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G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3423" name="文本框 35950"/>
          <p:cNvSpPr/>
          <p:nvPr/>
        </p:nvSpPr>
        <p:spPr>
          <a:xfrm>
            <a:off x="4191000" y="5729288"/>
            <a:ext cx="54102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2: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水平方向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上有一对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平衡力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T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f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3424" name="文本框 35951"/>
          <p:cNvSpPr/>
          <p:nvPr/>
        </p:nvSpPr>
        <p:spPr>
          <a:xfrm>
            <a:off x="4800600" y="4891088"/>
            <a:ext cx="2895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G=N=80N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3425" name="文本框 35952"/>
          <p:cNvSpPr/>
          <p:nvPr/>
        </p:nvSpPr>
        <p:spPr>
          <a:xfrm>
            <a:off x="4724400" y="6186488"/>
            <a:ext cx="2590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=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f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=120N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grpSp>
        <p:nvGrpSpPr>
          <p:cNvPr id="13426" name="Group 114"/>
          <p:cNvGrpSpPr/>
          <p:nvPr/>
        </p:nvGrpSpPr>
        <p:grpSpPr>
          <a:xfrm>
            <a:off x="7239000" y="2133600"/>
            <a:ext cx="2209800" cy="762000"/>
            <a:chOff x="0" y="0"/>
            <a:chExt cx="1392" cy="480"/>
          </a:xfrm>
        </p:grpSpPr>
        <p:grpSp>
          <p:nvGrpSpPr>
            <p:cNvPr id="12307" name="Group 115"/>
            <p:cNvGrpSpPr/>
            <p:nvPr/>
          </p:nvGrpSpPr>
          <p:grpSpPr>
            <a:xfrm>
              <a:off x="336" y="0"/>
              <a:ext cx="336" cy="480"/>
              <a:chOff x="0" y="0"/>
              <a:chExt cx="336" cy="480"/>
            </a:xfrm>
          </p:grpSpPr>
          <p:sp>
            <p:nvSpPr>
              <p:cNvPr id="12310" name="直接连接符 35955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11" name="文本框 35956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2312" name="文本框 35957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2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2308" name="文本框 35958"/>
            <p:cNvSpPr/>
            <p:nvPr/>
          </p:nvSpPr>
          <p:spPr>
            <a:xfrm>
              <a:off x="0" y="96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b="1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＝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2309" name="文本框 35959"/>
            <p:cNvSpPr/>
            <p:nvPr/>
          </p:nvSpPr>
          <p:spPr>
            <a:xfrm>
              <a:off x="624" y="96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b="1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13433" name="文本框 35960"/>
          <p:cNvSpPr/>
          <p:nvPr/>
        </p:nvSpPr>
        <p:spPr>
          <a:xfrm>
            <a:off x="6477000" y="1828800"/>
            <a:ext cx="10668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因为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3434" name="文本框 35961"/>
          <p:cNvSpPr/>
          <p:nvPr/>
        </p:nvSpPr>
        <p:spPr>
          <a:xfrm>
            <a:off x="6477000" y="2819400"/>
            <a:ext cx="10668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所以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3435" name="矩形 35962"/>
          <p:cNvSpPr/>
          <p:nvPr/>
        </p:nvSpPr>
        <p:spPr>
          <a:xfrm>
            <a:off x="6858000" y="3352800"/>
            <a:ext cx="1890713" cy="517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f=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F=120N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3436" name="文本框 35963"/>
          <p:cNvSpPr/>
          <p:nvPr/>
        </p:nvSpPr>
        <p:spPr>
          <a:xfrm>
            <a:off x="1752600" y="4114800"/>
            <a:ext cx="21336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综合分析得：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3437" name="文本框 35964"/>
          <p:cNvSpPr/>
          <p:nvPr/>
        </p:nvSpPr>
        <p:spPr>
          <a:xfrm>
            <a:off x="8915400" y="762000"/>
            <a:ext cx="13716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120N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Right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17" dur="500"/>
                                        <p:tgtEl>
                                          <p:spTgt spid="13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Right)">
                                      <p:cBhvr>
                                        <p:cTn id="48" dur="500"/>
                                        <p:tgtEl>
                                          <p:spTgt spid="13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3" dur="500"/>
                                        <p:tgtEl>
                                          <p:spTgt spid="13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8" dur="500"/>
                                        <p:tgtEl>
                                          <p:spTgt spid="13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3" dur="500"/>
                                        <p:tgtEl>
                                          <p:spTgt spid="1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68" dur="500"/>
                                        <p:tgtEl>
                                          <p:spTgt spid="13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/>
      <p:bldP spid="13422" grpId="0" bldLvl="0"/>
      <p:bldP spid="13423" grpId="0" bldLvl="0"/>
      <p:bldP spid="13424" grpId="0" bldLvl="0"/>
      <p:bldP spid="13425" grpId="0" bldLvl="0"/>
      <p:bldP spid="13433" grpId="0" bldLvl="0"/>
      <p:bldP spid="13434" grpId="0" bldLvl="0"/>
      <p:bldP spid="13435" grpId="0" bldLvl="0"/>
      <p:bldP spid="13436" grpId="0" bldLvl="0"/>
      <p:bldP spid="13437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30722"/>
          <p:cNvSpPr/>
          <p:nvPr/>
        </p:nvSpPr>
        <p:spPr>
          <a:xfrm>
            <a:off x="1828800" y="685800"/>
            <a:ext cx="2362200" cy="411163"/>
          </a:xfrm>
          <a:prstGeom prst="rect">
            <a:avLst/>
          </a:prstGeom>
          <a:noFill/>
          <a:ln w="9525">
            <a:noFill/>
          </a:ln>
        </p:spPr>
        <p:txBody>
          <a:bodyPr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１．定滑轮：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39" name="矩形 30723"/>
          <p:cNvSpPr/>
          <p:nvPr/>
        </p:nvSpPr>
        <p:spPr>
          <a:xfrm>
            <a:off x="1905000" y="1143000"/>
            <a:ext cx="7467600" cy="777875"/>
          </a:xfrm>
          <a:prstGeom prst="rect">
            <a:avLst/>
          </a:prstGeom>
          <a:noFill/>
          <a:ln w="9525">
            <a:noFill/>
          </a:ln>
        </p:spPr>
        <p:txBody>
          <a:bodyPr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）使用特点：可以改变力的方向，不省力也不费力；不省距离也不费距离．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40" name="矩形 30724"/>
          <p:cNvSpPr/>
          <p:nvPr/>
        </p:nvSpPr>
        <p:spPr>
          <a:xfrm>
            <a:off x="1981200" y="2057400"/>
            <a:ext cx="9144000" cy="411163"/>
          </a:xfrm>
          <a:prstGeom prst="rect">
            <a:avLst/>
          </a:prstGeom>
          <a:noFill/>
          <a:ln w="9525">
            <a:noFill/>
          </a:ln>
        </p:spPr>
        <p:txBody>
          <a:bodyPr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）实质：是一个等臂杠杆．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41" name="矩形 30725"/>
          <p:cNvSpPr/>
          <p:nvPr/>
        </p:nvSpPr>
        <p:spPr>
          <a:xfrm>
            <a:off x="1981200" y="2590800"/>
            <a:ext cx="3886200" cy="411163"/>
          </a:xfrm>
          <a:prstGeom prst="rect">
            <a:avLst/>
          </a:prstGeom>
          <a:noFill/>
          <a:ln w="9525">
            <a:noFill/>
          </a:ln>
        </p:spPr>
        <p:txBody>
          <a:bodyPr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２．动滑轮：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42" name="矩形 30726"/>
          <p:cNvSpPr/>
          <p:nvPr/>
        </p:nvSpPr>
        <p:spPr>
          <a:xfrm>
            <a:off x="2133600" y="3048000"/>
            <a:ext cx="7239000" cy="777875"/>
          </a:xfrm>
          <a:prstGeom prst="rect">
            <a:avLst/>
          </a:prstGeom>
          <a:noFill/>
          <a:ln w="9525">
            <a:noFill/>
          </a:ln>
        </p:spPr>
        <p:txBody>
          <a:bodyPr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）使用特点：能省一半力，但不改变力的方向；要多移动一倍距离．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43" name="矩形 30727"/>
          <p:cNvSpPr/>
          <p:nvPr/>
        </p:nvSpPr>
        <p:spPr>
          <a:xfrm>
            <a:off x="2286000" y="3886200"/>
            <a:ext cx="7543800" cy="411163"/>
          </a:xfrm>
          <a:prstGeom prst="rect">
            <a:avLst/>
          </a:prstGeom>
          <a:noFill/>
          <a:ln w="9525">
            <a:noFill/>
          </a:ln>
        </p:spPr>
        <p:txBody>
          <a:bodyPr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）实质：动力臂是阻力臂二倍的杠杆．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44" name="矩形 30728"/>
          <p:cNvSpPr/>
          <p:nvPr/>
        </p:nvSpPr>
        <p:spPr>
          <a:xfrm>
            <a:off x="1905000" y="4343400"/>
            <a:ext cx="6629400" cy="411163"/>
          </a:xfrm>
          <a:prstGeom prst="rect">
            <a:avLst/>
          </a:prstGeom>
          <a:noFill/>
          <a:ln w="9525">
            <a:noFill/>
          </a:ln>
        </p:spPr>
        <p:txBody>
          <a:bodyPr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３．滑轮组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45" name="矩形 30729"/>
          <p:cNvSpPr/>
          <p:nvPr/>
        </p:nvSpPr>
        <p:spPr>
          <a:xfrm>
            <a:off x="1828800" y="4800600"/>
            <a:ext cx="7620000" cy="777875"/>
          </a:xfrm>
          <a:prstGeom prst="rect">
            <a:avLst/>
          </a:prstGeom>
          <a:noFill/>
          <a:ln w="9525">
            <a:noFill/>
          </a:ln>
        </p:spPr>
        <p:txBody>
          <a:bodyPr lIns="333270"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）使用优点：既可省力，又可改变力的方向；但不能既省力又省距离．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46" name="矩形 30730"/>
          <p:cNvSpPr/>
          <p:nvPr/>
        </p:nvSpPr>
        <p:spPr>
          <a:xfrm>
            <a:off x="1981200" y="5943600"/>
            <a:ext cx="9144000" cy="411163"/>
          </a:xfrm>
          <a:prstGeom prst="rect">
            <a:avLst/>
          </a:prstGeom>
          <a:noFill/>
          <a:ln w="9525">
            <a:noFill/>
          </a:ln>
        </p:spPr>
        <p:txBody>
          <a:bodyPr lIns="333270"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）公式：</a:t>
            </a:r>
            <a:r>
              <a:rPr lang="zh-CN" altLang="en-US" sz="2400" b="1" i="1" dirty="0">
                <a:latin typeface="宋体" panose="02010600030101010101" pitchFamily="2" charset="-122"/>
                <a:sym typeface="宋体" panose="02010600030101010101" pitchFamily="2" charset="-122"/>
              </a:rPr>
              <a:t>Ｆ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＝</a:t>
            </a:r>
            <a:r>
              <a:rPr lang="zh-CN" altLang="en-US" sz="2400" b="1" i="1" dirty="0">
                <a:latin typeface="宋体" panose="02010600030101010101" pitchFamily="2" charset="-122"/>
                <a:sym typeface="宋体" panose="02010600030101010101" pitchFamily="2" charset="-122"/>
              </a:rPr>
              <a:t>Ｇ</a:t>
            </a:r>
            <a:r>
              <a:rPr lang="zh-CN" altLang="en-US" sz="2400" b="1" baseline="-30000" dirty="0">
                <a:latin typeface="宋体" panose="02010600030101010101" pitchFamily="2" charset="-122"/>
                <a:sym typeface="宋体" panose="02010600030101010101" pitchFamily="2" charset="-122"/>
              </a:rPr>
              <a:t>总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／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n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＝（</a:t>
            </a:r>
            <a:r>
              <a:rPr lang="zh-CN" altLang="en-US" sz="2400" b="1" i="1" dirty="0">
                <a:latin typeface="宋体" panose="02010600030101010101" pitchFamily="2" charset="-122"/>
                <a:sym typeface="宋体" panose="02010600030101010101" pitchFamily="2" charset="-122"/>
              </a:rPr>
              <a:t>Ｇ</a:t>
            </a:r>
            <a:r>
              <a:rPr lang="zh-CN" altLang="en-US" sz="2400" b="1" baseline="-30000" dirty="0">
                <a:latin typeface="宋体" panose="02010600030101010101" pitchFamily="2" charset="-122"/>
                <a:sym typeface="宋体" panose="02010600030101010101" pitchFamily="2" charset="-122"/>
              </a:rPr>
              <a:t>物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＋</a:t>
            </a:r>
            <a:r>
              <a:rPr lang="zh-CN" altLang="en-US" sz="2400" b="1" i="1" dirty="0">
                <a:latin typeface="宋体" panose="02010600030101010101" pitchFamily="2" charset="-122"/>
                <a:sym typeface="宋体" panose="02010600030101010101" pitchFamily="2" charset="-122"/>
              </a:rPr>
              <a:t>Ｇ</a:t>
            </a:r>
            <a:r>
              <a:rPr lang="zh-CN" altLang="en-US" sz="2400" b="1" baseline="-30000" dirty="0">
                <a:latin typeface="宋体" panose="02010600030101010101" pitchFamily="2" charset="-122"/>
                <a:sym typeface="宋体" panose="02010600030101010101" pitchFamily="2" charset="-122"/>
              </a:rPr>
              <a:t>动滑轮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）／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n 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（不计滑轮摩擦）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4347" name="矩形 30731"/>
          <p:cNvSpPr/>
          <p:nvPr/>
        </p:nvSpPr>
        <p:spPr>
          <a:xfrm>
            <a:off x="2743200" y="6446838"/>
            <a:ext cx="3581400" cy="411162"/>
          </a:xfrm>
          <a:prstGeom prst="rect">
            <a:avLst/>
          </a:prstGeom>
          <a:noFill/>
          <a:ln w="9525">
            <a:noFill/>
          </a:ln>
        </p:spPr>
        <p:txBody>
          <a:bodyPr bIns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           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s</a:t>
            </a:r>
            <a:r>
              <a:rPr lang="zh-CN" altLang="en-US" sz="2400" b="1" dirty="0">
                <a:latin typeface="宋体" panose="02010600030101010101" pitchFamily="2" charset="-122"/>
                <a:sym typeface="宋体" panose="02010600030101010101" pitchFamily="2" charset="-122"/>
              </a:rPr>
              <a:t>＝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nh</a:t>
            </a:r>
            <a:r>
              <a:rPr lang="en-US" altLang="zh-CN" sz="2400" b="1" dirty="0">
                <a:latin typeface="Times New Roman" panose="02020603050405020304" pitchFamily="18" charset="0"/>
                <a:ea typeface="华文彩云" pitchFamily="2" charset="-122"/>
                <a:sym typeface="Times New Roman" panose="02020603050405020304" pitchFamily="18" charset="0"/>
              </a:rPr>
              <a:t> 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3324" name="文本框 30733"/>
          <p:cNvSpPr/>
          <p:nvPr/>
        </p:nvSpPr>
        <p:spPr>
          <a:xfrm>
            <a:off x="1847850" y="188913"/>
            <a:ext cx="16557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课堂小结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24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29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52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5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/>
      <p:bldP spid="14339" grpId="0" bldLvl="0"/>
      <p:bldP spid="14340" grpId="0" bldLvl="0"/>
      <p:bldP spid="14341" grpId="0" bldLvl="0"/>
      <p:bldP spid="14342" grpId="0" bldLvl="0"/>
      <p:bldP spid="14343" grpId="0" bldLvl="0"/>
      <p:bldP spid="14344" grpId="0" bldLvl="0"/>
      <p:bldP spid="14345" grpId="0" bldLvl="0"/>
      <p:bldP spid="14346" grpId="0" bldLvl="0"/>
      <p:bldP spid="14347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33793"/>
          <p:cNvSpPr/>
          <p:nvPr/>
        </p:nvSpPr>
        <p:spPr>
          <a:xfrm>
            <a:off x="1391920" y="740410"/>
            <a:ext cx="8820150" cy="2286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例题：</a:t>
            </a:r>
            <a:r>
              <a:rPr lang="zh-CN" altLang="en-US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一条绳子只能承受</a:t>
            </a:r>
            <a:r>
              <a:rPr lang="en-US" altLang="zh-CN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3×10</a:t>
            </a:r>
            <a:r>
              <a:rPr lang="en-US" altLang="zh-CN" sz="3600" b="1" baseline="30000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3</a:t>
            </a:r>
            <a:r>
              <a:rPr lang="zh-CN" altLang="en-US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Ｎ的的拉力．请你设计两种滑轮组装置要求都能提起</a:t>
            </a:r>
            <a:r>
              <a:rPr lang="en-US" altLang="zh-CN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10</a:t>
            </a:r>
            <a:r>
              <a:rPr lang="en-US" altLang="zh-CN" sz="3600" b="1" baseline="30000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4</a:t>
            </a:r>
            <a:r>
              <a:rPr lang="zh-CN" altLang="en-US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Ｎ的重物．请用两种完成任务（第一种可动力向下，第二种使用尽量少的滑轮</a:t>
            </a:r>
            <a:r>
              <a:rPr lang="en-US" altLang="zh-CN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)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235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83563" y="1052513"/>
            <a:ext cx="1887537" cy="223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矩形 23554"/>
          <p:cNvSpPr/>
          <p:nvPr/>
        </p:nvSpPr>
        <p:spPr>
          <a:xfrm>
            <a:off x="1524000" y="909638"/>
            <a:ext cx="6443663" cy="2835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200025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1.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重物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G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分别在拉力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F1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、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F2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、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F3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作用下静止不动，不计摩擦力则（    ）</a:t>
            </a:r>
            <a:endParaRPr lang="zh-CN" altLang="en-US" sz="3600" b="1" dirty="0">
              <a:solidFill>
                <a:schemeClr val="accent2"/>
              </a:solidFill>
              <a:latin typeface="隶书" pitchFamily="49" charset="-122"/>
              <a:ea typeface="隶书" pitchFamily="49" charset="-122"/>
              <a:sym typeface="隶书" pitchFamily="49" charset="-122"/>
            </a:endParaRPr>
          </a:p>
          <a:p>
            <a:pPr marL="0" lvl="0" indent="200025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A F1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最大  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B F2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最大  </a:t>
            </a:r>
            <a:endParaRPr lang="zh-CN" altLang="en-US" sz="3600" b="1" dirty="0">
              <a:solidFill>
                <a:schemeClr val="accent2"/>
              </a:solidFill>
              <a:latin typeface="隶书" pitchFamily="49" charset="-122"/>
              <a:ea typeface="隶书" pitchFamily="49" charset="-122"/>
              <a:sym typeface="隶书" pitchFamily="49" charset="-122"/>
            </a:endParaRPr>
          </a:p>
          <a:p>
            <a:pPr marL="0" lvl="0" indent="200025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C F3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最大  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D 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一样大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5364" name="文本框 23557"/>
          <p:cNvSpPr/>
          <p:nvPr/>
        </p:nvSpPr>
        <p:spPr>
          <a:xfrm>
            <a:off x="1992313" y="333375"/>
            <a:ext cx="324008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课堂巩固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文本框 11266"/>
          <p:cNvSpPr/>
          <p:nvPr/>
        </p:nvSpPr>
        <p:spPr>
          <a:xfrm>
            <a:off x="1699260" y="0"/>
            <a:ext cx="896874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solidFill>
                  <a:srgbClr val="A50021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2.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如下图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(a)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所示，物体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B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重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100N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，在力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作用下匀速上升时，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应等于</a:t>
            </a:r>
            <a:r>
              <a:rPr lang="zh-CN" altLang="en-US" sz="3600" b="1" u="sng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</a:t>
            </a:r>
            <a:r>
              <a:rPr lang="en-US" altLang="zh-CN" sz="3600" b="1" u="sng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        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N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。（不计摩擦）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7411" name="Group 3"/>
          <p:cNvGrpSpPr/>
          <p:nvPr/>
        </p:nvGrpSpPr>
        <p:grpSpPr>
          <a:xfrm>
            <a:off x="2514600" y="1752600"/>
            <a:ext cx="2057400" cy="2900363"/>
            <a:chOff x="0" y="0"/>
            <a:chExt cx="1296" cy="1827"/>
          </a:xfrm>
        </p:grpSpPr>
        <p:sp>
          <p:nvSpPr>
            <p:cNvPr id="16497" name="文本框 11299"/>
            <p:cNvSpPr/>
            <p:nvPr/>
          </p:nvSpPr>
          <p:spPr>
            <a:xfrm>
              <a:off x="303" y="1539"/>
              <a:ext cx="605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图</a:t>
              </a: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(a)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grpSp>
          <p:nvGrpSpPr>
            <p:cNvPr id="16498" name="Group 5"/>
            <p:cNvGrpSpPr/>
            <p:nvPr/>
          </p:nvGrpSpPr>
          <p:grpSpPr>
            <a:xfrm>
              <a:off x="0" y="0"/>
              <a:ext cx="1296" cy="1044"/>
              <a:chOff x="0" y="0"/>
              <a:chExt cx="1296" cy="1044"/>
            </a:xfrm>
          </p:grpSpPr>
          <p:grpSp>
            <p:nvGrpSpPr>
              <p:cNvPr id="16499" name="Group 6"/>
              <p:cNvGrpSpPr/>
              <p:nvPr/>
            </p:nvGrpSpPr>
            <p:grpSpPr>
              <a:xfrm>
                <a:off x="90" y="404"/>
                <a:ext cx="117" cy="640"/>
                <a:chOff x="0" y="0"/>
                <a:chExt cx="192" cy="558"/>
              </a:xfrm>
            </p:grpSpPr>
            <p:sp>
              <p:nvSpPr>
                <p:cNvPr id="16529" name="矩形 11268"/>
                <p:cNvSpPr/>
                <p:nvPr/>
              </p:nvSpPr>
              <p:spPr>
                <a:xfrm>
                  <a:off x="0" y="366"/>
                  <a:ext cx="192" cy="192"/>
                </a:xfrm>
                <a:prstGeom prst="rect">
                  <a:avLst/>
                </a:prstGeom>
                <a:solidFill>
                  <a:schemeClr val="tx1"/>
                </a:solidFill>
                <a:ln w="1905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6530" name="直接连接符 11269"/>
                <p:cNvSpPr/>
                <p:nvPr/>
              </p:nvSpPr>
              <p:spPr>
                <a:xfrm>
                  <a:off x="96" y="0"/>
                  <a:ext cx="1" cy="384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16500" name="Group 9"/>
              <p:cNvGrpSpPr/>
              <p:nvPr/>
            </p:nvGrpSpPr>
            <p:grpSpPr>
              <a:xfrm>
                <a:off x="68" y="0"/>
                <a:ext cx="478" cy="698"/>
                <a:chOff x="0" y="0"/>
                <a:chExt cx="672" cy="995"/>
              </a:xfrm>
            </p:grpSpPr>
            <p:grpSp>
              <p:nvGrpSpPr>
                <p:cNvPr id="16504" name="Group 10"/>
                <p:cNvGrpSpPr/>
                <p:nvPr/>
              </p:nvGrpSpPr>
              <p:grpSpPr>
                <a:xfrm>
                  <a:off x="0" y="0"/>
                  <a:ext cx="672" cy="792"/>
                  <a:chOff x="0" y="0"/>
                  <a:chExt cx="672" cy="792"/>
                </a:xfrm>
              </p:grpSpPr>
              <p:grpSp>
                <p:nvGrpSpPr>
                  <p:cNvPr id="16508" name="Group 11"/>
                  <p:cNvGrpSpPr/>
                  <p:nvPr/>
                </p:nvGrpSpPr>
                <p:grpSpPr>
                  <a:xfrm>
                    <a:off x="0" y="0"/>
                    <a:ext cx="672" cy="684"/>
                    <a:chOff x="0" y="0"/>
                    <a:chExt cx="672" cy="684"/>
                  </a:xfrm>
                </p:grpSpPr>
                <p:grpSp>
                  <p:nvGrpSpPr>
                    <p:cNvPr id="16515" name="Group 12"/>
                    <p:cNvGrpSpPr/>
                    <p:nvPr/>
                  </p:nvGrpSpPr>
                  <p:grpSpPr>
                    <a:xfrm>
                      <a:off x="0" y="0"/>
                      <a:ext cx="672" cy="96"/>
                      <a:chOff x="0" y="0"/>
                      <a:chExt cx="672" cy="96"/>
                    </a:xfrm>
                  </p:grpSpPr>
                  <p:sp>
                    <p:nvSpPr>
                      <p:cNvPr id="16518" name="直接连接符 11275"/>
                      <p:cNvSpPr/>
                      <p:nvPr/>
                    </p:nvSpPr>
                    <p:spPr>
                      <a:xfrm>
                        <a:off x="0" y="96"/>
                        <a:ext cx="624" cy="1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19" name="直接连接符 11276"/>
                      <p:cNvSpPr/>
                      <p:nvPr/>
                    </p:nvSpPr>
                    <p:spPr>
                      <a:xfrm flipH="1">
                        <a:off x="0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20" name="直接连接符 11277"/>
                      <p:cNvSpPr/>
                      <p:nvPr/>
                    </p:nvSpPr>
                    <p:spPr>
                      <a:xfrm flipH="1">
                        <a:off x="57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21" name="直接连接符 11278"/>
                      <p:cNvSpPr/>
                      <p:nvPr/>
                    </p:nvSpPr>
                    <p:spPr>
                      <a:xfrm flipH="1">
                        <a:off x="135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22" name="直接连接符 11279"/>
                      <p:cNvSpPr/>
                      <p:nvPr/>
                    </p:nvSpPr>
                    <p:spPr>
                      <a:xfrm flipH="1">
                        <a:off x="192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23" name="直接连接符 11280"/>
                      <p:cNvSpPr/>
                      <p:nvPr/>
                    </p:nvSpPr>
                    <p:spPr>
                      <a:xfrm flipH="1">
                        <a:off x="252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24" name="直接连接符 11281"/>
                      <p:cNvSpPr/>
                      <p:nvPr/>
                    </p:nvSpPr>
                    <p:spPr>
                      <a:xfrm flipH="1">
                        <a:off x="321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25" name="直接连接符 11282"/>
                      <p:cNvSpPr/>
                      <p:nvPr/>
                    </p:nvSpPr>
                    <p:spPr>
                      <a:xfrm flipH="1">
                        <a:off x="387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26" name="直接连接符 11283"/>
                      <p:cNvSpPr/>
                      <p:nvPr/>
                    </p:nvSpPr>
                    <p:spPr>
                      <a:xfrm flipH="1">
                        <a:off x="450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27" name="直接连接符 11284"/>
                      <p:cNvSpPr/>
                      <p:nvPr/>
                    </p:nvSpPr>
                    <p:spPr>
                      <a:xfrm flipH="1">
                        <a:off x="519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528" name="直接连接符 11285"/>
                      <p:cNvSpPr/>
                      <p:nvPr/>
                    </p:nvSpPr>
                    <p:spPr>
                      <a:xfrm flipH="1">
                        <a:off x="576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  <p:sp>
                  <p:nvSpPr>
                    <p:cNvPr id="16516" name="直接连接符 11286"/>
                    <p:cNvSpPr/>
                    <p:nvPr/>
                  </p:nvSpPr>
                  <p:spPr>
                    <a:xfrm>
                      <a:off x="306" y="96"/>
                      <a:ext cx="1" cy="288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6517" name="直接连接符 11287"/>
                    <p:cNvSpPr/>
                    <p:nvPr/>
                  </p:nvSpPr>
                  <p:spPr>
                    <a:xfrm>
                      <a:off x="303" y="348"/>
                      <a:ext cx="1" cy="336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16509" name="Group 26"/>
                  <p:cNvGrpSpPr/>
                  <p:nvPr/>
                </p:nvGrpSpPr>
                <p:grpSpPr>
                  <a:xfrm>
                    <a:off x="117" y="384"/>
                    <a:ext cx="408" cy="408"/>
                    <a:chOff x="0" y="0"/>
                    <a:chExt cx="680" cy="681"/>
                  </a:xfrm>
                </p:grpSpPr>
                <p:grpSp>
                  <p:nvGrpSpPr>
                    <p:cNvPr id="16510" name="Group 27"/>
                    <p:cNvGrpSpPr/>
                    <p:nvPr/>
                  </p:nvGrpSpPr>
                  <p:grpSpPr>
                    <a:xfrm>
                      <a:off x="0" y="0"/>
                      <a:ext cx="680" cy="680"/>
                      <a:chOff x="0" y="0"/>
                      <a:chExt cx="680" cy="680"/>
                    </a:xfrm>
                  </p:grpSpPr>
                  <p:sp>
                    <p:nvSpPr>
                      <p:cNvPr id="16513" name="椭圆 11290"/>
                      <p:cNvSpPr/>
                      <p:nvPr/>
                    </p:nvSpPr>
                    <p:spPr>
                      <a:xfrm>
                        <a:off x="0" y="0"/>
                        <a:ext cx="680" cy="680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6514" name="椭圆 11291"/>
                      <p:cNvSpPr/>
                      <p:nvPr/>
                    </p:nvSpPr>
                    <p:spPr>
                      <a:xfrm>
                        <a:off x="48" y="57"/>
                        <a:ext cx="576" cy="576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16511" name="椭圆 11292"/>
                    <p:cNvSpPr/>
                    <p:nvPr/>
                  </p:nvSpPr>
                  <p:spPr>
                    <a:xfrm>
                      <a:off x="237" y="243"/>
                      <a:ext cx="192" cy="192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6512" name="菱形 11293"/>
                    <p:cNvSpPr/>
                    <p:nvPr/>
                  </p:nvSpPr>
                  <p:spPr>
                    <a:xfrm>
                      <a:off x="279" y="9"/>
                      <a:ext cx="96" cy="672"/>
                    </a:xfrm>
                    <a:prstGeom prst="diamond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16505" name="Group 32"/>
                <p:cNvGrpSpPr/>
                <p:nvPr/>
              </p:nvGrpSpPr>
              <p:grpSpPr>
                <a:xfrm>
                  <a:off x="270" y="768"/>
                  <a:ext cx="102" cy="227"/>
                  <a:chOff x="0" y="0"/>
                  <a:chExt cx="148" cy="320"/>
                </a:xfrm>
              </p:grpSpPr>
              <p:sp>
                <p:nvSpPr>
                  <p:cNvPr id="16506" name="椭圆 11295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6507" name="任意多边形 11296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sp>
            <p:nvSpPr>
              <p:cNvPr id="16501" name="直接连接符 11297"/>
              <p:cNvSpPr/>
              <p:nvPr/>
            </p:nvSpPr>
            <p:spPr>
              <a:xfrm>
                <a:off x="371" y="284"/>
                <a:ext cx="682" cy="337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6502" name="文本框 11298"/>
              <p:cNvSpPr/>
              <p:nvPr/>
            </p:nvSpPr>
            <p:spPr>
              <a:xfrm>
                <a:off x="1023" y="506"/>
                <a:ext cx="273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F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6503" name="直接连接符 11300"/>
              <p:cNvSpPr/>
              <p:nvPr/>
            </p:nvSpPr>
            <p:spPr>
              <a:xfrm flipV="1">
                <a:off x="0" y="741"/>
                <a:ext cx="1" cy="303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</p:grpSp>
      <p:sp>
        <p:nvSpPr>
          <p:cNvPr id="17446" name="文本框 11392"/>
          <p:cNvSpPr/>
          <p:nvPr/>
        </p:nvSpPr>
        <p:spPr>
          <a:xfrm>
            <a:off x="1524000" y="4652963"/>
            <a:ext cx="89154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solidFill>
                  <a:srgbClr val="A50021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3.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如上图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(b)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所示，物体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A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重为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100N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，挂重物的钩子承受的拉力是</a:t>
            </a:r>
            <a:r>
              <a:rPr lang="zh-CN" altLang="en-US" sz="3600" b="1" u="sng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</a:t>
            </a:r>
            <a:r>
              <a:rPr lang="en-US" altLang="zh-CN" sz="3600" b="1" u="sng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        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N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。人</a:t>
            </a:r>
            <a:r>
              <a:rPr lang="zh-CN" altLang="en-US" sz="3600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匀速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拉绳子的力是</a:t>
            </a:r>
            <a:r>
              <a:rPr lang="zh-CN" altLang="en-US" sz="3600" b="1" u="sng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</a:t>
            </a:r>
            <a:r>
              <a:rPr lang="en-US" altLang="zh-CN" sz="3600" b="1" u="sng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          </a:t>
            </a:r>
            <a:r>
              <a:rPr lang="en-US" altLang="zh-CN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N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（动滑轮自重不计）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7447" name="Group 39"/>
          <p:cNvGrpSpPr/>
          <p:nvPr/>
        </p:nvGrpSpPr>
        <p:grpSpPr>
          <a:xfrm>
            <a:off x="6386513" y="1752600"/>
            <a:ext cx="3062287" cy="2971800"/>
            <a:chOff x="0" y="0"/>
            <a:chExt cx="1929" cy="1872"/>
          </a:xfrm>
        </p:grpSpPr>
        <p:sp>
          <p:nvSpPr>
            <p:cNvPr id="16393" name="直接连接符 11404"/>
            <p:cNvSpPr/>
            <p:nvPr/>
          </p:nvSpPr>
          <p:spPr>
            <a:xfrm>
              <a:off x="57" y="1410"/>
              <a:ext cx="1872" cy="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6394" name="Group 41"/>
            <p:cNvGrpSpPr/>
            <p:nvPr/>
          </p:nvGrpSpPr>
          <p:grpSpPr>
            <a:xfrm>
              <a:off x="0" y="0"/>
              <a:ext cx="1906" cy="1872"/>
              <a:chOff x="0" y="0"/>
              <a:chExt cx="1906" cy="1872"/>
            </a:xfrm>
          </p:grpSpPr>
          <p:grpSp>
            <p:nvGrpSpPr>
              <p:cNvPr id="16395" name="Group 42"/>
              <p:cNvGrpSpPr/>
              <p:nvPr/>
            </p:nvGrpSpPr>
            <p:grpSpPr>
              <a:xfrm>
                <a:off x="441" y="0"/>
                <a:ext cx="1050" cy="1872"/>
                <a:chOff x="0" y="0"/>
                <a:chExt cx="1050" cy="1872"/>
              </a:xfrm>
            </p:grpSpPr>
            <p:grpSp>
              <p:nvGrpSpPr>
                <p:cNvPr id="16438" name="Group 43"/>
                <p:cNvGrpSpPr/>
                <p:nvPr/>
              </p:nvGrpSpPr>
              <p:grpSpPr>
                <a:xfrm>
                  <a:off x="0" y="0"/>
                  <a:ext cx="537" cy="1296"/>
                  <a:chOff x="0" y="0"/>
                  <a:chExt cx="537" cy="1296"/>
                </a:xfrm>
              </p:grpSpPr>
              <p:grpSp>
                <p:nvGrpSpPr>
                  <p:cNvPr id="16449" name="Group 44"/>
                  <p:cNvGrpSpPr/>
                  <p:nvPr/>
                </p:nvGrpSpPr>
                <p:grpSpPr>
                  <a:xfrm>
                    <a:off x="299" y="139"/>
                    <a:ext cx="235" cy="460"/>
                    <a:chOff x="0" y="0"/>
                    <a:chExt cx="340" cy="794"/>
                  </a:xfrm>
                </p:grpSpPr>
                <p:grpSp>
                  <p:nvGrpSpPr>
                    <p:cNvPr id="16485" name="Group 45"/>
                    <p:cNvGrpSpPr/>
                    <p:nvPr/>
                  </p:nvGrpSpPr>
                  <p:grpSpPr>
                    <a:xfrm>
                      <a:off x="0" y="231"/>
                      <a:ext cx="340" cy="340"/>
                      <a:chOff x="0" y="0"/>
                      <a:chExt cx="680" cy="681"/>
                    </a:xfrm>
                  </p:grpSpPr>
                  <p:grpSp>
                    <p:nvGrpSpPr>
                      <p:cNvPr id="16492" name="Group 46"/>
                      <p:cNvGrpSpPr/>
                      <p:nvPr/>
                    </p:nvGrpSpPr>
                    <p:grpSpPr>
                      <a:xfrm>
                        <a:off x="0" y="0"/>
                        <a:ext cx="680" cy="680"/>
                        <a:chOff x="0" y="0"/>
                        <a:chExt cx="680" cy="680"/>
                      </a:xfrm>
                    </p:grpSpPr>
                    <p:sp>
                      <p:nvSpPr>
                        <p:cNvPr id="16495" name="椭圆 11335"/>
                        <p:cNvSpPr/>
                        <p:nvPr/>
                      </p:nvSpPr>
                      <p:spPr>
                        <a:xfrm>
                          <a:off x="0" y="0"/>
                          <a:ext cx="680" cy="680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  <p:sp>
                      <p:nvSpPr>
                        <p:cNvPr id="16496" name="椭圆 11336"/>
                        <p:cNvSpPr/>
                        <p:nvPr/>
                      </p:nvSpPr>
                      <p:spPr>
                        <a:xfrm>
                          <a:off x="48" y="57"/>
                          <a:ext cx="576" cy="576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</p:grpSp>
                  <p:sp>
                    <p:nvSpPr>
                      <p:cNvPr id="16493" name="椭圆 11337"/>
                      <p:cNvSpPr/>
                      <p:nvPr/>
                    </p:nvSpPr>
                    <p:spPr>
                      <a:xfrm>
                        <a:off x="237" y="243"/>
                        <a:ext cx="192" cy="192"/>
                      </a:xfrm>
                      <a:prstGeom prst="ellipse">
                        <a:avLst/>
                      </a:prstGeom>
                      <a:solidFill>
                        <a:schemeClr val="tx2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6494" name="菱形 11338"/>
                      <p:cNvSpPr/>
                      <p:nvPr/>
                    </p:nvSpPr>
                    <p:spPr>
                      <a:xfrm>
                        <a:off x="279" y="9"/>
                        <a:ext cx="96" cy="672"/>
                      </a:xfrm>
                      <a:prstGeom prst="diamond">
                        <a:avLst/>
                      </a:prstGeom>
                      <a:solidFill>
                        <a:srgbClr val="663300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6486" name="Group 51"/>
                    <p:cNvGrpSpPr/>
                    <p:nvPr/>
                  </p:nvGrpSpPr>
                  <p:grpSpPr>
                    <a:xfrm>
                      <a:off x="114" y="567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6490" name="椭圆 11340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6491" name="任意多边形 11341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6487" name="Group 54"/>
                    <p:cNvGrpSpPr/>
                    <p:nvPr/>
                  </p:nvGrpSpPr>
                  <p:grpSpPr>
                    <a:xfrm flipH="1" flipV="1">
                      <a:off x="105" y="0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6488" name="椭圆 11343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6489" name="任意多边形 11344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6450" name="Group 57"/>
                  <p:cNvGrpSpPr/>
                  <p:nvPr/>
                </p:nvGrpSpPr>
                <p:grpSpPr>
                  <a:xfrm>
                    <a:off x="0" y="0"/>
                    <a:ext cx="537" cy="1296"/>
                    <a:chOff x="0" y="0"/>
                    <a:chExt cx="537" cy="1296"/>
                  </a:xfrm>
                </p:grpSpPr>
                <p:sp>
                  <p:nvSpPr>
                    <p:cNvPr id="16451" name="直接连接符 11380"/>
                    <p:cNvSpPr/>
                    <p:nvPr/>
                  </p:nvSpPr>
                  <p:spPr>
                    <a:xfrm>
                      <a:off x="178" y="1101"/>
                      <a:ext cx="1" cy="56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grpSp>
                  <p:nvGrpSpPr>
                    <p:cNvPr id="16452" name="Group 59"/>
                    <p:cNvGrpSpPr/>
                    <p:nvPr/>
                  </p:nvGrpSpPr>
                  <p:grpSpPr>
                    <a:xfrm>
                      <a:off x="66" y="639"/>
                      <a:ext cx="235" cy="460"/>
                      <a:chOff x="0" y="0"/>
                      <a:chExt cx="340" cy="794"/>
                    </a:xfrm>
                  </p:grpSpPr>
                  <p:grpSp>
                    <p:nvGrpSpPr>
                      <p:cNvPr id="16473" name="Group 60"/>
                      <p:cNvGrpSpPr/>
                      <p:nvPr/>
                    </p:nvGrpSpPr>
                    <p:grpSpPr>
                      <a:xfrm>
                        <a:off x="0" y="231"/>
                        <a:ext cx="340" cy="340"/>
                        <a:chOff x="0" y="0"/>
                        <a:chExt cx="680" cy="681"/>
                      </a:xfrm>
                    </p:grpSpPr>
                    <p:grpSp>
                      <p:nvGrpSpPr>
                        <p:cNvPr id="16480" name="Group 61"/>
                        <p:cNvGrpSpPr/>
                        <p:nvPr/>
                      </p:nvGrpSpPr>
                      <p:grpSpPr>
                        <a:xfrm>
                          <a:off x="0" y="0"/>
                          <a:ext cx="680" cy="680"/>
                          <a:chOff x="0" y="0"/>
                          <a:chExt cx="680" cy="680"/>
                        </a:xfrm>
                      </p:grpSpPr>
                      <p:sp>
                        <p:nvSpPr>
                          <p:cNvPr id="16483" name="椭圆 11348"/>
                          <p:cNvSpPr/>
                          <p:nvPr/>
                        </p:nvSpPr>
                        <p:spPr>
                          <a:xfrm>
                            <a:off x="0" y="0"/>
                            <a:ext cx="680" cy="680"/>
                          </a:xfrm>
                          <a:prstGeom prst="ellipse">
                            <a:avLst/>
                          </a:prstGeom>
                          <a:solidFill>
                            <a:schemeClr val="accent1"/>
                          </a:solidFill>
                          <a:ln w="38100" cap="flat" cmpd="sng">
                            <a:solidFill>
                              <a:schemeClr val="tx1"/>
                            </a:solidFill>
                            <a:prstDash val="solid"/>
                            <a:headEnd type="none" w="med" len="med"/>
                            <a:tailEnd type="none" w="med" len="med"/>
                          </a:ln>
                        </p:spPr>
                        <p:txBody>
                          <a:bodyPr/>
                          <a:lstStyle>
                            <a:lvl1pPr marL="2286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10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sz="2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1pPr>
                            <a:lvl2pPr marL="6858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sz="24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2pPr>
                            <a:lvl3pPr marL="11430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sz="20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3pPr>
                            <a:lvl4pPr marL="16002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4pPr>
                            <a:lvl5pPr marL="20574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5pPr>
                          </a:lstStyle>
                          <a:p>
                            <a:pPr marL="0" lvl="0" indent="0" eaLnBrk="1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zh-CN" altLang="zh-CN" sz="1800" dirty="0">
                              <a:sym typeface="宋体" panose="02010600030101010101" pitchFamily="2" charset="-122"/>
                            </a:endParaRPr>
                          </a:p>
                        </p:txBody>
                      </p:sp>
                      <p:sp>
                        <p:nvSpPr>
                          <p:cNvPr id="16484" name="椭圆 11349"/>
                          <p:cNvSpPr/>
                          <p:nvPr/>
                        </p:nvSpPr>
                        <p:spPr>
                          <a:xfrm>
                            <a:off x="48" y="57"/>
                            <a:ext cx="576" cy="576"/>
                          </a:xfrm>
                          <a:prstGeom prst="ellipse">
                            <a:avLst/>
                          </a:prstGeom>
                          <a:solidFill>
                            <a:schemeClr val="accent1"/>
                          </a:solidFill>
                          <a:ln w="38100" cap="flat" cmpd="sng">
                            <a:solidFill>
                              <a:schemeClr val="tx1"/>
                            </a:solidFill>
                            <a:prstDash val="solid"/>
                            <a:headEnd type="none" w="med" len="med"/>
                            <a:tailEnd type="none" w="med" len="med"/>
                          </a:ln>
                        </p:spPr>
                        <p:txBody>
                          <a:bodyPr/>
                          <a:lstStyle>
                            <a:lvl1pPr marL="2286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10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sz="28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1pPr>
                            <a:lvl2pPr marL="6858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sz="24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2pPr>
                            <a:lvl3pPr marL="11430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sz="2000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3pPr>
                            <a:lvl4pPr marL="16002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4pPr>
                            <a:lvl5pPr marL="2057400" indent="-228600" algn="l" rtl="0" eaLnBrk="0" fontAlgn="base" hangingPunct="0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spcAft>
                                <a:spcPct val="0"/>
                              </a:spcAft>
                              <a:buFont typeface="Arial" panose="020B0604020202020204" pitchFamily="34" charset="0"/>
                              <a:buChar char="•"/>
                              <a:defRPr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  <a:sym typeface="Calibri" panose="020F0502020204030204" charset="0"/>
                              </a:defRPr>
                            </a:lvl5pPr>
                          </a:lstStyle>
                          <a:p>
                            <a:pPr marL="0" lvl="0" indent="0" eaLnBrk="1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endParaRPr lang="zh-CN" altLang="zh-CN" sz="1800" dirty="0">
                              <a:sym typeface="宋体" panose="02010600030101010101" pitchFamily="2" charset="-122"/>
                            </a:endParaRPr>
                          </a:p>
                        </p:txBody>
                      </p:sp>
                    </p:grpSp>
                    <p:sp>
                      <p:nvSpPr>
                        <p:cNvPr id="16481" name="椭圆 11350"/>
                        <p:cNvSpPr/>
                        <p:nvPr/>
                      </p:nvSpPr>
                      <p:spPr>
                        <a:xfrm>
                          <a:off x="237" y="243"/>
                          <a:ext cx="192" cy="192"/>
                        </a:xfrm>
                        <a:prstGeom prst="ellipse">
                          <a:avLst/>
                        </a:prstGeom>
                        <a:solidFill>
                          <a:schemeClr val="tx2"/>
                        </a:solidFill>
                        <a:ln w="9525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  <p:sp>
                      <p:nvSpPr>
                        <p:cNvPr id="16482" name="菱形 11351"/>
                        <p:cNvSpPr/>
                        <p:nvPr/>
                      </p:nvSpPr>
                      <p:spPr>
                        <a:xfrm>
                          <a:off x="279" y="9"/>
                          <a:ext cx="96" cy="672"/>
                        </a:xfrm>
                        <a:prstGeom prst="diamond">
                          <a:avLst/>
                        </a:prstGeom>
                        <a:solidFill>
                          <a:srgbClr val="663300"/>
                        </a:solidFill>
                        <a:ln w="9525" cap="flat" cmpd="sng">
                          <a:solidFill>
                            <a:schemeClr val="tx1"/>
                          </a:solidFill>
                          <a:prstDash val="solid"/>
                          <a:miter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</p:grpSp>
                  <p:grpSp>
                    <p:nvGrpSpPr>
                      <p:cNvPr id="16474" name="Group 66"/>
                      <p:cNvGrpSpPr/>
                      <p:nvPr/>
                    </p:nvGrpSpPr>
                    <p:grpSpPr>
                      <a:xfrm>
                        <a:off x="114" y="567"/>
                        <a:ext cx="102" cy="227"/>
                        <a:chOff x="0" y="0"/>
                        <a:chExt cx="148" cy="320"/>
                      </a:xfrm>
                    </p:grpSpPr>
                    <p:sp>
                      <p:nvSpPr>
                        <p:cNvPr id="16478" name="椭圆 11353"/>
                        <p:cNvSpPr/>
                        <p:nvPr/>
                      </p:nvSpPr>
                      <p:spPr>
                        <a:xfrm>
                          <a:off x="41" y="0"/>
                          <a:ext cx="48" cy="48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  <p:sp>
                      <p:nvSpPr>
                        <p:cNvPr id="16479" name="任意多边形 11354"/>
                        <p:cNvSpPr/>
                        <p:nvPr/>
                      </p:nvSpPr>
                      <p:spPr>
                        <a:xfrm>
                          <a:off x="0" y="46"/>
                          <a:ext cx="148" cy="274"/>
                        </a:xfrm>
                        <a:custGeom>
                          <a:avLst/>
                          <a:gdLst/>
                          <a:ahLst/>
                          <a:cxnLst/>
                          <a:pathLst/>
                        </a:custGeom>
                        <a:noFill/>
                        <a:ln w="38100" cap="flat" cmpd="sng">
                          <a:solidFill>
                            <a:schemeClr val="tx1">
                              <a:alpha val="10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p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16475" name="Group 69"/>
                      <p:cNvGrpSpPr/>
                      <p:nvPr/>
                    </p:nvGrpSpPr>
                    <p:grpSpPr>
                      <a:xfrm flipH="1" flipV="1">
                        <a:off x="105" y="0"/>
                        <a:ext cx="102" cy="227"/>
                        <a:chOff x="0" y="0"/>
                        <a:chExt cx="148" cy="320"/>
                      </a:xfrm>
                    </p:grpSpPr>
                    <p:sp>
                      <p:nvSpPr>
                        <p:cNvPr id="16476" name="椭圆 11356"/>
                        <p:cNvSpPr/>
                        <p:nvPr/>
                      </p:nvSpPr>
                      <p:spPr>
                        <a:xfrm>
                          <a:off x="41" y="0"/>
                          <a:ext cx="48" cy="48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  <p:sp>
                      <p:nvSpPr>
                        <p:cNvPr id="16477" name="任意多边形 11357"/>
                        <p:cNvSpPr/>
                        <p:nvPr/>
                      </p:nvSpPr>
                      <p:spPr>
                        <a:xfrm>
                          <a:off x="0" y="46"/>
                          <a:ext cx="148" cy="274"/>
                        </a:xfrm>
                        <a:custGeom>
                          <a:avLst/>
                          <a:gdLst/>
                          <a:ahLst/>
                          <a:cxnLst/>
                          <a:pathLst/>
                        </a:custGeom>
                        <a:noFill/>
                        <a:ln w="38100" cap="flat" cmpd="sng">
                          <a:solidFill>
                            <a:schemeClr val="tx1">
                              <a:alpha val="10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p>
                          <a:endParaRPr lang="zh-CN" altLang="en-US"/>
                        </a:p>
                      </p:txBody>
                    </p:sp>
                  </p:grpSp>
                </p:grpSp>
                <p:grpSp>
                  <p:nvGrpSpPr>
                    <p:cNvPr id="16453" name="Group 72"/>
                    <p:cNvGrpSpPr/>
                    <p:nvPr/>
                  </p:nvGrpSpPr>
                  <p:grpSpPr>
                    <a:xfrm flipV="1">
                      <a:off x="0" y="0"/>
                      <a:ext cx="488" cy="28"/>
                      <a:chOff x="0" y="0"/>
                      <a:chExt cx="1764" cy="123"/>
                    </a:xfrm>
                  </p:grpSpPr>
                  <p:grpSp>
                    <p:nvGrpSpPr>
                      <p:cNvPr id="16460" name="Group 73"/>
                      <p:cNvGrpSpPr/>
                      <p:nvPr/>
                    </p:nvGrpSpPr>
                    <p:grpSpPr>
                      <a:xfrm>
                        <a:off x="0" y="3"/>
                        <a:ext cx="864" cy="120"/>
                        <a:chOff x="0" y="0"/>
                        <a:chExt cx="864" cy="120"/>
                      </a:xfrm>
                    </p:grpSpPr>
                    <p:sp>
                      <p:nvSpPr>
                        <p:cNvPr id="16468" name="直接连接符 11360"/>
                        <p:cNvSpPr/>
                        <p:nvPr/>
                      </p:nvSpPr>
                      <p:spPr>
                        <a:xfrm flipH="1">
                          <a:off x="0" y="0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  <p:sp>
                      <p:nvSpPr>
                        <p:cNvPr id="16469" name="直接连接符 11361"/>
                        <p:cNvSpPr/>
                        <p:nvPr/>
                      </p:nvSpPr>
                      <p:spPr>
                        <a:xfrm flipH="1">
                          <a:off x="180" y="0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  <p:sp>
                      <p:nvSpPr>
                        <p:cNvPr id="16470" name="直接连接符 11362"/>
                        <p:cNvSpPr/>
                        <p:nvPr/>
                      </p:nvSpPr>
                      <p:spPr>
                        <a:xfrm flipH="1">
                          <a:off x="360" y="0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  <p:sp>
                      <p:nvSpPr>
                        <p:cNvPr id="16471" name="直接连接符 11363"/>
                        <p:cNvSpPr/>
                        <p:nvPr/>
                      </p:nvSpPr>
                      <p:spPr>
                        <a:xfrm flipH="1">
                          <a:off x="540" y="0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  <p:sp>
                      <p:nvSpPr>
                        <p:cNvPr id="16472" name="直接连接符 11364"/>
                        <p:cNvSpPr/>
                        <p:nvPr/>
                      </p:nvSpPr>
                      <p:spPr>
                        <a:xfrm flipH="1">
                          <a:off x="684" y="7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</p:grpSp>
                  <p:sp>
                    <p:nvSpPr>
                      <p:cNvPr id="16461" name="直接连接符 11365"/>
                      <p:cNvSpPr/>
                      <p:nvPr/>
                    </p:nvSpPr>
                    <p:spPr>
                      <a:xfrm>
                        <a:off x="165" y="0"/>
                        <a:ext cx="1593" cy="1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grpSp>
                    <p:nvGrpSpPr>
                      <p:cNvPr id="16462" name="Group 80"/>
                      <p:cNvGrpSpPr/>
                      <p:nvPr/>
                    </p:nvGrpSpPr>
                    <p:grpSpPr>
                      <a:xfrm>
                        <a:off x="900" y="3"/>
                        <a:ext cx="864" cy="120"/>
                        <a:chOff x="0" y="0"/>
                        <a:chExt cx="864" cy="120"/>
                      </a:xfrm>
                    </p:grpSpPr>
                    <p:sp>
                      <p:nvSpPr>
                        <p:cNvPr id="16463" name="直接连接符 11367"/>
                        <p:cNvSpPr/>
                        <p:nvPr/>
                      </p:nvSpPr>
                      <p:spPr>
                        <a:xfrm flipH="1">
                          <a:off x="0" y="0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  <p:sp>
                      <p:nvSpPr>
                        <p:cNvPr id="16464" name="直接连接符 11368"/>
                        <p:cNvSpPr/>
                        <p:nvPr/>
                      </p:nvSpPr>
                      <p:spPr>
                        <a:xfrm flipH="1">
                          <a:off x="180" y="0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  <p:sp>
                      <p:nvSpPr>
                        <p:cNvPr id="16465" name="直接连接符 11369"/>
                        <p:cNvSpPr/>
                        <p:nvPr/>
                      </p:nvSpPr>
                      <p:spPr>
                        <a:xfrm flipH="1">
                          <a:off x="360" y="0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  <p:sp>
                      <p:nvSpPr>
                        <p:cNvPr id="16466" name="直接连接符 11370"/>
                        <p:cNvSpPr/>
                        <p:nvPr/>
                      </p:nvSpPr>
                      <p:spPr>
                        <a:xfrm flipH="1">
                          <a:off x="540" y="0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  <p:sp>
                      <p:nvSpPr>
                        <p:cNvPr id="16467" name="直接连接符 11371"/>
                        <p:cNvSpPr/>
                        <p:nvPr/>
                      </p:nvSpPr>
                      <p:spPr>
                        <a:xfrm flipH="1">
                          <a:off x="684" y="7"/>
                          <a:ext cx="180" cy="113"/>
                        </a:xfrm>
                        <a:prstGeom prst="line">
                          <a:avLst/>
                        </a:prstGeom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</p:sp>
                  </p:grpSp>
                </p:grpSp>
                <p:sp>
                  <p:nvSpPr>
                    <p:cNvPr id="16454" name="直接连接符 11372"/>
                    <p:cNvSpPr/>
                    <p:nvPr/>
                  </p:nvSpPr>
                  <p:spPr>
                    <a:xfrm>
                      <a:off x="66" y="28"/>
                      <a:ext cx="1" cy="861"/>
                    </a:xfrm>
                    <a:prstGeom prst="line">
                      <a:avLst/>
                    </a:prstGeom>
                    <a:ln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6455" name="矩形 11376"/>
                    <p:cNvSpPr/>
                    <p:nvPr/>
                  </p:nvSpPr>
                  <p:spPr>
                    <a:xfrm>
                      <a:off x="100" y="1157"/>
                      <a:ext cx="151" cy="139"/>
                    </a:xfrm>
                    <a:prstGeom prst="rect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grpSp>
                  <p:nvGrpSpPr>
                    <p:cNvPr id="16456" name="Group 88"/>
                    <p:cNvGrpSpPr/>
                    <p:nvPr/>
                  </p:nvGrpSpPr>
                  <p:grpSpPr>
                    <a:xfrm>
                      <a:off x="299" y="28"/>
                      <a:ext cx="238" cy="851"/>
                      <a:chOff x="0" y="0"/>
                      <a:chExt cx="238" cy="851"/>
                    </a:xfrm>
                  </p:grpSpPr>
                  <p:sp>
                    <p:nvSpPr>
                      <p:cNvPr id="16457" name="直接连接符 11374"/>
                      <p:cNvSpPr/>
                      <p:nvPr/>
                    </p:nvSpPr>
                    <p:spPr>
                      <a:xfrm>
                        <a:off x="99" y="0"/>
                        <a:ext cx="1" cy="111"/>
                      </a:xfrm>
                      <a:prstGeom prst="line">
                        <a:avLst/>
                      </a:prstGeom>
                      <a:ln w="1905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6458" name="直接连接符 11373"/>
                      <p:cNvSpPr/>
                      <p:nvPr/>
                    </p:nvSpPr>
                    <p:spPr>
                      <a:xfrm>
                        <a:off x="238" y="333"/>
                        <a:ext cx="1" cy="473"/>
                      </a:xfrm>
                      <a:prstGeom prst="line">
                        <a:avLst/>
                      </a:prstGeom>
                      <a:ln w="1905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triangle" w="med" len="med"/>
                      </a:ln>
                    </p:spPr>
                  </p:sp>
                  <p:sp>
                    <p:nvSpPr>
                      <p:cNvPr id="16459" name="直接连接符 11383"/>
                      <p:cNvSpPr/>
                      <p:nvPr/>
                    </p:nvSpPr>
                    <p:spPr>
                      <a:xfrm>
                        <a:off x="0" y="351"/>
                        <a:ext cx="1" cy="500"/>
                      </a:xfrm>
                      <a:prstGeom prst="line">
                        <a:avLst/>
                      </a:prstGeom>
                      <a:ln w="1905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</p:grpSp>
            <p:sp>
              <p:nvSpPr>
                <p:cNvPr id="16439" name="文本框 11391"/>
                <p:cNvSpPr/>
                <p:nvPr/>
              </p:nvSpPr>
              <p:spPr>
                <a:xfrm>
                  <a:off x="144" y="1584"/>
                  <a:ext cx="672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50000"/>
                    </a:spcBef>
                    <a:buFontTx/>
                    <a:buNone/>
                  </a:pPr>
                  <a:r>
                    <a:rPr lang="zh-CN" altLang="en-US" sz="2400" dirty="0">
                      <a:latin typeface="Times New Roman" panose="02020603050405020304" pitchFamily="18" charset="0"/>
                      <a:sym typeface="Times New Roman" panose="02020603050405020304" pitchFamily="18" charset="0"/>
                    </a:rPr>
                    <a:t>图</a:t>
                  </a:r>
                  <a:r>
                    <a:rPr lang="en-US" altLang="zh-CN" sz="2400" dirty="0">
                      <a:latin typeface="Times New Roman" panose="02020603050405020304" pitchFamily="18" charset="0"/>
                      <a:sym typeface="Times New Roman" panose="02020603050405020304" pitchFamily="18" charset="0"/>
                    </a:rPr>
                    <a:t>(b)</a:t>
                  </a:r>
                  <a:endParaRPr lang="en-US" altLang="zh-CN" sz="1800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6440" name="Group 93"/>
                <p:cNvGrpSpPr/>
                <p:nvPr/>
              </p:nvGrpSpPr>
              <p:grpSpPr>
                <a:xfrm>
                  <a:off x="528" y="540"/>
                  <a:ext cx="522" cy="883"/>
                  <a:chOff x="0" y="0"/>
                  <a:chExt cx="522" cy="883"/>
                </a:xfrm>
              </p:grpSpPr>
              <p:grpSp>
                <p:nvGrpSpPr>
                  <p:cNvPr id="16441" name="Group 94"/>
                  <p:cNvGrpSpPr/>
                  <p:nvPr/>
                </p:nvGrpSpPr>
                <p:grpSpPr>
                  <a:xfrm>
                    <a:off x="0" y="0"/>
                    <a:ext cx="522" cy="880"/>
                    <a:chOff x="0" y="0"/>
                    <a:chExt cx="522" cy="880"/>
                  </a:xfrm>
                </p:grpSpPr>
                <p:sp>
                  <p:nvSpPr>
                    <p:cNvPr id="16443" name="椭圆 11393"/>
                    <p:cNvSpPr/>
                    <p:nvPr/>
                  </p:nvSpPr>
                  <p:spPr>
                    <a:xfrm>
                      <a:off x="254" y="0"/>
                      <a:ext cx="96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6444" name="直接连接符 11394"/>
                    <p:cNvSpPr/>
                    <p:nvPr/>
                  </p:nvSpPr>
                  <p:spPr>
                    <a:xfrm>
                      <a:off x="302" y="240"/>
                      <a:ext cx="48" cy="288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6445" name="任意多边形 11395"/>
                    <p:cNvSpPr/>
                    <p:nvPr/>
                  </p:nvSpPr>
                  <p:spPr>
                    <a:xfrm>
                      <a:off x="264" y="533"/>
                      <a:ext cx="84" cy="228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9525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16446" name="任意多边形 11396"/>
                    <p:cNvSpPr/>
                    <p:nvPr/>
                  </p:nvSpPr>
                  <p:spPr>
                    <a:xfrm>
                      <a:off x="357" y="551"/>
                      <a:ext cx="165" cy="329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9525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16447" name="直接连接符 11397"/>
                    <p:cNvSpPr/>
                    <p:nvPr/>
                  </p:nvSpPr>
                  <p:spPr>
                    <a:xfrm>
                      <a:off x="14" y="240"/>
                      <a:ext cx="288" cy="96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6448" name="任意多边形 11398"/>
                    <p:cNvSpPr/>
                    <p:nvPr/>
                  </p:nvSpPr>
                  <p:spPr>
                    <a:xfrm>
                      <a:off x="0" y="277"/>
                      <a:ext cx="331" cy="146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9525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6442" name="任意多边形 11401"/>
                  <p:cNvSpPr/>
                  <p:nvPr/>
                </p:nvSpPr>
                <p:spPr>
                  <a:xfrm>
                    <a:off x="215" y="725"/>
                    <a:ext cx="56" cy="158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9525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6396" name="Group 102"/>
              <p:cNvGrpSpPr/>
              <p:nvPr/>
            </p:nvGrpSpPr>
            <p:grpSpPr>
              <a:xfrm>
                <a:off x="0" y="1413"/>
                <a:ext cx="706" cy="49"/>
                <a:chOff x="0" y="0"/>
                <a:chExt cx="1764" cy="123"/>
              </a:xfrm>
            </p:grpSpPr>
            <p:grpSp>
              <p:nvGrpSpPr>
                <p:cNvPr id="16425" name="Group 103"/>
                <p:cNvGrpSpPr/>
                <p:nvPr/>
              </p:nvGrpSpPr>
              <p:grpSpPr>
                <a:xfrm>
                  <a:off x="0" y="3"/>
                  <a:ext cx="864" cy="120"/>
                  <a:chOff x="0" y="0"/>
                  <a:chExt cx="864" cy="120"/>
                </a:xfrm>
              </p:grpSpPr>
              <p:sp>
                <p:nvSpPr>
                  <p:cNvPr id="16433" name="直接连接符 11408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34" name="直接连接符 11409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35" name="直接连接符 11410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36" name="直接连接符 11411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37" name="直接连接符 11412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16426" name="直接连接符 11413"/>
                <p:cNvSpPr/>
                <p:nvPr/>
              </p:nvSpPr>
              <p:spPr>
                <a:xfrm>
                  <a:off x="165" y="0"/>
                  <a:ext cx="1593" cy="1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grpSp>
              <p:nvGrpSpPr>
                <p:cNvPr id="16427" name="Group 110"/>
                <p:cNvGrpSpPr/>
                <p:nvPr/>
              </p:nvGrpSpPr>
              <p:grpSpPr>
                <a:xfrm>
                  <a:off x="900" y="3"/>
                  <a:ext cx="864" cy="120"/>
                  <a:chOff x="0" y="0"/>
                  <a:chExt cx="864" cy="120"/>
                </a:xfrm>
              </p:grpSpPr>
              <p:sp>
                <p:nvSpPr>
                  <p:cNvPr id="16428" name="直接连接符 11415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29" name="直接连接符 11416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30" name="直接连接符 11417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31" name="直接连接符 11418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32" name="直接连接符 11419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16397" name="Group 116"/>
              <p:cNvGrpSpPr/>
              <p:nvPr/>
            </p:nvGrpSpPr>
            <p:grpSpPr>
              <a:xfrm>
                <a:off x="699" y="1410"/>
                <a:ext cx="706" cy="49"/>
                <a:chOff x="0" y="0"/>
                <a:chExt cx="1764" cy="123"/>
              </a:xfrm>
            </p:grpSpPr>
            <p:grpSp>
              <p:nvGrpSpPr>
                <p:cNvPr id="16412" name="Group 117"/>
                <p:cNvGrpSpPr/>
                <p:nvPr/>
              </p:nvGrpSpPr>
              <p:grpSpPr>
                <a:xfrm>
                  <a:off x="0" y="3"/>
                  <a:ext cx="864" cy="120"/>
                  <a:chOff x="0" y="0"/>
                  <a:chExt cx="864" cy="120"/>
                </a:xfrm>
              </p:grpSpPr>
              <p:sp>
                <p:nvSpPr>
                  <p:cNvPr id="16420" name="直接连接符 11422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21" name="直接连接符 11423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22" name="直接连接符 11424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23" name="直接连接符 11425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24" name="直接连接符 11426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16413" name="直接连接符 11427"/>
                <p:cNvSpPr/>
                <p:nvPr/>
              </p:nvSpPr>
              <p:spPr>
                <a:xfrm>
                  <a:off x="165" y="0"/>
                  <a:ext cx="1593" cy="1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grpSp>
              <p:nvGrpSpPr>
                <p:cNvPr id="16414" name="Group 124"/>
                <p:cNvGrpSpPr/>
                <p:nvPr/>
              </p:nvGrpSpPr>
              <p:grpSpPr>
                <a:xfrm>
                  <a:off x="900" y="3"/>
                  <a:ext cx="864" cy="120"/>
                  <a:chOff x="0" y="0"/>
                  <a:chExt cx="864" cy="120"/>
                </a:xfrm>
              </p:grpSpPr>
              <p:sp>
                <p:nvSpPr>
                  <p:cNvPr id="16415" name="直接连接符 11429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16" name="直接连接符 11430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17" name="直接连接符 11431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18" name="直接连接符 11432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19" name="直接连接符 11433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16398" name="Group 130"/>
              <p:cNvGrpSpPr/>
              <p:nvPr/>
            </p:nvGrpSpPr>
            <p:grpSpPr>
              <a:xfrm>
                <a:off x="1200" y="1413"/>
                <a:ext cx="706" cy="49"/>
                <a:chOff x="0" y="0"/>
                <a:chExt cx="1764" cy="123"/>
              </a:xfrm>
            </p:grpSpPr>
            <p:grpSp>
              <p:nvGrpSpPr>
                <p:cNvPr id="16399" name="Group 131"/>
                <p:cNvGrpSpPr/>
                <p:nvPr/>
              </p:nvGrpSpPr>
              <p:grpSpPr>
                <a:xfrm>
                  <a:off x="0" y="3"/>
                  <a:ext cx="864" cy="120"/>
                  <a:chOff x="0" y="0"/>
                  <a:chExt cx="864" cy="120"/>
                </a:xfrm>
              </p:grpSpPr>
              <p:sp>
                <p:nvSpPr>
                  <p:cNvPr id="16407" name="直接连接符 11436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08" name="直接连接符 11437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09" name="直接连接符 11438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10" name="直接连接符 11439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11" name="直接连接符 11440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16400" name="直接连接符 11441"/>
                <p:cNvSpPr/>
                <p:nvPr/>
              </p:nvSpPr>
              <p:spPr>
                <a:xfrm>
                  <a:off x="165" y="0"/>
                  <a:ext cx="1593" cy="1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grpSp>
              <p:nvGrpSpPr>
                <p:cNvPr id="16401" name="Group 138"/>
                <p:cNvGrpSpPr/>
                <p:nvPr/>
              </p:nvGrpSpPr>
              <p:grpSpPr>
                <a:xfrm>
                  <a:off x="900" y="3"/>
                  <a:ext cx="864" cy="120"/>
                  <a:chOff x="0" y="0"/>
                  <a:chExt cx="864" cy="120"/>
                </a:xfrm>
              </p:grpSpPr>
              <p:sp>
                <p:nvSpPr>
                  <p:cNvPr id="16402" name="直接连接符 11443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03" name="直接连接符 11444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04" name="直接连接符 11445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05" name="直接连接符 11446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6406" name="直接连接符 11447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</p:grpSp>
      </p:grpSp>
      <p:sp>
        <p:nvSpPr>
          <p:cNvPr id="17552" name="文本框 11449"/>
          <p:cNvSpPr/>
          <p:nvPr/>
        </p:nvSpPr>
        <p:spPr>
          <a:xfrm>
            <a:off x="7299643" y="616903"/>
            <a:ext cx="8382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A5002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100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7553" name="文本框 11450"/>
          <p:cNvSpPr/>
          <p:nvPr/>
        </p:nvSpPr>
        <p:spPr>
          <a:xfrm>
            <a:off x="6527800" y="5229225"/>
            <a:ext cx="762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A5002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100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7554" name="文本框 11451"/>
          <p:cNvSpPr/>
          <p:nvPr/>
        </p:nvSpPr>
        <p:spPr>
          <a:xfrm>
            <a:off x="4367213" y="5805488"/>
            <a:ext cx="685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A5002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50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23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28" dur="500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/>
      <p:bldP spid="17446" grpId="0" bldLvl="0"/>
      <p:bldP spid="17552" grpId="0" bldLvl="0"/>
      <p:bldP spid="17553" grpId="0" bldLvl="0"/>
      <p:bldP spid="17554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文本框 12544"/>
          <p:cNvSpPr/>
          <p:nvPr/>
        </p:nvSpPr>
        <p:spPr>
          <a:xfrm>
            <a:off x="1533525" y="0"/>
            <a:ext cx="8915400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solidFill>
                  <a:srgbClr val="A50021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4.</a:t>
            </a:r>
            <a:r>
              <a:rPr lang="zh-CN" altLang="en-US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如图所示的四个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滑轮组</a:t>
            </a:r>
            <a:r>
              <a:rPr lang="zh-CN" altLang="en-US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中，图＿＿＿可省一半力，图＿＿＿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最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费力</a:t>
            </a:r>
            <a:r>
              <a:rPr lang="zh-CN" altLang="en-US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，图＿＿＿＿和图＿＿＿＿用力大小一样。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8435" name="Group 3"/>
          <p:cNvGrpSpPr/>
          <p:nvPr/>
        </p:nvGrpSpPr>
        <p:grpSpPr>
          <a:xfrm>
            <a:off x="2045018" y="2286000"/>
            <a:ext cx="906462" cy="4038600"/>
            <a:chOff x="0" y="0"/>
            <a:chExt cx="571" cy="2544"/>
          </a:xfrm>
        </p:grpSpPr>
        <p:grpSp>
          <p:nvGrpSpPr>
            <p:cNvPr id="17593" name="Group 4"/>
            <p:cNvGrpSpPr/>
            <p:nvPr/>
          </p:nvGrpSpPr>
          <p:grpSpPr>
            <a:xfrm>
              <a:off x="0" y="0"/>
              <a:ext cx="571" cy="1776"/>
              <a:chOff x="0" y="0"/>
              <a:chExt cx="571" cy="1776"/>
            </a:xfrm>
          </p:grpSpPr>
          <p:grpSp>
            <p:nvGrpSpPr>
              <p:cNvPr id="17595" name="Group 5"/>
              <p:cNvGrpSpPr/>
              <p:nvPr/>
            </p:nvGrpSpPr>
            <p:grpSpPr>
              <a:xfrm>
                <a:off x="9" y="0"/>
                <a:ext cx="562" cy="788"/>
                <a:chOff x="0" y="0"/>
                <a:chExt cx="562" cy="788"/>
              </a:xfrm>
            </p:grpSpPr>
            <p:grpSp>
              <p:nvGrpSpPr>
                <p:cNvPr id="17615" name="Group 6"/>
                <p:cNvGrpSpPr/>
                <p:nvPr/>
              </p:nvGrpSpPr>
              <p:grpSpPr>
                <a:xfrm flipV="1">
                  <a:off x="0" y="0"/>
                  <a:ext cx="562" cy="37"/>
                  <a:chOff x="0" y="0"/>
                  <a:chExt cx="1764" cy="123"/>
                </a:xfrm>
              </p:grpSpPr>
              <p:grpSp>
                <p:nvGrpSpPr>
                  <p:cNvPr id="17631" name="Group 7"/>
                  <p:cNvGrpSpPr/>
                  <p:nvPr/>
                </p:nvGrpSpPr>
                <p:grpSpPr>
                  <a:xfrm>
                    <a:off x="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7639" name="直接连接符 12369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7640" name="直接连接符 12370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7641" name="直接连接符 12371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7642" name="直接连接符 12372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7643" name="直接连接符 12373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17632" name="直接连接符 12374"/>
                  <p:cNvSpPr/>
                  <p:nvPr/>
                </p:nvSpPr>
                <p:spPr>
                  <a:xfrm>
                    <a:off x="165" y="0"/>
                    <a:ext cx="1593" cy="1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grpSp>
                <p:nvGrpSpPr>
                  <p:cNvPr id="17633" name="Group 14"/>
                  <p:cNvGrpSpPr/>
                  <p:nvPr/>
                </p:nvGrpSpPr>
                <p:grpSpPr>
                  <a:xfrm>
                    <a:off x="900" y="3"/>
                    <a:ext cx="864" cy="120"/>
                    <a:chOff x="0" y="0"/>
                    <a:chExt cx="864" cy="120"/>
                  </a:xfrm>
                </p:grpSpPr>
                <p:sp>
                  <p:nvSpPr>
                    <p:cNvPr id="17634" name="直接连接符 12376"/>
                    <p:cNvSpPr/>
                    <p:nvPr/>
                  </p:nvSpPr>
                  <p:spPr>
                    <a:xfrm flipH="1">
                      <a:off x="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7635" name="直接连接符 12377"/>
                    <p:cNvSpPr/>
                    <p:nvPr/>
                  </p:nvSpPr>
                  <p:spPr>
                    <a:xfrm flipH="1">
                      <a:off x="18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7636" name="直接连接符 12378"/>
                    <p:cNvSpPr/>
                    <p:nvPr/>
                  </p:nvSpPr>
                  <p:spPr>
                    <a:xfrm flipH="1">
                      <a:off x="36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7637" name="直接连接符 12379"/>
                    <p:cNvSpPr/>
                    <p:nvPr/>
                  </p:nvSpPr>
                  <p:spPr>
                    <a:xfrm flipH="1">
                      <a:off x="540" y="0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7638" name="直接连接符 12380"/>
                    <p:cNvSpPr/>
                    <p:nvPr/>
                  </p:nvSpPr>
                  <p:spPr>
                    <a:xfrm flipH="1">
                      <a:off x="684" y="7"/>
                      <a:ext cx="180" cy="113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17616" name="Group 20"/>
                <p:cNvGrpSpPr/>
                <p:nvPr/>
              </p:nvGrpSpPr>
              <p:grpSpPr>
                <a:xfrm>
                  <a:off x="76" y="37"/>
                  <a:ext cx="271" cy="751"/>
                  <a:chOff x="0" y="0"/>
                  <a:chExt cx="340" cy="986"/>
                </a:xfrm>
              </p:grpSpPr>
              <p:grpSp>
                <p:nvGrpSpPr>
                  <p:cNvPr id="17617" name="Group 21"/>
                  <p:cNvGrpSpPr/>
                  <p:nvPr/>
                </p:nvGrpSpPr>
                <p:grpSpPr>
                  <a:xfrm>
                    <a:off x="0" y="192"/>
                    <a:ext cx="340" cy="794"/>
                    <a:chOff x="0" y="0"/>
                    <a:chExt cx="340" cy="794"/>
                  </a:xfrm>
                </p:grpSpPr>
                <p:grpSp>
                  <p:nvGrpSpPr>
                    <p:cNvPr id="17619" name="Group 22"/>
                    <p:cNvGrpSpPr/>
                    <p:nvPr/>
                  </p:nvGrpSpPr>
                  <p:grpSpPr>
                    <a:xfrm>
                      <a:off x="0" y="231"/>
                      <a:ext cx="340" cy="340"/>
                      <a:chOff x="0" y="0"/>
                      <a:chExt cx="680" cy="681"/>
                    </a:xfrm>
                  </p:grpSpPr>
                  <p:grpSp>
                    <p:nvGrpSpPr>
                      <p:cNvPr id="17626" name="Group 23"/>
                      <p:cNvGrpSpPr/>
                      <p:nvPr/>
                    </p:nvGrpSpPr>
                    <p:grpSpPr>
                      <a:xfrm>
                        <a:off x="0" y="0"/>
                        <a:ext cx="680" cy="680"/>
                        <a:chOff x="0" y="0"/>
                        <a:chExt cx="680" cy="680"/>
                      </a:xfrm>
                    </p:grpSpPr>
                    <p:sp>
                      <p:nvSpPr>
                        <p:cNvPr id="17629" name="椭圆 12344"/>
                        <p:cNvSpPr/>
                        <p:nvPr/>
                      </p:nvSpPr>
                      <p:spPr>
                        <a:xfrm>
                          <a:off x="0" y="0"/>
                          <a:ext cx="680" cy="680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  <p:sp>
                      <p:nvSpPr>
                        <p:cNvPr id="17630" name="椭圆 12345"/>
                        <p:cNvSpPr/>
                        <p:nvPr/>
                      </p:nvSpPr>
                      <p:spPr>
                        <a:xfrm>
                          <a:off x="48" y="57"/>
                          <a:ext cx="576" cy="576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</p:grpSp>
                  <p:sp>
                    <p:nvSpPr>
                      <p:cNvPr id="17627" name="椭圆 12346"/>
                      <p:cNvSpPr/>
                      <p:nvPr/>
                    </p:nvSpPr>
                    <p:spPr>
                      <a:xfrm>
                        <a:off x="237" y="243"/>
                        <a:ext cx="192" cy="192"/>
                      </a:xfrm>
                      <a:prstGeom prst="ellipse">
                        <a:avLst/>
                      </a:prstGeom>
                      <a:solidFill>
                        <a:schemeClr val="tx2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628" name="菱形 12347"/>
                      <p:cNvSpPr/>
                      <p:nvPr/>
                    </p:nvSpPr>
                    <p:spPr>
                      <a:xfrm>
                        <a:off x="279" y="9"/>
                        <a:ext cx="96" cy="672"/>
                      </a:xfrm>
                      <a:prstGeom prst="diamond">
                        <a:avLst/>
                      </a:prstGeom>
                      <a:solidFill>
                        <a:srgbClr val="663300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7620" name="Group 28"/>
                    <p:cNvGrpSpPr/>
                    <p:nvPr/>
                  </p:nvGrpSpPr>
                  <p:grpSpPr>
                    <a:xfrm>
                      <a:off x="114" y="567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7624" name="椭圆 12349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625" name="任意多边形 12350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7621" name="Group 31"/>
                    <p:cNvGrpSpPr/>
                    <p:nvPr/>
                  </p:nvGrpSpPr>
                  <p:grpSpPr>
                    <a:xfrm flipH="1" flipV="1">
                      <a:off x="105" y="0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7622" name="椭圆 12352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623" name="任意多边形 12353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17618" name="直接连接符 12383"/>
                  <p:cNvSpPr/>
                  <p:nvPr/>
                </p:nvSpPr>
                <p:spPr>
                  <a:xfrm>
                    <a:off x="144" y="0"/>
                    <a:ext cx="1" cy="192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17596" name="Group 35"/>
              <p:cNvGrpSpPr/>
              <p:nvPr/>
            </p:nvGrpSpPr>
            <p:grpSpPr>
              <a:xfrm>
                <a:off x="85" y="985"/>
                <a:ext cx="271" cy="791"/>
                <a:chOff x="0" y="0"/>
                <a:chExt cx="271" cy="791"/>
              </a:xfrm>
            </p:grpSpPr>
            <p:grpSp>
              <p:nvGrpSpPr>
                <p:cNvPr id="17600" name="Group 36"/>
                <p:cNvGrpSpPr/>
                <p:nvPr/>
              </p:nvGrpSpPr>
              <p:grpSpPr>
                <a:xfrm>
                  <a:off x="0" y="0"/>
                  <a:ext cx="271" cy="605"/>
                  <a:chOff x="0" y="0"/>
                  <a:chExt cx="340" cy="794"/>
                </a:xfrm>
              </p:grpSpPr>
              <p:grpSp>
                <p:nvGrpSpPr>
                  <p:cNvPr id="17603" name="Group 37"/>
                  <p:cNvGrpSpPr/>
                  <p:nvPr/>
                </p:nvGrpSpPr>
                <p:grpSpPr>
                  <a:xfrm>
                    <a:off x="0" y="231"/>
                    <a:ext cx="340" cy="340"/>
                    <a:chOff x="0" y="0"/>
                    <a:chExt cx="680" cy="681"/>
                  </a:xfrm>
                </p:grpSpPr>
                <p:grpSp>
                  <p:nvGrpSpPr>
                    <p:cNvPr id="17610" name="Group 38"/>
                    <p:cNvGrpSpPr/>
                    <p:nvPr/>
                  </p:nvGrpSpPr>
                  <p:grpSpPr>
                    <a:xfrm>
                      <a:off x="0" y="0"/>
                      <a:ext cx="680" cy="680"/>
                      <a:chOff x="0" y="0"/>
                      <a:chExt cx="680" cy="680"/>
                    </a:xfrm>
                  </p:grpSpPr>
                  <p:sp>
                    <p:nvSpPr>
                      <p:cNvPr id="17613" name="椭圆 12357"/>
                      <p:cNvSpPr/>
                      <p:nvPr/>
                    </p:nvSpPr>
                    <p:spPr>
                      <a:xfrm>
                        <a:off x="0" y="0"/>
                        <a:ext cx="680" cy="680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614" name="椭圆 12358"/>
                      <p:cNvSpPr/>
                      <p:nvPr/>
                    </p:nvSpPr>
                    <p:spPr>
                      <a:xfrm>
                        <a:off x="48" y="57"/>
                        <a:ext cx="576" cy="576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17611" name="椭圆 12359"/>
                    <p:cNvSpPr/>
                    <p:nvPr/>
                  </p:nvSpPr>
                  <p:spPr>
                    <a:xfrm>
                      <a:off x="237" y="243"/>
                      <a:ext cx="192" cy="192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612" name="菱形 12360"/>
                    <p:cNvSpPr/>
                    <p:nvPr/>
                  </p:nvSpPr>
                  <p:spPr>
                    <a:xfrm>
                      <a:off x="279" y="9"/>
                      <a:ext cx="96" cy="672"/>
                    </a:xfrm>
                    <a:prstGeom prst="diamond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17604" name="Group 43"/>
                  <p:cNvGrpSpPr/>
                  <p:nvPr/>
                </p:nvGrpSpPr>
                <p:grpSpPr>
                  <a:xfrm>
                    <a:off x="114" y="567"/>
                    <a:ext cx="102" cy="227"/>
                    <a:chOff x="0" y="0"/>
                    <a:chExt cx="148" cy="320"/>
                  </a:xfrm>
                </p:grpSpPr>
                <p:sp>
                  <p:nvSpPr>
                    <p:cNvPr id="17608" name="椭圆 12362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609" name="任意多边形 12363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7605" name="Group 46"/>
                  <p:cNvGrpSpPr/>
                  <p:nvPr/>
                </p:nvGrpSpPr>
                <p:grpSpPr>
                  <a:xfrm flipH="1" flipV="1">
                    <a:off x="105" y="0"/>
                    <a:ext cx="102" cy="227"/>
                    <a:chOff x="0" y="0"/>
                    <a:chExt cx="148" cy="320"/>
                  </a:xfrm>
                </p:grpSpPr>
                <p:sp>
                  <p:nvSpPr>
                    <p:cNvPr id="17606" name="椭圆 12365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607" name="任意多边形 12366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17601" name="矩形 12385"/>
                <p:cNvSpPr/>
                <p:nvPr/>
              </p:nvSpPr>
              <p:spPr>
                <a:xfrm>
                  <a:off x="60" y="681"/>
                  <a:ext cx="153" cy="110"/>
                </a:xfrm>
                <a:prstGeom prst="rect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7602" name="直接连接符 12389"/>
                <p:cNvSpPr/>
                <p:nvPr/>
              </p:nvSpPr>
              <p:spPr>
                <a:xfrm>
                  <a:off x="129" y="608"/>
                  <a:ext cx="1" cy="73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7597" name="直接连接符 12445"/>
              <p:cNvSpPr/>
              <p:nvPr/>
            </p:nvSpPr>
            <p:spPr>
              <a:xfrm flipH="1" flipV="1">
                <a:off x="105" y="528"/>
                <a:ext cx="96" cy="48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598" name="直接连接符 12446"/>
              <p:cNvSpPr/>
              <p:nvPr/>
            </p:nvSpPr>
            <p:spPr>
              <a:xfrm>
                <a:off x="354" y="480"/>
                <a:ext cx="1" cy="81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599" name="直接连接符 12447"/>
              <p:cNvSpPr/>
              <p:nvPr/>
            </p:nvSpPr>
            <p:spPr>
              <a:xfrm flipH="1" flipV="1">
                <a:off x="0" y="1056"/>
                <a:ext cx="96" cy="288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17594" name="文本框 12545"/>
            <p:cNvSpPr/>
            <p:nvPr/>
          </p:nvSpPr>
          <p:spPr>
            <a:xfrm>
              <a:off x="57" y="2256"/>
              <a:ext cx="38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(a)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8487" name="Group 55"/>
          <p:cNvGrpSpPr/>
          <p:nvPr/>
        </p:nvGrpSpPr>
        <p:grpSpPr>
          <a:xfrm>
            <a:off x="3933825" y="2286000"/>
            <a:ext cx="1066800" cy="4038600"/>
            <a:chOff x="0" y="0"/>
            <a:chExt cx="672" cy="2544"/>
          </a:xfrm>
        </p:grpSpPr>
        <p:grpSp>
          <p:nvGrpSpPr>
            <p:cNvPr id="17545" name="Group 56"/>
            <p:cNvGrpSpPr/>
            <p:nvPr/>
          </p:nvGrpSpPr>
          <p:grpSpPr>
            <a:xfrm flipH="1">
              <a:off x="0" y="0"/>
              <a:ext cx="633" cy="1536"/>
              <a:chOff x="0" y="0"/>
              <a:chExt cx="777" cy="2142"/>
            </a:xfrm>
          </p:grpSpPr>
          <p:grpSp>
            <p:nvGrpSpPr>
              <p:cNvPr id="17547" name="Group 57"/>
              <p:cNvGrpSpPr/>
              <p:nvPr/>
            </p:nvGrpSpPr>
            <p:grpSpPr>
              <a:xfrm>
                <a:off x="432" y="240"/>
                <a:ext cx="340" cy="794"/>
                <a:chOff x="0" y="0"/>
                <a:chExt cx="340" cy="794"/>
              </a:xfrm>
            </p:grpSpPr>
            <p:grpSp>
              <p:nvGrpSpPr>
                <p:cNvPr id="17581" name="Group 58"/>
                <p:cNvGrpSpPr/>
                <p:nvPr/>
              </p:nvGrpSpPr>
              <p:grpSpPr>
                <a:xfrm>
                  <a:off x="0" y="231"/>
                  <a:ext cx="340" cy="340"/>
                  <a:chOff x="0" y="0"/>
                  <a:chExt cx="680" cy="681"/>
                </a:xfrm>
              </p:grpSpPr>
              <p:grpSp>
                <p:nvGrpSpPr>
                  <p:cNvPr id="17588" name="Group 59"/>
                  <p:cNvGrpSpPr/>
                  <p:nvPr/>
                </p:nvGrpSpPr>
                <p:grpSpPr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17591" name="椭圆 12292"/>
                    <p:cNvSpPr/>
                    <p:nvPr/>
                  </p:nvSpPr>
                  <p:spPr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592" name="椭圆 12293"/>
                    <p:cNvSpPr/>
                    <p:nvPr/>
                  </p:nvSpPr>
                  <p:spPr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17589" name="椭圆 12294"/>
                  <p:cNvSpPr/>
                  <p:nvPr/>
                </p:nvSpPr>
                <p:spPr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590" name="菱形 12295"/>
                  <p:cNvSpPr/>
                  <p:nvPr/>
                </p:nvSpPr>
                <p:spPr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17582" name="Group 64"/>
                <p:cNvGrpSpPr/>
                <p:nvPr/>
              </p:nvGrpSpPr>
              <p:grpSpPr>
                <a:xfrm>
                  <a:off x="114" y="567"/>
                  <a:ext cx="102" cy="227"/>
                  <a:chOff x="0" y="0"/>
                  <a:chExt cx="148" cy="320"/>
                </a:xfrm>
              </p:grpSpPr>
              <p:sp>
                <p:nvSpPr>
                  <p:cNvPr id="17586" name="椭圆 12297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587" name="任意多边形 12298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17583" name="Group 67"/>
                <p:cNvGrpSpPr/>
                <p:nvPr/>
              </p:nvGrpSpPr>
              <p:grpSpPr>
                <a:xfrm flipH="1" flipV="1">
                  <a:off x="105" y="0"/>
                  <a:ext cx="102" cy="227"/>
                  <a:chOff x="0" y="0"/>
                  <a:chExt cx="148" cy="320"/>
                </a:xfrm>
              </p:grpSpPr>
              <p:sp>
                <p:nvSpPr>
                  <p:cNvPr id="17584" name="椭圆 12300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585" name="任意多边形 12301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7548" name="Group 70"/>
              <p:cNvGrpSpPr/>
              <p:nvPr/>
            </p:nvGrpSpPr>
            <p:grpSpPr>
              <a:xfrm>
                <a:off x="96" y="1104"/>
                <a:ext cx="340" cy="794"/>
                <a:chOff x="0" y="0"/>
                <a:chExt cx="340" cy="794"/>
              </a:xfrm>
            </p:grpSpPr>
            <p:grpSp>
              <p:nvGrpSpPr>
                <p:cNvPr id="17569" name="Group 71"/>
                <p:cNvGrpSpPr/>
                <p:nvPr/>
              </p:nvGrpSpPr>
              <p:grpSpPr>
                <a:xfrm>
                  <a:off x="0" y="231"/>
                  <a:ext cx="340" cy="340"/>
                  <a:chOff x="0" y="0"/>
                  <a:chExt cx="680" cy="681"/>
                </a:xfrm>
              </p:grpSpPr>
              <p:grpSp>
                <p:nvGrpSpPr>
                  <p:cNvPr id="17576" name="Group 72"/>
                  <p:cNvGrpSpPr/>
                  <p:nvPr/>
                </p:nvGrpSpPr>
                <p:grpSpPr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17579" name="椭圆 12305"/>
                    <p:cNvSpPr/>
                    <p:nvPr/>
                  </p:nvSpPr>
                  <p:spPr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580" name="椭圆 12306"/>
                    <p:cNvSpPr/>
                    <p:nvPr/>
                  </p:nvSpPr>
                  <p:spPr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17577" name="椭圆 12307"/>
                  <p:cNvSpPr/>
                  <p:nvPr/>
                </p:nvSpPr>
                <p:spPr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578" name="菱形 12308"/>
                  <p:cNvSpPr/>
                  <p:nvPr/>
                </p:nvSpPr>
                <p:spPr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17570" name="Group 77"/>
                <p:cNvGrpSpPr/>
                <p:nvPr/>
              </p:nvGrpSpPr>
              <p:grpSpPr>
                <a:xfrm>
                  <a:off x="114" y="567"/>
                  <a:ext cx="102" cy="227"/>
                  <a:chOff x="0" y="0"/>
                  <a:chExt cx="148" cy="320"/>
                </a:xfrm>
              </p:grpSpPr>
              <p:sp>
                <p:nvSpPr>
                  <p:cNvPr id="17574" name="椭圆 12310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575" name="任意多边形 12311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17571" name="Group 80"/>
                <p:cNvGrpSpPr/>
                <p:nvPr/>
              </p:nvGrpSpPr>
              <p:grpSpPr>
                <a:xfrm flipH="1" flipV="1">
                  <a:off x="105" y="0"/>
                  <a:ext cx="102" cy="227"/>
                  <a:chOff x="0" y="0"/>
                  <a:chExt cx="148" cy="320"/>
                </a:xfrm>
              </p:grpSpPr>
              <p:sp>
                <p:nvSpPr>
                  <p:cNvPr id="17572" name="椭圆 12313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573" name="任意多边形 12314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7549" name="Group 83"/>
              <p:cNvGrpSpPr/>
              <p:nvPr/>
            </p:nvGrpSpPr>
            <p:grpSpPr>
              <a:xfrm flipV="1">
                <a:off x="0" y="0"/>
                <a:ext cx="706" cy="49"/>
                <a:chOff x="0" y="0"/>
                <a:chExt cx="1764" cy="123"/>
              </a:xfrm>
            </p:grpSpPr>
            <p:grpSp>
              <p:nvGrpSpPr>
                <p:cNvPr id="17556" name="Group 84"/>
                <p:cNvGrpSpPr/>
                <p:nvPr/>
              </p:nvGrpSpPr>
              <p:grpSpPr>
                <a:xfrm>
                  <a:off x="0" y="3"/>
                  <a:ext cx="864" cy="120"/>
                  <a:chOff x="0" y="0"/>
                  <a:chExt cx="864" cy="120"/>
                </a:xfrm>
              </p:grpSpPr>
              <p:sp>
                <p:nvSpPr>
                  <p:cNvPr id="17564" name="直接连接符 12317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65" name="直接连接符 12318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66" name="直接连接符 12319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67" name="直接连接符 12320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68" name="直接连接符 12321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17557" name="直接连接符 12322"/>
                <p:cNvSpPr/>
                <p:nvPr/>
              </p:nvSpPr>
              <p:spPr>
                <a:xfrm>
                  <a:off x="165" y="0"/>
                  <a:ext cx="1593" cy="1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grpSp>
              <p:nvGrpSpPr>
                <p:cNvPr id="17558" name="Group 91"/>
                <p:cNvGrpSpPr/>
                <p:nvPr/>
              </p:nvGrpSpPr>
              <p:grpSpPr>
                <a:xfrm>
                  <a:off x="900" y="3"/>
                  <a:ext cx="864" cy="120"/>
                  <a:chOff x="0" y="0"/>
                  <a:chExt cx="864" cy="120"/>
                </a:xfrm>
              </p:grpSpPr>
              <p:sp>
                <p:nvSpPr>
                  <p:cNvPr id="17559" name="直接连接符 12324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60" name="直接连接符 12325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61" name="直接连接符 12326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62" name="直接连接符 12327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63" name="直接连接符 12328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sp>
            <p:nvSpPr>
              <p:cNvPr id="17550" name="直接连接符 12329"/>
              <p:cNvSpPr/>
              <p:nvPr/>
            </p:nvSpPr>
            <p:spPr>
              <a:xfrm>
                <a:off x="96" y="48"/>
                <a:ext cx="1" cy="1488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551" name="直接连接符 12330"/>
              <p:cNvSpPr/>
              <p:nvPr/>
            </p:nvSpPr>
            <p:spPr>
              <a:xfrm>
                <a:off x="777" y="624"/>
                <a:ext cx="1" cy="81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7552" name="直接连接符 12331"/>
              <p:cNvSpPr/>
              <p:nvPr/>
            </p:nvSpPr>
            <p:spPr>
              <a:xfrm>
                <a:off x="576" y="48"/>
                <a:ext cx="1" cy="19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553" name="矩形 12333"/>
              <p:cNvSpPr/>
              <p:nvPr/>
            </p:nvSpPr>
            <p:spPr>
              <a:xfrm>
                <a:off x="171" y="1998"/>
                <a:ext cx="192" cy="144"/>
              </a:xfrm>
              <a:prstGeom prst="rect">
                <a:avLst/>
              </a:prstGeom>
              <a:solidFill>
                <a:srgbClr val="6633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17554" name="直接连接符 12337"/>
              <p:cNvSpPr/>
              <p:nvPr/>
            </p:nvSpPr>
            <p:spPr>
              <a:xfrm>
                <a:off x="258" y="1902"/>
                <a:ext cx="1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555" name="直接连接符 12339"/>
              <p:cNvSpPr/>
              <p:nvPr/>
            </p:nvSpPr>
            <p:spPr>
              <a:xfrm>
                <a:off x="423" y="672"/>
                <a:ext cx="1" cy="81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7546" name="文本框 12546"/>
            <p:cNvSpPr/>
            <p:nvPr/>
          </p:nvSpPr>
          <p:spPr>
            <a:xfrm>
              <a:off x="240" y="2256"/>
              <a:ext cx="43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(b)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8536" name="Group 104"/>
          <p:cNvGrpSpPr/>
          <p:nvPr/>
        </p:nvGrpSpPr>
        <p:grpSpPr>
          <a:xfrm>
            <a:off x="5781675" y="2295525"/>
            <a:ext cx="1247775" cy="4038600"/>
            <a:chOff x="0" y="0"/>
            <a:chExt cx="786" cy="2544"/>
          </a:xfrm>
        </p:grpSpPr>
        <p:grpSp>
          <p:nvGrpSpPr>
            <p:cNvPr id="17483" name="Group 105"/>
            <p:cNvGrpSpPr/>
            <p:nvPr/>
          </p:nvGrpSpPr>
          <p:grpSpPr>
            <a:xfrm>
              <a:off x="0" y="0"/>
              <a:ext cx="786" cy="1632"/>
              <a:chOff x="0" y="0"/>
              <a:chExt cx="786" cy="1632"/>
            </a:xfrm>
          </p:grpSpPr>
          <p:sp>
            <p:nvSpPr>
              <p:cNvPr id="17485" name="直接连接符 12540"/>
              <p:cNvSpPr/>
              <p:nvPr/>
            </p:nvSpPr>
            <p:spPr>
              <a:xfrm flipH="1">
                <a:off x="738" y="1584"/>
                <a:ext cx="48" cy="48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17486" name="Group 107"/>
              <p:cNvGrpSpPr/>
              <p:nvPr/>
            </p:nvGrpSpPr>
            <p:grpSpPr>
              <a:xfrm>
                <a:off x="0" y="0"/>
                <a:ext cx="768" cy="1632"/>
                <a:chOff x="0" y="0"/>
                <a:chExt cx="768" cy="1632"/>
              </a:xfrm>
            </p:grpSpPr>
            <p:grpSp>
              <p:nvGrpSpPr>
                <p:cNvPr id="17487" name="Group 108"/>
                <p:cNvGrpSpPr/>
                <p:nvPr/>
              </p:nvGrpSpPr>
              <p:grpSpPr>
                <a:xfrm>
                  <a:off x="0" y="0"/>
                  <a:ext cx="768" cy="1584"/>
                  <a:chOff x="0" y="0"/>
                  <a:chExt cx="768" cy="1584"/>
                </a:xfrm>
              </p:grpSpPr>
              <p:grpSp>
                <p:nvGrpSpPr>
                  <p:cNvPr id="17498" name="Group 109"/>
                  <p:cNvGrpSpPr/>
                  <p:nvPr/>
                </p:nvGrpSpPr>
                <p:grpSpPr>
                  <a:xfrm flipH="1">
                    <a:off x="77" y="175"/>
                    <a:ext cx="259" cy="577"/>
                    <a:chOff x="0" y="0"/>
                    <a:chExt cx="340" cy="794"/>
                  </a:xfrm>
                </p:grpSpPr>
                <p:grpSp>
                  <p:nvGrpSpPr>
                    <p:cNvPr id="17533" name="Group 110"/>
                    <p:cNvGrpSpPr/>
                    <p:nvPr/>
                  </p:nvGrpSpPr>
                  <p:grpSpPr>
                    <a:xfrm>
                      <a:off x="0" y="231"/>
                      <a:ext cx="340" cy="340"/>
                      <a:chOff x="0" y="0"/>
                      <a:chExt cx="680" cy="681"/>
                    </a:xfrm>
                  </p:grpSpPr>
                  <p:grpSp>
                    <p:nvGrpSpPr>
                      <p:cNvPr id="17540" name="Group 111"/>
                      <p:cNvGrpSpPr/>
                      <p:nvPr/>
                    </p:nvGrpSpPr>
                    <p:grpSpPr>
                      <a:xfrm>
                        <a:off x="0" y="0"/>
                        <a:ext cx="680" cy="680"/>
                        <a:chOff x="0" y="0"/>
                        <a:chExt cx="680" cy="680"/>
                      </a:xfrm>
                    </p:grpSpPr>
                    <p:sp>
                      <p:nvSpPr>
                        <p:cNvPr id="17543" name="椭圆 12394"/>
                        <p:cNvSpPr/>
                        <p:nvPr/>
                      </p:nvSpPr>
                      <p:spPr>
                        <a:xfrm>
                          <a:off x="0" y="0"/>
                          <a:ext cx="680" cy="680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  <p:sp>
                      <p:nvSpPr>
                        <p:cNvPr id="17544" name="椭圆 12395"/>
                        <p:cNvSpPr/>
                        <p:nvPr/>
                      </p:nvSpPr>
                      <p:spPr>
                        <a:xfrm>
                          <a:off x="48" y="57"/>
                          <a:ext cx="576" cy="576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</p:grpSp>
                  <p:sp>
                    <p:nvSpPr>
                      <p:cNvPr id="17541" name="椭圆 12396"/>
                      <p:cNvSpPr/>
                      <p:nvPr/>
                    </p:nvSpPr>
                    <p:spPr>
                      <a:xfrm>
                        <a:off x="237" y="243"/>
                        <a:ext cx="192" cy="192"/>
                      </a:xfrm>
                      <a:prstGeom prst="ellipse">
                        <a:avLst/>
                      </a:prstGeom>
                      <a:solidFill>
                        <a:schemeClr val="tx2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542" name="菱形 12397"/>
                      <p:cNvSpPr/>
                      <p:nvPr/>
                    </p:nvSpPr>
                    <p:spPr>
                      <a:xfrm>
                        <a:off x="279" y="9"/>
                        <a:ext cx="96" cy="672"/>
                      </a:xfrm>
                      <a:prstGeom prst="diamond">
                        <a:avLst/>
                      </a:prstGeom>
                      <a:solidFill>
                        <a:srgbClr val="663300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7534" name="Group 116"/>
                    <p:cNvGrpSpPr/>
                    <p:nvPr/>
                  </p:nvGrpSpPr>
                  <p:grpSpPr>
                    <a:xfrm>
                      <a:off x="114" y="567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7538" name="椭圆 12399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539" name="任意多边形 12400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7535" name="Group 119"/>
                    <p:cNvGrpSpPr/>
                    <p:nvPr/>
                  </p:nvGrpSpPr>
                  <p:grpSpPr>
                    <a:xfrm flipH="1" flipV="1">
                      <a:off x="105" y="0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7536" name="椭圆 12402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537" name="任意多边形 12403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7499" name="Group 122"/>
                  <p:cNvGrpSpPr/>
                  <p:nvPr/>
                </p:nvGrpSpPr>
                <p:grpSpPr>
                  <a:xfrm flipH="1">
                    <a:off x="333" y="803"/>
                    <a:ext cx="259" cy="577"/>
                    <a:chOff x="0" y="0"/>
                    <a:chExt cx="340" cy="794"/>
                  </a:xfrm>
                </p:grpSpPr>
                <p:grpSp>
                  <p:nvGrpSpPr>
                    <p:cNvPr id="17521" name="Group 123"/>
                    <p:cNvGrpSpPr/>
                    <p:nvPr/>
                  </p:nvGrpSpPr>
                  <p:grpSpPr>
                    <a:xfrm>
                      <a:off x="0" y="231"/>
                      <a:ext cx="340" cy="340"/>
                      <a:chOff x="0" y="0"/>
                      <a:chExt cx="680" cy="681"/>
                    </a:xfrm>
                  </p:grpSpPr>
                  <p:grpSp>
                    <p:nvGrpSpPr>
                      <p:cNvPr id="17528" name="Group 124"/>
                      <p:cNvGrpSpPr/>
                      <p:nvPr/>
                    </p:nvGrpSpPr>
                    <p:grpSpPr>
                      <a:xfrm>
                        <a:off x="0" y="0"/>
                        <a:ext cx="680" cy="680"/>
                        <a:chOff x="0" y="0"/>
                        <a:chExt cx="680" cy="680"/>
                      </a:xfrm>
                    </p:grpSpPr>
                    <p:sp>
                      <p:nvSpPr>
                        <p:cNvPr id="17531" name="椭圆 12407"/>
                        <p:cNvSpPr/>
                        <p:nvPr/>
                      </p:nvSpPr>
                      <p:spPr>
                        <a:xfrm>
                          <a:off x="0" y="0"/>
                          <a:ext cx="680" cy="680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  <p:sp>
                      <p:nvSpPr>
                        <p:cNvPr id="17532" name="椭圆 12408"/>
                        <p:cNvSpPr/>
                        <p:nvPr/>
                      </p:nvSpPr>
                      <p:spPr>
                        <a:xfrm>
                          <a:off x="48" y="57"/>
                          <a:ext cx="576" cy="576"/>
                        </a:xfrm>
                        <a:prstGeom prst="ellipse">
                          <a:avLst/>
                        </a:prstGeom>
                        <a:solidFill>
                          <a:schemeClr val="accent1"/>
                        </a:solidFill>
                        <a:ln w="381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lstStyle>
                          <a:lvl1pPr marL="2286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10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1pPr>
                          <a:lvl2pPr marL="6858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2pPr>
                          <a:lvl3pPr marL="11430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3pPr>
                          <a:lvl4pPr marL="16002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4pPr>
                          <a:lvl5pPr marL="2057400" indent="-228600" algn="l" rtl="0" eaLnBrk="0" fontAlgn="base" hangingPunct="0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spcAft>
                              <a:spcPct val="0"/>
                            </a:spcAft>
                            <a:buFont typeface="Arial" panose="020B0604020202020204" pitchFamily="34" charset="0"/>
                            <a:buChar char="•"/>
                            <a:defRPr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Calibri" panose="020F0502020204030204" charset="0"/>
                            </a:defRPr>
                          </a:lvl5pPr>
                        </a:lstStyle>
                        <a:p>
                          <a:pPr marL="0" lvl="0" indent="0" eaLnBrk="1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buFontTx/>
                            <a:buNone/>
                          </a:pPr>
                          <a:endParaRPr lang="zh-CN" altLang="zh-CN" sz="1800" dirty="0">
                            <a:sym typeface="宋体" panose="02010600030101010101" pitchFamily="2" charset="-122"/>
                          </a:endParaRPr>
                        </a:p>
                      </p:txBody>
                    </p:sp>
                  </p:grpSp>
                  <p:sp>
                    <p:nvSpPr>
                      <p:cNvPr id="17529" name="椭圆 12409"/>
                      <p:cNvSpPr/>
                      <p:nvPr/>
                    </p:nvSpPr>
                    <p:spPr>
                      <a:xfrm>
                        <a:off x="237" y="243"/>
                        <a:ext cx="192" cy="192"/>
                      </a:xfrm>
                      <a:prstGeom prst="ellipse">
                        <a:avLst/>
                      </a:prstGeom>
                      <a:solidFill>
                        <a:schemeClr val="tx2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530" name="菱形 12410"/>
                      <p:cNvSpPr/>
                      <p:nvPr/>
                    </p:nvSpPr>
                    <p:spPr>
                      <a:xfrm>
                        <a:off x="279" y="9"/>
                        <a:ext cx="96" cy="672"/>
                      </a:xfrm>
                      <a:prstGeom prst="diamond">
                        <a:avLst/>
                      </a:prstGeom>
                      <a:solidFill>
                        <a:srgbClr val="663300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17522" name="Group 129"/>
                    <p:cNvGrpSpPr/>
                    <p:nvPr/>
                  </p:nvGrpSpPr>
                  <p:grpSpPr>
                    <a:xfrm>
                      <a:off x="114" y="567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7526" name="椭圆 12412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527" name="任意多边形 12413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7523" name="Group 132"/>
                    <p:cNvGrpSpPr/>
                    <p:nvPr/>
                  </p:nvGrpSpPr>
                  <p:grpSpPr>
                    <a:xfrm flipH="1" flipV="1">
                      <a:off x="105" y="0"/>
                      <a:ext cx="102" cy="227"/>
                      <a:chOff x="0" y="0"/>
                      <a:chExt cx="148" cy="320"/>
                    </a:xfrm>
                  </p:grpSpPr>
                  <p:sp>
                    <p:nvSpPr>
                      <p:cNvPr id="17524" name="椭圆 12415"/>
                      <p:cNvSpPr/>
                      <p:nvPr/>
                    </p:nvSpPr>
                    <p:spPr>
                      <a:xfrm>
                        <a:off x="41" y="0"/>
                        <a:ext cx="48" cy="48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525" name="任意多边形 12416"/>
                      <p:cNvSpPr/>
                      <p:nvPr/>
                    </p:nvSpPr>
                    <p:spPr>
                      <a:xfrm>
                        <a:off x="0" y="46"/>
                        <a:ext cx="148" cy="274"/>
                      </a:xfrm>
                      <a:custGeom>
                        <a:avLst/>
                        <a:gdLst/>
                        <a:ahLst/>
                        <a:cxnLst/>
                        <a:pathLst/>
                      </a:custGeom>
                      <a:noFill/>
                      <a:ln w="38100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7500" name="Group 135"/>
                  <p:cNvGrpSpPr/>
                  <p:nvPr/>
                </p:nvGrpSpPr>
                <p:grpSpPr>
                  <a:xfrm flipH="1" flipV="1">
                    <a:off x="127" y="0"/>
                    <a:ext cx="538" cy="36"/>
                    <a:chOff x="0" y="0"/>
                    <a:chExt cx="1764" cy="123"/>
                  </a:xfrm>
                </p:grpSpPr>
                <p:grpSp>
                  <p:nvGrpSpPr>
                    <p:cNvPr id="17508" name="Group 136"/>
                    <p:cNvGrpSpPr/>
                    <p:nvPr/>
                  </p:nvGrpSpPr>
                  <p:grpSpPr>
                    <a:xfrm>
                      <a:off x="0" y="3"/>
                      <a:ext cx="864" cy="120"/>
                      <a:chOff x="0" y="0"/>
                      <a:chExt cx="864" cy="120"/>
                    </a:xfrm>
                  </p:grpSpPr>
                  <p:sp>
                    <p:nvSpPr>
                      <p:cNvPr id="17516" name="直接连接符 12419"/>
                      <p:cNvSpPr/>
                      <p:nvPr/>
                    </p:nvSpPr>
                    <p:spPr>
                      <a:xfrm flipH="1">
                        <a:off x="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517" name="直接连接符 12420"/>
                      <p:cNvSpPr/>
                      <p:nvPr/>
                    </p:nvSpPr>
                    <p:spPr>
                      <a:xfrm flipH="1">
                        <a:off x="18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518" name="直接连接符 12421"/>
                      <p:cNvSpPr/>
                      <p:nvPr/>
                    </p:nvSpPr>
                    <p:spPr>
                      <a:xfrm flipH="1">
                        <a:off x="36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519" name="直接连接符 12422"/>
                      <p:cNvSpPr/>
                      <p:nvPr/>
                    </p:nvSpPr>
                    <p:spPr>
                      <a:xfrm flipH="1">
                        <a:off x="54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520" name="直接连接符 12423"/>
                      <p:cNvSpPr/>
                      <p:nvPr/>
                    </p:nvSpPr>
                    <p:spPr>
                      <a:xfrm flipH="1">
                        <a:off x="684" y="7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  <p:sp>
                  <p:nvSpPr>
                    <p:cNvPr id="17509" name="直接连接符 12424"/>
                    <p:cNvSpPr/>
                    <p:nvPr/>
                  </p:nvSpPr>
                  <p:spPr>
                    <a:xfrm>
                      <a:off x="165" y="0"/>
                      <a:ext cx="1593" cy="1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grpSp>
                  <p:nvGrpSpPr>
                    <p:cNvPr id="17510" name="Group 143"/>
                    <p:cNvGrpSpPr/>
                    <p:nvPr/>
                  </p:nvGrpSpPr>
                  <p:grpSpPr>
                    <a:xfrm>
                      <a:off x="900" y="3"/>
                      <a:ext cx="864" cy="120"/>
                      <a:chOff x="0" y="0"/>
                      <a:chExt cx="864" cy="120"/>
                    </a:xfrm>
                  </p:grpSpPr>
                  <p:sp>
                    <p:nvSpPr>
                      <p:cNvPr id="17511" name="直接连接符 12426"/>
                      <p:cNvSpPr/>
                      <p:nvPr/>
                    </p:nvSpPr>
                    <p:spPr>
                      <a:xfrm flipH="1">
                        <a:off x="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512" name="直接连接符 12427"/>
                      <p:cNvSpPr/>
                      <p:nvPr/>
                    </p:nvSpPr>
                    <p:spPr>
                      <a:xfrm flipH="1">
                        <a:off x="18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513" name="直接连接符 12428"/>
                      <p:cNvSpPr/>
                      <p:nvPr/>
                    </p:nvSpPr>
                    <p:spPr>
                      <a:xfrm flipH="1">
                        <a:off x="36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514" name="直接连接符 12429"/>
                      <p:cNvSpPr/>
                      <p:nvPr/>
                    </p:nvSpPr>
                    <p:spPr>
                      <a:xfrm flipH="1">
                        <a:off x="54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515" name="直接连接符 12430"/>
                      <p:cNvSpPr/>
                      <p:nvPr/>
                    </p:nvSpPr>
                    <p:spPr>
                      <a:xfrm flipH="1">
                        <a:off x="684" y="7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sp>
                <p:nvSpPr>
                  <p:cNvPr id="17501" name="直接连接符 12432"/>
                  <p:cNvSpPr/>
                  <p:nvPr/>
                </p:nvSpPr>
                <p:spPr>
                  <a:xfrm rot="-10800000" flipH="1">
                    <a:off x="592" y="504"/>
                    <a:ext cx="1" cy="593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triangle" w="med" len="med"/>
                  </a:ln>
                </p:spPr>
              </p:sp>
              <p:sp>
                <p:nvSpPr>
                  <p:cNvPr id="17502" name="矩形 12435"/>
                  <p:cNvSpPr/>
                  <p:nvPr/>
                </p:nvSpPr>
                <p:spPr>
                  <a:xfrm flipH="1">
                    <a:off x="0" y="1006"/>
                    <a:ext cx="146" cy="105"/>
                  </a:xfrm>
                  <a:prstGeom prst="rect">
                    <a:avLst/>
                  </a:prstGeom>
                  <a:solidFill>
                    <a:srgbClr val="6633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503" name="直接连接符 12450"/>
                  <p:cNvSpPr/>
                  <p:nvPr/>
                </p:nvSpPr>
                <p:spPr>
                  <a:xfrm>
                    <a:off x="73" y="454"/>
                    <a:ext cx="1" cy="559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04" name="直接连接符 12452"/>
                  <p:cNvSpPr/>
                  <p:nvPr/>
                </p:nvSpPr>
                <p:spPr>
                  <a:xfrm>
                    <a:off x="329" y="489"/>
                    <a:ext cx="1" cy="628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05" name="直接连接符 12453"/>
                  <p:cNvSpPr/>
                  <p:nvPr/>
                </p:nvSpPr>
                <p:spPr>
                  <a:xfrm>
                    <a:off x="459" y="1375"/>
                    <a:ext cx="1" cy="209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06" name="直接连接符 12454"/>
                  <p:cNvSpPr/>
                  <p:nvPr/>
                </p:nvSpPr>
                <p:spPr>
                  <a:xfrm>
                    <a:off x="219" y="1571"/>
                    <a:ext cx="549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7507" name="直接连接符 12456"/>
                  <p:cNvSpPr/>
                  <p:nvPr/>
                </p:nvSpPr>
                <p:spPr>
                  <a:xfrm>
                    <a:off x="210" y="39"/>
                    <a:ext cx="1" cy="144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17488" name="直接连接符 12531"/>
                <p:cNvSpPr/>
                <p:nvPr/>
              </p:nvSpPr>
              <p:spPr>
                <a:xfrm flipH="1">
                  <a:off x="228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89" name="直接连接符 12532"/>
                <p:cNvSpPr/>
                <p:nvPr/>
              </p:nvSpPr>
              <p:spPr>
                <a:xfrm flipH="1">
                  <a:off x="288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90" name="直接连接符 12533"/>
                <p:cNvSpPr/>
                <p:nvPr/>
              </p:nvSpPr>
              <p:spPr>
                <a:xfrm flipH="1">
                  <a:off x="336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91" name="直接连接符 12534"/>
                <p:cNvSpPr/>
                <p:nvPr/>
              </p:nvSpPr>
              <p:spPr>
                <a:xfrm flipH="1">
                  <a:off x="384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92" name="直接连接符 12535"/>
                <p:cNvSpPr/>
                <p:nvPr/>
              </p:nvSpPr>
              <p:spPr>
                <a:xfrm flipH="1">
                  <a:off x="444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93" name="直接连接符 12536"/>
                <p:cNvSpPr/>
                <p:nvPr/>
              </p:nvSpPr>
              <p:spPr>
                <a:xfrm flipH="1">
                  <a:off x="504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94" name="直接连接符 12537"/>
                <p:cNvSpPr/>
                <p:nvPr/>
              </p:nvSpPr>
              <p:spPr>
                <a:xfrm flipH="1">
                  <a:off x="582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95" name="直接连接符 12538"/>
                <p:cNvSpPr/>
                <p:nvPr/>
              </p:nvSpPr>
              <p:spPr>
                <a:xfrm flipH="1">
                  <a:off x="630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96" name="直接连接符 12539"/>
                <p:cNvSpPr/>
                <p:nvPr/>
              </p:nvSpPr>
              <p:spPr>
                <a:xfrm flipH="1">
                  <a:off x="678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7497" name="直接连接符 12541"/>
                <p:cNvSpPr/>
                <p:nvPr/>
              </p:nvSpPr>
              <p:spPr>
                <a:xfrm flipH="1">
                  <a:off x="171" y="1584"/>
                  <a:ext cx="48" cy="4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  <p:sp>
          <p:nvSpPr>
            <p:cNvPr id="17484" name="文本框 12547"/>
            <p:cNvSpPr/>
            <p:nvPr/>
          </p:nvSpPr>
          <p:spPr>
            <a:xfrm>
              <a:off x="264" y="2256"/>
              <a:ext cx="43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(c)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8599" name="Group 167"/>
          <p:cNvGrpSpPr/>
          <p:nvPr/>
        </p:nvGrpSpPr>
        <p:grpSpPr>
          <a:xfrm>
            <a:off x="7929245" y="2289175"/>
            <a:ext cx="892175" cy="4038600"/>
            <a:chOff x="0" y="0"/>
            <a:chExt cx="562" cy="2544"/>
          </a:xfrm>
        </p:grpSpPr>
        <p:grpSp>
          <p:nvGrpSpPr>
            <p:cNvPr id="17419" name="Group 168"/>
            <p:cNvGrpSpPr/>
            <p:nvPr/>
          </p:nvGrpSpPr>
          <p:grpSpPr>
            <a:xfrm>
              <a:off x="0" y="0"/>
              <a:ext cx="562" cy="2112"/>
              <a:chOff x="0" y="0"/>
              <a:chExt cx="706" cy="2649"/>
            </a:xfrm>
          </p:grpSpPr>
          <p:grpSp>
            <p:nvGrpSpPr>
              <p:cNvPr id="17421" name="Group 169"/>
              <p:cNvGrpSpPr/>
              <p:nvPr/>
            </p:nvGrpSpPr>
            <p:grpSpPr>
              <a:xfrm>
                <a:off x="144" y="1632"/>
                <a:ext cx="340" cy="794"/>
                <a:chOff x="0" y="0"/>
                <a:chExt cx="340" cy="794"/>
              </a:xfrm>
            </p:grpSpPr>
            <p:grpSp>
              <p:nvGrpSpPr>
                <p:cNvPr id="17471" name="Group 170"/>
                <p:cNvGrpSpPr/>
                <p:nvPr/>
              </p:nvGrpSpPr>
              <p:grpSpPr>
                <a:xfrm>
                  <a:off x="0" y="231"/>
                  <a:ext cx="340" cy="340"/>
                  <a:chOff x="0" y="0"/>
                  <a:chExt cx="680" cy="681"/>
                </a:xfrm>
              </p:grpSpPr>
              <p:grpSp>
                <p:nvGrpSpPr>
                  <p:cNvPr id="17478" name="Group 171"/>
                  <p:cNvGrpSpPr/>
                  <p:nvPr/>
                </p:nvGrpSpPr>
                <p:grpSpPr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17481" name="椭圆 12474"/>
                    <p:cNvSpPr/>
                    <p:nvPr/>
                  </p:nvSpPr>
                  <p:spPr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482" name="椭圆 12475"/>
                    <p:cNvSpPr/>
                    <p:nvPr/>
                  </p:nvSpPr>
                  <p:spPr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17479" name="椭圆 12476"/>
                  <p:cNvSpPr/>
                  <p:nvPr/>
                </p:nvSpPr>
                <p:spPr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480" name="菱形 12477"/>
                  <p:cNvSpPr/>
                  <p:nvPr/>
                </p:nvSpPr>
                <p:spPr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17472" name="Group 176"/>
                <p:cNvGrpSpPr/>
                <p:nvPr/>
              </p:nvGrpSpPr>
              <p:grpSpPr>
                <a:xfrm>
                  <a:off x="114" y="567"/>
                  <a:ext cx="102" cy="227"/>
                  <a:chOff x="0" y="0"/>
                  <a:chExt cx="148" cy="320"/>
                </a:xfrm>
              </p:grpSpPr>
              <p:sp>
                <p:nvSpPr>
                  <p:cNvPr id="17476" name="椭圆 12479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477" name="任意多边形 12480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17473" name="Group 179"/>
                <p:cNvGrpSpPr/>
                <p:nvPr/>
              </p:nvGrpSpPr>
              <p:grpSpPr>
                <a:xfrm flipH="1" flipV="1">
                  <a:off x="105" y="0"/>
                  <a:ext cx="102" cy="227"/>
                  <a:chOff x="0" y="0"/>
                  <a:chExt cx="148" cy="320"/>
                </a:xfrm>
              </p:grpSpPr>
              <p:sp>
                <p:nvSpPr>
                  <p:cNvPr id="17474" name="椭圆 12482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7475" name="任意多边形 12483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7422" name="Group 182"/>
              <p:cNvGrpSpPr/>
              <p:nvPr/>
            </p:nvGrpSpPr>
            <p:grpSpPr>
              <a:xfrm>
                <a:off x="213" y="2418"/>
                <a:ext cx="192" cy="231"/>
                <a:chOff x="0" y="0"/>
                <a:chExt cx="192" cy="231"/>
              </a:xfrm>
            </p:grpSpPr>
            <p:sp>
              <p:nvSpPr>
                <p:cNvPr id="17469" name="矩形 12502"/>
                <p:cNvSpPr/>
                <p:nvPr/>
              </p:nvSpPr>
              <p:spPr>
                <a:xfrm>
                  <a:off x="0" y="87"/>
                  <a:ext cx="192" cy="144"/>
                </a:xfrm>
                <a:prstGeom prst="rect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7470" name="直接连接符 12506"/>
                <p:cNvSpPr/>
                <p:nvPr/>
              </p:nvSpPr>
              <p:spPr>
                <a:xfrm>
                  <a:off x="87" y="0"/>
                  <a:ext cx="1" cy="9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17423" name="Group 185"/>
              <p:cNvGrpSpPr/>
              <p:nvPr/>
            </p:nvGrpSpPr>
            <p:grpSpPr>
              <a:xfrm>
                <a:off x="0" y="0"/>
                <a:ext cx="706" cy="1317"/>
                <a:chOff x="0" y="0"/>
                <a:chExt cx="706" cy="1317"/>
              </a:xfrm>
            </p:grpSpPr>
            <p:grpSp>
              <p:nvGrpSpPr>
                <p:cNvPr id="17428" name="Group 186"/>
                <p:cNvGrpSpPr/>
                <p:nvPr/>
              </p:nvGrpSpPr>
              <p:grpSpPr>
                <a:xfrm>
                  <a:off x="0" y="0"/>
                  <a:ext cx="706" cy="864"/>
                  <a:chOff x="0" y="0"/>
                  <a:chExt cx="706" cy="864"/>
                </a:xfrm>
              </p:grpSpPr>
              <p:grpSp>
                <p:nvGrpSpPr>
                  <p:cNvPr id="17442" name="Group 187"/>
                  <p:cNvGrpSpPr/>
                  <p:nvPr/>
                </p:nvGrpSpPr>
                <p:grpSpPr>
                  <a:xfrm>
                    <a:off x="144" y="471"/>
                    <a:ext cx="340" cy="340"/>
                    <a:chOff x="0" y="0"/>
                    <a:chExt cx="680" cy="681"/>
                  </a:xfrm>
                </p:grpSpPr>
                <p:grpSp>
                  <p:nvGrpSpPr>
                    <p:cNvPr id="17464" name="Group 188"/>
                    <p:cNvGrpSpPr/>
                    <p:nvPr/>
                  </p:nvGrpSpPr>
                  <p:grpSpPr>
                    <a:xfrm>
                      <a:off x="0" y="0"/>
                      <a:ext cx="680" cy="680"/>
                      <a:chOff x="0" y="0"/>
                      <a:chExt cx="680" cy="680"/>
                    </a:xfrm>
                  </p:grpSpPr>
                  <p:sp>
                    <p:nvSpPr>
                      <p:cNvPr id="17467" name="椭圆 12461"/>
                      <p:cNvSpPr/>
                      <p:nvPr/>
                    </p:nvSpPr>
                    <p:spPr>
                      <a:xfrm>
                        <a:off x="0" y="0"/>
                        <a:ext cx="680" cy="680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468" name="椭圆 12462"/>
                      <p:cNvSpPr/>
                      <p:nvPr/>
                    </p:nvSpPr>
                    <p:spPr>
                      <a:xfrm>
                        <a:off x="48" y="57"/>
                        <a:ext cx="576" cy="576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17465" name="椭圆 12463"/>
                    <p:cNvSpPr/>
                    <p:nvPr/>
                  </p:nvSpPr>
                  <p:spPr>
                    <a:xfrm>
                      <a:off x="237" y="243"/>
                      <a:ext cx="192" cy="192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466" name="菱形 12464"/>
                    <p:cNvSpPr/>
                    <p:nvPr/>
                  </p:nvSpPr>
                  <p:spPr>
                    <a:xfrm>
                      <a:off x="279" y="9"/>
                      <a:ext cx="96" cy="672"/>
                    </a:xfrm>
                    <a:prstGeom prst="diamond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17443" name="Group 193"/>
                  <p:cNvGrpSpPr/>
                  <p:nvPr/>
                </p:nvGrpSpPr>
                <p:grpSpPr>
                  <a:xfrm>
                    <a:off x="288" y="807"/>
                    <a:ext cx="48" cy="57"/>
                    <a:chOff x="0" y="0"/>
                    <a:chExt cx="148" cy="320"/>
                  </a:xfrm>
                </p:grpSpPr>
                <p:sp>
                  <p:nvSpPr>
                    <p:cNvPr id="17462" name="椭圆 12466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463" name="任意多边形 12467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7444" name="Group 196"/>
                  <p:cNvGrpSpPr/>
                  <p:nvPr/>
                </p:nvGrpSpPr>
                <p:grpSpPr>
                  <a:xfrm flipH="1" flipV="1">
                    <a:off x="249" y="240"/>
                    <a:ext cx="102" cy="227"/>
                    <a:chOff x="0" y="0"/>
                    <a:chExt cx="148" cy="320"/>
                  </a:xfrm>
                </p:grpSpPr>
                <p:sp>
                  <p:nvSpPr>
                    <p:cNvPr id="17460" name="椭圆 12469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461" name="任意多边形 12470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7445" name="Group 199"/>
                  <p:cNvGrpSpPr/>
                  <p:nvPr/>
                </p:nvGrpSpPr>
                <p:grpSpPr>
                  <a:xfrm flipV="1">
                    <a:off x="0" y="0"/>
                    <a:ext cx="706" cy="49"/>
                    <a:chOff x="0" y="0"/>
                    <a:chExt cx="1764" cy="123"/>
                  </a:xfrm>
                </p:grpSpPr>
                <p:grpSp>
                  <p:nvGrpSpPr>
                    <p:cNvPr id="17447" name="Group 200"/>
                    <p:cNvGrpSpPr/>
                    <p:nvPr/>
                  </p:nvGrpSpPr>
                  <p:grpSpPr>
                    <a:xfrm>
                      <a:off x="0" y="3"/>
                      <a:ext cx="864" cy="120"/>
                      <a:chOff x="0" y="0"/>
                      <a:chExt cx="864" cy="120"/>
                    </a:xfrm>
                  </p:grpSpPr>
                  <p:sp>
                    <p:nvSpPr>
                      <p:cNvPr id="17455" name="直接连接符 12486"/>
                      <p:cNvSpPr/>
                      <p:nvPr/>
                    </p:nvSpPr>
                    <p:spPr>
                      <a:xfrm flipH="1">
                        <a:off x="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456" name="直接连接符 12487"/>
                      <p:cNvSpPr/>
                      <p:nvPr/>
                    </p:nvSpPr>
                    <p:spPr>
                      <a:xfrm flipH="1">
                        <a:off x="18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457" name="直接连接符 12488"/>
                      <p:cNvSpPr/>
                      <p:nvPr/>
                    </p:nvSpPr>
                    <p:spPr>
                      <a:xfrm flipH="1">
                        <a:off x="36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458" name="直接连接符 12489"/>
                      <p:cNvSpPr/>
                      <p:nvPr/>
                    </p:nvSpPr>
                    <p:spPr>
                      <a:xfrm flipH="1">
                        <a:off x="54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459" name="直接连接符 12490"/>
                      <p:cNvSpPr/>
                      <p:nvPr/>
                    </p:nvSpPr>
                    <p:spPr>
                      <a:xfrm flipH="1">
                        <a:off x="684" y="7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  <p:sp>
                  <p:nvSpPr>
                    <p:cNvPr id="17448" name="直接连接符 12491"/>
                    <p:cNvSpPr/>
                    <p:nvPr/>
                  </p:nvSpPr>
                  <p:spPr>
                    <a:xfrm>
                      <a:off x="165" y="0"/>
                      <a:ext cx="1593" cy="1"/>
                    </a:xfrm>
                    <a:prstGeom prst="line">
                      <a:avLst/>
                    </a:prstGeom>
                    <a:ln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grpSp>
                  <p:nvGrpSpPr>
                    <p:cNvPr id="17449" name="Group 207"/>
                    <p:cNvGrpSpPr/>
                    <p:nvPr/>
                  </p:nvGrpSpPr>
                  <p:grpSpPr>
                    <a:xfrm>
                      <a:off x="900" y="3"/>
                      <a:ext cx="864" cy="120"/>
                      <a:chOff x="0" y="0"/>
                      <a:chExt cx="864" cy="120"/>
                    </a:xfrm>
                  </p:grpSpPr>
                  <p:sp>
                    <p:nvSpPr>
                      <p:cNvPr id="17450" name="直接连接符 12493"/>
                      <p:cNvSpPr/>
                      <p:nvPr/>
                    </p:nvSpPr>
                    <p:spPr>
                      <a:xfrm flipH="1">
                        <a:off x="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451" name="直接连接符 12494"/>
                      <p:cNvSpPr/>
                      <p:nvPr/>
                    </p:nvSpPr>
                    <p:spPr>
                      <a:xfrm flipH="1">
                        <a:off x="18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452" name="直接连接符 12495"/>
                      <p:cNvSpPr/>
                      <p:nvPr/>
                    </p:nvSpPr>
                    <p:spPr>
                      <a:xfrm flipH="1">
                        <a:off x="36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453" name="直接连接符 12496"/>
                      <p:cNvSpPr/>
                      <p:nvPr/>
                    </p:nvSpPr>
                    <p:spPr>
                      <a:xfrm flipH="1">
                        <a:off x="540" y="0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17454" name="直接连接符 12497"/>
                      <p:cNvSpPr/>
                      <p:nvPr/>
                    </p:nvSpPr>
                    <p:spPr>
                      <a:xfrm flipH="1">
                        <a:off x="684" y="7"/>
                        <a:ext cx="180" cy="113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rgbClr val="000000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sp>
                <p:nvSpPr>
                  <p:cNvPr id="17446" name="直接连接符 12500"/>
                  <p:cNvSpPr/>
                  <p:nvPr/>
                </p:nvSpPr>
                <p:spPr>
                  <a:xfrm>
                    <a:off x="288" y="48"/>
                    <a:ext cx="1" cy="192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17429" name="Group 214"/>
                <p:cNvGrpSpPr/>
                <p:nvPr/>
              </p:nvGrpSpPr>
              <p:grpSpPr>
                <a:xfrm>
                  <a:off x="201" y="816"/>
                  <a:ext cx="227" cy="501"/>
                  <a:chOff x="0" y="0"/>
                  <a:chExt cx="227" cy="501"/>
                </a:xfrm>
              </p:grpSpPr>
              <p:grpSp>
                <p:nvGrpSpPr>
                  <p:cNvPr id="17430" name="Group 215"/>
                  <p:cNvGrpSpPr/>
                  <p:nvPr/>
                </p:nvGrpSpPr>
                <p:grpSpPr>
                  <a:xfrm>
                    <a:off x="0" y="108"/>
                    <a:ext cx="227" cy="227"/>
                    <a:chOff x="0" y="0"/>
                    <a:chExt cx="680" cy="681"/>
                  </a:xfrm>
                </p:grpSpPr>
                <p:grpSp>
                  <p:nvGrpSpPr>
                    <p:cNvPr id="17437" name="Group 216"/>
                    <p:cNvGrpSpPr/>
                    <p:nvPr/>
                  </p:nvGrpSpPr>
                  <p:grpSpPr>
                    <a:xfrm>
                      <a:off x="0" y="0"/>
                      <a:ext cx="680" cy="680"/>
                      <a:chOff x="0" y="0"/>
                      <a:chExt cx="680" cy="680"/>
                    </a:xfrm>
                  </p:grpSpPr>
                  <p:sp>
                    <p:nvSpPr>
                      <p:cNvPr id="17440" name="椭圆 12511"/>
                      <p:cNvSpPr/>
                      <p:nvPr/>
                    </p:nvSpPr>
                    <p:spPr>
                      <a:xfrm>
                        <a:off x="0" y="0"/>
                        <a:ext cx="680" cy="680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7441" name="椭圆 12512"/>
                      <p:cNvSpPr/>
                      <p:nvPr/>
                    </p:nvSpPr>
                    <p:spPr>
                      <a:xfrm>
                        <a:off x="48" y="57"/>
                        <a:ext cx="576" cy="576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17438" name="椭圆 12513"/>
                    <p:cNvSpPr/>
                    <p:nvPr/>
                  </p:nvSpPr>
                  <p:spPr>
                    <a:xfrm>
                      <a:off x="237" y="243"/>
                      <a:ext cx="192" cy="192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439" name="菱形 12514"/>
                    <p:cNvSpPr/>
                    <p:nvPr/>
                  </p:nvSpPr>
                  <p:spPr>
                    <a:xfrm>
                      <a:off x="279" y="9"/>
                      <a:ext cx="96" cy="672"/>
                    </a:xfrm>
                    <a:prstGeom prst="diamond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17431" name="Group 221"/>
                  <p:cNvGrpSpPr/>
                  <p:nvPr/>
                </p:nvGrpSpPr>
                <p:grpSpPr>
                  <a:xfrm>
                    <a:off x="75" y="348"/>
                    <a:ext cx="72" cy="153"/>
                    <a:chOff x="0" y="0"/>
                    <a:chExt cx="148" cy="320"/>
                  </a:xfrm>
                </p:grpSpPr>
                <p:sp>
                  <p:nvSpPr>
                    <p:cNvPr id="17435" name="椭圆 12516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436" name="任意多边形 12517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7432" name="Group 224"/>
                  <p:cNvGrpSpPr/>
                  <p:nvPr/>
                </p:nvGrpSpPr>
                <p:grpSpPr>
                  <a:xfrm flipH="1" flipV="1">
                    <a:off x="78" y="0"/>
                    <a:ext cx="63" cy="83"/>
                    <a:chOff x="0" y="0"/>
                    <a:chExt cx="148" cy="320"/>
                  </a:xfrm>
                </p:grpSpPr>
                <p:sp>
                  <p:nvSpPr>
                    <p:cNvPr id="17433" name="椭圆 12519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7434" name="任意多边形 12520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</p:grpSp>
          </p:grpSp>
          <p:sp>
            <p:nvSpPr>
              <p:cNvPr id="17424" name="直接连接符 12525"/>
              <p:cNvSpPr/>
              <p:nvPr/>
            </p:nvSpPr>
            <p:spPr>
              <a:xfrm flipH="1" flipV="1">
                <a:off x="192" y="1056"/>
                <a:ext cx="96" cy="57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425" name="直接连接符 12526"/>
              <p:cNvSpPr/>
              <p:nvPr/>
            </p:nvSpPr>
            <p:spPr>
              <a:xfrm>
                <a:off x="432" y="1056"/>
                <a:ext cx="48" cy="96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426" name="直接连接符 12527"/>
              <p:cNvSpPr/>
              <p:nvPr/>
            </p:nvSpPr>
            <p:spPr>
              <a:xfrm flipV="1">
                <a:off x="144" y="576"/>
                <a:ext cx="1" cy="144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7427" name="直接连接符 12528"/>
              <p:cNvSpPr/>
              <p:nvPr/>
            </p:nvSpPr>
            <p:spPr>
              <a:xfrm>
                <a:off x="480" y="576"/>
                <a:ext cx="192" cy="768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17420" name="文本框 12548"/>
            <p:cNvSpPr/>
            <p:nvPr/>
          </p:nvSpPr>
          <p:spPr>
            <a:xfrm>
              <a:off x="48" y="2256"/>
              <a:ext cx="43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(d)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18664" name="文本框 12568"/>
          <p:cNvSpPr/>
          <p:nvPr/>
        </p:nvSpPr>
        <p:spPr>
          <a:xfrm>
            <a:off x="8401050" y="0"/>
            <a:ext cx="8382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A5002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( b )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8665" name="文本框 12569"/>
          <p:cNvSpPr/>
          <p:nvPr/>
        </p:nvSpPr>
        <p:spPr>
          <a:xfrm>
            <a:off x="4151313" y="549275"/>
            <a:ext cx="10842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A5002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(  c  )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8666" name="文本框 12570"/>
          <p:cNvSpPr/>
          <p:nvPr/>
        </p:nvSpPr>
        <p:spPr>
          <a:xfrm>
            <a:off x="7939088" y="568325"/>
            <a:ext cx="762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A5002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(a)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8667" name="文本框 12571"/>
          <p:cNvSpPr/>
          <p:nvPr/>
        </p:nvSpPr>
        <p:spPr>
          <a:xfrm>
            <a:off x="2135188" y="1125538"/>
            <a:ext cx="685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A5002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(d)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>
                                      <p:cBhvr>
                                        <p:cTn id="17" dur="500"/>
                                        <p:tgtEl>
                                          <p:spTgt spid="1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>
                                      <p:cBhvr>
                                        <p:cTn id="22" dur="500"/>
                                        <p:tgtEl>
                                          <p:spTgt spid="1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>
                                      <p:cBhvr>
                                        <p:cTn id="27" dur="500"/>
                                        <p:tgtEl>
                                          <p:spTgt spid="1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8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8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/>
      <p:bldP spid="18664" grpId="0" bldLvl="0"/>
      <p:bldP spid="18665" grpId="0" bldLvl="0"/>
      <p:bldP spid="18666" grpId="0"/>
      <p:bldP spid="186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文本占位符 25602"/>
          <p:cNvSpPr>
            <a:spLocks noGrp="1"/>
          </p:cNvSpPr>
          <p:nvPr>
            <p:ph type="body" idx="4294967295"/>
          </p:nvPr>
        </p:nvSpPr>
        <p:spPr>
          <a:xfrm>
            <a:off x="2208213" y="1196975"/>
            <a:ext cx="7772400" cy="4114800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sz="3600" b="1" dirty="0">
                <a:solidFill>
                  <a:srgbClr val="A50021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5.</a:t>
            </a:r>
            <a:r>
              <a:rPr lang="zh-CN" altLang="en-US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一根能承受</a:t>
            </a:r>
            <a:r>
              <a:rPr lang="en-US" altLang="zh-CN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100N</a:t>
            </a:r>
            <a:r>
              <a:rPr lang="zh-CN" altLang="en-US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拉力的绳子要提起</a:t>
            </a:r>
            <a:r>
              <a:rPr lang="en-US" altLang="zh-CN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400N</a:t>
            </a:r>
            <a:r>
              <a:rPr lang="zh-CN" altLang="en-US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的重物，</a:t>
            </a:r>
            <a:r>
              <a:rPr lang="en-US" altLang="zh-CN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⑴</a:t>
            </a:r>
            <a:r>
              <a:rPr lang="zh-CN" altLang="en-US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要求改变力的方向？</a:t>
            </a:r>
            <a:endParaRPr lang="zh-CN" altLang="en-US" sz="3600" b="1" dirty="0">
              <a:solidFill>
                <a:srgbClr val="0000CC"/>
              </a:solidFill>
              <a:latin typeface="隶书" pitchFamily="49" charset="-122"/>
              <a:ea typeface="隶书" pitchFamily="49" charset="-122"/>
              <a:sym typeface="隶书" pitchFamily="49" charset="-122"/>
            </a:endParaRPr>
          </a:p>
          <a:p>
            <a:pPr eaLnBrk="1" hangingPunct="1">
              <a:buNone/>
            </a:pPr>
            <a:r>
              <a:rPr lang="en-US" altLang="zh-CN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⑵</a:t>
            </a:r>
            <a:r>
              <a:rPr lang="zh-CN" altLang="en-US" sz="36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使用滑轮个数最少？</a:t>
            </a:r>
            <a:endParaRPr lang="zh-CN" altLang="en-US" dirty="0"/>
          </a:p>
        </p:txBody>
      </p:sp>
    </p:spTree>
  </p:cSld>
  <p:clrMapOvr>
    <a:masterClrMapping/>
  </p:clrMapOvr>
  <p:transition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28673"/>
          <p:cNvSpPr/>
          <p:nvPr/>
        </p:nvSpPr>
        <p:spPr>
          <a:xfrm>
            <a:off x="1524000" y="190500"/>
            <a:ext cx="5976938" cy="2286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6.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滑轮本身重力及摩擦力均忽略不计，若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F1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：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F2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＝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2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：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3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，则两重物的重力之比是（         ）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9459" name="矩形 28674"/>
          <p:cNvSpPr/>
          <p:nvPr/>
        </p:nvSpPr>
        <p:spPr>
          <a:xfrm>
            <a:off x="1524000" y="3128010"/>
            <a:ext cx="7715250" cy="341503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7.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用滑轮组提起重物，物体质量为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5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㎏，若不计滑轮的重及摩擦，在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A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端所用力</a:t>
            </a:r>
            <a:r>
              <a:rPr lang="en-US" altLang="zh-CN" sz="3600" b="1" i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为</a:t>
            </a:r>
            <a:r>
              <a:rPr lang="zh-CN" altLang="en-US" sz="3600" b="1" u="sng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</a:t>
            </a:r>
            <a:r>
              <a:rPr lang="en-US" altLang="zh-CN" sz="3600" b="1" u="sng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        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N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，要使重物被提起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2m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，则绳自由端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A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要拉过的距离为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__________m.</a:t>
            </a:r>
            <a:endParaRPr lang="zh-CN" altLang="en-US" sz="3600" b="1" u="sng" dirty="0">
              <a:solidFill>
                <a:schemeClr val="accent2"/>
              </a:solidFill>
              <a:latin typeface="隶书" pitchFamily="49" charset="-122"/>
              <a:ea typeface="隶书" pitchFamily="49" charset="-122"/>
              <a:sym typeface="隶书" pitchFamily="49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3600" b="1" dirty="0">
              <a:solidFill>
                <a:schemeClr val="accent2"/>
              </a:solidFill>
              <a:latin typeface="隶书" pitchFamily="49" charset="-122"/>
              <a:ea typeface="隶书" pitchFamily="49" charset="-122"/>
              <a:sym typeface="隶书" pitchFamily="49" charset="-122"/>
            </a:endParaRPr>
          </a:p>
        </p:txBody>
      </p:sp>
      <p:pic>
        <p:nvPicPr>
          <p:cNvPr id="19460" name="图片 286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20188" y="3357563"/>
            <a:ext cx="1276350" cy="2719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图片 286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0238" y="333375"/>
            <a:ext cx="1998662" cy="2374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文本框 28677"/>
          <p:cNvSpPr/>
          <p:nvPr/>
        </p:nvSpPr>
        <p:spPr>
          <a:xfrm>
            <a:off x="8040688" y="1484313"/>
            <a:ext cx="8636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rPr>
              <a:t>F1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9463" name="文本框 28678"/>
          <p:cNvSpPr/>
          <p:nvPr/>
        </p:nvSpPr>
        <p:spPr>
          <a:xfrm>
            <a:off x="10128250" y="620713"/>
            <a:ext cx="8636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000" b="1" dirty="0">
                <a:latin typeface="Arial" panose="020B0604020202020204" pitchFamily="34" charset="0"/>
                <a:sym typeface="Arial" panose="020B0604020202020204" pitchFamily="34" charset="0"/>
              </a:rPr>
              <a:t>F2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296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5075" y="2455863"/>
            <a:ext cx="3384550" cy="1073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矩形 29698"/>
          <p:cNvSpPr/>
          <p:nvPr/>
        </p:nvSpPr>
        <p:spPr>
          <a:xfrm>
            <a:off x="1631950" y="117475"/>
            <a:ext cx="8785225" cy="2286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8.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力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拉着滑轮以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0.1m/s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的速度向前移动，如果物体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A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的重力为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20N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，物体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A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与地面之间的摩擦力为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8N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，则拉力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F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＝</a:t>
            </a:r>
            <a:r>
              <a:rPr lang="zh-CN" altLang="en-US" sz="3600" b="1" u="sng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    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 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N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，物体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A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向前移动的速度时</a:t>
            </a:r>
            <a:r>
              <a:rPr lang="zh-CN" altLang="en-US" sz="3600" b="1" u="sng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       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   </a:t>
            </a: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m/s.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pic>
        <p:nvPicPr>
          <p:cNvPr id="20484" name="图片 296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8313" y="4545013"/>
            <a:ext cx="2825750" cy="1773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5" name="对象 29700"/>
          <p:cNvPicPr/>
          <p:nvPr/>
        </p:nvPicPr>
        <p:blipFill>
          <a:blip r:embed="rId3"/>
          <a:stretch>
            <a:fillRect/>
          </a:stretch>
        </p:blipFill>
        <p:spPr>
          <a:xfrm>
            <a:off x="5143500" y="3616325"/>
            <a:ext cx="2016125" cy="619125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20486" name="对象 29701"/>
          <p:cNvPicPr/>
          <p:nvPr/>
        </p:nvPicPr>
        <p:blipFill>
          <a:blip r:embed="rId4"/>
          <a:stretch>
            <a:fillRect/>
          </a:stretch>
        </p:blipFill>
        <p:spPr>
          <a:xfrm>
            <a:off x="3055938" y="4208463"/>
            <a:ext cx="1350962" cy="458787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0487" name="矩形 29702"/>
          <p:cNvSpPr/>
          <p:nvPr/>
        </p:nvSpPr>
        <p:spPr>
          <a:xfrm>
            <a:off x="1543050" y="3587750"/>
            <a:ext cx="2468563" cy="6397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CC3300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9.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如图所示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20488" name="矩形 29703"/>
          <p:cNvSpPr/>
          <p:nvPr/>
        </p:nvSpPr>
        <p:spPr>
          <a:xfrm>
            <a:off x="1543050" y="4092575"/>
            <a:ext cx="1096963" cy="6397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重物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20489" name="矩形 29704"/>
          <p:cNvSpPr/>
          <p:nvPr/>
        </p:nvSpPr>
        <p:spPr>
          <a:xfrm>
            <a:off x="4351338" y="4092575"/>
            <a:ext cx="4068762" cy="6397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N</a:t>
            </a: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，要使装置平衡，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20490" name="矩形 29705"/>
          <p:cNvSpPr/>
          <p:nvPr/>
        </p:nvSpPr>
        <p:spPr>
          <a:xfrm>
            <a:off x="1543050" y="4587875"/>
            <a:ext cx="3840163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chemeClr val="accent2"/>
                </a:solidFill>
                <a:latin typeface="隶书" pitchFamily="49" charset="-122"/>
                <a:ea typeface="隶书" pitchFamily="49" charset="-122"/>
                <a:sym typeface="隶书" pitchFamily="49" charset="-122"/>
              </a:rPr>
              <a:t>需要多大的拉力？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20491" name="文本框 29706"/>
          <p:cNvSpPr/>
          <p:nvPr/>
        </p:nvSpPr>
        <p:spPr>
          <a:xfrm>
            <a:off x="10056813" y="5286375"/>
            <a:ext cx="50323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solidFill>
                  <a:srgbClr val="CC330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G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17409"/>
          <p:cNvPicPr>
            <a:picLocks noChangeAspect="1"/>
          </p:cNvPicPr>
          <p:nvPr/>
        </p:nvPicPr>
        <p:blipFill>
          <a:blip r:embed="rId1">
            <a:lum bright="70001" contrast="-70000"/>
          </a:blip>
          <a:stretch>
            <a:fillRect/>
          </a:stretch>
        </p:blipFill>
        <p:spPr>
          <a:xfrm>
            <a:off x="2362200" y="4343400"/>
            <a:ext cx="8077200" cy="2217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矩形 17410"/>
          <p:cNvSpPr/>
          <p:nvPr/>
        </p:nvSpPr>
        <p:spPr>
          <a:xfrm>
            <a:off x="1981200" y="1828800"/>
            <a:ext cx="8305800" cy="3444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latin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4400" dirty="0">
                <a:latin typeface="华文隶书" pitchFamily="2" charset="-122"/>
                <a:ea typeface="华文隶书" pitchFamily="2" charset="-122"/>
                <a:sym typeface="华文隶书" pitchFamily="2" charset="-122"/>
              </a:rPr>
              <a:t>小组合作：</a:t>
            </a:r>
            <a:r>
              <a:rPr lang="zh-CN" altLang="en-US" sz="4400" dirty="0">
                <a:latin typeface="宋体" panose="02010600030101010101" pitchFamily="2" charset="-122"/>
                <a:sym typeface="宋体" panose="02010600030101010101" pitchFamily="2" charset="-122"/>
              </a:rPr>
              <a:t>采用绳和一个滑轮提升将货物提到高处，你有什么方法？</a:t>
            </a:r>
            <a:endParaRPr lang="zh-CN" altLang="en-US" sz="4400" dirty="0"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4400" dirty="0"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dirty="0">
                <a:latin typeface="宋体" panose="02010600030101010101" pitchFamily="2" charset="-122"/>
                <a:sym typeface="宋体" panose="02010600030101010101" pitchFamily="2" charset="-122"/>
              </a:rPr>
              <a:t>    请用钩码替代重物来模拟．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3076" name="文本框 17411"/>
          <p:cNvSpPr/>
          <p:nvPr/>
        </p:nvSpPr>
        <p:spPr>
          <a:xfrm>
            <a:off x="4419600" y="609600"/>
            <a:ext cx="35052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4800" b="1" dirty="0">
                <a:latin typeface="Times New Roman" panose="02020603050405020304" pitchFamily="18" charset="0"/>
                <a:ea typeface="华文彩云" pitchFamily="2" charset="-122"/>
                <a:sym typeface="Times New Roman" panose="02020603050405020304" pitchFamily="18" charset="0"/>
              </a:rPr>
              <a:t>动手尝试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pic>
        <p:nvPicPr>
          <p:cNvPr id="3077" name="对象 17412"/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0" y="5602288"/>
            <a:ext cx="1295400" cy="1255712"/>
          </a:xfrm>
          <a:prstGeom prst="rect">
            <a:avLst/>
          </a:prstGeom>
          <a:noFill/>
          <a:ln w="38100">
            <a:noFill/>
          </a:ln>
        </p:spPr>
      </p:pic>
      <p:grpSp>
        <p:nvGrpSpPr>
          <p:cNvPr id="3078" name="Group 6"/>
          <p:cNvGrpSpPr/>
          <p:nvPr/>
        </p:nvGrpSpPr>
        <p:grpSpPr>
          <a:xfrm>
            <a:off x="1524000" y="2760663"/>
            <a:ext cx="9144000" cy="1336675"/>
            <a:chOff x="0" y="0"/>
            <a:chExt cx="5760" cy="842"/>
          </a:xfrm>
        </p:grpSpPr>
        <p:sp>
          <p:nvSpPr>
            <p:cNvPr id="3081" name="矩形 17414"/>
            <p:cNvSpPr/>
            <p:nvPr/>
          </p:nvSpPr>
          <p:spPr>
            <a:xfrm>
              <a:off x="0" y="0"/>
              <a:ext cx="4140" cy="84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dirty="0">
                <a:sym typeface="宋体" panose="02010600030101010101" pitchFamily="2" charset="-122"/>
              </a:endParaRPr>
            </a:p>
          </p:txBody>
        </p:sp>
        <p:sp>
          <p:nvSpPr>
            <p:cNvPr id="3082" name="矩形 17415"/>
            <p:cNvSpPr/>
            <p:nvPr/>
          </p:nvSpPr>
          <p:spPr>
            <a:xfrm>
              <a:off x="0" y="0"/>
              <a:ext cx="5760" cy="77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  </a:t>
              </a:r>
              <a:r>
                <a:rPr lang="en-US" altLang="zh-CN" sz="75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 </a:t>
              </a: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           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pic>
        <p:nvPicPr>
          <p:cNvPr id="3079" name="图片 17416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685800"/>
            <a:ext cx="971550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图片 174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0"/>
            <a:ext cx="2590800" cy="1903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图片 1638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476250"/>
            <a:ext cx="3965575" cy="3268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163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352800"/>
            <a:ext cx="4213225" cy="3186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文本框 16387"/>
          <p:cNvSpPr/>
          <p:nvPr/>
        </p:nvSpPr>
        <p:spPr>
          <a:xfrm>
            <a:off x="6784975" y="457200"/>
            <a:ext cx="2193925" cy="43434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6600" dirty="0">
                <a:latin typeface="Times New Roman" panose="02020603050405020304" pitchFamily="18" charset="0"/>
                <a:ea typeface="华文行楷" pitchFamily="2" charset="-122"/>
                <a:sym typeface="Times New Roman" panose="02020603050405020304" pitchFamily="18" charset="0"/>
              </a:rPr>
              <a:t>你是这么做的吗？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4101" name="矩形 16388"/>
          <p:cNvSpPr/>
          <p:nvPr/>
        </p:nvSpPr>
        <p:spPr>
          <a:xfrm>
            <a:off x="1703388" y="3716338"/>
            <a:ext cx="1943100" cy="649287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 dirty="0"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文本框 4097"/>
          <p:cNvSpPr/>
          <p:nvPr/>
        </p:nvSpPr>
        <p:spPr>
          <a:xfrm>
            <a:off x="1524000" y="2209800"/>
            <a:ext cx="4800600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6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滑轮在使用时，根据</a:t>
            </a:r>
            <a:r>
              <a:rPr lang="zh-CN" altLang="en-US" sz="3600" b="1" dirty="0">
                <a:solidFill>
                  <a:srgbClr val="0099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轴的位置是否移动</a:t>
            </a:r>
            <a:r>
              <a:rPr lang="zh-CN" altLang="en-US" sz="36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，又分为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定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滑轮</a:t>
            </a:r>
            <a:r>
              <a:rPr lang="zh-CN" altLang="en-US" sz="36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和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滑轮</a:t>
            </a:r>
            <a:r>
              <a:rPr lang="zh-CN" altLang="en-US" sz="36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两种。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6147" name="左大括号 4098"/>
          <p:cNvSpPr/>
          <p:nvPr/>
        </p:nvSpPr>
        <p:spPr>
          <a:xfrm>
            <a:off x="6324600" y="381000"/>
            <a:ext cx="228600" cy="5181600"/>
          </a:xfrm>
          <a:prstGeom prst="leftBrace">
            <a:avLst>
              <a:gd name="adj1" fmla="val 188783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 dirty="0">
              <a:sym typeface="宋体" panose="02010600030101010101" pitchFamily="2" charset="-122"/>
            </a:endParaRPr>
          </a:p>
        </p:txBody>
      </p:sp>
      <p:sp>
        <p:nvSpPr>
          <p:cNvPr id="6148" name="文本框 4099"/>
          <p:cNvSpPr/>
          <p:nvPr/>
        </p:nvSpPr>
        <p:spPr>
          <a:xfrm>
            <a:off x="6553200" y="609600"/>
            <a:ext cx="25146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使用时，</a:t>
            </a:r>
            <a:r>
              <a:rPr lang="zh-CN" altLang="en-US" sz="2400" b="1" dirty="0">
                <a:solidFill>
                  <a:srgbClr val="0099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轴固定不动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，叫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定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滑轮。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6149" name="矩形 4100"/>
          <p:cNvSpPr/>
          <p:nvPr/>
        </p:nvSpPr>
        <p:spPr>
          <a:xfrm>
            <a:off x="6553200" y="4419600"/>
            <a:ext cx="22098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使用时，</a:t>
            </a:r>
            <a:r>
              <a:rPr lang="zh-CN" altLang="en-US" sz="2400" b="1" dirty="0">
                <a:solidFill>
                  <a:srgbClr val="0099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轴和重物一起移动</a:t>
            </a:r>
            <a:r>
              <a:rPr lang="zh-CN" altLang="en-US" sz="2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，叫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</a:t>
            </a:r>
            <a:r>
              <a:rPr lang="zh-CN" altLang="en-US" sz="2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6150" name="Group 6"/>
          <p:cNvGrpSpPr/>
          <p:nvPr/>
        </p:nvGrpSpPr>
        <p:grpSpPr>
          <a:xfrm>
            <a:off x="9220200" y="685800"/>
            <a:ext cx="1066800" cy="1814513"/>
            <a:chOff x="0" y="0"/>
            <a:chExt cx="672" cy="1143"/>
          </a:xfrm>
        </p:grpSpPr>
        <p:grpSp>
          <p:nvGrpSpPr>
            <p:cNvPr id="5158" name="Group 7"/>
            <p:cNvGrpSpPr/>
            <p:nvPr/>
          </p:nvGrpSpPr>
          <p:grpSpPr>
            <a:xfrm>
              <a:off x="21" y="576"/>
              <a:ext cx="192" cy="558"/>
              <a:chOff x="0" y="0"/>
              <a:chExt cx="192" cy="558"/>
            </a:xfrm>
          </p:grpSpPr>
          <p:sp>
            <p:nvSpPr>
              <p:cNvPr id="5182" name="矩形 4102"/>
              <p:cNvSpPr/>
              <p:nvPr/>
            </p:nvSpPr>
            <p:spPr>
              <a:xfrm>
                <a:off x="0" y="366"/>
                <a:ext cx="192" cy="192"/>
              </a:xfrm>
              <a:prstGeom prst="rect">
                <a:avLst/>
              </a:pr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5183" name="直接连接符 4103"/>
              <p:cNvSpPr/>
              <p:nvPr/>
            </p:nvSpPr>
            <p:spPr>
              <a:xfrm>
                <a:off x="96" y="0"/>
                <a:ext cx="1" cy="384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5159" name="直接连接符 4104"/>
            <p:cNvSpPr/>
            <p:nvPr/>
          </p:nvSpPr>
          <p:spPr>
            <a:xfrm>
              <a:off x="531" y="567"/>
              <a:ext cx="1" cy="57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grpSp>
          <p:nvGrpSpPr>
            <p:cNvPr id="5160" name="Group 11"/>
            <p:cNvGrpSpPr/>
            <p:nvPr/>
          </p:nvGrpSpPr>
          <p:grpSpPr>
            <a:xfrm>
              <a:off x="0" y="0"/>
              <a:ext cx="672" cy="96"/>
              <a:chOff x="0" y="0"/>
              <a:chExt cx="672" cy="96"/>
            </a:xfrm>
          </p:grpSpPr>
          <p:sp>
            <p:nvSpPr>
              <p:cNvPr id="5171" name="直接连接符 4107"/>
              <p:cNvSpPr/>
              <p:nvPr/>
            </p:nvSpPr>
            <p:spPr>
              <a:xfrm>
                <a:off x="0" y="96"/>
                <a:ext cx="624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72" name="直接连接符 4108"/>
              <p:cNvSpPr/>
              <p:nvPr/>
            </p:nvSpPr>
            <p:spPr>
              <a:xfrm flipH="1">
                <a:off x="0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73" name="直接连接符 4109"/>
              <p:cNvSpPr/>
              <p:nvPr/>
            </p:nvSpPr>
            <p:spPr>
              <a:xfrm flipH="1">
                <a:off x="57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74" name="直接连接符 4110"/>
              <p:cNvSpPr/>
              <p:nvPr/>
            </p:nvSpPr>
            <p:spPr>
              <a:xfrm flipH="1">
                <a:off x="135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75" name="直接连接符 4111"/>
              <p:cNvSpPr/>
              <p:nvPr/>
            </p:nvSpPr>
            <p:spPr>
              <a:xfrm flipH="1">
                <a:off x="192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76" name="直接连接符 4112"/>
              <p:cNvSpPr/>
              <p:nvPr/>
            </p:nvSpPr>
            <p:spPr>
              <a:xfrm flipH="1">
                <a:off x="252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77" name="直接连接符 4113"/>
              <p:cNvSpPr/>
              <p:nvPr/>
            </p:nvSpPr>
            <p:spPr>
              <a:xfrm flipH="1">
                <a:off x="321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78" name="直接连接符 4114"/>
              <p:cNvSpPr/>
              <p:nvPr/>
            </p:nvSpPr>
            <p:spPr>
              <a:xfrm flipH="1">
                <a:off x="387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79" name="直接连接符 4115"/>
              <p:cNvSpPr/>
              <p:nvPr/>
            </p:nvSpPr>
            <p:spPr>
              <a:xfrm flipH="1">
                <a:off x="450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80" name="直接连接符 4116"/>
              <p:cNvSpPr/>
              <p:nvPr/>
            </p:nvSpPr>
            <p:spPr>
              <a:xfrm flipH="1">
                <a:off x="519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81" name="直接连接符 4117"/>
              <p:cNvSpPr/>
              <p:nvPr/>
            </p:nvSpPr>
            <p:spPr>
              <a:xfrm flipH="1">
                <a:off x="576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5161" name="直接连接符 4118"/>
            <p:cNvSpPr/>
            <p:nvPr/>
          </p:nvSpPr>
          <p:spPr>
            <a:xfrm>
              <a:off x="306" y="96"/>
              <a:ext cx="1" cy="288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5162" name="Group 24"/>
            <p:cNvGrpSpPr/>
            <p:nvPr/>
          </p:nvGrpSpPr>
          <p:grpSpPr>
            <a:xfrm>
              <a:off x="117" y="384"/>
              <a:ext cx="408" cy="408"/>
              <a:chOff x="0" y="0"/>
              <a:chExt cx="680" cy="681"/>
            </a:xfrm>
          </p:grpSpPr>
          <p:grpSp>
            <p:nvGrpSpPr>
              <p:cNvPr id="5166" name="Group 25"/>
              <p:cNvGrpSpPr/>
              <p:nvPr/>
            </p:nvGrpSpPr>
            <p:grpSpPr>
              <a:xfrm>
                <a:off x="0" y="0"/>
                <a:ext cx="680" cy="680"/>
                <a:chOff x="0" y="0"/>
                <a:chExt cx="680" cy="680"/>
              </a:xfrm>
            </p:grpSpPr>
            <p:sp>
              <p:nvSpPr>
                <p:cNvPr id="5169" name="椭圆 4121"/>
                <p:cNvSpPr/>
                <p:nvPr/>
              </p:nvSpPr>
              <p:spPr>
                <a:xfrm>
                  <a:off x="0" y="0"/>
                  <a:ext cx="680" cy="680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0" name="椭圆 4122"/>
                <p:cNvSpPr/>
                <p:nvPr/>
              </p:nvSpPr>
              <p:spPr>
                <a:xfrm>
                  <a:off x="48" y="57"/>
                  <a:ext cx="576" cy="576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5167" name="椭圆 4123"/>
              <p:cNvSpPr/>
              <p:nvPr/>
            </p:nvSpPr>
            <p:spPr>
              <a:xfrm>
                <a:off x="237" y="243"/>
                <a:ext cx="192" cy="192"/>
              </a:xfrm>
              <a:prstGeom prst="ellipse">
                <a:avLst/>
              </a:prstGeom>
              <a:solidFill>
                <a:schemeClr val="tx2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5168" name="菱形 4124"/>
              <p:cNvSpPr/>
              <p:nvPr/>
            </p:nvSpPr>
            <p:spPr>
              <a:xfrm>
                <a:off x="279" y="9"/>
                <a:ext cx="96" cy="672"/>
              </a:xfrm>
              <a:prstGeom prst="diamond">
                <a:avLst/>
              </a:prstGeom>
              <a:solidFill>
                <a:srgbClr val="6633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5163" name="Group 30"/>
            <p:cNvGrpSpPr/>
            <p:nvPr/>
          </p:nvGrpSpPr>
          <p:grpSpPr>
            <a:xfrm>
              <a:off x="270" y="768"/>
              <a:ext cx="102" cy="227"/>
              <a:chOff x="0" y="0"/>
              <a:chExt cx="148" cy="320"/>
            </a:xfrm>
          </p:grpSpPr>
          <p:sp>
            <p:nvSpPr>
              <p:cNvPr id="5164" name="椭圆 4159"/>
              <p:cNvSpPr/>
              <p:nvPr/>
            </p:nvSpPr>
            <p:spPr>
              <a:xfrm>
                <a:off x="41" y="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5165" name="任意多边形 4160"/>
              <p:cNvSpPr/>
              <p:nvPr/>
            </p:nvSpPr>
            <p:spPr>
              <a:xfrm>
                <a:off x="0" y="46"/>
                <a:ext cx="148" cy="274"/>
              </a:xfrm>
              <a:custGeom>
                <a:avLst/>
                <a:gdLst/>
                <a:ahLst/>
                <a:cxnLst/>
                <a:pathLst/>
              </a:custGeom>
              <a:noFill/>
              <a:ln w="38100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6177" name="Group 33"/>
          <p:cNvGrpSpPr/>
          <p:nvPr/>
        </p:nvGrpSpPr>
        <p:grpSpPr>
          <a:xfrm>
            <a:off x="9067800" y="3505200"/>
            <a:ext cx="1066800" cy="3200400"/>
            <a:chOff x="0" y="0"/>
            <a:chExt cx="672" cy="2016"/>
          </a:xfrm>
        </p:grpSpPr>
        <p:grpSp>
          <p:nvGrpSpPr>
            <p:cNvPr id="5128" name="Group 34"/>
            <p:cNvGrpSpPr/>
            <p:nvPr/>
          </p:nvGrpSpPr>
          <p:grpSpPr>
            <a:xfrm>
              <a:off x="375" y="1458"/>
              <a:ext cx="192" cy="558"/>
              <a:chOff x="0" y="0"/>
              <a:chExt cx="192" cy="558"/>
            </a:xfrm>
          </p:grpSpPr>
          <p:sp>
            <p:nvSpPr>
              <p:cNvPr id="5156" name="矩形 4126"/>
              <p:cNvSpPr/>
              <p:nvPr/>
            </p:nvSpPr>
            <p:spPr>
              <a:xfrm>
                <a:off x="0" y="366"/>
                <a:ext cx="192" cy="192"/>
              </a:xfrm>
              <a:prstGeom prst="rect">
                <a:avLst/>
              </a:prstGeom>
              <a:solidFill>
                <a:schemeClr val="tx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5157" name="直接连接符 4127"/>
              <p:cNvSpPr/>
              <p:nvPr/>
            </p:nvSpPr>
            <p:spPr>
              <a:xfrm>
                <a:off x="96" y="0"/>
                <a:ext cx="1" cy="384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5129" name="直接连接符 4128"/>
            <p:cNvSpPr/>
            <p:nvPr/>
          </p:nvSpPr>
          <p:spPr>
            <a:xfrm flipV="1">
              <a:off x="651" y="192"/>
              <a:ext cx="1" cy="91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grpSp>
          <p:nvGrpSpPr>
            <p:cNvPr id="5130" name="Group 38"/>
            <p:cNvGrpSpPr/>
            <p:nvPr/>
          </p:nvGrpSpPr>
          <p:grpSpPr>
            <a:xfrm>
              <a:off x="0" y="0"/>
              <a:ext cx="672" cy="96"/>
              <a:chOff x="0" y="0"/>
              <a:chExt cx="672" cy="96"/>
            </a:xfrm>
          </p:grpSpPr>
          <p:sp>
            <p:nvSpPr>
              <p:cNvPr id="5145" name="直接连接符 4131"/>
              <p:cNvSpPr/>
              <p:nvPr/>
            </p:nvSpPr>
            <p:spPr>
              <a:xfrm>
                <a:off x="0" y="96"/>
                <a:ext cx="624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46" name="直接连接符 4132"/>
              <p:cNvSpPr/>
              <p:nvPr/>
            </p:nvSpPr>
            <p:spPr>
              <a:xfrm flipH="1">
                <a:off x="0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47" name="直接连接符 4133"/>
              <p:cNvSpPr/>
              <p:nvPr/>
            </p:nvSpPr>
            <p:spPr>
              <a:xfrm flipH="1">
                <a:off x="57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48" name="直接连接符 4134"/>
              <p:cNvSpPr/>
              <p:nvPr/>
            </p:nvSpPr>
            <p:spPr>
              <a:xfrm flipH="1">
                <a:off x="135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49" name="直接连接符 4135"/>
              <p:cNvSpPr/>
              <p:nvPr/>
            </p:nvSpPr>
            <p:spPr>
              <a:xfrm flipH="1">
                <a:off x="192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50" name="直接连接符 4136"/>
              <p:cNvSpPr/>
              <p:nvPr/>
            </p:nvSpPr>
            <p:spPr>
              <a:xfrm flipH="1">
                <a:off x="252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51" name="直接连接符 4137"/>
              <p:cNvSpPr/>
              <p:nvPr/>
            </p:nvSpPr>
            <p:spPr>
              <a:xfrm flipH="1">
                <a:off x="321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52" name="直接连接符 4138"/>
              <p:cNvSpPr/>
              <p:nvPr/>
            </p:nvSpPr>
            <p:spPr>
              <a:xfrm flipH="1">
                <a:off x="387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53" name="直接连接符 4139"/>
              <p:cNvSpPr/>
              <p:nvPr/>
            </p:nvSpPr>
            <p:spPr>
              <a:xfrm flipH="1">
                <a:off x="450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54" name="直接连接符 4140"/>
              <p:cNvSpPr/>
              <p:nvPr/>
            </p:nvSpPr>
            <p:spPr>
              <a:xfrm flipH="1">
                <a:off x="519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5155" name="直接连接符 4141"/>
              <p:cNvSpPr/>
              <p:nvPr/>
            </p:nvSpPr>
            <p:spPr>
              <a:xfrm flipH="1">
                <a:off x="576" y="0"/>
                <a:ext cx="96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5131" name="直接连接符 4142"/>
            <p:cNvSpPr/>
            <p:nvPr/>
          </p:nvSpPr>
          <p:spPr>
            <a:xfrm>
              <a:off x="297" y="96"/>
              <a:ext cx="3" cy="100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5132" name="Group 51"/>
            <p:cNvGrpSpPr/>
            <p:nvPr/>
          </p:nvGrpSpPr>
          <p:grpSpPr>
            <a:xfrm>
              <a:off x="309" y="672"/>
              <a:ext cx="340" cy="794"/>
              <a:chOff x="0" y="0"/>
              <a:chExt cx="340" cy="794"/>
            </a:xfrm>
          </p:grpSpPr>
          <p:grpSp>
            <p:nvGrpSpPr>
              <p:cNvPr id="5133" name="Group 52"/>
              <p:cNvGrpSpPr/>
              <p:nvPr/>
            </p:nvGrpSpPr>
            <p:grpSpPr>
              <a:xfrm>
                <a:off x="0" y="231"/>
                <a:ext cx="340" cy="340"/>
                <a:chOff x="0" y="0"/>
                <a:chExt cx="680" cy="681"/>
              </a:xfrm>
            </p:grpSpPr>
            <p:grpSp>
              <p:nvGrpSpPr>
                <p:cNvPr id="5140" name="Group 53"/>
                <p:cNvGrpSpPr/>
                <p:nvPr/>
              </p:nvGrpSpPr>
              <p:grpSpPr>
                <a:xfrm>
                  <a:off x="0" y="0"/>
                  <a:ext cx="680" cy="680"/>
                  <a:chOff x="0" y="0"/>
                  <a:chExt cx="680" cy="680"/>
                </a:xfrm>
              </p:grpSpPr>
              <p:sp>
                <p:nvSpPr>
                  <p:cNvPr id="5143" name="椭圆 4145"/>
                  <p:cNvSpPr/>
                  <p:nvPr/>
                </p:nvSpPr>
                <p:spPr>
                  <a:xfrm>
                    <a:off x="0" y="0"/>
                    <a:ext cx="680" cy="68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5144" name="椭圆 4146"/>
                  <p:cNvSpPr/>
                  <p:nvPr/>
                </p:nvSpPr>
                <p:spPr>
                  <a:xfrm>
                    <a:off x="48" y="57"/>
                    <a:ext cx="576" cy="57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5141" name="椭圆 4147"/>
                <p:cNvSpPr/>
                <p:nvPr/>
              </p:nvSpPr>
              <p:spPr>
                <a:xfrm>
                  <a:off x="237" y="243"/>
                  <a:ext cx="192" cy="192"/>
                </a:xfrm>
                <a:prstGeom prst="ellipse">
                  <a:avLst/>
                </a:prstGeom>
                <a:solidFill>
                  <a:schemeClr val="tx2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42" name="菱形 4148"/>
                <p:cNvSpPr/>
                <p:nvPr/>
              </p:nvSpPr>
              <p:spPr>
                <a:xfrm>
                  <a:off x="279" y="9"/>
                  <a:ext cx="96" cy="672"/>
                </a:xfrm>
                <a:prstGeom prst="diamond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134" name="Group 58"/>
              <p:cNvGrpSpPr/>
              <p:nvPr/>
            </p:nvGrpSpPr>
            <p:grpSpPr>
              <a:xfrm>
                <a:off x="114" y="567"/>
                <a:ext cx="102" cy="227"/>
                <a:chOff x="0" y="0"/>
                <a:chExt cx="148" cy="320"/>
              </a:xfrm>
            </p:grpSpPr>
            <p:sp>
              <p:nvSpPr>
                <p:cNvPr id="5138" name="椭圆 4151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39" name="任意多边形 4152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5135" name="Group 61"/>
              <p:cNvGrpSpPr/>
              <p:nvPr/>
            </p:nvGrpSpPr>
            <p:grpSpPr>
              <a:xfrm flipH="1" flipV="1">
                <a:off x="105" y="0"/>
                <a:ext cx="102" cy="227"/>
                <a:chOff x="0" y="0"/>
                <a:chExt cx="148" cy="320"/>
              </a:xfrm>
            </p:grpSpPr>
            <p:sp>
              <p:nvSpPr>
                <p:cNvPr id="5136" name="椭圆 4162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37" name="任意多边形 4163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Top)">
                                      <p:cBhvr>
                                        <p:cTn id="1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>
                                      <p:cBhvr>
                                        <p:cTn id="26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3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/>
      <p:bldP spid="6148" grpId="0" bldLvl="0"/>
      <p:bldP spid="6149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矩形 19457"/>
          <p:cNvSpPr/>
          <p:nvPr/>
        </p:nvSpPr>
        <p:spPr>
          <a:xfrm>
            <a:off x="3810000" y="152400"/>
            <a:ext cx="485616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实验探究</a:t>
            </a: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定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滑轮的特点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7171" name="文本框 19458"/>
          <p:cNvSpPr/>
          <p:nvPr/>
        </p:nvSpPr>
        <p:spPr>
          <a:xfrm>
            <a:off x="3124200" y="5105400"/>
            <a:ext cx="4572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dirty="0">
                <a:latin typeface="Times New Roman" panose="02020603050405020304" pitchFamily="18" charset="0"/>
                <a:sym typeface="Times New Roman" panose="02020603050405020304" pitchFamily="18" charset="0"/>
              </a:rPr>
              <a:t>	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7172" name="矩形 19459"/>
          <p:cNvSpPr/>
          <p:nvPr/>
        </p:nvSpPr>
        <p:spPr>
          <a:xfrm>
            <a:off x="1752600" y="5105400"/>
            <a:ext cx="63246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结论：使用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定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滑轮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不省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＿＿＿＿，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49" charset="-122"/>
              <a:sym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            但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可以改变施力的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＿＿＿。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6149" name="矩形 19460"/>
          <p:cNvSpPr/>
          <p:nvPr/>
        </p:nvSpPr>
        <p:spPr>
          <a:xfrm>
            <a:off x="1524000" y="3871913"/>
            <a:ext cx="9144000" cy="15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 dirty="0">
              <a:sym typeface="宋体" panose="02010600030101010101" pitchFamily="2" charset="-122"/>
            </a:endParaRPr>
          </a:p>
        </p:txBody>
      </p:sp>
      <p:sp>
        <p:nvSpPr>
          <p:cNvPr id="6150" name="矩形 19461"/>
          <p:cNvSpPr/>
          <p:nvPr/>
        </p:nvSpPr>
        <p:spPr>
          <a:xfrm>
            <a:off x="1524000" y="3871913"/>
            <a:ext cx="9144000" cy="15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 dirty="0">
              <a:sym typeface="宋体" panose="02010600030101010101" pitchFamily="2" charset="-122"/>
            </a:endParaRPr>
          </a:p>
        </p:txBody>
      </p:sp>
      <p:sp>
        <p:nvSpPr>
          <p:cNvPr id="7175" name="文本框 19462"/>
          <p:cNvSpPr/>
          <p:nvPr/>
        </p:nvSpPr>
        <p:spPr>
          <a:xfrm>
            <a:off x="5105400" y="5029200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力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7176" name="文本框 19463"/>
          <p:cNvSpPr/>
          <p:nvPr/>
        </p:nvSpPr>
        <p:spPr>
          <a:xfrm>
            <a:off x="5181600" y="5410200"/>
            <a:ext cx="1219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方向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7177" name="矩形 19464"/>
          <p:cNvSpPr/>
          <p:nvPr/>
        </p:nvSpPr>
        <p:spPr>
          <a:xfrm>
            <a:off x="5562600" y="990600"/>
            <a:ext cx="3352800" cy="884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支点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在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轴心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O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处。</a:t>
            </a:r>
            <a:endParaRPr lang="zh-CN" altLang="en-US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2400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6154" name="矩形 19465"/>
          <p:cNvSpPr/>
          <p:nvPr/>
        </p:nvSpPr>
        <p:spPr>
          <a:xfrm>
            <a:off x="1524000" y="3871913"/>
            <a:ext cx="9144000" cy="15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 dirty="0">
              <a:sym typeface="宋体" panose="02010600030101010101" pitchFamily="2" charset="-122"/>
            </a:endParaRPr>
          </a:p>
        </p:txBody>
      </p:sp>
      <p:grpSp>
        <p:nvGrpSpPr>
          <p:cNvPr id="6155" name="Group 11"/>
          <p:cNvGrpSpPr/>
          <p:nvPr/>
        </p:nvGrpSpPr>
        <p:grpSpPr>
          <a:xfrm>
            <a:off x="2286000" y="1066800"/>
            <a:ext cx="4419600" cy="4175125"/>
            <a:chOff x="0" y="0"/>
            <a:chExt cx="2784" cy="2630"/>
          </a:xfrm>
        </p:grpSpPr>
        <p:grpSp>
          <p:nvGrpSpPr>
            <p:cNvPr id="6171" name="Group 12"/>
            <p:cNvGrpSpPr/>
            <p:nvPr/>
          </p:nvGrpSpPr>
          <p:grpSpPr>
            <a:xfrm>
              <a:off x="912" y="672"/>
              <a:ext cx="1104" cy="1632"/>
              <a:chOff x="0" y="0"/>
              <a:chExt cx="1104" cy="1632"/>
            </a:xfrm>
          </p:grpSpPr>
          <p:sp>
            <p:nvSpPr>
              <p:cNvPr id="6208" name="直接连接符 19468"/>
              <p:cNvSpPr/>
              <p:nvPr/>
            </p:nvSpPr>
            <p:spPr>
              <a:xfrm>
                <a:off x="0" y="0"/>
                <a:ext cx="720" cy="139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dash"/>
                <a:headEnd type="none" w="med" len="med"/>
                <a:tailEnd type="triangle" w="med" len="med"/>
              </a:ln>
            </p:spPr>
          </p:sp>
          <p:sp>
            <p:nvSpPr>
              <p:cNvPr id="6209" name="文本框 19469"/>
              <p:cNvSpPr/>
              <p:nvPr/>
            </p:nvSpPr>
            <p:spPr>
              <a:xfrm>
                <a:off x="768" y="1344"/>
                <a:ext cx="33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F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6172" name="Group 15"/>
            <p:cNvGrpSpPr/>
            <p:nvPr/>
          </p:nvGrpSpPr>
          <p:grpSpPr>
            <a:xfrm>
              <a:off x="0" y="0"/>
              <a:ext cx="2784" cy="2630"/>
              <a:chOff x="0" y="0"/>
              <a:chExt cx="2784" cy="2630"/>
            </a:xfrm>
          </p:grpSpPr>
          <p:grpSp>
            <p:nvGrpSpPr>
              <p:cNvPr id="6173" name="Group 16"/>
              <p:cNvGrpSpPr/>
              <p:nvPr/>
            </p:nvGrpSpPr>
            <p:grpSpPr>
              <a:xfrm>
                <a:off x="96" y="0"/>
                <a:ext cx="816" cy="2304"/>
                <a:chOff x="0" y="0"/>
                <a:chExt cx="816" cy="2304"/>
              </a:xfrm>
            </p:grpSpPr>
            <p:grpSp>
              <p:nvGrpSpPr>
                <p:cNvPr id="6179" name="Group 17"/>
                <p:cNvGrpSpPr/>
                <p:nvPr/>
              </p:nvGrpSpPr>
              <p:grpSpPr>
                <a:xfrm>
                  <a:off x="402" y="1035"/>
                  <a:ext cx="102" cy="227"/>
                  <a:chOff x="0" y="0"/>
                  <a:chExt cx="148" cy="320"/>
                </a:xfrm>
              </p:grpSpPr>
              <p:sp>
                <p:nvSpPr>
                  <p:cNvPr id="6206" name="椭圆 19473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6207" name="任意多边形 19474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6180" name="Group 20"/>
                <p:cNvGrpSpPr/>
                <p:nvPr/>
              </p:nvGrpSpPr>
              <p:grpSpPr>
                <a:xfrm>
                  <a:off x="0" y="0"/>
                  <a:ext cx="816" cy="2304"/>
                  <a:chOff x="0" y="0"/>
                  <a:chExt cx="816" cy="2304"/>
                </a:xfrm>
              </p:grpSpPr>
              <p:grpSp>
                <p:nvGrpSpPr>
                  <p:cNvPr id="6181" name="Group 21"/>
                  <p:cNvGrpSpPr/>
                  <p:nvPr/>
                </p:nvGrpSpPr>
                <p:grpSpPr>
                  <a:xfrm>
                    <a:off x="0" y="738"/>
                    <a:ext cx="213" cy="1326"/>
                    <a:chOff x="0" y="0"/>
                    <a:chExt cx="192" cy="558"/>
                  </a:xfrm>
                </p:grpSpPr>
                <p:sp>
                  <p:nvSpPr>
                    <p:cNvPr id="6204" name="矩形 19477"/>
                    <p:cNvSpPr/>
                    <p:nvPr/>
                  </p:nvSpPr>
                  <p:spPr>
                    <a:xfrm>
                      <a:off x="0" y="366"/>
                      <a:ext cx="192" cy="192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6205" name="直接连接符 19478"/>
                    <p:cNvSpPr/>
                    <p:nvPr/>
                  </p:nvSpPr>
                  <p:spPr>
                    <a:xfrm>
                      <a:off x="96" y="0"/>
                      <a:ext cx="1" cy="384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6182" name="Group 24"/>
                  <p:cNvGrpSpPr/>
                  <p:nvPr/>
                </p:nvGrpSpPr>
                <p:grpSpPr>
                  <a:xfrm>
                    <a:off x="144" y="0"/>
                    <a:ext cx="672" cy="684"/>
                    <a:chOff x="0" y="0"/>
                    <a:chExt cx="672" cy="684"/>
                  </a:xfrm>
                </p:grpSpPr>
                <p:grpSp>
                  <p:nvGrpSpPr>
                    <p:cNvPr id="6190" name="Group 25"/>
                    <p:cNvGrpSpPr/>
                    <p:nvPr/>
                  </p:nvGrpSpPr>
                  <p:grpSpPr>
                    <a:xfrm>
                      <a:off x="0" y="0"/>
                      <a:ext cx="672" cy="96"/>
                      <a:chOff x="0" y="0"/>
                      <a:chExt cx="672" cy="96"/>
                    </a:xfrm>
                  </p:grpSpPr>
                  <p:sp>
                    <p:nvSpPr>
                      <p:cNvPr id="6193" name="直接连接符 19481"/>
                      <p:cNvSpPr/>
                      <p:nvPr/>
                    </p:nvSpPr>
                    <p:spPr>
                      <a:xfrm>
                        <a:off x="0" y="96"/>
                        <a:ext cx="624" cy="1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194" name="直接连接符 19482"/>
                      <p:cNvSpPr/>
                      <p:nvPr/>
                    </p:nvSpPr>
                    <p:spPr>
                      <a:xfrm flipH="1">
                        <a:off x="0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195" name="直接连接符 19483"/>
                      <p:cNvSpPr/>
                      <p:nvPr/>
                    </p:nvSpPr>
                    <p:spPr>
                      <a:xfrm flipH="1">
                        <a:off x="57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196" name="直接连接符 19484"/>
                      <p:cNvSpPr/>
                      <p:nvPr/>
                    </p:nvSpPr>
                    <p:spPr>
                      <a:xfrm flipH="1">
                        <a:off x="135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197" name="直接连接符 19485"/>
                      <p:cNvSpPr/>
                      <p:nvPr/>
                    </p:nvSpPr>
                    <p:spPr>
                      <a:xfrm flipH="1">
                        <a:off x="192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198" name="直接连接符 19486"/>
                      <p:cNvSpPr/>
                      <p:nvPr/>
                    </p:nvSpPr>
                    <p:spPr>
                      <a:xfrm flipH="1">
                        <a:off x="252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199" name="直接连接符 19487"/>
                      <p:cNvSpPr/>
                      <p:nvPr/>
                    </p:nvSpPr>
                    <p:spPr>
                      <a:xfrm flipH="1">
                        <a:off x="321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200" name="直接连接符 19488"/>
                      <p:cNvSpPr/>
                      <p:nvPr/>
                    </p:nvSpPr>
                    <p:spPr>
                      <a:xfrm flipH="1">
                        <a:off x="387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201" name="直接连接符 19489"/>
                      <p:cNvSpPr/>
                      <p:nvPr/>
                    </p:nvSpPr>
                    <p:spPr>
                      <a:xfrm flipH="1">
                        <a:off x="450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202" name="直接连接符 19490"/>
                      <p:cNvSpPr/>
                      <p:nvPr/>
                    </p:nvSpPr>
                    <p:spPr>
                      <a:xfrm flipH="1">
                        <a:off x="519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6203" name="直接连接符 19491"/>
                      <p:cNvSpPr/>
                      <p:nvPr/>
                    </p:nvSpPr>
                    <p:spPr>
                      <a:xfrm flipH="1">
                        <a:off x="576" y="0"/>
                        <a:ext cx="96" cy="96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  <p:sp>
                  <p:nvSpPr>
                    <p:cNvPr id="6191" name="直接连接符 19492"/>
                    <p:cNvSpPr/>
                    <p:nvPr/>
                  </p:nvSpPr>
                  <p:spPr>
                    <a:xfrm>
                      <a:off x="306" y="96"/>
                      <a:ext cx="1" cy="288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6192" name="直接连接符 19493"/>
                    <p:cNvSpPr/>
                    <p:nvPr/>
                  </p:nvSpPr>
                  <p:spPr>
                    <a:xfrm>
                      <a:off x="303" y="348"/>
                      <a:ext cx="1" cy="336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6183" name="Group 39"/>
                  <p:cNvGrpSpPr/>
                  <p:nvPr/>
                </p:nvGrpSpPr>
                <p:grpSpPr>
                  <a:xfrm>
                    <a:off x="123" y="384"/>
                    <a:ext cx="680" cy="680"/>
                    <a:chOff x="0" y="0"/>
                    <a:chExt cx="680" cy="681"/>
                  </a:xfrm>
                </p:grpSpPr>
                <p:grpSp>
                  <p:nvGrpSpPr>
                    <p:cNvPr id="6185" name="Group 40"/>
                    <p:cNvGrpSpPr/>
                    <p:nvPr/>
                  </p:nvGrpSpPr>
                  <p:grpSpPr>
                    <a:xfrm>
                      <a:off x="0" y="0"/>
                      <a:ext cx="680" cy="680"/>
                      <a:chOff x="0" y="0"/>
                      <a:chExt cx="680" cy="680"/>
                    </a:xfrm>
                  </p:grpSpPr>
                  <p:sp>
                    <p:nvSpPr>
                      <p:cNvPr id="6188" name="椭圆 19496"/>
                      <p:cNvSpPr/>
                      <p:nvPr/>
                    </p:nvSpPr>
                    <p:spPr>
                      <a:xfrm>
                        <a:off x="0" y="0"/>
                        <a:ext cx="680" cy="680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6189" name="椭圆 19497"/>
                      <p:cNvSpPr/>
                      <p:nvPr/>
                    </p:nvSpPr>
                    <p:spPr>
                      <a:xfrm>
                        <a:off x="48" y="57"/>
                        <a:ext cx="576" cy="576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6186" name="椭圆 19498"/>
                    <p:cNvSpPr/>
                    <p:nvPr/>
                  </p:nvSpPr>
                  <p:spPr>
                    <a:xfrm>
                      <a:off x="237" y="243"/>
                      <a:ext cx="192" cy="192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6187" name="菱形 19499"/>
                    <p:cNvSpPr/>
                    <p:nvPr/>
                  </p:nvSpPr>
                  <p:spPr>
                    <a:xfrm>
                      <a:off x="279" y="9"/>
                      <a:ext cx="96" cy="672"/>
                    </a:xfrm>
                    <a:prstGeom prst="diamond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6184" name="直接连接符 19500"/>
                  <p:cNvSpPr/>
                  <p:nvPr/>
                </p:nvSpPr>
                <p:spPr>
                  <a:xfrm>
                    <a:off x="807" y="720"/>
                    <a:ext cx="1" cy="1584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triangle" w="med" len="med"/>
                  </a:ln>
                </p:spPr>
              </p:sp>
            </p:grpSp>
          </p:grpSp>
          <p:grpSp>
            <p:nvGrpSpPr>
              <p:cNvPr id="6174" name="Group 46"/>
              <p:cNvGrpSpPr/>
              <p:nvPr/>
            </p:nvGrpSpPr>
            <p:grpSpPr>
              <a:xfrm>
                <a:off x="816" y="480"/>
                <a:ext cx="1968" cy="624"/>
                <a:chOff x="0" y="0"/>
                <a:chExt cx="1968" cy="624"/>
              </a:xfrm>
            </p:grpSpPr>
            <p:sp>
              <p:nvSpPr>
                <p:cNvPr id="6177" name="直接连接符 19502"/>
                <p:cNvSpPr/>
                <p:nvPr/>
              </p:nvSpPr>
              <p:spPr>
                <a:xfrm>
                  <a:off x="0" y="0"/>
                  <a:ext cx="1632" cy="432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dash"/>
                  <a:headEnd type="none" w="med" len="med"/>
                  <a:tailEnd type="triangle" w="med" len="med"/>
                </a:ln>
              </p:spPr>
            </p:sp>
            <p:sp>
              <p:nvSpPr>
                <p:cNvPr id="6178" name="文本框 19503"/>
                <p:cNvSpPr/>
                <p:nvPr/>
              </p:nvSpPr>
              <p:spPr>
                <a:xfrm>
                  <a:off x="1680" y="336"/>
                  <a:ext cx="288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50000"/>
                    </a:spcBef>
                    <a:buFontTx/>
                    <a:buNone/>
                  </a:pPr>
                  <a:r>
                    <a:rPr lang="en-US" altLang="zh-CN" sz="2400" dirty="0">
                      <a:latin typeface="Times New Roman" panose="02020603050405020304" pitchFamily="18" charset="0"/>
                      <a:sym typeface="Times New Roman" panose="02020603050405020304" pitchFamily="18" charset="0"/>
                    </a:rPr>
                    <a:t>F</a:t>
                  </a:r>
                  <a:endParaRPr lang="en-US" altLang="zh-CN" sz="1800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6175" name="文本框 19504"/>
              <p:cNvSpPr/>
              <p:nvPr/>
            </p:nvSpPr>
            <p:spPr>
              <a:xfrm>
                <a:off x="720" y="2304"/>
                <a:ext cx="336" cy="3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F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176" name="文本框 19505"/>
              <p:cNvSpPr/>
              <p:nvPr/>
            </p:nvSpPr>
            <p:spPr>
              <a:xfrm>
                <a:off x="0" y="2112"/>
                <a:ext cx="384" cy="3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G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7219" name="Group 51"/>
          <p:cNvGrpSpPr/>
          <p:nvPr/>
        </p:nvGrpSpPr>
        <p:grpSpPr>
          <a:xfrm>
            <a:off x="2590800" y="2209800"/>
            <a:ext cx="598488" cy="609600"/>
            <a:chOff x="0" y="0"/>
            <a:chExt cx="377" cy="384"/>
          </a:xfrm>
        </p:grpSpPr>
        <p:sp>
          <p:nvSpPr>
            <p:cNvPr id="6169" name="左大括号 19507"/>
            <p:cNvSpPr/>
            <p:nvPr/>
          </p:nvSpPr>
          <p:spPr>
            <a:xfrm rot="5400000" flipH="1" flipV="1">
              <a:off x="105" y="-105"/>
              <a:ext cx="114" cy="324"/>
            </a:xfrm>
            <a:prstGeom prst="leftBrace">
              <a:avLst>
                <a:gd name="adj1" fmla="val 23671"/>
                <a:gd name="adj2" fmla="val 50000"/>
              </a:avLst>
            </a:prstGeom>
            <a:noFill/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dirty="0">
                <a:sym typeface="宋体" panose="02010600030101010101" pitchFamily="2" charset="-122"/>
              </a:endParaRPr>
            </a:p>
          </p:txBody>
        </p:sp>
        <p:sp>
          <p:nvSpPr>
            <p:cNvPr id="6170" name="矩形 19508"/>
            <p:cNvSpPr/>
            <p:nvPr/>
          </p:nvSpPr>
          <p:spPr>
            <a:xfrm>
              <a:off x="48" y="96"/>
              <a:ext cx="32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l</a:t>
              </a:r>
              <a:r>
                <a:rPr lang="en-US" altLang="zh-CN" sz="24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2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6157" name="矩形 19509"/>
          <p:cNvSpPr/>
          <p:nvPr/>
        </p:nvSpPr>
        <p:spPr>
          <a:xfrm>
            <a:off x="1371600" y="3886200"/>
            <a:ext cx="9144000" cy="15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 dirty="0">
              <a:sym typeface="宋体" panose="02010600030101010101" pitchFamily="2" charset="-122"/>
            </a:endParaRPr>
          </a:p>
        </p:txBody>
      </p:sp>
      <p:grpSp>
        <p:nvGrpSpPr>
          <p:cNvPr id="7223" name="Group 55"/>
          <p:cNvGrpSpPr/>
          <p:nvPr/>
        </p:nvGrpSpPr>
        <p:grpSpPr>
          <a:xfrm>
            <a:off x="3200400" y="2209800"/>
            <a:ext cx="514350" cy="609600"/>
            <a:chOff x="0" y="0"/>
            <a:chExt cx="324" cy="384"/>
          </a:xfrm>
        </p:grpSpPr>
        <p:sp>
          <p:nvSpPr>
            <p:cNvPr id="6167" name="左大括号 19511"/>
            <p:cNvSpPr/>
            <p:nvPr/>
          </p:nvSpPr>
          <p:spPr>
            <a:xfrm rot="5400000" flipH="1" flipV="1">
              <a:off x="132" y="-133"/>
              <a:ext cx="57" cy="324"/>
            </a:xfrm>
            <a:prstGeom prst="leftBrace">
              <a:avLst>
                <a:gd name="adj1" fmla="val 47342"/>
                <a:gd name="adj2" fmla="val 50000"/>
              </a:avLst>
            </a:prstGeom>
            <a:noFill/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dirty="0">
                <a:sym typeface="宋体" panose="02010600030101010101" pitchFamily="2" charset="-122"/>
              </a:endParaRPr>
            </a:p>
          </p:txBody>
        </p:sp>
        <p:sp>
          <p:nvSpPr>
            <p:cNvPr id="6168" name="矩形 19512"/>
            <p:cNvSpPr/>
            <p:nvPr/>
          </p:nvSpPr>
          <p:spPr>
            <a:xfrm>
              <a:off x="48" y="96"/>
              <a:ext cx="231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l</a:t>
              </a:r>
              <a:r>
                <a:rPr lang="en-US" altLang="zh-CN" sz="24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1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7226" name="矩形 19513"/>
          <p:cNvSpPr/>
          <p:nvPr/>
        </p:nvSpPr>
        <p:spPr>
          <a:xfrm>
            <a:off x="2971800" y="1447800"/>
            <a:ext cx="5334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0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0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7227" name="等腰三角形 19514"/>
          <p:cNvSpPr/>
          <p:nvPr/>
        </p:nvSpPr>
        <p:spPr>
          <a:xfrm>
            <a:off x="3048000" y="2209800"/>
            <a:ext cx="152400" cy="228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 dirty="0">
              <a:sym typeface="宋体" panose="02010600030101010101" pitchFamily="2" charset="-122"/>
            </a:endParaRPr>
          </a:p>
        </p:txBody>
      </p:sp>
      <p:sp>
        <p:nvSpPr>
          <p:cNvPr id="7228" name="矩形 19515"/>
          <p:cNvSpPr/>
          <p:nvPr/>
        </p:nvSpPr>
        <p:spPr>
          <a:xfrm>
            <a:off x="5562600" y="1828800"/>
            <a:ext cx="4191000" cy="884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B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动力臂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</a:t>
            </a:r>
            <a:r>
              <a:rPr lang="en-US" altLang="zh-CN" sz="2900" b="1" baseline="-25000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等于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阻力臂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</a:t>
            </a:r>
            <a:r>
              <a:rPr lang="en-US" altLang="zh-CN" sz="2900" b="1" baseline="-25000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endParaRPr lang="zh-CN" altLang="en-US" sz="2900" b="1" baseline="-25000" dirty="0">
              <a:solidFill>
                <a:srgbClr val="0000FF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2400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6162" name="矩形 19516"/>
          <p:cNvSpPr/>
          <p:nvPr/>
        </p:nvSpPr>
        <p:spPr>
          <a:xfrm>
            <a:off x="1524000" y="3871913"/>
            <a:ext cx="9144000" cy="15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zh-CN" sz="1800" dirty="0">
              <a:sym typeface="宋体" panose="02010600030101010101" pitchFamily="2" charset="-122"/>
            </a:endParaRPr>
          </a:p>
        </p:txBody>
      </p:sp>
      <p:sp>
        <p:nvSpPr>
          <p:cNvPr id="7230" name="矩形 19517"/>
          <p:cNvSpPr/>
          <p:nvPr/>
        </p:nvSpPr>
        <p:spPr>
          <a:xfrm>
            <a:off x="4648200" y="2590800"/>
            <a:ext cx="5102225" cy="517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1: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定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滑轮实际上就是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等臂杠杆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7231" name="矩形 19518"/>
          <p:cNvSpPr/>
          <p:nvPr/>
        </p:nvSpPr>
        <p:spPr>
          <a:xfrm>
            <a:off x="4725988" y="3200400"/>
            <a:ext cx="5942012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2: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拉力大小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始终等于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重物的重力大小                                                              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F=G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7232" name="矩形 19519"/>
          <p:cNvSpPr/>
          <p:nvPr/>
        </p:nvSpPr>
        <p:spPr>
          <a:xfrm>
            <a:off x="4440238" y="4581525"/>
            <a:ext cx="65532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dirty="0">
                <a:latin typeface="Times New Roman" panose="02020603050405020304" pitchFamily="18" charset="0"/>
                <a:sym typeface="Times New Roman" panose="02020603050405020304" pitchFamily="18" charset="0"/>
              </a:rPr>
              <a:t>3</a:t>
            </a:r>
            <a:r>
              <a:rPr lang="zh-CN" altLang="en-US" sz="2400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拉力的方向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与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重物移动的方向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相反。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7234" name="文本框 19521"/>
          <p:cNvSpPr/>
          <p:nvPr/>
        </p:nvSpPr>
        <p:spPr>
          <a:xfrm>
            <a:off x="6400800" y="5562600"/>
            <a:ext cx="1600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(F=G)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7172" grpId="0" bldLvl="0"/>
      <p:bldP spid="7175" grpId="0" bldLvl="0"/>
      <p:bldP spid="7176" grpId="0" bldLvl="0"/>
      <p:bldP spid="7177" grpId="0" bldLvl="0"/>
      <p:bldP spid="7226" grpId="0" bldLvl="0"/>
      <p:bldP spid="7228" grpId="0" bldLvl="0"/>
      <p:bldP spid="7230" grpId="0" bldLvl="0"/>
      <p:bldP spid="7231" grpId="0" bldLvl="0"/>
      <p:bldP spid="7232" grpId="0" bldLvl="0"/>
      <p:bldP spid="7234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194" name="Group 2"/>
          <p:cNvGrpSpPr/>
          <p:nvPr/>
        </p:nvGrpSpPr>
        <p:grpSpPr>
          <a:xfrm>
            <a:off x="1554163" y="1295400"/>
            <a:ext cx="2179637" cy="3657600"/>
            <a:chOff x="0" y="0"/>
            <a:chExt cx="1373" cy="2304"/>
          </a:xfrm>
        </p:grpSpPr>
        <p:grpSp>
          <p:nvGrpSpPr>
            <p:cNvPr id="7205" name="Group 3"/>
            <p:cNvGrpSpPr/>
            <p:nvPr/>
          </p:nvGrpSpPr>
          <p:grpSpPr>
            <a:xfrm>
              <a:off x="0" y="0"/>
              <a:ext cx="989" cy="2238"/>
              <a:chOff x="0" y="0"/>
              <a:chExt cx="989" cy="2238"/>
            </a:xfrm>
          </p:grpSpPr>
          <p:grpSp>
            <p:nvGrpSpPr>
              <p:cNvPr id="7208" name="Group 4"/>
              <p:cNvGrpSpPr/>
              <p:nvPr/>
            </p:nvGrpSpPr>
            <p:grpSpPr>
              <a:xfrm>
                <a:off x="531" y="1680"/>
                <a:ext cx="192" cy="558"/>
                <a:chOff x="0" y="0"/>
                <a:chExt cx="192" cy="558"/>
              </a:xfrm>
            </p:grpSpPr>
            <p:sp>
              <p:nvSpPr>
                <p:cNvPr id="7237" name="矩形 6146"/>
                <p:cNvSpPr/>
                <p:nvPr/>
              </p:nvSpPr>
              <p:spPr>
                <a:xfrm>
                  <a:off x="0" y="366"/>
                  <a:ext cx="192" cy="192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38" name="直接连接符 6147"/>
                <p:cNvSpPr/>
                <p:nvPr/>
              </p:nvSpPr>
              <p:spPr>
                <a:xfrm>
                  <a:off x="96" y="0"/>
                  <a:ext cx="1" cy="384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7209" name="直接连接符 6148"/>
              <p:cNvSpPr/>
              <p:nvPr/>
            </p:nvSpPr>
            <p:spPr>
              <a:xfrm flipV="1">
                <a:off x="981" y="288"/>
                <a:ext cx="1" cy="91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grpSp>
            <p:nvGrpSpPr>
              <p:cNvPr id="7210" name="Group 8"/>
              <p:cNvGrpSpPr/>
              <p:nvPr/>
            </p:nvGrpSpPr>
            <p:grpSpPr>
              <a:xfrm>
                <a:off x="0" y="0"/>
                <a:ext cx="672" cy="1104"/>
                <a:chOff x="0" y="0"/>
                <a:chExt cx="672" cy="1104"/>
              </a:xfrm>
            </p:grpSpPr>
            <p:grpSp>
              <p:nvGrpSpPr>
                <p:cNvPr id="7224" name="Group 9"/>
                <p:cNvGrpSpPr/>
                <p:nvPr/>
              </p:nvGrpSpPr>
              <p:grpSpPr>
                <a:xfrm>
                  <a:off x="0" y="0"/>
                  <a:ext cx="672" cy="96"/>
                  <a:chOff x="0" y="0"/>
                  <a:chExt cx="672" cy="96"/>
                </a:xfrm>
              </p:grpSpPr>
              <p:sp>
                <p:nvSpPr>
                  <p:cNvPr id="7226" name="直接连接符 6151"/>
                  <p:cNvSpPr/>
                  <p:nvPr/>
                </p:nvSpPr>
                <p:spPr>
                  <a:xfrm>
                    <a:off x="0" y="96"/>
                    <a:ext cx="624" cy="1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7" name="直接连接符 6152"/>
                  <p:cNvSpPr/>
                  <p:nvPr/>
                </p:nvSpPr>
                <p:spPr>
                  <a:xfrm flipH="1">
                    <a:off x="0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8" name="直接连接符 6153"/>
                  <p:cNvSpPr/>
                  <p:nvPr/>
                </p:nvSpPr>
                <p:spPr>
                  <a:xfrm flipH="1">
                    <a:off x="57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29" name="直接连接符 6154"/>
                  <p:cNvSpPr/>
                  <p:nvPr/>
                </p:nvSpPr>
                <p:spPr>
                  <a:xfrm flipH="1">
                    <a:off x="135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0" name="直接连接符 6155"/>
                  <p:cNvSpPr/>
                  <p:nvPr/>
                </p:nvSpPr>
                <p:spPr>
                  <a:xfrm flipH="1">
                    <a:off x="192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1" name="直接连接符 6156"/>
                  <p:cNvSpPr/>
                  <p:nvPr/>
                </p:nvSpPr>
                <p:spPr>
                  <a:xfrm flipH="1">
                    <a:off x="252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2" name="直接连接符 6157"/>
                  <p:cNvSpPr/>
                  <p:nvPr/>
                </p:nvSpPr>
                <p:spPr>
                  <a:xfrm flipH="1">
                    <a:off x="321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3" name="直接连接符 6158"/>
                  <p:cNvSpPr/>
                  <p:nvPr/>
                </p:nvSpPr>
                <p:spPr>
                  <a:xfrm flipH="1">
                    <a:off x="387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4" name="直接连接符 6159"/>
                  <p:cNvSpPr/>
                  <p:nvPr/>
                </p:nvSpPr>
                <p:spPr>
                  <a:xfrm flipH="1">
                    <a:off x="450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5" name="直接连接符 6160"/>
                  <p:cNvSpPr/>
                  <p:nvPr/>
                </p:nvSpPr>
                <p:spPr>
                  <a:xfrm flipH="1">
                    <a:off x="519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7236" name="直接连接符 6161"/>
                  <p:cNvSpPr/>
                  <p:nvPr/>
                </p:nvSpPr>
                <p:spPr>
                  <a:xfrm flipH="1">
                    <a:off x="576" y="0"/>
                    <a:ext cx="96" cy="96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7225" name="直接连接符 6162"/>
                <p:cNvSpPr/>
                <p:nvPr/>
              </p:nvSpPr>
              <p:spPr>
                <a:xfrm>
                  <a:off x="306" y="96"/>
                  <a:ext cx="3" cy="1008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7211" name="Group 22"/>
              <p:cNvGrpSpPr/>
              <p:nvPr/>
            </p:nvGrpSpPr>
            <p:grpSpPr>
              <a:xfrm>
                <a:off x="309" y="528"/>
                <a:ext cx="680" cy="1139"/>
                <a:chOff x="0" y="0"/>
                <a:chExt cx="680" cy="1139"/>
              </a:xfrm>
            </p:grpSpPr>
            <p:grpSp>
              <p:nvGrpSpPr>
                <p:cNvPr id="7212" name="Group 23"/>
                <p:cNvGrpSpPr/>
                <p:nvPr/>
              </p:nvGrpSpPr>
              <p:grpSpPr>
                <a:xfrm>
                  <a:off x="0" y="231"/>
                  <a:ext cx="680" cy="680"/>
                  <a:chOff x="0" y="0"/>
                  <a:chExt cx="680" cy="681"/>
                </a:xfrm>
              </p:grpSpPr>
              <p:grpSp>
                <p:nvGrpSpPr>
                  <p:cNvPr id="7219" name="Group 24"/>
                  <p:cNvGrpSpPr/>
                  <p:nvPr/>
                </p:nvGrpSpPr>
                <p:grpSpPr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7222" name="椭圆 6166"/>
                    <p:cNvSpPr/>
                    <p:nvPr/>
                  </p:nvSpPr>
                  <p:spPr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7223" name="椭圆 6167"/>
                    <p:cNvSpPr/>
                    <p:nvPr/>
                  </p:nvSpPr>
                  <p:spPr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7220" name="椭圆 6168"/>
                  <p:cNvSpPr/>
                  <p:nvPr/>
                </p:nvSpPr>
                <p:spPr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7221" name="菱形 6169"/>
                  <p:cNvSpPr/>
                  <p:nvPr/>
                </p:nvSpPr>
                <p:spPr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7213" name="Group 29"/>
                <p:cNvGrpSpPr/>
                <p:nvPr/>
              </p:nvGrpSpPr>
              <p:grpSpPr>
                <a:xfrm>
                  <a:off x="279" y="912"/>
                  <a:ext cx="102" cy="227"/>
                  <a:chOff x="0" y="0"/>
                  <a:chExt cx="148" cy="320"/>
                </a:xfrm>
              </p:grpSpPr>
              <p:sp>
                <p:nvSpPr>
                  <p:cNvPr id="7217" name="椭圆 6171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7218" name="任意多边形 6172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7214" name="Group 32"/>
                <p:cNvGrpSpPr/>
                <p:nvPr/>
              </p:nvGrpSpPr>
              <p:grpSpPr>
                <a:xfrm flipH="1" flipV="1">
                  <a:off x="270" y="0"/>
                  <a:ext cx="102" cy="227"/>
                  <a:chOff x="0" y="0"/>
                  <a:chExt cx="148" cy="320"/>
                </a:xfrm>
              </p:grpSpPr>
              <p:sp>
                <p:nvSpPr>
                  <p:cNvPr id="7215" name="椭圆 6174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7216" name="任意多边形 6175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</p:grpSp>
        <p:sp>
          <p:nvSpPr>
            <p:cNvPr id="7206" name="文本框 6188"/>
            <p:cNvSpPr/>
            <p:nvPr/>
          </p:nvSpPr>
          <p:spPr>
            <a:xfrm>
              <a:off x="1037" y="240"/>
              <a:ext cx="3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sp>
          <p:nvSpPr>
            <p:cNvPr id="7207" name="文本框 6189"/>
            <p:cNvSpPr/>
            <p:nvPr/>
          </p:nvSpPr>
          <p:spPr>
            <a:xfrm>
              <a:off x="749" y="2016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229" name="Group 37"/>
          <p:cNvGrpSpPr/>
          <p:nvPr/>
        </p:nvGrpSpPr>
        <p:grpSpPr>
          <a:xfrm>
            <a:off x="2043113" y="2967038"/>
            <a:ext cx="514350" cy="762000"/>
            <a:chOff x="0" y="0"/>
            <a:chExt cx="324" cy="480"/>
          </a:xfrm>
        </p:grpSpPr>
        <p:sp>
          <p:nvSpPr>
            <p:cNvPr id="7203" name="左大括号 6181"/>
            <p:cNvSpPr/>
            <p:nvPr/>
          </p:nvSpPr>
          <p:spPr>
            <a:xfrm rot="5400000" flipH="1" flipV="1">
              <a:off x="105" y="-105"/>
              <a:ext cx="114" cy="324"/>
            </a:xfrm>
            <a:prstGeom prst="leftBrace">
              <a:avLst>
                <a:gd name="adj1" fmla="val 23671"/>
                <a:gd name="adj2" fmla="val 50000"/>
              </a:avLst>
            </a:prstGeom>
            <a:noFill/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dirty="0">
                <a:sym typeface="宋体" panose="02010600030101010101" pitchFamily="2" charset="-122"/>
              </a:endParaRPr>
            </a:p>
          </p:txBody>
        </p:sp>
        <p:sp>
          <p:nvSpPr>
            <p:cNvPr id="7204" name="文本框 6182"/>
            <p:cNvSpPr/>
            <p:nvPr/>
          </p:nvSpPr>
          <p:spPr>
            <a:xfrm>
              <a:off x="27" y="192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l</a:t>
              </a:r>
              <a:r>
                <a:rPr lang="en-US" altLang="zh-CN" sz="24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2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232" name="Group 40"/>
          <p:cNvGrpSpPr/>
          <p:nvPr/>
        </p:nvGrpSpPr>
        <p:grpSpPr>
          <a:xfrm>
            <a:off x="2057400" y="2514600"/>
            <a:ext cx="1066800" cy="457200"/>
            <a:chOff x="0" y="0"/>
            <a:chExt cx="672" cy="288"/>
          </a:xfrm>
        </p:grpSpPr>
        <p:sp>
          <p:nvSpPr>
            <p:cNvPr id="7201" name="左大括号 6183"/>
            <p:cNvSpPr/>
            <p:nvPr/>
          </p:nvSpPr>
          <p:spPr>
            <a:xfrm rot="5400000">
              <a:off x="312" y="-72"/>
              <a:ext cx="48" cy="672"/>
            </a:xfrm>
            <a:prstGeom prst="leftBrace">
              <a:avLst>
                <a:gd name="adj1" fmla="val 116601"/>
                <a:gd name="adj2" fmla="val 50000"/>
              </a:avLst>
            </a:prstGeom>
            <a:noFill/>
            <a:ln w="28575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dirty="0">
                <a:sym typeface="宋体" panose="02010600030101010101" pitchFamily="2" charset="-122"/>
              </a:endParaRPr>
            </a:p>
          </p:txBody>
        </p:sp>
        <p:sp>
          <p:nvSpPr>
            <p:cNvPr id="7202" name="文本框 6184"/>
            <p:cNvSpPr/>
            <p:nvPr/>
          </p:nvSpPr>
          <p:spPr>
            <a:xfrm>
              <a:off x="336" y="0"/>
              <a:ext cx="24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l</a:t>
              </a:r>
              <a:r>
                <a:rPr lang="en-US" altLang="zh-CN" sz="2400" baseline="-25000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1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8235" name="文本框 6190"/>
          <p:cNvSpPr/>
          <p:nvPr/>
        </p:nvSpPr>
        <p:spPr>
          <a:xfrm>
            <a:off x="3962400" y="838200"/>
            <a:ext cx="4038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A: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支点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在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边缘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O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处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8236" name="文本框 6191"/>
          <p:cNvSpPr/>
          <p:nvPr/>
        </p:nvSpPr>
        <p:spPr>
          <a:xfrm>
            <a:off x="3962400" y="1676400"/>
            <a:ext cx="54102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B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动力臂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为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阻力臂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倍。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8237" name="文本框 6207"/>
          <p:cNvSpPr/>
          <p:nvPr/>
        </p:nvSpPr>
        <p:spPr>
          <a:xfrm>
            <a:off x="3287713" y="2420938"/>
            <a:ext cx="73802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滑轮实质是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动力臂为阻力臂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倍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的杠杆。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8238" name="Group 46"/>
          <p:cNvGrpSpPr/>
          <p:nvPr/>
        </p:nvGrpSpPr>
        <p:grpSpPr>
          <a:xfrm>
            <a:off x="3216275" y="2852738"/>
            <a:ext cx="6019800" cy="762000"/>
            <a:chOff x="0" y="0"/>
            <a:chExt cx="3792" cy="480"/>
          </a:xfrm>
        </p:grpSpPr>
        <p:sp>
          <p:nvSpPr>
            <p:cNvPr id="7196" name="文本框 6208"/>
            <p:cNvSpPr/>
            <p:nvPr/>
          </p:nvSpPr>
          <p:spPr>
            <a:xfrm>
              <a:off x="0" y="96"/>
              <a:ext cx="37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2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：在上述情况下，动力是阻力的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grpSp>
          <p:nvGrpSpPr>
            <p:cNvPr id="7197" name="Group 48"/>
            <p:cNvGrpSpPr/>
            <p:nvPr/>
          </p:nvGrpSpPr>
          <p:grpSpPr>
            <a:xfrm>
              <a:off x="2832" y="0"/>
              <a:ext cx="336" cy="480"/>
              <a:chOff x="0" y="0"/>
              <a:chExt cx="336" cy="480"/>
            </a:xfrm>
          </p:grpSpPr>
          <p:sp>
            <p:nvSpPr>
              <p:cNvPr id="7198" name="直接连接符 6211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199" name="文本框 6212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200" name="文本框 6213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2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8244" name="Group 52"/>
          <p:cNvGrpSpPr/>
          <p:nvPr/>
        </p:nvGrpSpPr>
        <p:grpSpPr>
          <a:xfrm>
            <a:off x="8034338" y="2852738"/>
            <a:ext cx="2633662" cy="762000"/>
            <a:chOff x="0" y="0"/>
            <a:chExt cx="1824" cy="480"/>
          </a:xfrm>
        </p:grpSpPr>
        <p:grpSp>
          <p:nvGrpSpPr>
            <p:cNvPr id="7188" name="Group 53"/>
            <p:cNvGrpSpPr/>
            <p:nvPr/>
          </p:nvGrpSpPr>
          <p:grpSpPr>
            <a:xfrm>
              <a:off x="432" y="0"/>
              <a:ext cx="1392" cy="480"/>
              <a:chOff x="0" y="0"/>
              <a:chExt cx="1392" cy="480"/>
            </a:xfrm>
          </p:grpSpPr>
          <p:grpSp>
            <p:nvGrpSpPr>
              <p:cNvPr id="7190" name="Group 54"/>
              <p:cNvGrpSpPr/>
              <p:nvPr/>
            </p:nvGrpSpPr>
            <p:grpSpPr>
              <a:xfrm>
                <a:off x="336" y="0"/>
                <a:ext cx="336" cy="480"/>
                <a:chOff x="0" y="0"/>
                <a:chExt cx="336" cy="480"/>
              </a:xfrm>
            </p:grpSpPr>
            <p:sp>
              <p:nvSpPr>
                <p:cNvPr id="7193" name="直接连接符 6218"/>
                <p:cNvSpPr/>
                <p:nvPr/>
              </p:nvSpPr>
              <p:spPr>
                <a:xfrm>
                  <a:off x="0" y="240"/>
                  <a:ext cx="336" cy="1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7194" name="文本框 6219"/>
                <p:cNvSpPr/>
                <p:nvPr/>
              </p:nvSpPr>
              <p:spPr>
                <a:xfrm>
                  <a:off x="48" y="0"/>
                  <a:ext cx="192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50000"/>
                    </a:spcBef>
                    <a:buFontTx/>
                    <a:buNone/>
                  </a:pPr>
                  <a:r>
                    <a:rPr lang="en-US" altLang="zh-CN" sz="2400" dirty="0">
                      <a:latin typeface="Times New Roman" panose="02020603050405020304" pitchFamily="18" charset="0"/>
                      <a:sym typeface="Times New Roman" panose="02020603050405020304" pitchFamily="18" charset="0"/>
                    </a:rPr>
                    <a:t>1</a:t>
                  </a:r>
                  <a:endParaRPr lang="en-US" altLang="zh-CN" sz="18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195" name="文本框 6220"/>
                <p:cNvSpPr/>
                <p:nvPr/>
              </p:nvSpPr>
              <p:spPr>
                <a:xfrm>
                  <a:off x="48" y="192"/>
                  <a:ext cx="240" cy="2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50000"/>
                    </a:spcBef>
                    <a:buFontTx/>
                    <a:buNone/>
                  </a:pPr>
                  <a:r>
                    <a:rPr lang="en-US" altLang="zh-CN" sz="2400" dirty="0">
                      <a:latin typeface="Times New Roman" panose="02020603050405020304" pitchFamily="18" charset="0"/>
                      <a:sym typeface="Times New Roman" panose="02020603050405020304" pitchFamily="18" charset="0"/>
                    </a:rPr>
                    <a:t>2</a:t>
                  </a:r>
                  <a:endParaRPr lang="en-US" altLang="zh-CN" sz="1800" dirty="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7191" name="文本框 6221"/>
              <p:cNvSpPr/>
              <p:nvPr/>
            </p:nvSpPr>
            <p:spPr>
              <a:xfrm>
                <a:off x="0" y="96"/>
                <a:ext cx="13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F</a:t>
                </a:r>
                <a:r>
                  <a:rPr lang="zh-CN" altLang="en-US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＝</a:t>
                </a:r>
                <a:endParaRPr lang="zh-CN" altLang="en-US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7192" name="文本框 6222"/>
              <p:cNvSpPr/>
              <p:nvPr/>
            </p:nvSpPr>
            <p:spPr>
              <a:xfrm>
                <a:off x="624" y="96"/>
                <a:ext cx="288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G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189" name="文本框 6223"/>
            <p:cNvSpPr/>
            <p:nvPr/>
          </p:nvSpPr>
          <p:spPr>
            <a:xfrm>
              <a:off x="0" y="96"/>
              <a:ext cx="48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即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8253" name="文本框 6226"/>
          <p:cNvSpPr/>
          <p:nvPr/>
        </p:nvSpPr>
        <p:spPr>
          <a:xfrm>
            <a:off x="3287713" y="4005263"/>
            <a:ext cx="69119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3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拉力的方向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与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重物的移动方向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相同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8254" name="文本框 6227"/>
          <p:cNvSpPr/>
          <p:nvPr/>
        </p:nvSpPr>
        <p:spPr>
          <a:xfrm>
            <a:off x="1703388" y="5229225"/>
            <a:ext cx="8534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结论：使用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动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滑轮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可以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＿＿＿＿，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但不能改变施力的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＿＿＿＿。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8255" name="文本框 6228"/>
          <p:cNvSpPr/>
          <p:nvPr/>
        </p:nvSpPr>
        <p:spPr>
          <a:xfrm>
            <a:off x="4919345" y="5026343"/>
            <a:ext cx="12192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省力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8256" name="文本框 6229"/>
          <p:cNvSpPr/>
          <p:nvPr/>
        </p:nvSpPr>
        <p:spPr>
          <a:xfrm>
            <a:off x="8977630" y="5026343"/>
            <a:ext cx="13716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方向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8257" name="Group 65"/>
          <p:cNvGrpSpPr/>
          <p:nvPr/>
        </p:nvGrpSpPr>
        <p:grpSpPr>
          <a:xfrm>
            <a:off x="1676400" y="2209800"/>
            <a:ext cx="609600" cy="1066800"/>
            <a:chOff x="0" y="0"/>
            <a:chExt cx="384" cy="672"/>
          </a:xfrm>
        </p:grpSpPr>
        <p:grpSp>
          <p:nvGrpSpPr>
            <p:cNvPr id="7184" name="Group 66"/>
            <p:cNvGrpSpPr/>
            <p:nvPr/>
          </p:nvGrpSpPr>
          <p:grpSpPr>
            <a:xfrm>
              <a:off x="0" y="240"/>
              <a:ext cx="384" cy="432"/>
              <a:chOff x="0" y="0"/>
              <a:chExt cx="384" cy="432"/>
            </a:xfrm>
          </p:grpSpPr>
          <p:sp>
            <p:nvSpPr>
              <p:cNvPr id="7186" name="等腰三角形 6179"/>
              <p:cNvSpPr/>
              <p:nvPr/>
            </p:nvSpPr>
            <p:spPr>
              <a:xfrm>
                <a:off x="183" y="240"/>
                <a:ext cx="96" cy="19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7187" name="文本框 6186"/>
              <p:cNvSpPr/>
              <p:nvPr/>
            </p:nvSpPr>
            <p:spPr>
              <a:xfrm>
                <a:off x="0" y="0"/>
                <a:ext cx="384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O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185" name="文本框 6230"/>
            <p:cNvSpPr/>
            <p:nvPr/>
          </p:nvSpPr>
          <p:spPr>
            <a:xfrm>
              <a:off x="114" y="0"/>
              <a:ext cx="192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6000" b="1" dirty="0">
                  <a:solidFill>
                    <a:srgbClr val="FF0000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.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7183" name="矩形 6235"/>
          <p:cNvSpPr/>
          <p:nvPr/>
        </p:nvSpPr>
        <p:spPr>
          <a:xfrm>
            <a:off x="2566988" y="188913"/>
            <a:ext cx="4856162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实验探究</a:t>
            </a:r>
            <a:r>
              <a:rPr lang="en-US" altLang="zh-CN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滑轮的特点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Right)">
                                      <p:cBhvr>
                                        <p:cTn id="18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41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46" dur="5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51" dur="500"/>
                                        <p:tgtEl>
                                          <p:spTgt spid="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56" dur="500"/>
                                        <p:tgtEl>
                                          <p:spTgt spid="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2000"/>
                                        <p:tgtEl>
                                          <p:spTgt spid="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5" grpId="0" bldLvl="0"/>
      <p:bldP spid="8236" grpId="0" bldLvl="0"/>
      <p:bldP spid="8237" grpId="0" bldLvl="0"/>
      <p:bldP spid="8253" grpId="0" bldLvl="0"/>
      <p:bldP spid="8254" grpId="0"/>
      <p:bldP spid="8255" grpId="0"/>
      <p:bldP spid="82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9217"/>
          <p:cNvSpPr/>
          <p:nvPr/>
        </p:nvSpPr>
        <p:spPr>
          <a:xfrm>
            <a:off x="1524000" y="228600"/>
            <a:ext cx="24114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思考题：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9219" name="文本框 9218"/>
          <p:cNvSpPr/>
          <p:nvPr/>
        </p:nvSpPr>
        <p:spPr>
          <a:xfrm>
            <a:off x="1676400" y="982663"/>
            <a:ext cx="8305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：使用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定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滑轮的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好处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是＿＿＿＿＿＿＿＿＿。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9220" name="文本框 9219"/>
          <p:cNvSpPr/>
          <p:nvPr/>
        </p:nvSpPr>
        <p:spPr>
          <a:xfrm>
            <a:off x="1676400" y="2057400"/>
            <a:ext cx="83058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：使用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滑轮的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好处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是＿＿＿＿。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9221" name="文本框 9220"/>
          <p:cNvSpPr/>
          <p:nvPr/>
        </p:nvSpPr>
        <p:spPr>
          <a:xfrm>
            <a:off x="1752600" y="2819400"/>
            <a:ext cx="86106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能否利用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定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滑轮的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优点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把它们</a:t>
            </a:r>
            <a:r>
              <a:rPr lang="zh-CN" altLang="en-US" sz="3200" b="1" dirty="0">
                <a:solidFill>
                  <a:srgbClr val="A5002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组合起来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，使它们即省力又方便呢？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9222" name="文本框 9221"/>
          <p:cNvSpPr/>
          <p:nvPr/>
        </p:nvSpPr>
        <p:spPr>
          <a:xfrm>
            <a:off x="1828800" y="4191000"/>
            <a:ext cx="7239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能。把它们组合成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滑轮组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9223" name="文本框 9222"/>
          <p:cNvSpPr/>
          <p:nvPr/>
        </p:nvSpPr>
        <p:spPr>
          <a:xfrm>
            <a:off x="5562600" y="838200"/>
            <a:ext cx="28194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rgbClr val="0099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改变用力的方向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9224" name="文本框 9223"/>
          <p:cNvSpPr/>
          <p:nvPr/>
        </p:nvSpPr>
        <p:spPr>
          <a:xfrm>
            <a:off x="5867400" y="1905000"/>
            <a:ext cx="10668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省力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" fill="hold"/>
                                        <p:tgtEl>
                                          <p:spTgt spid="92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>
                                      <p:cBhvr>
                                        <p:cTn id="4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/>
      <p:bldP spid="9219" grpId="0" bldLvl="0"/>
      <p:bldP spid="9220" grpId="0" bldLvl="0"/>
      <p:bldP spid="9221" grpId="0" bldLvl="0"/>
      <p:bldP spid="9222" grpId="0" bldLvl="0"/>
      <p:bldP spid="9223" grpId="0" bldLvl="0"/>
      <p:bldP spid="9224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直接连接符 21505"/>
          <p:cNvSpPr/>
          <p:nvPr/>
        </p:nvSpPr>
        <p:spPr>
          <a:xfrm>
            <a:off x="2743200" y="2424113"/>
            <a:ext cx="304800" cy="11430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3" name="直接连接符 21506"/>
          <p:cNvSpPr/>
          <p:nvPr/>
        </p:nvSpPr>
        <p:spPr>
          <a:xfrm flipV="1">
            <a:off x="2514600" y="1752600"/>
            <a:ext cx="0" cy="19050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4" name="直接连接符 21507"/>
          <p:cNvSpPr/>
          <p:nvPr/>
        </p:nvSpPr>
        <p:spPr>
          <a:xfrm>
            <a:off x="5791200" y="1676400"/>
            <a:ext cx="0" cy="14478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5" name="直接连接符 21508"/>
          <p:cNvSpPr/>
          <p:nvPr/>
        </p:nvSpPr>
        <p:spPr>
          <a:xfrm>
            <a:off x="5257800" y="762000"/>
            <a:ext cx="0" cy="23622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6" name="直接连接符 21509"/>
          <p:cNvSpPr/>
          <p:nvPr/>
        </p:nvSpPr>
        <p:spPr>
          <a:xfrm>
            <a:off x="8153400" y="1752600"/>
            <a:ext cx="0" cy="18288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7" name="直接连接符 21510"/>
          <p:cNvSpPr/>
          <p:nvPr/>
        </p:nvSpPr>
        <p:spPr>
          <a:xfrm flipV="1">
            <a:off x="8458200" y="1828800"/>
            <a:ext cx="228600" cy="11430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8" name="文本框 21511"/>
          <p:cNvSpPr/>
          <p:nvPr/>
        </p:nvSpPr>
        <p:spPr>
          <a:xfrm>
            <a:off x="1676400" y="76200"/>
            <a:ext cx="18288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：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滑轮组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0249" name="文本框 21512"/>
          <p:cNvSpPr/>
          <p:nvPr/>
        </p:nvSpPr>
        <p:spPr>
          <a:xfrm>
            <a:off x="3733800" y="57150"/>
            <a:ext cx="6477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由一个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定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滑轮和一个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</a:t>
            </a:r>
            <a:r>
              <a:rPr lang="zh-CN" altLang="en-US" sz="32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滑轮组成。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0250" name="Group 10"/>
          <p:cNvGrpSpPr/>
          <p:nvPr/>
        </p:nvGrpSpPr>
        <p:grpSpPr>
          <a:xfrm>
            <a:off x="6338888" y="1676400"/>
            <a:ext cx="595312" cy="1447800"/>
            <a:chOff x="0" y="0"/>
            <a:chExt cx="375" cy="912"/>
          </a:xfrm>
        </p:grpSpPr>
        <p:sp>
          <p:nvSpPr>
            <p:cNvPr id="9414" name="直接连接符 21514"/>
            <p:cNvSpPr/>
            <p:nvPr/>
          </p:nvSpPr>
          <p:spPr>
            <a:xfrm>
              <a:off x="0" y="0"/>
              <a:ext cx="1" cy="81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9415" name="文本框 21515"/>
            <p:cNvSpPr/>
            <p:nvPr/>
          </p:nvSpPr>
          <p:spPr>
            <a:xfrm>
              <a:off x="39" y="624"/>
              <a:ext cx="3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253" name="Group 13"/>
          <p:cNvGrpSpPr/>
          <p:nvPr/>
        </p:nvGrpSpPr>
        <p:grpSpPr>
          <a:xfrm>
            <a:off x="8653463" y="2514600"/>
            <a:ext cx="642937" cy="1219200"/>
            <a:chOff x="0" y="0"/>
            <a:chExt cx="405" cy="768"/>
          </a:xfrm>
        </p:grpSpPr>
        <p:sp>
          <p:nvSpPr>
            <p:cNvPr id="9412" name="直接连接符 21517"/>
            <p:cNvSpPr/>
            <p:nvPr/>
          </p:nvSpPr>
          <p:spPr>
            <a:xfrm flipV="1">
              <a:off x="0" y="48"/>
              <a:ext cx="144" cy="72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9413" name="文本框 21518"/>
            <p:cNvSpPr/>
            <p:nvPr/>
          </p:nvSpPr>
          <p:spPr>
            <a:xfrm>
              <a:off x="165" y="0"/>
              <a:ext cx="24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256" name="Group 16"/>
          <p:cNvGrpSpPr/>
          <p:nvPr/>
        </p:nvGrpSpPr>
        <p:grpSpPr>
          <a:xfrm>
            <a:off x="3071813" y="1773238"/>
            <a:ext cx="838200" cy="1905000"/>
            <a:chOff x="0" y="0"/>
            <a:chExt cx="528" cy="1200"/>
          </a:xfrm>
        </p:grpSpPr>
        <p:sp>
          <p:nvSpPr>
            <p:cNvPr id="9410" name="直接连接符 21520"/>
            <p:cNvSpPr/>
            <p:nvPr/>
          </p:nvSpPr>
          <p:spPr>
            <a:xfrm>
              <a:off x="0" y="0"/>
              <a:ext cx="288" cy="1104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9411" name="文本框 21521"/>
            <p:cNvSpPr/>
            <p:nvPr/>
          </p:nvSpPr>
          <p:spPr>
            <a:xfrm>
              <a:off x="336" y="912"/>
              <a:ext cx="1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259" name="Group 19"/>
          <p:cNvGrpSpPr/>
          <p:nvPr/>
        </p:nvGrpSpPr>
        <p:grpSpPr>
          <a:xfrm>
            <a:off x="2209800" y="685800"/>
            <a:ext cx="1371600" cy="4662488"/>
            <a:chOff x="0" y="0"/>
            <a:chExt cx="864" cy="2937"/>
          </a:xfrm>
        </p:grpSpPr>
        <p:grpSp>
          <p:nvGrpSpPr>
            <p:cNvPr id="9360" name="Group 20"/>
            <p:cNvGrpSpPr/>
            <p:nvPr/>
          </p:nvGrpSpPr>
          <p:grpSpPr>
            <a:xfrm>
              <a:off x="0" y="0"/>
              <a:ext cx="706" cy="2937"/>
              <a:chOff x="0" y="0"/>
              <a:chExt cx="706" cy="2937"/>
            </a:xfrm>
          </p:grpSpPr>
          <p:grpSp>
            <p:nvGrpSpPr>
              <p:cNvPr id="9362" name="Group 21"/>
              <p:cNvGrpSpPr/>
              <p:nvPr/>
            </p:nvGrpSpPr>
            <p:grpSpPr>
              <a:xfrm>
                <a:off x="192" y="1440"/>
                <a:ext cx="340" cy="794"/>
                <a:chOff x="0" y="0"/>
                <a:chExt cx="340" cy="794"/>
              </a:xfrm>
            </p:grpSpPr>
            <p:grpSp>
              <p:nvGrpSpPr>
                <p:cNvPr id="9398" name="Group 22"/>
                <p:cNvGrpSpPr/>
                <p:nvPr/>
              </p:nvGrpSpPr>
              <p:grpSpPr>
                <a:xfrm>
                  <a:off x="0" y="231"/>
                  <a:ext cx="340" cy="340"/>
                  <a:chOff x="0" y="0"/>
                  <a:chExt cx="680" cy="681"/>
                </a:xfrm>
              </p:grpSpPr>
              <p:grpSp>
                <p:nvGrpSpPr>
                  <p:cNvPr id="9405" name="Group 23"/>
                  <p:cNvGrpSpPr/>
                  <p:nvPr/>
                </p:nvGrpSpPr>
                <p:grpSpPr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9408" name="椭圆 21527"/>
                    <p:cNvSpPr/>
                    <p:nvPr/>
                  </p:nvSpPr>
                  <p:spPr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409" name="椭圆 21528"/>
                    <p:cNvSpPr/>
                    <p:nvPr/>
                  </p:nvSpPr>
                  <p:spPr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9406" name="椭圆 21529"/>
                  <p:cNvSpPr/>
                  <p:nvPr/>
                </p:nvSpPr>
                <p:spPr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407" name="菱形 21530"/>
                  <p:cNvSpPr/>
                  <p:nvPr/>
                </p:nvSpPr>
                <p:spPr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9399" name="Group 28"/>
                <p:cNvGrpSpPr/>
                <p:nvPr/>
              </p:nvGrpSpPr>
              <p:grpSpPr>
                <a:xfrm>
                  <a:off x="114" y="567"/>
                  <a:ext cx="102" cy="227"/>
                  <a:chOff x="0" y="0"/>
                  <a:chExt cx="148" cy="320"/>
                </a:xfrm>
              </p:grpSpPr>
              <p:sp>
                <p:nvSpPr>
                  <p:cNvPr id="9403" name="椭圆 21532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404" name="任意多边形 21533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9400" name="Group 31"/>
                <p:cNvGrpSpPr/>
                <p:nvPr/>
              </p:nvGrpSpPr>
              <p:grpSpPr>
                <a:xfrm flipH="1" flipV="1">
                  <a:off x="105" y="0"/>
                  <a:ext cx="102" cy="227"/>
                  <a:chOff x="0" y="0"/>
                  <a:chExt cx="148" cy="320"/>
                </a:xfrm>
              </p:grpSpPr>
              <p:sp>
                <p:nvSpPr>
                  <p:cNvPr id="9401" name="椭圆 21535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402" name="任意多边形 21536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9363" name="Group 34"/>
              <p:cNvGrpSpPr/>
              <p:nvPr/>
            </p:nvGrpSpPr>
            <p:grpSpPr>
              <a:xfrm>
                <a:off x="192" y="306"/>
                <a:ext cx="340" cy="794"/>
                <a:chOff x="0" y="0"/>
                <a:chExt cx="340" cy="794"/>
              </a:xfrm>
            </p:grpSpPr>
            <p:grpSp>
              <p:nvGrpSpPr>
                <p:cNvPr id="9386" name="Group 35"/>
                <p:cNvGrpSpPr/>
                <p:nvPr/>
              </p:nvGrpSpPr>
              <p:grpSpPr>
                <a:xfrm>
                  <a:off x="0" y="231"/>
                  <a:ext cx="340" cy="340"/>
                  <a:chOff x="0" y="0"/>
                  <a:chExt cx="680" cy="681"/>
                </a:xfrm>
              </p:grpSpPr>
              <p:grpSp>
                <p:nvGrpSpPr>
                  <p:cNvPr id="9393" name="Group 36"/>
                  <p:cNvGrpSpPr/>
                  <p:nvPr/>
                </p:nvGrpSpPr>
                <p:grpSpPr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9396" name="椭圆 21540"/>
                    <p:cNvSpPr/>
                    <p:nvPr/>
                  </p:nvSpPr>
                  <p:spPr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9397" name="椭圆 21541"/>
                    <p:cNvSpPr/>
                    <p:nvPr/>
                  </p:nvSpPr>
                  <p:spPr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9394" name="椭圆 21542"/>
                  <p:cNvSpPr/>
                  <p:nvPr/>
                </p:nvSpPr>
                <p:spPr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395" name="菱形 21543"/>
                  <p:cNvSpPr/>
                  <p:nvPr/>
                </p:nvSpPr>
                <p:spPr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9387" name="Group 41"/>
                <p:cNvGrpSpPr/>
                <p:nvPr/>
              </p:nvGrpSpPr>
              <p:grpSpPr>
                <a:xfrm>
                  <a:off x="114" y="567"/>
                  <a:ext cx="102" cy="227"/>
                  <a:chOff x="0" y="0"/>
                  <a:chExt cx="148" cy="320"/>
                </a:xfrm>
              </p:grpSpPr>
              <p:sp>
                <p:nvSpPr>
                  <p:cNvPr id="9391" name="椭圆 21545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392" name="任意多边形 21546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9388" name="Group 44"/>
                <p:cNvGrpSpPr/>
                <p:nvPr/>
              </p:nvGrpSpPr>
              <p:grpSpPr>
                <a:xfrm flipH="1" flipV="1">
                  <a:off x="105" y="0"/>
                  <a:ext cx="102" cy="227"/>
                  <a:chOff x="0" y="0"/>
                  <a:chExt cx="148" cy="320"/>
                </a:xfrm>
              </p:grpSpPr>
              <p:sp>
                <p:nvSpPr>
                  <p:cNvPr id="9389" name="椭圆 21548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390" name="任意多边形 21549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9364" name="Group 47"/>
              <p:cNvGrpSpPr/>
              <p:nvPr/>
            </p:nvGrpSpPr>
            <p:grpSpPr>
              <a:xfrm flipV="1">
                <a:off x="0" y="0"/>
                <a:ext cx="706" cy="49"/>
                <a:chOff x="0" y="0"/>
                <a:chExt cx="1764" cy="123"/>
              </a:xfrm>
            </p:grpSpPr>
            <p:grpSp>
              <p:nvGrpSpPr>
                <p:cNvPr id="9373" name="Group 48"/>
                <p:cNvGrpSpPr/>
                <p:nvPr/>
              </p:nvGrpSpPr>
              <p:grpSpPr>
                <a:xfrm>
                  <a:off x="0" y="3"/>
                  <a:ext cx="864" cy="120"/>
                  <a:chOff x="0" y="0"/>
                  <a:chExt cx="864" cy="120"/>
                </a:xfrm>
              </p:grpSpPr>
              <p:sp>
                <p:nvSpPr>
                  <p:cNvPr id="9381" name="直接连接符 21552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9382" name="直接连接符 21553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9383" name="直接连接符 21554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9384" name="直接连接符 21555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9385" name="直接连接符 21556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9374" name="直接连接符 21557"/>
                <p:cNvSpPr/>
                <p:nvPr/>
              </p:nvSpPr>
              <p:spPr>
                <a:xfrm>
                  <a:off x="165" y="0"/>
                  <a:ext cx="1593" cy="1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grpSp>
              <p:nvGrpSpPr>
                <p:cNvPr id="9375" name="Group 55"/>
                <p:cNvGrpSpPr/>
                <p:nvPr/>
              </p:nvGrpSpPr>
              <p:grpSpPr>
                <a:xfrm>
                  <a:off x="900" y="3"/>
                  <a:ext cx="864" cy="120"/>
                  <a:chOff x="0" y="0"/>
                  <a:chExt cx="864" cy="120"/>
                </a:xfrm>
              </p:grpSpPr>
              <p:sp>
                <p:nvSpPr>
                  <p:cNvPr id="9376" name="直接连接符 21559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9377" name="直接连接符 21560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9378" name="直接连接符 21561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9379" name="直接连接符 21562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9380" name="直接连接符 21563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sp>
            <p:nvSpPr>
              <p:cNvPr id="9365" name="直接连接符 21564"/>
              <p:cNvSpPr/>
              <p:nvPr/>
            </p:nvSpPr>
            <p:spPr>
              <a:xfrm>
                <a:off x="348" y="48"/>
                <a:ext cx="1" cy="288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9366" name="Group 62"/>
              <p:cNvGrpSpPr/>
              <p:nvPr/>
            </p:nvGrpSpPr>
            <p:grpSpPr>
              <a:xfrm>
                <a:off x="270" y="2217"/>
                <a:ext cx="192" cy="720"/>
                <a:chOff x="0" y="0"/>
                <a:chExt cx="192" cy="720"/>
              </a:xfrm>
            </p:grpSpPr>
            <p:sp>
              <p:nvSpPr>
                <p:cNvPr id="9367" name="矩形 21566"/>
                <p:cNvSpPr/>
                <p:nvPr/>
              </p:nvSpPr>
              <p:spPr>
                <a:xfrm>
                  <a:off x="0" y="96"/>
                  <a:ext cx="192" cy="144"/>
                </a:xfrm>
                <a:prstGeom prst="rect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68" name="矩形 21567"/>
                <p:cNvSpPr/>
                <p:nvPr/>
              </p:nvSpPr>
              <p:spPr>
                <a:xfrm>
                  <a:off x="0" y="336"/>
                  <a:ext cx="192" cy="144"/>
                </a:xfrm>
                <a:prstGeom prst="rect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69" name="矩形 21568"/>
                <p:cNvSpPr/>
                <p:nvPr/>
              </p:nvSpPr>
              <p:spPr>
                <a:xfrm>
                  <a:off x="0" y="576"/>
                  <a:ext cx="192" cy="144"/>
                </a:xfrm>
                <a:prstGeom prst="rect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70" name="直接连接符 21569"/>
                <p:cNvSpPr/>
                <p:nvPr/>
              </p:nvSpPr>
              <p:spPr>
                <a:xfrm>
                  <a:off x="87" y="240"/>
                  <a:ext cx="1" cy="9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71" name="直接连接符 21570"/>
                <p:cNvSpPr/>
                <p:nvPr/>
              </p:nvSpPr>
              <p:spPr>
                <a:xfrm>
                  <a:off x="87" y="0"/>
                  <a:ext cx="1" cy="9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72" name="直接连接符 21571"/>
                <p:cNvSpPr/>
                <p:nvPr/>
              </p:nvSpPr>
              <p:spPr>
                <a:xfrm>
                  <a:off x="87" y="480"/>
                  <a:ext cx="1" cy="9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  <p:sp>
          <p:nvSpPr>
            <p:cNvPr id="9361" name="文本框 21572"/>
            <p:cNvSpPr/>
            <p:nvPr/>
          </p:nvSpPr>
          <p:spPr>
            <a:xfrm>
              <a:off x="528" y="2448"/>
              <a:ext cx="3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310" name="Group 70"/>
          <p:cNvGrpSpPr/>
          <p:nvPr/>
        </p:nvGrpSpPr>
        <p:grpSpPr>
          <a:xfrm>
            <a:off x="5105400" y="685800"/>
            <a:ext cx="1225550" cy="4162425"/>
            <a:chOff x="0" y="0"/>
            <a:chExt cx="772" cy="2622"/>
          </a:xfrm>
        </p:grpSpPr>
        <p:grpSp>
          <p:nvGrpSpPr>
            <p:cNvPr id="9311" name="Group 71"/>
            <p:cNvGrpSpPr/>
            <p:nvPr/>
          </p:nvGrpSpPr>
          <p:grpSpPr>
            <a:xfrm>
              <a:off x="432" y="240"/>
              <a:ext cx="340" cy="794"/>
              <a:chOff x="0" y="0"/>
              <a:chExt cx="340" cy="794"/>
            </a:xfrm>
          </p:grpSpPr>
          <p:grpSp>
            <p:nvGrpSpPr>
              <p:cNvPr id="9348" name="Group 72"/>
              <p:cNvGrpSpPr/>
              <p:nvPr/>
            </p:nvGrpSpPr>
            <p:grpSpPr>
              <a:xfrm>
                <a:off x="0" y="231"/>
                <a:ext cx="340" cy="340"/>
                <a:chOff x="0" y="0"/>
                <a:chExt cx="680" cy="681"/>
              </a:xfrm>
            </p:grpSpPr>
            <p:grpSp>
              <p:nvGrpSpPr>
                <p:cNvPr id="9355" name="Group 73"/>
                <p:cNvGrpSpPr/>
                <p:nvPr/>
              </p:nvGrpSpPr>
              <p:grpSpPr>
                <a:xfrm>
                  <a:off x="0" y="0"/>
                  <a:ext cx="680" cy="680"/>
                  <a:chOff x="0" y="0"/>
                  <a:chExt cx="680" cy="680"/>
                </a:xfrm>
              </p:grpSpPr>
              <p:sp>
                <p:nvSpPr>
                  <p:cNvPr id="9358" name="椭圆 21577"/>
                  <p:cNvSpPr/>
                  <p:nvPr/>
                </p:nvSpPr>
                <p:spPr>
                  <a:xfrm>
                    <a:off x="0" y="0"/>
                    <a:ext cx="680" cy="68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359" name="椭圆 21578"/>
                  <p:cNvSpPr/>
                  <p:nvPr/>
                </p:nvSpPr>
                <p:spPr>
                  <a:xfrm>
                    <a:off x="48" y="57"/>
                    <a:ext cx="576" cy="57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9356" name="椭圆 21579"/>
                <p:cNvSpPr/>
                <p:nvPr/>
              </p:nvSpPr>
              <p:spPr>
                <a:xfrm>
                  <a:off x="237" y="243"/>
                  <a:ext cx="192" cy="192"/>
                </a:xfrm>
                <a:prstGeom prst="ellipse">
                  <a:avLst/>
                </a:prstGeom>
                <a:solidFill>
                  <a:schemeClr val="tx2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57" name="菱形 21580"/>
                <p:cNvSpPr/>
                <p:nvPr/>
              </p:nvSpPr>
              <p:spPr>
                <a:xfrm>
                  <a:off x="279" y="9"/>
                  <a:ext cx="96" cy="672"/>
                </a:xfrm>
                <a:prstGeom prst="diamond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9349" name="Group 78"/>
              <p:cNvGrpSpPr/>
              <p:nvPr/>
            </p:nvGrpSpPr>
            <p:grpSpPr>
              <a:xfrm>
                <a:off x="114" y="567"/>
                <a:ext cx="102" cy="227"/>
                <a:chOff x="0" y="0"/>
                <a:chExt cx="148" cy="320"/>
              </a:xfrm>
            </p:grpSpPr>
            <p:sp>
              <p:nvSpPr>
                <p:cNvPr id="9353" name="椭圆 21582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54" name="任意多边形 21583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9350" name="Group 81"/>
              <p:cNvGrpSpPr/>
              <p:nvPr/>
            </p:nvGrpSpPr>
            <p:grpSpPr>
              <a:xfrm flipH="1" flipV="1">
                <a:off x="105" y="0"/>
                <a:ext cx="102" cy="227"/>
                <a:chOff x="0" y="0"/>
                <a:chExt cx="148" cy="320"/>
              </a:xfrm>
            </p:grpSpPr>
            <p:sp>
              <p:nvSpPr>
                <p:cNvPr id="9351" name="椭圆 21585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52" name="任意多边形 21586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9312" name="Group 84"/>
            <p:cNvGrpSpPr/>
            <p:nvPr/>
          </p:nvGrpSpPr>
          <p:grpSpPr>
            <a:xfrm>
              <a:off x="96" y="1104"/>
              <a:ext cx="340" cy="794"/>
              <a:chOff x="0" y="0"/>
              <a:chExt cx="340" cy="794"/>
            </a:xfrm>
          </p:grpSpPr>
          <p:grpSp>
            <p:nvGrpSpPr>
              <p:cNvPr id="9336" name="Group 85"/>
              <p:cNvGrpSpPr/>
              <p:nvPr/>
            </p:nvGrpSpPr>
            <p:grpSpPr>
              <a:xfrm>
                <a:off x="0" y="231"/>
                <a:ext cx="340" cy="340"/>
                <a:chOff x="0" y="0"/>
                <a:chExt cx="680" cy="681"/>
              </a:xfrm>
            </p:grpSpPr>
            <p:grpSp>
              <p:nvGrpSpPr>
                <p:cNvPr id="9343" name="Group 86"/>
                <p:cNvGrpSpPr/>
                <p:nvPr/>
              </p:nvGrpSpPr>
              <p:grpSpPr>
                <a:xfrm>
                  <a:off x="0" y="0"/>
                  <a:ext cx="680" cy="680"/>
                  <a:chOff x="0" y="0"/>
                  <a:chExt cx="680" cy="680"/>
                </a:xfrm>
              </p:grpSpPr>
              <p:sp>
                <p:nvSpPr>
                  <p:cNvPr id="9346" name="椭圆 21590"/>
                  <p:cNvSpPr/>
                  <p:nvPr/>
                </p:nvSpPr>
                <p:spPr>
                  <a:xfrm>
                    <a:off x="0" y="0"/>
                    <a:ext cx="680" cy="68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347" name="椭圆 21591"/>
                  <p:cNvSpPr/>
                  <p:nvPr/>
                </p:nvSpPr>
                <p:spPr>
                  <a:xfrm>
                    <a:off x="48" y="57"/>
                    <a:ext cx="576" cy="57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9344" name="椭圆 21592"/>
                <p:cNvSpPr/>
                <p:nvPr/>
              </p:nvSpPr>
              <p:spPr>
                <a:xfrm>
                  <a:off x="237" y="243"/>
                  <a:ext cx="192" cy="192"/>
                </a:xfrm>
                <a:prstGeom prst="ellipse">
                  <a:avLst/>
                </a:prstGeom>
                <a:solidFill>
                  <a:schemeClr val="tx2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45" name="菱形 21593"/>
                <p:cNvSpPr/>
                <p:nvPr/>
              </p:nvSpPr>
              <p:spPr>
                <a:xfrm>
                  <a:off x="279" y="9"/>
                  <a:ext cx="96" cy="672"/>
                </a:xfrm>
                <a:prstGeom prst="diamond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9337" name="Group 91"/>
              <p:cNvGrpSpPr/>
              <p:nvPr/>
            </p:nvGrpSpPr>
            <p:grpSpPr>
              <a:xfrm>
                <a:off x="114" y="567"/>
                <a:ext cx="102" cy="227"/>
                <a:chOff x="0" y="0"/>
                <a:chExt cx="148" cy="320"/>
              </a:xfrm>
            </p:grpSpPr>
            <p:sp>
              <p:nvSpPr>
                <p:cNvPr id="9341" name="椭圆 21595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42" name="任意多边形 21596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9338" name="Group 94"/>
              <p:cNvGrpSpPr/>
              <p:nvPr/>
            </p:nvGrpSpPr>
            <p:grpSpPr>
              <a:xfrm flipH="1" flipV="1">
                <a:off x="105" y="0"/>
                <a:ext cx="102" cy="227"/>
                <a:chOff x="0" y="0"/>
                <a:chExt cx="148" cy="320"/>
              </a:xfrm>
            </p:grpSpPr>
            <p:sp>
              <p:nvSpPr>
                <p:cNvPr id="9339" name="椭圆 21598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40" name="任意多边形 21599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9313" name="Group 97"/>
            <p:cNvGrpSpPr/>
            <p:nvPr/>
          </p:nvGrpSpPr>
          <p:grpSpPr>
            <a:xfrm flipV="1">
              <a:off x="0" y="0"/>
              <a:ext cx="706" cy="49"/>
              <a:chOff x="0" y="0"/>
              <a:chExt cx="1764" cy="123"/>
            </a:xfrm>
          </p:grpSpPr>
          <p:grpSp>
            <p:nvGrpSpPr>
              <p:cNvPr id="9323" name="Group 98"/>
              <p:cNvGrpSpPr/>
              <p:nvPr/>
            </p:nvGrpSpPr>
            <p:grpSpPr>
              <a:xfrm>
                <a:off x="0" y="3"/>
                <a:ext cx="864" cy="120"/>
                <a:chOff x="0" y="0"/>
                <a:chExt cx="864" cy="120"/>
              </a:xfrm>
            </p:grpSpPr>
            <p:sp>
              <p:nvSpPr>
                <p:cNvPr id="9331" name="直接连接符 21602"/>
                <p:cNvSpPr/>
                <p:nvPr/>
              </p:nvSpPr>
              <p:spPr>
                <a:xfrm flipH="1">
                  <a:off x="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32" name="直接连接符 21603"/>
                <p:cNvSpPr/>
                <p:nvPr/>
              </p:nvSpPr>
              <p:spPr>
                <a:xfrm flipH="1">
                  <a:off x="18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33" name="直接连接符 21604"/>
                <p:cNvSpPr/>
                <p:nvPr/>
              </p:nvSpPr>
              <p:spPr>
                <a:xfrm flipH="1">
                  <a:off x="36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34" name="直接连接符 21605"/>
                <p:cNvSpPr/>
                <p:nvPr/>
              </p:nvSpPr>
              <p:spPr>
                <a:xfrm flipH="1">
                  <a:off x="54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35" name="直接连接符 21606"/>
                <p:cNvSpPr/>
                <p:nvPr/>
              </p:nvSpPr>
              <p:spPr>
                <a:xfrm flipH="1">
                  <a:off x="684" y="7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9324" name="直接连接符 21607"/>
              <p:cNvSpPr/>
              <p:nvPr/>
            </p:nvSpPr>
            <p:spPr>
              <a:xfrm>
                <a:off x="165" y="0"/>
                <a:ext cx="1593" cy="1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9325" name="Group 105"/>
              <p:cNvGrpSpPr/>
              <p:nvPr/>
            </p:nvGrpSpPr>
            <p:grpSpPr>
              <a:xfrm>
                <a:off x="900" y="3"/>
                <a:ext cx="864" cy="120"/>
                <a:chOff x="0" y="0"/>
                <a:chExt cx="864" cy="120"/>
              </a:xfrm>
            </p:grpSpPr>
            <p:sp>
              <p:nvSpPr>
                <p:cNvPr id="9326" name="直接连接符 21609"/>
                <p:cNvSpPr/>
                <p:nvPr/>
              </p:nvSpPr>
              <p:spPr>
                <a:xfrm flipH="1">
                  <a:off x="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27" name="直接连接符 21610"/>
                <p:cNvSpPr/>
                <p:nvPr/>
              </p:nvSpPr>
              <p:spPr>
                <a:xfrm flipH="1">
                  <a:off x="18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28" name="直接连接符 21611"/>
                <p:cNvSpPr/>
                <p:nvPr/>
              </p:nvSpPr>
              <p:spPr>
                <a:xfrm flipH="1">
                  <a:off x="36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29" name="直接连接符 21612"/>
                <p:cNvSpPr/>
                <p:nvPr/>
              </p:nvSpPr>
              <p:spPr>
                <a:xfrm flipH="1">
                  <a:off x="54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330" name="直接连接符 21613"/>
                <p:cNvSpPr/>
                <p:nvPr/>
              </p:nvSpPr>
              <p:spPr>
                <a:xfrm flipH="1">
                  <a:off x="684" y="7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  <p:sp>
          <p:nvSpPr>
            <p:cNvPr id="9314" name="直接连接符 21614"/>
            <p:cNvSpPr/>
            <p:nvPr/>
          </p:nvSpPr>
          <p:spPr>
            <a:xfrm>
              <a:off x="576" y="48"/>
              <a:ext cx="1" cy="19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9315" name="Group 112"/>
            <p:cNvGrpSpPr/>
            <p:nvPr/>
          </p:nvGrpSpPr>
          <p:grpSpPr>
            <a:xfrm>
              <a:off x="171" y="1902"/>
              <a:ext cx="192" cy="720"/>
              <a:chOff x="0" y="0"/>
              <a:chExt cx="192" cy="720"/>
            </a:xfrm>
          </p:grpSpPr>
          <p:sp>
            <p:nvSpPr>
              <p:cNvPr id="9317" name="矩形 21616"/>
              <p:cNvSpPr/>
              <p:nvPr/>
            </p:nvSpPr>
            <p:spPr>
              <a:xfrm>
                <a:off x="0" y="96"/>
                <a:ext cx="192" cy="144"/>
              </a:xfrm>
              <a:prstGeom prst="rect">
                <a:avLst/>
              </a:prstGeom>
              <a:solidFill>
                <a:srgbClr val="6633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9318" name="矩形 21617"/>
              <p:cNvSpPr/>
              <p:nvPr/>
            </p:nvSpPr>
            <p:spPr>
              <a:xfrm>
                <a:off x="0" y="336"/>
                <a:ext cx="192" cy="144"/>
              </a:xfrm>
              <a:prstGeom prst="rect">
                <a:avLst/>
              </a:prstGeom>
              <a:solidFill>
                <a:srgbClr val="6633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9319" name="矩形 21618"/>
              <p:cNvSpPr/>
              <p:nvPr/>
            </p:nvSpPr>
            <p:spPr>
              <a:xfrm>
                <a:off x="0" y="576"/>
                <a:ext cx="192" cy="144"/>
              </a:xfrm>
              <a:prstGeom prst="rect">
                <a:avLst/>
              </a:prstGeom>
              <a:solidFill>
                <a:srgbClr val="6633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9320" name="直接连接符 21619"/>
              <p:cNvSpPr/>
              <p:nvPr/>
            </p:nvSpPr>
            <p:spPr>
              <a:xfrm>
                <a:off x="87" y="240"/>
                <a:ext cx="1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321" name="直接连接符 21620"/>
              <p:cNvSpPr/>
              <p:nvPr/>
            </p:nvSpPr>
            <p:spPr>
              <a:xfrm>
                <a:off x="87" y="0"/>
                <a:ext cx="1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322" name="直接连接符 21621"/>
              <p:cNvSpPr/>
              <p:nvPr/>
            </p:nvSpPr>
            <p:spPr>
              <a:xfrm>
                <a:off x="87" y="480"/>
                <a:ext cx="1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9316" name="文本框 21622"/>
            <p:cNvSpPr/>
            <p:nvPr/>
          </p:nvSpPr>
          <p:spPr>
            <a:xfrm>
              <a:off x="384" y="2160"/>
              <a:ext cx="33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360" name="Group 120"/>
          <p:cNvGrpSpPr/>
          <p:nvPr/>
        </p:nvGrpSpPr>
        <p:grpSpPr>
          <a:xfrm>
            <a:off x="7772400" y="685800"/>
            <a:ext cx="1371600" cy="4648200"/>
            <a:chOff x="0" y="0"/>
            <a:chExt cx="864" cy="2928"/>
          </a:xfrm>
        </p:grpSpPr>
        <p:grpSp>
          <p:nvGrpSpPr>
            <p:cNvPr id="9262" name="Group 121"/>
            <p:cNvGrpSpPr/>
            <p:nvPr/>
          </p:nvGrpSpPr>
          <p:grpSpPr>
            <a:xfrm>
              <a:off x="240" y="288"/>
              <a:ext cx="340" cy="794"/>
              <a:chOff x="0" y="0"/>
              <a:chExt cx="340" cy="794"/>
            </a:xfrm>
          </p:grpSpPr>
          <p:grpSp>
            <p:nvGrpSpPr>
              <p:cNvPr id="9299" name="Group 122"/>
              <p:cNvGrpSpPr/>
              <p:nvPr/>
            </p:nvGrpSpPr>
            <p:grpSpPr>
              <a:xfrm>
                <a:off x="0" y="231"/>
                <a:ext cx="340" cy="340"/>
                <a:chOff x="0" y="0"/>
                <a:chExt cx="680" cy="681"/>
              </a:xfrm>
            </p:grpSpPr>
            <p:grpSp>
              <p:nvGrpSpPr>
                <p:cNvPr id="9306" name="Group 123"/>
                <p:cNvGrpSpPr/>
                <p:nvPr/>
              </p:nvGrpSpPr>
              <p:grpSpPr>
                <a:xfrm>
                  <a:off x="0" y="0"/>
                  <a:ext cx="680" cy="680"/>
                  <a:chOff x="0" y="0"/>
                  <a:chExt cx="680" cy="680"/>
                </a:xfrm>
              </p:grpSpPr>
              <p:sp>
                <p:nvSpPr>
                  <p:cNvPr id="9309" name="椭圆 21627"/>
                  <p:cNvSpPr/>
                  <p:nvPr/>
                </p:nvSpPr>
                <p:spPr>
                  <a:xfrm>
                    <a:off x="0" y="0"/>
                    <a:ext cx="680" cy="68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310" name="椭圆 21628"/>
                  <p:cNvSpPr/>
                  <p:nvPr/>
                </p:nvSpPr>
                <p:spPr>
                  <a:xfrm>
                    <a:off x="48" y="57"/>
                    <a:ext cx="576" cy="57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9307" name="椭圆 21629"/>
                <p:cNvSpPr/>
                <p:nvPr/>
              </p:nvSpPr>
              <p:spPr>
                <a:xfrm>
                  <a:off x="237" y="243"/>
                  <a:ext cx="192" cy="192"/>
                </a:xfrm>
                <a:prstGeom prst="ellipse">
                  <a:avLst/>
                </a:prstGeom>
                <a:solidFill>
                  <a:schemeClr val="tx2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08" name="菱形 21630"/>
                <p:cNvSpPr/>
                <p:nvPr/>
              </p:nvSpPr>
              <p:spPr>
                <a:xfrm>
                  <a:off x="279" y="9"/>
                  <a:ext cx="96" cy="672"/>
                </a:xfrm>
                <a:prstGeom prst="diamond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9300" name="Group 128"/>
              <p:cNvGrpSpPr/>
              <p:nvPr/>
            </p:nvGrpSpPr>
            <p:grpSpPr>
              <a:xfrm>
                <a:off x="114" y="567"/>
                <a:ext cx="102" cy="227"/>
                <a:chOff x="0" y="0"/>
                <a:chExt cx="148" cy="320"/>
              </a:xfrm>
            </p:grpSpPr>
            <p:sp>
              <p:nvSpPr>
                <p:cNvPr id="9304" name="椭圆 21632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05" name="任意多边形 21633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9301" name="Group 131"/>
              <p:cNvGrpSpPr/>
              <p:nvPr/>
            </p:nvGrpSpPr>
            <p:grpSpPr>
              <a:xfrm flipH="1" flipV="1">
                <a:off x="105" y="0"/>
                <a:ext cx="102" cy="227"/>
                <a:chOff x="0" y="0"/>
                <a:chExt cx="148" cy="320"/>
              </a:xfrm>
            </p:grpSpPr>
            <p:sp>
              <p:nvSpPr>
                <p:cNvPr id="9302" name="椭圆 21635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303" name="任意多边形 21636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9263" name="Group 134"/>
            <p:cNvGrpSpPr/>
            <p:nvPr/>
          </p:nvGrpSpPr>
          <p:grpSpPr>
            <a:xfrm>
              <a:off x="240" y="1414"/>
              <a:ext cx="340" cy="794"/>
              <a:chOff x="0" y="0"/>
              <a:chExt cx="340" cy="794"/>
            </a:xfrm>
          </p:grpSpPr>
          <p:grpSp>
            <p:nvGrpSpPr>
              <p:cNvPr id="9287" name="Group 135"/>
              <p:cNvGrpSpPr/>
              <p:nvPr/>
            </p:nvGrpSpPr>
            <p:grpSpPr>
              <a:xfrm>
                <a:off x="0" y="231"/>
                <a:ext cx="340" cy="340"/>
                <a:chOff x="0" y="0"/>
                <a:chExt cx="680" cy="681"/>
              </a:xfrm>
            </p:grpSpPr>
            <p:grpSp>
              <p:nvGrpSpPr>
                <p:cNvPr id="9294" name="Group 136"/>
                <p:cNvGrpSpPr/>
                <p:nvPr/>
              </p:nvGrpSpPr>
              <p:grpSpPr>
                <a:xfrm>
                  <a:off x="0" y="0"/>
                  <a:ext cx="680" cy="680"/>
                  <a:chOff x="0" y="0"/>
                  <a:chExt cx="680" cy="680"/>
                </a:xfrm>
              </p:grpSpPr>
              <p:sp>
                <p:nvSpPr>
                  <p:cNvPr id="9297" name="椭圆 21640"/>
                  <p:cNvSpPr/>
                  <p:nvPr/>
                </p:nvSpPr>
                <p:spPr>
                  <a:xfrm>
                    <a:off x="0" y="0"/>
                    <a:ext cx="680" cy="68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9298" name="椭圆 21641"/>
                  <p:cNvSpPr/>
                  <p:nvPr/>
                </p:nvSpPr>
                <p:spPr>
                  <a:xfrm>
                    <a:off x="48" y="57"/>
                    <a:ext cx="576" cy="57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9295" name="椭圆 21642"/>
                <p:cNvSpPr/>
                <p:nvPr/>
              </p:nvSpPr>
              <p:spPr>
                <a:xfrm>
                  <a:off x="237" y="243"/>
                  <a:ext cx="192" cy="192"/>
                </a:xfrm>
                <a:prstGeom prst="ellipse">
                  <a:avLst/>
                </a:prstGeom>
                <a:solidFill>
                  <a:schemeClr val="tx2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296" name="菱形 21643"/>
                <p:cNvSpPr/>
                <p:nvPr/>
              </p:nvSpPr>
              <p:spPr>
                <a:xfrm>
                  <a:off x="279" y="9"/>
                  <a:ext cx="96" cy="672"/>
                </a:xfrm>
                <a:prstGeom prst="diamond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9288" name="Group 141"/>
              <p:cNvGrpSpPr/>
              <p:nvPr/>
            </p:nvGrpSpPr>
            <p:grpSpPr>
              <a:xfrm>
                <a:off x="114" y="567"/>
                <a:ext cx="102" cy="227"/>
                <a:chOff x="0" y="0"/>
                <a:chExt cx="148" cy="320"/>
              </a:xfrm>
            </p:grpSpPr>
            <p:sp>
              <p:nvSpPr>
                <p:cNvPr id="9292" name="椭圆 21645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293" name="任意多边形 21646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9289" name="Group 144"/>
              <p:cNvGrpSpPr/>
              <p:nvPr/>
            </p:nvGrpSpPr>
            <p:grpSpPr>
              <a:xfrm flipH="1" flipV="1">
                <a:off x="105" y="0"/>
                <a:ext cx="102" cy="227"/>
                <a:chOff x="0" y="0"/>
                <a:chExt cx="148" cy="320"/>
              </a:xfrm>
            </p:grpSpPr>
            <p:sp>
              <p:nvSpPr>
                <p:cNvPr id="9290" name="椭圆 21648"/>
                <p:cNvSpPr/>
                <p:nvPr/>
              </p:nvSpPr>
              <p:spPr>
                <a:xfrm>
                  <a:off x="41" y="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38100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291" name="任意多边形 21649"/>
                <p:cNvSpPr/>
                <p:nvPr/>
              </p:nvSpPr>
              <p:spPr>
                <a:xfrm>
                  <a:off x="0" y="46"/>
                  <a:ext cx="148" cy="274"/>
                </a:xfrm>
                <a:custGeom>
                  <a:avLst/>
                  <a:gdLst/>
                  <a:ahLst/>
                  <a:cxnLst/>
                  <a:pathLst/>
                </a:custGeom>
                <a:noFill/>
                <a:ln w="38100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9264" name="Group 147"/>
            <p:cNvGrpSpPr/>
            <p:nvPr/>
          </p:nvGrpSpPr>
          <p:grpSpPr>
            <a:xfrm flipV="1">
              <a:off x="0" y="0"/>
              <a:ext cx="706" cy="49"/>
              <a:chOff x="0" y="0"/>
              <a:chExt cx="1764" cy="123"/>
            </a:xfrm>
          </p:grpSpPr>
          <p:grpSp>
            <p:nvGrpSpPr>
              <p:cNvPr id="9274" name="Group 148"/>
              <p:cNvGrpSpPr/>
              <p:nvPr/>
            </p:nvGrpSpPr>
            <p:grpSpPr>
              <a:xfrm>
                <a:off x="0" y="3"/>
                <a:ext cx="864" cy="120"/>
                <a:chOff x="0" y="0"/>
                <a:chExt cx="864" cy="120"/>
              </a:xfrm>
            </p:grpSpPr>
            <p:sp>
              <p:nvSpPr>
                <p:cNvPr id="9282" name="直接连接符 21652"/>
                <p:cNvSpPr/>
                <p:nvPr/>
              </p:nvSpPr>
              <p:spPr>
                <a:xfrm flipH="1">
                  <a:off x="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83" name="直接连接符 21653"/>
                <p:cNvSpPr/>
                <p:nvPr/>
              </p:nvSpPr>
              <p:spPr>
                <a:xfrm flipH="1">
                  <a:off x="18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84" name="直接连接符 21654"/>
                <p:cNvSpPr/>
                <p:nvPr/>
              </p:nvSpPr>
              <p:spPr>
                <a:xfrm flipH="1">
                  <a:off x="36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85" name="直接连接符 21655"/>
                <p:cNvSpPr/>
                <p:nvPr/>
              </p:nvSpPr>
              <p:spPr>
                <a:xfrm flipH="1">
                  <a:off x="54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86" name="直接连接符 21656"/>
                <p:cNvSpPr/>
                <p:nvPr/>
              </p:nvSpPr>
              <p:spPr>
                <a:xfrm flipH="1">
                  <a:off x="684" y="7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9275" name="直接连接符 21657"/>
              <p:cNvSpPr/>
              <p:nvPr/>
            </p:nvSpPr>
            <p:spPr>
              <a:xfrm>
                <a:off x="165" y="0"/>
                <a:ext cx="1593" cy="1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9276" name="Group 155"/>
              <p:cNvGrpSpPr/>
              <p:nvPr/>
            </p:nvGrpSpPr>
            <p:grpSpPr>
              <a:xfrm>
                <a:off x="900" y="3"/>
                <a:ext cx="864" cy="120"/>
                <a:chOff x="0" y="0"/>
                <a:chExt cx="864" cy="120"/>
              </a:xfrm>
            </p:grpSpPr>
            <p:sp>
              <p:nvSpPr>
                <p:cNvPr id="9277" name="直接连接符 21659"/>
                <p:cNvSpPr/>
                <p:nvPr/>
              </p:nvSpPr>
              <p:spPr>
                <a:xfrm flipH="1">
                  <a:off x="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78" name="直接连接符 21660"/>
                <p:cNvSpPr/>
                <p:nvPr/>
              </p:nvSpPr>
              <p:spPr>
                <a:xfrm flipH="1">
                  <a:off x="18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79" name="直接连接符 21661"/>
                <p:cNvSpPr/>
                <p:nvPr/>
              </p:nvSpPr>
              <p:spPr>
                <a:xfrm flipH="1">
                  <a:off x="36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80" name="直接连接符 21662"/>
                <p:cNvSpPr/>
                <p:nvPr/>
              </p:nvSpPr>
              <p:spPr>
                <a:xfrm flipH="1">
                  <a:off x="540" y="0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9281" name="直接连接符 21663"/>
                <p:cNvSpPr/>
                <p:nvPr/>
              </p:nvSpPr>
              <p:spPr>
                <a:xfrm flipH="1">
                  <a:off x="684" y="7"/>
                  <a:ext cx="180" cy="113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  <p:sp>
          <p:nvSpPr>
            <p:cNvPr id="9265" name="直接连接符 21664"/>
            <p:cNvSpPr/>
            <p:nvPr/>
          </p:nvSpPr>
          <p:spPr>
            <a:xfrm>
              <a:off x="384" y="48"/>
              <a:ext cx="1" cy="2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9266" name="Group 162"/>
            <p:cNvGrpSpPr/>
            <p:nvPr/>
          </p:nvGrpSpPr>
          <p:grpSpPr>
            <a:xfrm>
              <a:off x="315" y="2208"/>
              <a:ext cx="192" cy="720"/>
              <a:chOff x="0" y="0"/>
              <a:chExt cx="192" cy="720"/>
            </a:xfrm>
          </p:grpSpPr>
          <p:sp>
            <p:nvSpPr>
              <p:cNvPr id="9268" name="矩形 21666"/>
              <p:cNvSpPr/>
              <p:nvPr/>
            </p:nvSpPr>
            <p:spPr>
              <a:xfrm>
                <a:off x="0" y="96"/>
                <a:ext cx="192" cy="144"/>
              </a:xfrm>
              <a:prstGeom prst="rect">
                <a:avLst/>
              </a:prstGeom>
              <a:solidFill>
                <a:srgbClr val="6633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9269" name="矩形 21667"/>
              <p:cNvSpPr/>
              <p:nvPr/>
            </p:nvSpPr>
            <p:spPr>
              <a:xfrm>
                <a:off x="0" y="336"/>
                <a:ext cx="192" cy="144"/>
              </a:xfrm>
              <a:prstGeom prst="rect">
                <a:avLst/>
              </a:prstGeom>
              <a:solidFill>
                <a:srgbClr val="6633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9270" name="矩形 21668"/>
              <p:cNvSpPr/>
              <p:nvPr/>
            </p:nvSpPr>
            <p:spPr>
              <a:xfrm>
                <a:off x="0" y="576"/>
                <a:ext cx="192" cy="144"/>
              </a:xfrm>
              <a:prstGeom prst="rect">
                <a:avLst/>
              </a:prstGeom>
              <a:solidFill>
                <a:srgbClr val="6633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1800" dirty="0">
                  <a:sym typeface="宋体" panose="02010600030101010101" pitchFamily="2" charset="-122"/>
                </a:endParaRPr>
              </a:p>
            </p:txBody>
          </p:sp>
          <p:sp>
            <p:nvSpPr>
              <p:cNvPr id="9271" name="直接连接符 21669"/>
              <p:cNvSpPr/>
              <p:nvPr/>
            </p:nvSpPr>
            <p:spPr>
              <a:xfrm>
                <a:off x="87" y="240"/>
                <a:ext cx="1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72" name="直接连接符 21670"/>
              <p:cNvSpPr/>
              <p:nvPr/>
            </p:nvSpPr>
            <p:spPr>
              <a:xfrm>
                <a:off x="87" y="0"/>
                <a:ext cx="1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73" name="直接连接符 21671"/>
              <p:cNvSpPr/>
              <p:nvPr/>
            </p:nvSpPr>
            <p:spPr>
              <a:xfrm>
                <a:off x="87" y="480"/>
                <a:ext cx="1" cy="9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9267" name="文本框 21672"/>
            <p:cNvSpPr/>
            <p:nvPr/>
          </p:nvSpPr>
          <p:spPr>
            <a:xfrm>
              <a:off x="576" y="2448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10410" name="文本框 21673"/>
          <p:cNvSpPr/>
          <p:nvPr/>
        </p:nvSpPr>
        <p:spPr>
          <a:xfrm>
            <a:off x="1524000" y="5445125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A50021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实验结果：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0411" name="Group 171"/>
          <p:cNvGrpSpPr/>
          <p:nvPr/>
        </p:nvGrpSpPr>
        <p:grpSpPr>
          <a:xfrm>
            <a:off x="3000375" y="3644900"/>
            <a:ext cx="2209800" cy="762000"/>
            <a:chOff x="0" y="0"/>
            <a:chExt cx="1392" cy="480"/>
          </a:xfrm>
        </p:grpSpPr>
        <p:grpSp>
          <p:nvGrpSpPr>
            <p:cNvPr id="9256" name="Group 172"/>
            <p:cNvGrpSpPr/>
            <p:nvPr/>
          </p:nvGrpSpPr>
          <p:grpSpPr>
            <a:xfrm>
              <a:off x="336" y="0"/>
              <a:ext cx="336" cy="480"/>
              <a:chOff x="0" y="0"/>
              <a:chExt cx="336" cy="480"/>
            </a:xfrm>
          </p:grpSpPr>
          <p:sp>
            <p:nvSpPr>
              <p:cNvPr id="9259" name="直接连接符 21676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60" name="文本框 21677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261" name="文本框 21678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2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257" name="文本框 21679"/>
            <p:cNvSpPr/>
            <p:nvPr/>
          </p:nvSpPr>
          <p:spPr>
            <a:xfrm>
              <a:off x="0" y="96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＝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9258" name="文本框 21680"/>
            <p:cNvSpPr/>
            <p:nvPr/>
          </p:nvSpPr>
          <p:spPr>
            <a:xfrm>
              <a:off x="624" y="96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418" name="Group 178"/>
          <p:cNvGrpSpPr/>
          <p:nvPr/>
        </p:nvGrpSpPr>
        <p:grpSpPr>
          <a:xfrm>
            <a:off x="8688388" y="3068638"/>
            <a:ext cx="2209800" cy="762000"/>
            <a:chOff x="0" y="0"/>
            <a:chExt cx="1392" cy="480"/>
          </a:xfrm>
        </p:grpSpPr>
        <p:grpSp>
          <p:nvGrpSpPr>
            <p:cNvPr id="9250" name="Group 179"/>
            <p:cNvGrpSpPr/>
            <p:nvPr/>
          </p:nvGrpSpPr>
          <p:grpSpPr>
            <a:xfrm>
              <a:off x="336" y="0"/>
              <a:ext cx="336" cy="480"/>
              <a:chOff x="0" y="0"/>
              <a:chExt cx="336" cy="480"/>
            </a:xfrm>
          </p:grpSpPr>
          <p:sp>
            <p:nvSpPr>
              <p:cNvPr id="9253" name="直接连接符 21683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54" name="文本框 21684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255" name="文本框 21685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3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251" name="文本框 21686"/>
            <p:cNvSpPr/>
            <p:nvPr/>
          </p:nvSpPr>
          <p:spPr>
            <a:xfrm>
              <a:off x="0" y="96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＝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9252" name="文本框 21687"/>
            <p:cNvSpPr/>
            <p:nvPr/>
          </p:nvSpPr>
          <p:spPr>
            <a:xfrm>
              <a:off x="624" y="96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425" name="Group 185"/>
          <p:cNvGrpSpPr/>
          <p:nvPr/>
        </p:nvGrpSpPr>
        <p:grpSpPr>
          <a:xfrm>
            <a:off x="5735638" y="3357563"/>
            <a:ext cx="2209800" cy="762000"/>
            <a:chOff x="0" y="0"/>
            <a:chExt cx="1392" cy="480"/>
          </a:xfrm>
        </p:grpSpPr>
        <p:grpSp>
          <p:nvGrpSpPr>
            <p:cNvPr id="9244" name="Group 186"/>
            <p:cNvGrpSpPr/>
            <p:nvPr/>
          </p:nvGrpSpPr>
          <p:grpSpPr>
            <a:xfrm>
              <a:off x="336" y="0"/>
              <a:ext cx="336" cy="480"/>
              <a:chOff x="0" y="0"/>
              <a:chExt cx="336" cy="480"/>
            </a:xfrm>
          </p:grpSpPr>
          <p:sp>
            <p:nvSpPr>
              <p:cNvPr id="9247" name="直接连接符 21690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48" name="文本框 21691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249" name="文本框 21692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2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245" name="文本框 21693"/>
            <p:cNvSpPr/>
            <p:nvPr/>
          </p:nvSpPr>
          <p:spPr>
            <a:xfrm>
              <a:off x="0" y="96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＝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9246" name="文本框 21694"/>
            <p:cNvSpPr/>
            <p:nvPr/>
          </p:nvSpPr>
          <p:spPr>
            <a:xfrm>
              <a:off x="624" y="96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10432" name="文本框 21695"/>
          <p:cNvSpPr/>
          <p:nvPr/>
        </p:nvSpPr>
        <p:spPr>
          <a:xfrm>
            <a:off x="2927350" y="5373688"/>
            <a:ext cx="828198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）拉力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F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的大小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与</a:t>
            </a:r>
            <a:r>
              <a:rPr lang="zh-CN" altLang="en-US" b="1" dirty="0">
                <a:solidFill>
                  <a:srgbClr val="A5002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吊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起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动滑轮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的绳子股数</a:t>
            </a:r>
            <a:r>
              <a:rPr lang="en-US" altLang="zh-CN" b="1" dirty="0">
                <a:solidFill>
                  <a:schemeClr val="accent2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n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有关。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0433" name="文本框 21696"/>
          <p:cNvSpPr/>
          <p:nvPr/>
        </p:nvSpPr>
        <p:spPr>
          <a:xfrm>
            <a:off x="3143250" y="4292600"/>
            <a:ext cx="1447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chemeClr val="accent2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n</a:t>
            </a:r>
            <a:r>
              <a:rPr lang="en-US" altLang="zh-CN" sz="2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0434" name="文本框 21697"/>
          <p:cNvSpPr/>
          <p:nvPr/>
        </p:nvSpPr>
        <p:spPr>
          <a:xfrm>
            <a:off x="6167438" y="4292600"/>
            <a:ext cx="838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chemeClr val="accent2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n</a:t>
            </a:r>
            <a:r>
              <a:rPr lang="en-US" altLang="zh-CN" sz="2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0435" name="文本框 21698"/>
          <p:cNvSpPr/>
          <p:nvPr/>
        </p:nvSpPr>
        <p:spPr>
          <a:xfrm>
            <a:off x="8975725" y="3860800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solidFill>
                  <a:schemeClr val="accent2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n</a:t>
            </a:r>
            <a:r>
              <a:rPr lang="en-US" altLang="zh-CN" sz="2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=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3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0436" name="直接连接符 21699"/>
          <p:cNvSpPr/>
          <p:nvPr/>
        </p:nvSpPr>
        <p:spPr>
          <a:xfrm>
            <a:off x="2362200" y="3124200"/>
            <a:ext cx="762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437" name="直接连接符 21700"/>
          <p:cNvSpPr/>
          <p:nvPr/>
        </p:nvSpPr>
        <p:spPr>
          <a:xfrm>
            <a:off x="4924425" y="2557463"/>
            <a:ext cx="1219200" cy="158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438" name="直接连接符 21701"/>
          <p:cNvSpPr/>
          <p:nvPr/>
        </p:nvSpPr>
        <p:spPr>
          <a:xfrm>
            <a:off x="7924800" y="2900363"/>
            <a:ext cx="1066800" cy="158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441" name="文本框 21704"/>
          <p:cNvSpPr/>
          <p:nvPr/>
        </p:nvSpPr>
        <p:spPr>
          <a:xfrm>
            <a:off x="1992313" y="5949950"/>
            <a:ext cx="828198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F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移动的距离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与物体移动的距离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h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n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有关，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s=nh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13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18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23" dur="500"/>
                                        <p:tgtEl>
                                          <p:spTgt spid="10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28" dur="500"/>
                                        <p:tgtEl>
                                          <p:spTgt spid="1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3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8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3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8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8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6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3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78" dur="500"/>
                                        <p:tgtEl>
                                          <p:spTgt spid="1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83" dur="500"/>
                                        <p:tgtEl>
                                          <p:spTgt spid="10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88" dur="500"/>
                                        <p:tgtEl>
                                          <p:spTgt spid="1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0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0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Left)">
                                      <p:cBhvr>
                                        <p:cTn id="139" dur="500"/>
                                        <p:tgtEl>
                                          <p:spTgt spid="1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0" fill="hold"/>
                                        <p:tgtEl>
                                          <p:spTgt spid="10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0" fill="hold"/>
                                        <p:tgtEl>
                                          <p:spTgt spid="10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bldLvl="0"/>
      <p:bldP spid="10249" grpId="0" bldLvl="0"/>
      <p:bldP spid="10410" grpId="0" bldLvl="0"/>
      <p:bldP spid="10432" grpId="0" bldLvl="0"/>
      <p:bldP spid="10433" grpId="0" bldLvl="0"/>
      <p:bldP spid="10434" grpId="0" bldLvl="0"/>
      <p:bldP spid="10435" grpId="0" bldLvl="0"/>
      <p:bldP spid="10441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6" name="Group 2"/>
          <p:cNvGrpSpPr/>
          <p:nvPr/>
        </p:nvGrpSpPr>
        <p:grpSpPr>
          <a:xfrm>
            <a:off x="8839200" y="609600"/>
            <a:ext cx="2209800" cy="762000"/>
            <a:chOff x="0" y="0"/>
            <a:chExt cx="1392" cy="480"/>
          </a:xfrm>
        </p:grpSpPr>
        <p:grpSp>
          <p:nvGrpSpPr>
            <p:cNvPr id="10349" name="Group 3"/>
            <p:cNvGrpSpPr/>
            <p:nvPr/>
          </p:nvGrpSpPr>
          <p:grpSpPr>
            <a:xfrm>
              <a:off x="336" y="0"/>
              <a:ext cx="336" cy="480"/>
              <a:chOff x="0" y="0"/>
              <a:chExt cx="336" cy="480"/>
            </a:xfrm>
          </p:grpSpPr>
          <p:sp>
            <p:nvSpPr>
              <p:cNvPr id="10352" name="直接连接符 8247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353" name="文本框 8248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354" name="文本框 8249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n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350" name="文本框 8250"/>
            <p:cNvSpPr/>
            <p:nvPr/>
          </p:nvSpPr>
          <p:spPr>
            <a:xfrm>
              <a:off x="0" y="96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＝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0351" name="文本框 8251"/>
            <p:cNvSpPr/>
            <p:nvPr/>
          </p:nvSpPr>
          <p:spPr>
            <a:xfrm>
              <a:off x="624" y="96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11273" name="文本框 8252"/>
          <p:cNvSpPr/>
          <p:nvPr/>
        </p:nvSpPr>
        <p:spPr>
          <a:xfrm>
            <a:off x="1752600" y="319088"/>
            <a:ext cx="876300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实验表明，使用滑轮组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吊重物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时，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若动滑轮重和磨擦不计，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动滑轮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被几股绳子吊起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，所用力就是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物重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sym typeface="Times New Roman" panose="02020603050405020304" pitchFamily="18" charset="0"/>
              </a:rPr>
              <a:t>的几分之一即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1274" name="直接连接符 8287"/>
          <p:cNvSpPr/>
          <p:nvPr/>
        </p:nvSpPr>
        <p:spPr>
          <a:xfrm flipV="1">
            <a:off x="2438400" y="2667000"/>
            <a:ext cx="152400" cy="9906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5" name="直接连接符 8288"/>
          <p:cNvSpPr/>
          <p:nvPr/>
        </p:nvSpPr>
        <p:spPr>
          <a:xfrm>
            <a:off x="2224088" y="2667000"/>
            <a:ext cx="1587" cy="16002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6" name="直接连接符 8290"/>
          <p:cNvSpPr/>
          <p:nvPr/>
        </p:nvSpPr>
        <p:spPr>
          <a:xfrm flipV="1">
            <a:off x="2605088" y="2133600"/>
            <a:ext cx="76200" cy="20574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7" name="直接连接符 8291"/>
          <p:cNvSpPr/>
          <p:nvPr/>
        </p:nvSpPr>
        <p:spPr>
          <a:xfrm>
            <a:off x="2119313" y="2071688"/>
            <a:ext cx="1587" cy="25908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8" name="文本框 8294"/>
          <p:cNvSpPr/>
          <p:nvPr/>
        </p:nvSpPr>
        <p:spPr>
          <a:xfrm>
            <a:off x="3216275" y="1676400"/>
            <a:ext cx="18161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思考题：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1279" name="文本框 8295"/>
          <p:cNvSpPr/>
          <p:nvPr/>
        </p:nvSpPr>
        <p:spPr>
          <a:xfrm>
            <a:off x="4656138" y="1676400"/>
            <a:ext cx="4440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在左图所示的滑轮组中，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1280" name="文本框 8296"/>
          <p:cNvSpPr/>
          <p:nvPr/>
        </p:nvSpPr>
        <p:spPr>
          <a:xfrm>
            <a:off x="3143250" y="2971800"/>
            <a:ext cx="5486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(a)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若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动滑轮重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G</a:t>
            </a:r>
            <a:r>
              <a:rPr lang="en-US" altLang="zh-CN" sz="2400" b="1" baseline="30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不计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，拉力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F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是多少？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1281" name="文本框 8297"/>
          <p:cNvSpPr/>
          <p:nvPr/>
        </p:nvSpPr>
        <p:spPr>
          <a:xfrm>
            <a:off x="3200400" y="4419600"/>
            <a:ext cx="7010400" cy="94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 dirty="0">
                <a:latin typeface="Times New Roman" panose="02020603050405020304" pitchFamily="18" charset="0"/>
                <a:sym typeface="Times New Roman" panose="02020603050405020304" pitchFamily="18" charset="0"/>
              </a:rPr>
              <a:t>(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b)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若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动滑轮重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G</a:t>
            </a:r>
            <a:r>
              <a:rPr lang="en-US" altLang="zh-CN" b="1" baseline="30000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/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不能忽略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，那么图中的拉力</a:t>
            </a:r>
            <a:r>
              <a:rPr lang="en-US" altLang="zh-CN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F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应等于多少？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grpSp>
        <p:nvGrpSpPr>
          <p:cNvPr id="11282" name="Group 18"/>
          <p:cNvGrpSpPr/>
          <p:nvPr/>
        </p:nvGrpSpPr>
        <p:grpSpPr>
          <a:xfrm>
            <a:off x="1752600" y="1125538"/>
            <a:ext cx="1295400" cy="5256212"/>
            <a:chOff x="0" y="0"/>
            <a:chExt cx="816" cy="3360"/>
          </a:xfrm>
        </p:grpSpPr>
        <p:sp>
          <p:nvSpPr>
            <p:cNvPr id="10271" name="文本框 8298"/>
            <p:cNvSpPr/>
            <p:nvPr/>
          </p:nvSpPr>
          <p:spPr>
            <a:xfrm>
              <a:off x="0" y="2016"/>
              <a:ext cx="336" cy="2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r>
                <a:rPr lang="en-US" altLang="zh-CN" sz="2400" baseline="300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/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  <p:grpSp>
          <p:nvGrpSpPr>
            <p:cNvPr id="10272" name="Group 20"/>
            <p:cNvGrpSpPr/>
            <p:nvPr/>
          </p:nvGrpSpPr>
          <p:grpSpPr>
            <a:xfrm>
              <a:off x="48" y="0"/>
              <a:ext cx="768" cy="3360"/>
              <a:chOff x="0" y="0"/>
              <a:chExt cx="768" cy="3360"/>
            </a:xfrm>
          </p:grpSpPr>
          <p:grpSp>
            <p:nvGrpSpPr>
              <p:cNvPr id="10273" name="Group 21"/>
              <p:cNvGrpSpPr/>
              <p:nvPr/>
            </p:nvGrpSpPr>
            <p:grpSpPr>
              <a:xfrm>
                <a:off x="192" y="192"/>
                <a:ext cx="340" cy="1116"/>
                <a:chOff x="0" y="0"/>
                <a:chExt cx="340" cy="1116"/>
              </a:xfrm>
            </p:grpSpPr>
            <p:grpSp>
              <p:nvGrpSpPr>
                <p:cNvPr id="10324" name="Group 22"/>
                <p:cNvGrpSpPr/>
                <p:nvPr/>
              </p:nvGrpSpPr>
              <p:grpSpPr>
                <a:xfrm>
                  <a:off x="57" y="566"/>
                  <a:ext cx="227" cy="550"/>
                  <a:chOff x="0" y="0"/>
                  <a:chExt cx="227" cy="550"/>
                </a:xfrm>
              </p:grpSpPr>
              <p:grpSp>
                <p:nvGrpSpPr>
                  <p:cNvPr id="10337" name="Group 23"/>
                  <p:cNvGrpSpPr/>
                  <p:nvPr/>
                </p:nvGrpSpPr>
                <p:grpSpPr>
                  <a:xfrm flipH="1" flipV="1">
                    <a:off x="57" y="0"/>
                    <a:ext cx="87" cy="83"/>
                    <a:chOff x="0" y="0"/>
                    <a:chExt cx="148" cy="320"/>
                  </a:xfrm>
                </p:grpSpPr>
                <p:sp>
                  <p:nvSpPr>
                    <p:cNvPr id="10347" name="椭圆 8204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48" name="任意多边形 8205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0338" name="Group 26"/>
                  <p:cNvGrpSpPr/>
                  <p:nvPr/>
                </p:nvGrpSpPr>
                <p:grpSpPr>
                  <a:xfrm>
                    <a:off x="0" y="83"/>
                    <a:ext cx="227" cy="227"/>
                    <a:chOff x="0" y="0"/>
                    <a:chExt cx="680" cy="681"/>
                  </a:xfrm>
                </p:grpSpPr>
                <p:grpSp>
                  <p:nvGrpSpPr>
                    <p:cNvPr id="10342" name="Group 27"/>
                    <p:cNvGrpSpPr/>
                    <p:nvPr/>
                  </p:nvGrpSpPr>
                  <p:grpSpPr>
                    <a:xfrm>
                      <a:off x="0" y="0"/>
                      <a:ext cx="680" cy="680"/>
                      <a:chOff x="0" y="0"/>
                      <a:chExt cx="680" cy="680"/>
                    </a:xfrm>
                  </p:grpSpPr>
                  <p:sp>
                    <p:nvSpPr>
                      <p:cNvPr id="10345" name="椭圆 8196"/>
                      <p:cNvSpPr/>
                      <p:nvPr/>
                    </p:nvSpPr>
                    <p:spPr>
                      <a:xfrm>
                        <a:off x="0" y="0"/>
                        <a:ext cx="680" cy="680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0346" name="椭圆 8197"/>
                      <p:cNvSpPr/>
                      <p:nvPr/>
                    </p:nvSpPr>
                    <p:spPr>
                      <a:xfrm>
                        <a:off x="48" y="57"/>
                        <a:ext cx="576" cy="576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10343" name="椭圆 8198"/>
                    <p:cNvSpPr/>
                    <p:nvPr/>
                  </p:nvSpPr>
                  <p:spPr>
                    <a:xfrm>
                      <a:off x="237" y="243"/>
                      <a:ext cx="192" cy="192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44" name="菱形 8199"/>
                    <p:cNvSpPr/>
                    <p:nvPr/>
                  </p:nvSpPr>
                  <p:spPr>
                    <a:xfrm>
                      <a:off x="279" y="9"/>
                      <a:ext cx="96" cy="672"/>
                    </a:xfrm>
                    <a:prstGeom prst="diamond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10339" name="Group 32"/>
                  <p:cNvGrpSpPr/>
                  <p:nvPr/>
                </p:nvGrpSpPr>
                <p:grpSpPr>
                  <a:xfrm>
                    <a:off x="66" y="323"/>
                    <a:ext cx="102" cy="227"/>
                    <a:chOff x="0" y="0"/>
                    <a:chExt cx="148" cy="320"/>
                  </a:xfrm>
                </p:grpSpPr>
                <p:sp>
                  <p:nvSpPr>
                    <p:cNvPr id="10340" name="椭圆 8201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41" name="任意多边形 8202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10325" name="Group 35"/>
                <p:cNvGrpSpPr/>
                <p:nvPr/>
              </p:nvGrpSpPr>
              <p:grpSpPr>
                <a:xfrm>
                  <a:off x="0" y="231"/>
                  <a:ext cx="340" cy="340"/>
                  <a:chOff x="0" y="0"/>
                  <a:chExt cx="680" cy="681"/>
                </a:xfrm>
              </p:grpSpPr>
              <p:grpSp>
                <p:nvGrpSpPr>
                  <p:cNvPr id="10332" name="Group 36"/>
                  <p:cNvGrpSpPr/>
                  <p:nvPr/>
                </p:nvGrpSpPr>
                <p:grpSpPr>
                  <a:xfrm>
                    <a:off x="0" y="0"/>
                    <a:ext cx="680" cy="680"/>
                    <a:chOff x="0" y="0"/>
                    <a:chExt cx="680" cy="680"/>
                  </a:xfrm>
                </p:grpSpPr>
                <p:sp>
                  <p:nvSpPr>
                    <p:cNvPr id="10335" name="椭圆 8209"/>
                    <p:cNvSpPr/>
                    <p:nvPr/>
                  </p:nvSpPr>
                  <p:spPr>
                    <a:xfrm>
                      <a:off x="0" y="0"/>
                      <a:ext cx="680" cy="680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36" name="椭圆 8210"/>
                    <p:cNvSpPr/>
                    <p:nvPr/>
                  </p:nvSpPr>
                  <p:spPr>
                    <a:xfrm>
                      <a:off x="48" y="57"/>
                      <a:ext cx="576" cy="576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10333" name="椭圆 8211"/>
                  <p:cNvSpPr/>
                  <p:nvPr/>
                </p:nvSpPr>
                <p:spPr>
                  <a:xfrm>
                    <a:off x="237" y="243"/>
                    <a:ext cx="192" cy="192"/>
                  </a:xfrm>
                  <a:prstGeom prst="ellipse">
                    <a:avLst/>
                  </a:prstGeom>
                  <a:solidFill>
                    <a:schemeClr val="tx2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0334" name="菱形 8212"/>
                  <p:cNvSpPr/>
                  <p:nvPr/>
                </p:nvSpPr>
                <p:spPr>
                  <a:xfrm>
                    <a:off x="279" y="9"/>
                    <a:ext cx="96" cy="672"/>
                  </a:xfrm>
                  <a:prstGeom prst="diamond">
                    <a:avLst/>
                  </a:prstGeom>
                  <a:solidFill>
                    <a:srgbClr val="663300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10326" name="Group 41"/>
                <p:cNvGrpSpPr/>
                <p:nvPr/>
              </p:nvGrpSpPr>
              <p:grpSpPr>
                <a:xfrm>
                  <a:off x="135" y="576"/>
                  <a:ext cx="72" cy="57"/>
                  <a:chOff x="0" y="0"/>
                  <a:chExt cx="148" cy="320"/>
                </a:xfrm>
              </p:grpSpPr>
              <p:sp>
                <p:nvSpPr>
                  <p:cNvPr id="10330" name="椭圆 8214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0331" name="任意多边形 8215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grpSp>
              <p:nvGrpSpPr>
                <p:cNvPr id="10327" name="Group 44"/>
                <p:cNvGrpSpPr/>
                <p:nvPr/>
              </p:nvGrpSpPr>
              <p:grpSpPr>
                <a:xfrm flipH="1" flipV="1">
                  <a:off x="105" y="0"/>
                  <a:ext cx="102" cy="227"/>
                  <a:chOff x="0" y="0"/>
                  <a:chExt cx="148" cy="320"/>
                </a:xfrm>
              </p:grpSpPr>
              <p:sp>
                <p:nvSpPr>
                  <p:cNvPr id="10328" name="椭圆 8217"/>
                  <p:cNvSpPr/>
                  <p:nvPr/>
                </p:nvSpPr>
                <p:spPr>
                  <a:xfrm>
                    <a:off x="41" y="0"/>
                    <a:ext cx="48" cy="4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38100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lstStyle>
                    <a:lvl1pPr marL="228600" indent="-228600" algn="l" rtl="0" eaLnBrk="0" fontAlgn="base" hangingPunct="0">
                      <a:lnSpc>
                        <a:spcPct val="90000"/>
                      </a:lnSpc>
                      <a:spcBef>
                        <a:spcPts val="1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1pPr>
                    <a:lvl2pPr marL="6858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2pPr>
                    <a:lvl3pPr marL="11430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3pPr>
                    <a:lvl4pPr marL="16002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4pPr>
                    <a:lvl5pPr marL="2057400" indent="-228600" algn="l" rtl="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Calibri" panose="020F0502020204030204" charset="0"/>
                      </a:defRPr>
                    </a:lvl5pPr>
                  </a:lstStyle>
                  <a:p>
                    <a:pPr marL="0" lvl="0" indent="0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endParaRPr lang="zh-CN" altLang="zh-CN" sz="1800" dirty="0"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0329" name="任意多边形 8218"/>
                  <p:cNvSpPr/>
                  <p:nvPr/>
                </p:nvSpPr>
                <p:spPr>
                  <a:xfrm>
                    <a:off x="0" y="46"/>
                    <a:ext cx="148" cy="274"/>
                  </a:xfrm>
                  <a:custGeom>
                    <a:avLst/>
                    <a:gdLst/>
                    <a:ahLst/>
                    <a:cxnLst/>
                    <a:pathLst/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0274" name="Group 47"/>
              <p:cNvGrpSpPr/>
              <p:nvPr/>
            </p:nvGrpSpPr>
            <p:grpSpPr>
              <a:xfrm>
                <a:off x="192" y="1584"/>
                <a:ext cx="340" cy="1067"/>
                <a:chOff x="0" y="0"/>
                <a:chExt cx="340" cy="1067"/>
              </a:xfrm>
            </p:grpSpPr>
            <p:grpSp>
              <p:nvGrpSpPr>
                <p:cNvPr id="10298" name="Group 48"/>
                <p:cNvGrpSpPr/>
                <p:nvPr/>
              </p:nvGrpSpPr>
              <p:grpSpPr>
                <a:xfrm>
                  <a:off x="0" y="453"/>
                  <a:ext cx="340" cy="614"/>
                  <a:chOff x="0" y="0"/>
                  <a:chExt cx="340" cy="614"/>
                </a:xfrm>
              </p:grpSpPr>
              <p:grpSp>
                <p:nvGrpSpPr>
                  <p:cNvPr id="10312" name="Group 49"/>
                  <p:cNvGrpSpPr/>
                  <p:nvPr/>
                </p:nvGrpSpPr>
                <p:grpSpPr>
                  <a:xfrm>
                    <a:off x="0" y="51"/>
                    <a:ext cx="340" cy="340"/>
                    <a:chOff x="0" y="0"/>
                    <a:chExt cx="680" cy="681"/>
                  </a:xfrm>
                </p:grpSpPr>
                <p:grpSp>
                  <p:nvGrpSpPr>
                    <p:cNvPr id="10319" name="Group 50"/>
                    <p:cNvGrpSpPr/>
                    <p:nvPr/>
                  </p:nvGrpSpPr>
                  <p:grpSpPr>
                    <a:xfrm>
                      <a:off x="0" y="0"/>
                      <a:ext cx="680" cy="680"/>
                      <a:chOff x="0" y="0"/>
                      <a:chExt cx="680" cy="680"/>
                    </a:xfrm>
                  </p:grpSpPr>
                  <p:sp>
                    <p:nvSpPr>
                      <p:cNvPr id="10322" name="椭圆 8222"/>
                      <p:cNvSpPr/>
                      <p:nvPr/>
                    </p:nvSpPr>
                    <p:spPr>
                      <a:xfrm>
                        <a:off x="0" y="0"/>
                        <a:ext cx="680" cy="680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0323" name="椭圆 8223"/>
                      <p:cNvSpPr/>
                      <p:nvPr/>
                    </p:nvSpPr>
                    <p:spPr>
                      <a:xfrm>
                        <a:off x="48" y="57"/>
                        <a:ext cx="576" cy="576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10320" name="椭圆 8224"/>
                    <p:cNvSpPr/>
                    <p:nvPr/>
                  </p:nvSpPr>
                  <p:spPr>
                    <a:xfrm>
                      <a:off x="237" y="243"/>
                      <a:ext cx="192" cy="192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21" name="菱形 8225"/>
                    <p:cNvSpPr/>
                    <p:nvPr/>
                  </p:nvSpPr>
                  <p:spPr>
                    <a:xfrm>
                      <a:off x="279" y="9"/>
                      <a:ext cx="96" cy="672"/>
                    </a:xfrm>
                    <a:prstGeom prst="diamond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10313" name="Group 55"/>
                  <p:cNvGrpSpPr/>
                  <p:nvPr/>
                </p:nvGrpSpPr>
                <p:grpSpPr>
                  <a:xfrm>
                    <a:off x="114" y="387"/>
                    <a:ext cx="102" cy="227"/>
                    <a:chOff x="0" y="0"/>
                    <a:chExt cx="148" cy="320"/>
                  </a:xfrm>
                </p:grpSpPr>
                <p:sp>
                  <p:nvSpPr>
                    <p:cNvPr id="10317" name="椭圆 8227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18" name="任意多边形 8228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0314" name="Group 58"/>
                  <p:cNvGrpSpPr/>
                  <p:nvPr/>
                </p:nvGrpSpPr>
                <p:grpSpPr>
                  <a:xfrm flipH="1" flipV="1">
                    <a:off x="144" y="0"/>
                    <a:ext cx="63" cy="47"/>
                    <a:chOff x="0" y="0"/>
                    <a:chExt cx="148" cy="320"/>
                  </a:xfrm>
                </p:grpSpPr>
                <p:sp>
                  <p:nvSpPr>
                    <p:cNvPr id="10315" name="椭圆 8230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16" name="任意多边形 8231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10299" name="Group 61"/>
                <p:cNvGrpSpPr/>
                <p:nvPr/>
              </p:nvGrpSpPr>
              <p:grpSpPr>
                <a:xfrm>
                  <a:off x="61" y="0"/>
                  <a:ext cx="227" cy="510"/>
                  <a:chOff x="0" y="0"/>
                  <a:chExt cx="227" cy="510"/>
                </a:xfrm>
              </p:grpSpPr>
              <p:grpSp>
                <p:nvGrpSpPr>
                  <p:cNvPr id="10300" name="Group 62"/>
                  <p:cNvGrpSpPr/>
                  <p:nvPr/>
                </p:nvGrpSpPr>
                <p:grpSpPr>
                  <a:xfrm>
                    <a:off x="0" y="231"/>
                    <a:ext cx="227" cy="227"/>
                    <a:chOff x="0" y="0"/>
                    <a:chExt cx="680" cy="681"/>
                  </a:xfrm>
                </p:grpSpPr>
                <p:grpSp>
                  <p:nvGrpSpPr>
                    <p:cNvPr id="10307" name="Group 63"/>
                    <p:cNvGrpSpPr/>
                    <p:nvPr/>
                  </p:nvGrpSpPr>
                  <p:grpSpPr>
                    <a:xfrm>
                      <a:off x="0" y="0"/>
                      <a:ext cx="680" cy="680"/>
                      <a:chOff x="0" y="0"/>
                      <a:chExt cx="680" cy="680"/>
                    </a:xfrm>
                  </p:grpSpPr>
                  <p:sp>
                    <p:nvSpPr>
                      <p:cNvPr id="10310" name="椭圆 8235"/>
                      <p:cNvSpPr/>
                      <p:nvPr/>
                    </p:nvSpPr>
                    <p:spPr>
                      <a:xfrm>
                        <a:off x="0" y="0"/>
                        <a:ext cx="680" cy="680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  <p:sp>
                    <p:nvSpPr>
                      <p:cNvPr id="10311" name="椭圆 8236"/>
                      <p:cNvSpPr/>
                      <p:nvPr/>
                    </p:nvSpPr>
                    <p:spPr>
                      <a:xfrm>
                        <a:off x="48" y="57"/>
                        <a:ext cx="576" cy="576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381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lstStyle>
                        <a:lvl1pPr marL="2286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10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1pPr>
                        <a:lvl2pPr marL="6858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2pPr>
                        <a:lvl3pPr marL="11430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sz="20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3pPr>
                        <a:lvl4pPr marL="16002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4pPr>
                        <a:lvl5pPr marL="2057400" indent="-228600" algn="l" rtl="0" eaLnBrk="0" fontAlgn="base" hangingPunct="0">
                          <a:lnSpc>
                            <a:spcPct val="90000"/>
                          </a:lnSpc>
                          <a:spcBef>
                            <a:spcPts val="50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Char char="•"/>
                          <a:defRPr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  <a:sym typeface="Calibri" panose="020F0502020204030204" charset="0"/>
                          </a:defRPr>
                        </a:lvl5pPr>
                      </a:lstStyle>
                      <a:p>
                        <a:pPr marL="0" lvl="0" indent="0" eaLnBrk="1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zh-CN" altLang="zh-CN" sz="1800" dirty="0">
                          <a:sym typeface="宋体" panose="02010600030101010101" pitchFamily="2" charset="-122"/>
                        </a:endParaRPr>
                      </a:p>
                    </p:txBody>
                  </p:sp>
                </p:grpSp>
                <p:sp>
                  <p:nvSpPr>
                    <p:cNvPr id="10308" name="椭圆 8237"/>
                    <p:cNvSpPr/>
                    <p:nvPr/>
                  </p:nvSpPr>
                  <p:spPr>
                    <a:xfrm>
                      <a:off x="237" y="243"/>
                      <a:ext cx="192" cy="192"/>
                    </a:xfrm>
                    <a:prstGeom prst="ellipse">
                      <a:avLst/>
                    </a:prstGeom>
                    <a:solidFill>
                      <a:schemeClr val="tx2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09" name="菱形 8238"/>
                    <p:cNvSpPr/>
                    <p:nvPr/>
                  </p:nvSpPr>
                  <p:spPr>
                    <a:xfrm>
                      <a:off x="279" y="9"/>
                      <a:ext cx="96" cy="672"/>
                    </a:xfrm>
                    <a:prstGeom prst="diamond">
                      <a:avLst/>
                    </a:prstGeom>
                    <a:solidFill>
                      <a:srgbClr val="663300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10301" name="Group 68"/>
                  <p:cNvGrpSpPr/>
                  <p:nvPr/>
                </p:nvGrpSpPr>
                <p:grpSpPr>
                  <a:xfrm>
                    <a:off x="92" y="453"/>
                    <a:ext cx="47" cy="57"/>
                    <a:chOff x="0" y="0"/>
                    <a:chExt cx="148" cy="320"/>
                  </a:xfrm>
                </p:grpSpPr>
                <p:sp>
                  <p:nvSpPr>
                    <p:cNvPr id="10305" name="椭圆 8240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06" name="任意多边形 8241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0302" name="Group 71"/>
                  <p:cNvGrpSpPr/>
                  <p:nvPr/>
                </p:nvGrpSpPr>
                <p:grpSpPr>
                  <a:xfrm flipH="1" flipV="1">
                    <a:off x="53" y="0"/>
                    <a:ext cx="102" cy="227"/>
                    <a:chOff x="0" y="0"/>
                    <a:chExt cx="148" cy="320"/>
                  </a:xfrm>
                </p:grpSpPr>
                <p:sp>
                  <p:nvSpPr>
                    <p:cNvPr id="10303" name="椭圆 8243"/>
                    <p:cNvSpPr/>
                    <p:nvPr/>
                  </p:nvSpPr>
                  <p:spPr>
                    <a:xfrm>
                      <a:off x="41" y="0"/>
                      <a:ext cx="48" cy="48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>
                      <a:lvl1pPr marL="228600" indent="-228600" algn="l" rtl="0" eaLnBrk="0" fontAlgn="base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1pPr>
                      <a:lvl2pPr marL="6858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2pPr>
                      <a:lvl3pPr marL="11430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sz="20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3pPr>
                      <a:lvl4pPr marL="16002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4pPr>
                      <a:lvl5pPr marL="2057400" indent="-228600" algn="l" rtl="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  <a:defRPr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Calibri" panose="020F0502020204030204" charset="0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dirty="0">
                        <a:sym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10304" name="任意多边形 8244"/>
                    <p:cNvSpPr/>
                    <p:nvPr/>
                  </p:nvSpPr>
                  <p:spPr>
                    <a:xfrm>
                      <a:off x="0" y="46"/>
                      <a:ext cx="148" cy="274"/>
                    </a:xfrm>
                    <a:custGeom>
                      <a:avLst/>
                      <a:gdLst/>
                      <a:ahLst/>
                      <a:cxnLst/>
                      <a:pathLst/>
                    </a:custGeom>
                    <a:noFill/>
                    <a:ln w="38100" cap="flat" cmpd="sng">
                      <a:solidFill>
                        <a:schemeClr val="tx1">
                          <a:alpha val="10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0275" name="Group 74"/>
              <p:cNvGrpSpPr/>
              <p:nvPr/>
            </p:nvGrpSpPr>
            <p:grpSpPr>
              <a:xfrm>
                <a:off x="270" y="2640"/>
                <a:ext cx="192" cy="720"/>
                <a:chOff x="0" y="0"/>
                <a:chExt cx="192" cy="720"/>
              </a:xfrm>
            </p:grpSpPr>
            <p:sp>
              <p:nvSpPr>
                <p:cNvPr id="10292" name="矩形 8265"/>
                <p:cNvSpPr/>
                <p:nvPr/>
              </p:nvSpPr>
              <p:spPr>
                <a:xfrm>
                  <a:off x="0" y="96"/>
                  <a:ext cx="192" cy="144"/>
                </a:xfrm>
                <a:prstGeom prst="rect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0293" name="矩形 8266"/>
                <p:cNvSpPr/>
                <p:nvPr/>
              </p:nvSpPr>
              <p:spPr>
                <a:xfrm>
                  <a:off x="0" y="336"/>
                  <a:ext cx="192" cy="144"/>
                </a:xfrm>
                <a:prstGeom prst="rect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0294" name="矩形 8267"/>
                <p:cNvSpPr/>
                <p:nvPr/>
              </p:nvSpPr>
              <p:spPr>
                <a:xfrm>
                  <a:off x="0" y="576"/>
                  <a:ext cx="192" cy="144"/>
                </a:xfrm>
                <a:prstGeom prst="rect">
                  <a:avLst/>
                </a:prstGeom>
                <a:solidFill>
                  <a:srgbClr val="6633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>
                  <a:lvl1pPr marL="228600" indent="-228600" algn="l" rtl="0" eaLnBrk="0" fontAlgn="base" hangingPunct="0">
                    <a:lnSpc>
                      <a:spcPct val="90000"/>
                    </a:lnSpc>
                    <a:spcBef>
                      <a:spcPts val="1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1pPr>
                  <a:lvl2pPr marL="6858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Calibri" panose="020F0502020204030204" charset="0"/>
                    </a:defRPr>
                  </a:lvl5pPr>
                </a:lstStyle>
                <a:p>
                  <a:pPr marL="0" lvl="0" indent="0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zh-CN" sz="1800" dirty="0"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0295" name="直接连接符 8268"/>
                <p:cNvSpPr/>
                <p:nvPr/>
              </p:nvSpPr>
              <p:spPr>
                <a:xfrm>
                  <a:off x="87" y="240"/>
                  <a:ext cx="1" cy="9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0296" name="直接连接符 8269"/>
                <p:cNvSpPr/>
                <p:nvPr/>
              </p:nvSpPr>
              <p:spPr>
                <a:xfrm>
                  <a:off x="87" y="0"/>
                  <a:ext cx="1" cy="9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0297" name="直接连接符 8270"/>
                <p:cNvSpPr/>
                <p:nvPr/>
              </p:nvSpPr>
              <p:spPr>
                <a:xfrm>
                  <a:off x="87" y="480"/>
                  <a:ext cx="1" cy="9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10276" name="Group 81"/>
              <p:cNvGrpSpPr/>
              <p:nvPr/>
            </p:nvGrpSpPr>
            <p:grpSpPr>
              <a:xfrm flipV="1">
                <a:off x="0" y="0"/>
                <a:ext cx="706" cy="49"/>
                <a:chOff x="0" y="0"/>
                <a:chExt cx="1764" cy="123"/>
              </a:xfrm>
            </p:grpSpPr>
            <p:grpSp>
              <p:nvGrpSpPr>
                <p:cNvPr id="10279" name="Group 82"/>
                <p:cNvGrpSpPr/>
                <p:nvPr/>
              </p:nvGrpSpPr>
              <p:grpSpPr>
                <a:xfrm>
                  <a:off x="0" y="3"/>
                  <a:ext cx="864" cy="120"/>
                  <a:chOff x="0" y="0"/>
                  <a:chExt cx="864" cy="120"/>
                </a:xfrm>
              </p:grpSpPr>
              <p:sp>
                <p:nvSpPr>
                  <p:cNvPr id="10287" name="直接连接符 8273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0288" name="直接连接符 8274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0289" name="直接连接符 8275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0290" name="直接连接符 8276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0291" name="直接连接符 8277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10280" name="直接连接符 8278"/>
                <p:cNvSpPr/>
                <p:nvPr/>
              </p:nvSpPr>
              <p:spPr>
                <a:xfrm>
                  <a:off x="165" y="0"/>
                  <a:ext cx="1593" cy="1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grpSp>
              <p:nvGrpSpPr>
                <p:cNvPr id="10281" name="Group 89"/>
                <p:cNvGrpSpPr/>
                <p:nvPr/>
              </p:nvGrpSpPr>
              <p:grpSpPr>
                <a:xfrm>
                  <a:off x="900" y="3"/>
                  <a:ext cx="864" cy="120"/>
                  <a:chOff x="0" y="0"/>
                  <a:chExt cx="864" cy="120"/>
                </a:xfrm>
              </p:grpSpPr>
              <p:sp>
                <p:nvSpPr>
                  <p:cNvPr id="10282" name="直接连接符 8280"/>
                  <p:cNvSpPr/>
                  <p:nvPr/>
                </p:nvSpPr>
                <p:spPr>
                  <a:xfrm flipH="1">
                    <a:off x="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0283" name="直接连接符 8281"/>
                  <p:cNvSpPr/>
                  <p:nvPr/>
                </p:nvSpPr>
                <p:spPr>
                  <a:xfrm flipH="1">
                    <a:off x="18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0284" name="直接连接符 8282"/>
                  <p:cNvSpPr/>
                  <p:nvPr/>
                </p:nvSpPr>
                <p:spPr>
                  <a:xfrm flipH="1">
                    <a:off x="36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0285" name="直接连接符 8283"/>
                  <p:cNvSpPr/>
                  <p:nvPr/>
                </p:nvSpPr>
                <p:spPr>
                  <a:xfrm flipH="1">
                    <a:off x="540" y="0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0286" name="直接连接符 8284"/>
                  <p:cNvSpPr/>
                  <p:nvPr/>
                </p:nvSpPr>
                <p:spPr>
                  <a:xfrm flipH="1">
                    <a:off x="684" y="7"/>
                    <a:ext cx="180" cy="113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sp>
            <p:nvSpPr>
              <p:cNvPr id="10277" name="直接连接符 8285"/>
              <p:cNvSpPr/>
              <p:nvPr/>
            </p:nvSpPr>
            <p:spPr>
              <a:xfrm>
                <a:off x="345" y="48"/>
                <a:ext cx="1" cy="144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78" name="文本框 8299"/>
              <p:cNvSpPr/>
              <p:nvPr/>
            </p:nvSpPr>
            <p:spPr>
              <a:xfrm>
                <a:off x="432" y="2928"/>
                <a:ext cx="336" cy="29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G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1361" name="Group 97"/>
          <p:cNvGrpSpPr/>
          <p:nvPr/>
        </p:nvGrpSpPr>
        <p:grpSpPr>
          <a:xfrm>
            <a:off x="2667000" y="3505200"/>
            <a:ext cx="381000" cy="1219200"/>
            <a:chOff x="0" y="0"/>
            <a:chExt cx="240" cy="768"/>
          </a:xfrm>
        </p:grpSpPr>
        <p:sp>
          <p:nvSpPr>
            <p:cNvPr id="10269" name="直接连接符 8293"/>
            <p:cNvSpPr/>
            <p:nvPr/>
          </p:nvSpPr>
          <p:spPr>
            <a:xfrm flipV="1">
              <a:off x="0" y="192"/>
              <a:ext cx="48" cy="57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270" name="文本框 8300"/>
            <p:cNvSpPr/>
            <p:nvPr/>
          </p:nvSpPr>
          <p:spPr>
            <a:xfrm>
              <a:off x="0" y="0"/>
              <a:ext cx="24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364" name="Group 100"/>
          <p:cNvGrpSpPr/>
          <p:nvPr/>
        </p:nvGrpSpPr>
        <p:grpSpPr>
          <a:xfrm>
            <a:off x="3962400" y="3459163"/>
            <a:ext cx="2209800" cy="762000"/>
            <a:chOff x="0" y="0"/>
            <a:chExt cx="1392" cy="480"/>
          </a:xfrm>
        </p:grpSpPr>
        <p:grpSp>
          <p:nvGrpSpPr>
            <p:cNvPr id="10263" name="Group 101"/>
            <p:cNvGrpSpPr/>
            <p:nvPr/>
          </p:nvGrpSpPr>
          <p:grpSpPr>
            <a:xfrm>
              <a:off x="336" y="0"/>
              <a:ext cx="336" cy="480"/>
              <a:chOff x="0" y="0"/>
              <a:chExt cx="336" cy="480"/>
            </a:xfrm>
          </p:grpSpPr>
          <p:sp>
            <p:nvSpPr>
              <p:cNvPr id="10266" name="直接连接符 8317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67" name="文本框 8318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268" name="文本框 8319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5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64" name="文本框 8320"/>
            <p:cNvSpPr/>
            <p:nvPr/>
          </p:nvSpPr>
          <p:spPr>
            <a:xfrm>
              <a:off x="0" y="96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＝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0265" name="文本框 8321"/>
            <p:cNvSpPr/>
            <p:nvPr/>
          </p:nvSpPr>
          <p:spPr>
            <a:xfrm>
              <a:off x="624" y="96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G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371" name="Group 107"/>
          <p:cNvGrpSpPr/>
          <p:nvPr/>
        </p:nvGrpSpPr>
        <p:grpSpPr>
          <a:xfrm>
            <a:off x="3962400" y="5257800"/>
            <a:ext cx="2209800" cy="762000"/>
            <a:chOff x="0" y="0"/>
            <a:chExt cx="1392" cy="480"/>
          </a:xfrm>
        </p:grpSpPr>
        <p:grpSp>
          <p:nvGrpSpPr>
            <p:cNvPr id="10257" name="Group 108"/>
            <p:cNvGrpSpPr/>
            <p:nvPr/>
          </p:nvGrpSpPr>
          <p:grpSpPr>
            <a:xfrm>
              <a:off x="336" y="0"/>
              <a:ext cx="336" cy="480"/>
              <a:chOff x="0" y="0"/>
              <a:chExt cx="336" cy="480"/>
            </a:xfrm>
          </p:grpSpPr>
          <p:sp>
            <p:nvSpPr>
              <p:cNvPr id="10260" name="直接连接符 8324"/>
              <p:cNvSpPr/>
              <p:nvPr/>
            </p:nvSpPr>
            <p:spPr>
              <a:xfrm>
                <a:off x="0" y="240"/>
                <a:ext cx="336" cy="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61" name="文本框 8325"/>
              <p:cNvSpPr/>
              <p:nvPr/>
            </p:nvSpPr>
            <p:spPr>
              <a:xfrm>
                <a:off x="48" y="0"/>
                <a:ext cx="192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dirty="0"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1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262" name="文本框 8326"/>
              <p:cNvSpPr/>
              <p:nvPr/>
            </p:nvSpPr>
            <p:spPr>
              <a:xfrm>
                <a:off x="48" y="192"/>
                <a:ext cx="240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  <a:sym typeface="Calibri" panose="020F0502020204030204" charset="0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sym typeface="Times New Roman" panose="02020603050405020304" pitchFamily="18" charset="0"/>
                  </a:rPr>
                  <a:t>5</a:t>
                </a:r>
                <a:endParaRPr lang="en-US" altLang="zh-CN" sz="1800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58" name="文本框 8327"/>
            <p:cNvSpPr/>
            <p:nvPr/>
          </p:nvSpPr>
          <p:spPr>
            <a:xfrm>
              <a:off x="0" y="96"/>
              <a:ext cx="139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F</a:t>
              </a:r>
              <a:r>
                <a:rPr lang="zh-CN" altLang="en-US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＝</a:t>
              </a: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10259" name="文本框 8328"/>
            <p:cNvSpPr/>
            <p:nvPr/>
          </p:nvSpPr>
          <p:spPr>
            <a:xfrm>
              <a:off x="624" y="96"/>
              <a:ext cx="76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charset="0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(G+G</a:t>
              </a:r>
              <a:r>
                <a:rPr lang="en-US" altLang="zh-CN" sz="2400" baseline="300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/</a:t>
              </a:r>
              <a:r>
                <a:rPr lang="en-US" altLang="zh-CN" sz="2400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)</a:t>
              </a:r>
              <a:endParaRPr lang="en-US" altLang="zh-CN" sz="1800" dirty="0">
                <a:latin typeface="Arial" panose="020B0604020202020204" pitchFamily="34" charset="0"/>
              </a:endParaRPr>
            </a:p>
          </p:txBody>
        </p:sp>
      </p:grpSp>
      <p:sp>
        <p:nvSpPr>
          <p:cNvPr id="11378" name="文本框 8330"/>
          <p:cNvSpPr/>
          <p:nvPr/>
        </p:nvSpPr>
        <p:spPr>
          <a:xfrm>
            <a:off x="3143250" y="2333625"/>
            <a:ext cx="67056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分析：图中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吊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起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动滑轮</a:t>
            </a:r>
            <a:r>
              <a:rPr lang="zh-CN" altLang="en-US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的绳子股数为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5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24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>
                                      <p:cBhvr>
                                        <p:cTn id="29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Right)">
                                      <p:cBhvr>
                                        <p:cTn id="34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Right)">
                                      <p:cBhvr>
                                        <p:cTn id="39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44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9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4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9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64" dur="500"/>
                                        <p:tgtEl>
                                          <p:spTgt spid="11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" fill="hold"/>
                                        <p:tgtEl>
                                          <p:spTgt spid="1137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bldLvl="0"/>
      <p:bldP spid="11278" grpId="0" bldLvl="0"/>
      <p:bldP spid="11279" grpId="0" bldLvl="0"/>
      <p:bldP spid="11280" grpId="0" bldLvl="0"/>
      <p:bldP spid="11281" grpId="0" bldLvl="0"/>
      <p:bldP spid="11378" grpId="0" bldLvl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1982</Words>
  <Application>WPS 演示</Application>
  <PresentationFormat>宽屏</PresentationFormat>
  <Paragraphs>373</Paragraphs>
  <Slides>19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Arial</vt:lpstr>
      <vt:lpstr>宋体</vt:lpstr>
      <vt:lpstr>Wingdings</vt:lpstr>
      <vt:lpstr>Wingdings</vt:lpstr>
      <vt:lpstr>Calibri Light</vt:lpstr>
      <vt:lpstr>Calibri</vt:lpstr>
      <vt:lpstr>华文隶书</vt:lpstr>
      <vt:lpstr>微软雅黑</vt:lpstr>
      <vt:lpstr>Times New Roman</vt:lpstr>
      <vt:lpstr>华文彩云</vt:lpstr>
      <vt:lpstr>华文行楷</vt:lpstr>
      <vt:lpstr>黑体</vt:lpstr>
      <vt:lpstr>隶书</vt:lpstr>
      <vt:lpstr>Arial Unicode MS</vt:lpstr>
      <vt:lpstr>Office 主题​​</vt:lpstr>
      <vt:lpstr>Office 主题</vt:lpstr>
      <vt:lpstr>滑        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2022-08-06T08:01:22Z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35FF079A555F4C40A8A2F3FBCE2EC5D3</vt:lpwstr>
  </property>
</Properties>
</file>