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7" r:id="rId5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12192000" cy="6858000"/>
  <p:notesSz cx="6858000" cy="9144000"/>
  <p:custDataLst>
    <p:tags r:id="rId4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0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5" Type="http://schemas.openxmlformats.org/officeDocument/2006/relationships/tags" Target="tags/tag63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F099A8C-F2B5-4D25-A35C-F642A0F28131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6.png"/><Relationship Id="rId2" Type="http://schemas.openxmlformats.org/officeDocument/2006/relationships/image" Target="../media/image15.wmf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hyperlink" Target="13-&#35270;&#39057;-5&#35266;&#23519;&#30005;&#27969;&#34920;.mpg" TargetMode="Externa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GIF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slide" Target="slide21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8.png"/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6.GIF"/><Relationship Id="rId3" Type="http://schemas.openxmlformats.org/officeDocument/2006/relationships/hyperlink" Target="&#30005;&#27969;&#19982;&#27700;&#27969;&#30340;&#31867;&#27604;.swf" TargetMode="Externa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57805"/>
            <a:ext cx="10060940" cy="1325880"/>
          </a:xfrm>
        </p:spPr>
        <p:txBody>
          <a:bodyPr/>
          <a:lstStyle/>
          <a:p>
            <a:r>
              <a:rPr lang="zh-CN" altLang="en-US"/>
              <a:t>三、电流和电流表的使用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1676400" y="228600"/>
            <a:ext cx="355600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800" b="1">
                <a:solidFill>
                  <a:srgbClr val="000066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二：电流表</a:t>
            </a: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endParaRPr kumimoji="1" lang="zh-CN" altLang="en-US" sz="3600" b="1">
              <a:solidFill>
                <a:srgbClr val="000066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52600" y="1219200"/>
            <a:ext cx="3911600" cy="147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符号</a:t>
            </a: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： </a:t>
            </a:r>
            <a:endParaRPr kumimoji="1" lang="zh-CN" altLang="en-US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2.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作用</a:t>
            </a: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：</a:t>
            </a:r>
            <a:endParaRPr kumimoji="1" lang="zh-CN" altLang="en-US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791200" y="2895600"/>
          <a:ext cx="4572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Slide" r:id="rId1" imgW="4572000" imgH="3429000" progId="PowerPoint.Slide.8">
                  <p:embed/>
                </p:oleObj>
              </mc:Choice>
              <mc:Fallback>
                <p:oleObj name="Slide" r:id="rId1" imgW="4572000" imgH="3429000" progId="PowerPoint.Slid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895600"/>
                        <a:ext cx="45720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289300" y="2060575"/>
            <a:ext cx="49672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测量电路中的电流</a:t>
            </a:r>
            <a:endParaRPr kumimoji="1" lang="zh-CN" altLang="en-US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1039813"/>
            <a:ext cx="2449513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447800" y="752158"/>
            <a:ext cx="5410200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762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①</a:t>
            </a:r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你怎样知道它是电流表？</a:t>
            </a:r>
            <a:endParaRPr lang="zh-CN" altLang="en-US" sz="3200" b="1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200" b="1">
                <a:solidFill>
                  <a:srgbClr val="FF3399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②它的零刻度线在哪里？</a:t>
            </a:r>
            <a:endParaRPr lang="zh-CN" altLang="en-US" sz="3200" b="1">
              <a:solidFill>
                <a:srgbClr val="FF3399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200" b="1">
                <a:latin typeface="Times New Roman" panose="02020603050405020304" pitchFamily="2" charset="-122"/>
                <a:ea typeface="楷体" panose="02010609060101010101" pitchFamily="49" charset="-122"/>
              </a:rPr>
              <a:t>③它有几个接线柱？怎样使用接线柱？</a:t>
            </a:r>
            <a:endParaRPr lang="zh-CN" altLang="en-US" sz="32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15363" name="Picture 3" descr="0407-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">
            <a:off x="6781800" y="846138"/>
            <a:ext cx="3806825" cy="42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187575" y="698500"/>
            <a:ext cx="4987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524000" y="0"/>
            <a:ext cx="2971800" cy="82994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活动</a:t>
            </a:r>
            <a:r>
              <a:rPr lang="en-US" altLang="zh-CN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13.5</a:t>
            </a:r>
            <a:endParaRPr lang="en-US" altLang="zh-CN" sz="4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366" name="Text Box 8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4648200" y="-76200"/>
            <a:ext cx="568515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400" b="1" u="sng">
                <a:latin typeface="Times New Roman" panose="02020603050405020304"/>
                <a:ea typeface="楷体" panose="02010609060101010101" pitchFamily="49" charset="-122"/>
              </a:rPr>
              <a:t>观   察   电   流   表</a:t>
            </a:r>
            <a:endParaRPr lang="zh-CN" altLang="en-US" sz="5400" b="1" u="sng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1668463" y="2667000"/>
            <a:ext cx="5113337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④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当使用标有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“－”和“</a:t>
            </a:r>
            <a:r>
              <a:rPr lang="en-US" altLang="zh-CN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0.6”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两个接线柱时，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量程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是多大？读数时应以刻度盘的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哪一排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数值为准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？最小刻度值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是多大？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1600200" y="5181600"/>
            <a:ext cx="86106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⑤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当使用标有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“一”和“</a:t>
            </a:r>
            <a:r>
              <a:rPr lang="en-US" altLang="zh-CN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3”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两个接线柱时，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量程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是多大？读数时应以刻度盘的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哪一排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数值为准？</a:t>
            </a:r>
            <a:r>
              <a:rPr lang="zh-CN" altLang="en-US" sz="32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最小刻度值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是多大？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86000" y="5084763"/>
            <a:ext cx="3744913" cy="64516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量程：</a:t>
            </a:r>
            <a:r>
              <a:rPr kumimoji="1" lang="en-US" altLang="zh-CN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0~0.6 A</a:t>
            </a:r>
            <a:endParaRPr kumimoji="1" lang="en-US" altLang="zh-CN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367213" y="5949950"/>
            <a:ext cx="3879850" cy="64516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分度值：</a:t>
            </a:r>
            <a:r>
              <a:rPr kumimoji="1" lang="en-US" altLang="zh-CN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0.02 A</a:t>
            </a:r>
            <a:endParaRPr kumimoji="1" lang="en-US" altLang="zh-CN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6388" name="Picture 6" descr="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r="20059"/>
          <a:stretch>
            <a:fillRect/>
          </a:stretch>
        </p:blipFill>
        <p:spPr>
          <a:xfrm>
            <a:off x="5715000" y="152400"/>
            <a:ext cx="4953000" cy="4608513"/>
          </a:xfrm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1524000" y="304800"/>
            <a:ext cx="4343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当使用标有“－”和“</a:t>
            </a:r>
            <a:r>
              <a:rPr lang="en-US" altLang="zh-CN" sz="4000" b="1">
                <a:latin typeface="Times New Roman" panose="02020603050405020304"/>
                <a:ea typeface="楷体" panose="02010609060101010101" pitchFamily="49" charset="-122"/>
              </a:rPr>
              <a:t>0.6”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两个接线柱时，</a:t>
            </a:r>
            <a:r>
              <a:rPr lang="zh-CN" altLang="en-US" sz="4000" b="1">
                <a:solidFill>
                  <a:srgbClr val="3333FF"/>
                </a:solidFill>
                <a:latin typeface="Times New Roman" panose="02020603050405020304"/>
                <a:ea typeface="楷体" panose="02010609060101010101" pitchFamily="49" charset="-122"/>
              </a:rPr>
              <a:t>量程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是多大？读数时应以刻度盘的</a:t>
            </a:r>
            <a:r>
              <a:rPr lang="zh-CN" altLang="en-US" sz="40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哪一排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数值为准</a:t>
            </a:r>
            <a:r>
              <a:rPr lang="zh-CN" altLang="en-US" sz="40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？</a:t>
            </a:r>
            <a:r>
              <a:rPr lang="zh-CN" altLang="en-US" sz="4000" b="1">
                <a:solidFill>
                  <a:srgbClr val="3333FF"/>
                </a:solidFill>
                <a:latin typeface="Times New Roman" panose="02020603050405020304"/>
                <a:ea typeface="楷体" panose="02010609060101010101" pitchFamily="49" charset="-122"/>
              </a:rPr>
              <a:t>分度值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是多大？</a:t>
            </a:r>
            <a:endParaRPr lang="zh-CN" altLang="en-US" sz="400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791325" y="5105400"/>
            <a:ext cx="3495675" cy="64516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下排的数据为准</a:t>
            </a:r>
            <a:endParaRPr kumimoji="1" lang="zh-CN" altLang="en-US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ldLvl="0" animBg="1" autoUpdateAnimBg="0"/>
      <p:bldP spid="18437" grpId="0" bldLvl="0" animBg="1" autoUpdateAnimBg="0"/>
      <p:bldP spid="18440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063750" y="5013325"/>
            <a:ext cx="3455988" cy="64516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量程：</a:t>
            </a:r>
            <a:r>
              <a:rPr kumimoji="1" lang="en-US" altLang="zh-CN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0~3 A</a:t>
            </a:r>
            <a:endParaRPr kumimoji="1" lang="en-US" altLang="zh-CN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715125" y="5013325"/>
            <a:ext cx="3495675" cy="64516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上排的数据为准</a:t>
            </a:r>
            <a:endParaRPr kumimoji="1" lang="zh-CN" altLang="en-US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367213" y="5949950"/>
            <a:ext cx="3879850" cy="64516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分度值：</a:t>
            </a:r>
            <a:r>
              <a:rPr kumimoji="1" lang="en-US" altLang="zh-CN" sz="36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0.1 A</a:t>
            </a:r>
            <a:endParaRPr kumimoji="1" lang="en-US" altLang="zh-CN" sz="36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7413" name="Picture 6" descr="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5" r="15698"/>
          <a:stretch>
            <a:fillRect/>
          </a:stretch>
        </p:blipFill>
        <p:spPr>
          <a:xfrm>
            <a:off x="5562600" y="115888"/>
            <a:ext cx="5105400" cy="4608512"/>
          </a:xfrm>
        </p:spPr>
      </p:pic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1600200" y="381000"/>
            <a:ext cx="3978275" cy="415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当使用标有“－”和“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3”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两个接线柱时，</a:t>
            </a:r>
            <a:r>
              <a:rPr lang="zh-CN" altLang="en-US" sz="3600" b="1">
                <a:solidFill>
                  <a:srgbClr val="3333FF"/>
                </a:solidFill>
                <a:latin typeface="Times New Roman" panose="02020603050405020304"/>
                <a:ea typeface="楷体" panose="02010609060101010101" pitchFamily="49" charset="-122"/>
              </a:rPr>
              <a:t>量程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是多大？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读数时应以刻度盘的</a:t>
            </a:r>
            <a:r>
              <a:rPr lang="zh-CN" altLang="en-US" sz="40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哪一排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数值为准</a:t>
            </a:r>
            <a:r>
              <a:rPr lang="zh-CN" altLang="en-US" sz="40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？</a:t>
            </a:r>
            <a:r>
              <a:rPr lang="zh-CN" altLang="en-US" sz="3600" b="1">
                <a:solidFill>
                  <a:srgbClr val="3333FF"/>
                </a:solidFill>
                <a:latin typeface="Times New Roman" panose="02020603050405020304"/>
                <a:ea typeface="楷体" panose="02010609060101010101" pitchFamily="49" charset="-122"/>
              </a:rPr>
              <a:t>分度值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是多大？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ldLvl="0" animBg="1" autoUpdateAnimBg="0"/>
      <p:bldP spid="19460" grpId="0" bldLvl="0" animBg="1" autoUpdateAnimBg="0"/>
      <p:bldP spid="19461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2232025" y="1268413"/>
            <a:ext cx="8435975" cy="3074987"/>
          </a:xfrm>
        </p:spPr>
        <p:txBody>
          <a:bodyPr/>
          <a:lstStyle/>
          <a:p>
            <a:pPr eaLnBrk="1" hangingPunct="1"/>
            <a:r>
              <a:rPr lang="en-US" altLang="zh-CN" sz="4800" b="1">
                <a:latin typeface="Times New Roman" panose="02020603050405020304"/>
                <a:ea typeface="楷体" panose="02010609060101010101" pitchFamily="49" charset="-122"/>
              </a:rPr>
              <a:t>⑥</a:t>
            </a:r>
            <a:r>
              <a:rPr lang="zh-CN" altLang="en-US" sz="4800" b="1">
                <a:latin typeface="Times New Roman" panose="02020603050405020304"/>
                <a:ea typeface="楷体" panose="02010609060101010101" pitchFamily="49" charset="-122"/>
              </a:rPr>
              <a:t>想想电流表应该如何读数？</a:t>
            </a:r>
            <a:endParaRPr lang="zh-CN" altLang="en-US" sz="4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8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    </a:t>
            </a:r>
            <a:r>
              <a:rPr lang="zh-CN" altLang="en-US" sz="6000" b="1">
                <a:solidFill>
                  <a:schemeClr val="hlink"/>
                </a:solidFill>
                <a:latin typeface="Times New Roman" panose="02020603050405020304"/>
                <a:ea typeface="楷体" panose="02010609060101010101" pitchFamily="49" charset="-122"/>
              </a:rPr>
              <a:t>我们</a:t>
            </a:r>
            <a:r>
              <a:rPr lang="zh-CN" altLang="en-US" sz="60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来</a:t>
            </a:r>
            <a:r>
              <a:rPr lang="zh-CN" altLang="en-US" sz="6000" b="1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试试</a:t>
            </a:r>
            <a:r>
              <a:rPr lang="zh-CN" altLang="en-US" sz="60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吧</a:t>
            </a:r>
            <a:endParaRPr lang="zh-CN" altLang="en-US" sz="6000" b="1">
              <a:solidFill>
                <a:srgbClr val="D6009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1524000" y="692150"/>
            <a:ext cx="8229600" cy="8318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44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完成课本</a:t>
            </a:r>
            <a:r>
              <a:rPr lang="en-US" altLang="zh-CN" sz="44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68</a:t>
            </a:r>
            <a:r>
              <a:rPr lang="zh-CN" altLang="en-US" sz="44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页的电流表读数</a:t>
            </a:r>
            <a:endParaRPr lang="zh-CN" altLang="en-US" sz="4400" b="1">
              <a:solidFill>
                <a:srgbClr val="D6009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9459" name="Picture 3" descr="无标题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25" y="3860800"/>
            <a:ext cx="213042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1631950" y="1989138"/>
            <a:ext cx="6696075" cy="1981200"/>
          </a:xfrm>
          <a:prstGeom prst="cloudCallout">
            <a:avLst>
              <a:gd name="adj1" fmla="val 52324"/>
              <a:gd name="adj2" fmla="val 61861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5400">
                <a:solidFill>
                  <a:srgbClr val="FFFF00"/>
                </a:solidFill>
                <a:latin typeface="Times New Roman" panose="02020603050405020304"/>
                <a:ea typeface="楷体" panose="02010609060101010101" pitchFamily="49" charset="-122"/>
              </a:rPr>
              <a:t>你读对了吗？</a:t>
            </a:r>
            <a:endParaRPr lang="zh-CN" altLang="en-US" sz="5400">
              <a:solidFill>
                <a:srgbClr val="FFFF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Host Control  2051" descr="ppt/media/image21.png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1676400" y="0"/>
            <a:ext cx="8748713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0407-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65400"/>
            <a:ext cx="34099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187575" y="698500"/>
            <a:ext cx="4987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159375" y="261938"/>
            <a:ext cx="5343525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6000">
                <a:solidFill>
                  <a:srgbClr val="E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电 流 表的使 用</a:t>
            </a:r>
            <a:endParaRPr lang="zh-CN" altLang="en-US" sz="6000">
              <a:solidFill>
                <a:srgbClr val="E2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063750" y="373063"/>
            <a:ext cx="2971800" cy="82994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活  动</a:t>
            </a:r>
            <a:r>
              <a:rPr lang="en-US" altLang="zh-CN" sz="4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13.6</a:t>
            </a:r>
            <a:endParaRPr lang="en-US" altLang="zh-CN" sz="4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5519738" y="1628775"/>
            <a:ext cx="5148262" cy="3744913"/>
          </a:xfrm>
          <a:prstGeom prst="cloudCallout">
            <a:avLst>
              <a:gd name="adj1" fmla="val -65940"/>
              <a:gd name="adj2" fmla="val 47713"/>
            </a:avLst>
          </a:prstGeom>
          <a:solidFill>
            <a:srgbClr val="ABE3FF"/>
          </a:soli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zh-CN" altLang="en-US" sz="4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阅读课本</a:t>
            </a:r>
            <a:r>
              <a:rPr lang="en-US" altLang="zh-CN" sz="4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P69</a:t>
            </a:r>
            <a:r>
              <a:rPr lang="zh-CN" altLang="en-US" sz="44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的“方法”，得出“两要两不”的原则。</a:t>
            </a:r>
            <a:endParaRPr lang="zh-CN" altLang="en-US" sz="44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1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13"/>
          <a:stretch>
            <a:fillRect/>
          </a:stretch>
        </p:blipFill>
        <p:spPr bwMode="auto">
          <a:xfrm>
            <a:off x="5791200" y="1828800"/>
            <a:ext cx="3886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13-图片-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" t="6557" r="13461" b="8197"/>
          <a:stretch>
            <a:fillRect/>
          </a:stretch>
        </p:blipFill>
        <p:spPr bwMode="auto">
          <a:xfrm>
            <a:off x="5867400" y="1905000"/>
            <a:ext cx="3681413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630363" y="4365625"/>
            <a:ext cx="324612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000" b="1">
                <a:latin typeface="Times New Roman" panose="02020603050405020304" pitchFamily="18" charset="0"/>
                <a:ea typeface="楷体" panose="02010609060101010101" pitchFamily="49" charset="-122"/>
              </a:rPr>
              <a:t>旋转调零螺丝</a:t>
            </a:r>
            <a:endParaRPr kumimoji="1" lang="zh-CN" altLang="en-US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V="1">
            <a:off x="4295775" y="3860800"/>
            <a:ext cx="3240088" cy="64928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919288" y="260350"/>
            <a:ext cx="85693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kumimoji="1" lang="zh-CN" altLang="en-US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、使用前应先检查指针是否</a:t>
            </a:r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指零</a:t>
            </a:r>
            <a:endParaRPr kumimoji="1" lang="zh-CN" altLang="en-US" sz="4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919288" y="115888"/>
            <a:ext cx="8569325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kumimoji="1" lang="zh-CN" altLang="en-US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、使用电流表必须</a:t>
            </a:r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串联</a:t>
            </a:r>
            <a:r>
              <a:rPr kumimoji="1" lang="zh-CN" altLang="en-US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入电路，电流必须从</a:t>
            </a:r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kumimoji="1"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0.6”</a:t>
            </a:r>
            <a:r>
              <a:rPr kumimoji="1" lang="zh-CN" altLang="en-US" sz="4000" b="1">
                <a:solidFill>
                  <a:srgbClr val="3333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或</a:t>
            </a:r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kumimoji="1"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3”</a:t>
            </a:r>
            <a:r>
              <a:rPr kumimoji="1" lang="zh-CN" altLang="en-US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接线柱流</a:t>
            </a:r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入</a:t>
            </a:r>
            <a:r>
              <a:rPr kumimoji="1" lang="zh-CN" altLang="en-US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电流表，从</a:t>
            </a:r>
            <a:r>
              <a:rPr kumimoji="1" lang="zh-CN" altLang="en-US" sz="4000" b="1">
                <a:solidFill>
                  <a:srgbClr val="D60093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kumimoji="1" lang="en-US" altLang="zh-CN" sz="4000" b="1">
                <a:solidFill>
                  <a:srgbClr val="D60093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-”</a:t>
            </a:r>
            <a:r>
              <a:rPr kumimoji="1" lang="zh-CN" altLang="en-US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接线柱流</a:t>
            </a:r>
            <a:r>
              <a:rPr kumimoji="1" lang="zh-CN" altLang="en-US" sz="4000" b="1">
                <a:solidFill>
                  <a:srgbClr val="D60093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</a:t>
            </a:r>
            <a:r>
              <a:rPr kumimoji="1" lang="zh-CN" altLang="en-US" sz="4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电流表。</a:t>
            </a:r>
            <a:endParaRPr kumimoji="1" lang="zh-CN" altLang="en-US" sz="4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2531" name="Picture 3" descr="0407-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3" y="2349500"/>
            <a:ext cx="34099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/>
          <p:nvPr/>
        </p:nvGrpSpPr>
        <p:grpSpPr bwMode="auto">
          <a:xfrm>
            <a:off x="6527800" y="4697413"/>
            <a:ext cx="3384550" cy="2165349"/>
            <a:chOff x="3152" y="2959"/>
            <a:chExt cx="2132" cy="1364"/>
          </a:xfrm>
        </p:grpSpPr>
        <p:sp>
          <p:nvSpPr>
            <p:cNvPr id="22534" name="AutoShape 5"/>
            <p:cNvSpPr>
              <a:spLocks noChangeArrowheads="1"/>
            </p:cNvSpPr>
            <p:nvPr/>
          </p:nvSpPr>
          <p:spPr bwMode="auto">
            <a:xfrm>
              <a:off x="3560" y="2959"/>
              <a:ext cx="1724" cy="635"/>
            </a:xfrm>
            <a:prstGeom prst="leftArrowCallout">
              <a:avLst>
                <a:gd name="adj1" fmla="val 25000"/>
                <a:gd name="adj2" fmla="val 25000"/>
                <a:gd name="adj3" fmla="val 45249"/>
                <a:gd name="adj4" fmla="val 6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600">
                  <a:solidFill>
                    <a:srgbClr val="FF0000"/>
                  </a:solidFill>
                </a:rPr>
                <a:t>电流流入</a:t>
              </a:r>
              <a:endParaRPr lang="zh-CN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22535" name="Line 6"/>
            <p:cNvSpPr>
              <a:spLocks noChangeShapeType="1"/>
            </p:cNvSpPr>
            <p:nvPr/>
          </p:nvSpPr>
          <p:spPr bwMode="auto">
            <a:xfrm flipH="1" flipV="1">
              <a:off x="3152" y="3367"/>
              <a:ext cx="499" cy="68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6" name="Text Box 7"/>
            <p:cNvSpPr txBox="1">
              <a:spLocks noChangeArrowheads="1"/>
            </p:cNvSpPr>
            <p:nvPr/>
          </p:nvSpPr>
          <p:spPr bwMode="auto">
            <a:xfrm>
              <a:off x="3623" y="3878"/>
              <a:ext cx="437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solidFill>
                    <a:srgbClr val="FF0000"/>
                  </a:solidFill>
                </a:rPr>
                <a:t>或</a:t>
              </a:r>
              <a:endParaRPr lang="zh-CN" altLang="en-US" sz="4000" b="1">
                <a:solidFill>
                  <a:srgbClr val="FF0000"/>
                </a:solidFill>
              </a:endParaRPr>
            </a:p>
          </p:txBody>
        </p:sp>
      </p:grp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3000375" y="5300663"/>
            <a:ext cx="2663825" cy="863600"/>
          </a:xfrm>
          <a:prstGeom prst="leftArrowCallout">
            <a:avLst>
              <a:gd name="adj1" fmla="val 25000"/>
              <a:gd name="adj2" fmla="val 25000"/>
              <a:gd name="adj3" fmla="val 51409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rgbClr val="3333FF"/>
                </a:solidFill>
                <a:latin typeface="Times New Roman" panose="02020603050405020304"/>
                <a:ea typeface="楷体" panose="02010609060101010101" pitchFamily="49" charset="-122"/>
              </a:rPr>
              <a:t>电流流出</a:t>
            </a:r>
            <a:endParaRPr lang="zh-CN" altLang="en-US" sz="3600">
              <a:solidFill>
                <a:srgbClr val="3333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13-图片-20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80ECFA"/>
              </a:clrFrom>
              <a:clrTo>
                <a:srgbClr val="80E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7" t="4857" r="13043" b="7732"/>
          <a:stretch>
            <a:fillRect/>
          </a:stretch>
        </p:blipFill>
        <p:spPr bwMode="auto">
          <a:xfrm>
            <a:off x="3755073" y="1863725"/>
            <a:ext cx="4681537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063750" y="692150"/>
            <a:ext cx="82819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8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kumimoji="1" lang="zh-CN" altLang="en-US" sz="48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电流和电流表的使用</a:t>
            </a:r>
            <a:endParaRPr kumimoji="1" lang="zh-CN" altLang="en-US" sz="4800" b="1">
              <a:solidFill>
                <a:srgbClr val="00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905000" y="381000"/>
            <a:ext cx="84582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kumimoji="1" lang="en-US" altLang="zh-CN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kumimoji="1"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、绝对不允许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不经过用电器</a:t>
            </a:r>
            <a:r>
              <a:rPr kumimoji="1"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而把电流表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直接</a:t>
            </a:r>
            <a:r>
              <a:rPr kumimoji="1"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接到电源的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两极</a:t>
            </a:r>
            <a:r>
              <a:rPr kumimoji="1" lang="zh-CN" altLang="en-US" sz="3600" b="1">
                <a:latin typeface="Times New Roman" panose="02020603050405020304" pitchFamily="2" charset="-122"/>
                <a:ea typeface="楷体" panose="02010609060101010101" pitchFamily="49" charset="-122"/>
              </a:rPr>
              <a:t>上</a:t>
            </a:r>
            <a:endParaRPr kumimoji="1" lang="zh-CN" altLang="en-US" sz="36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286000" y="1147763"/>
            <a:ext cx="309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23556" name="Picture 4" descr="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1685925"/>
            <a:ext cx="63246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check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1695450"/>
            <a:ext cx="6353175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676400" y="304800"/>
            <a:ext cx="86868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   4</a:t>
            </a:r>
            <a:r>
              <a:rPr kumimoji="1"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、被测电流的大小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不超过</a:t>
            </a:r>
            <a:r>
              <a:rPr kumimoji="1"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电流表的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量程</a:t>
            </a:r>
            <a:endParaRPr kumimoji="1"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/>
            <a:r>
              <a:rPr kumimoji="1"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         用</a:t>
            </a:r>
            <a:r>
              <a:rPr kumimoji="1" lang="zh-CN" altLang="en-US" sz="3600" b="1" u="sng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试触</a:t>
            </a:r>
            <a:r>
              <a:rPr kumimoji="1"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的方法选择合适的量程</a:t>
            </a:r>
            <a:endParaRPr kumimoji="1"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905000" y="690563"/>
            <a:ext cx="309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9002713" y="2260062"/>
            <a:ext cx="1414462" cy="2204526"/>
          </a:xfrm>
          <a:prstGeom prst="wedgeEllipseCallout">
            <a:avLst>
              <a:gd name="adj1" fmla="val -260773"/>
              <a:gd name="adj2" fmla="val -16083"/>
            </a:avLst>
          </a:prstGeom>
          <a:noFill/>
          <a:ln w="9525">
            <a:solidFill>
              <a:srgbClr val="000066"/>
            </a:solidFill>
            <a:miter lim="800000"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kumimoji="1" lang="zh-CN" alt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试触</a:t>
            </a:r>
            <a:endParaRPr kumimoji="1" lang="zh-CN" alt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575050" y="3048000"/>
            <a:ext cx="2613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4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4583" name="Picture 7" descr="q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1628775"/>
            <a:ext cx="130651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  <p:bldP spid="2765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5808663" y="476250"/>
            <a:ext cx="4537075" cy="30956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276475"/>
            <a:ext cx="4897438" cy="4221163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u="sng">
                <a:latin typeface="Times New Roman" panose="02020603050405020304" pitchFamily="2" charset="-122"/>
                <a:ea typeface="楷体" panose="02010609060101010101" pitchFamily="49" charset="-122"/>
              </a:rPr>
              <a:t>试触后 ，如果所测电流值在小量程范围内，我们为什么要改接</a:t>
            </a:r>
            <a:r>
              <a:rPr lang="zh-CN" altLang="en-US" u="sng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小</a:t>
            </a:r>
            <a:r>
              <a:rPr lang="zh-CN" altLang="en-US" u="sng">
                <a:latin typeface="Times New Roman" panose="02020603050405020304" pitchFamily="2" charset="-122"/>
                <a:ea typeface="楷体" panose="02010609060101010101" pitchFamily="49" charset="-122"/>
              </a:rPr>
              <a:t>量程？</a:t>
            </a:r>
            <a:endParaRPr lang="zh-CN" altLang="en-US" u="sng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5808663" y="1003618"/>
            <a:ext cx="4138612" cy="23637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zh-CN" sz="4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小量程分度值</a:t>
            </a:r>
            <a:r>
              <a:rPr lang="zh-CN" altLang="en-US" sz="4800" b="1">
                <a:solidFill>
                  <a:srgbClr val="3333FF"/>
                </a:solidFill>
                <a:latin typeface="Times New Roman" panose="02020603050405020304"/>
                <a:ea typeface="楷体" panose="02010609060101010101" pitchFamily="49" charset="-122"/>
              </a:rPr>
              <a:t>小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，读数更为</a:t>
            </a:r>
            <a:r>
              <a:rPr lang="zh-CN" altLang="en-US" sz="4800" b="1">
                <a:solidFill>
                  <a:srgbClr val="3333FF"/>
                </a:solidFill>
                <a:latin typeface="Times New Roman" panose="02020603050405020304"/>
                <a:ea typeface="楷体" panose="02010609060101010101" pitchFamily="49" charset="-122"/>
              </a:rPr>
              <a:t>准确</a:t>
            </a:r>
            <a:endParaRPr lang="zh-CN" altLang="en-US" sz="4000" b="1">
              <a:solidFill>
                <a:srgbClr val="3333FF"/>
              </a:solidFill>
              <a:latin typeface="华文新魏" panose="02010800040101010101" pitchFamily="2" charset="-122"/>
              <a:ea typeface="黑体" panose="02010609060101010101" pitchFamily="49" charset="-122"/>
            </a:endParaRP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1524000" y="188913"/>
            <a:ext cx="2895600" cy="2232025"/>
          </a:xfrm>
          <a:prstGeom prst="cloudCallout">
            <a:avLst>
              <a:gd name="adj1" fmla="val 59486"/>
              <a:gd name="adj2" fmla="val 88338"/>
            </a:avLst>
          </a:prstGeom>
          <a:solidFill>
            <a:srgbClr val="74C55B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zh-CN" alt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思考</a:t>
            </a:r>
            <a:endParaRPr lang="zh-CN" altLang="en-US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ctr" eaLnBrk="1" hangingPunct="1">
              <a:defRPr/>
            </a:pPr>
            <a:r>
              <a:rPr lang="zh-CN" alt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讨论</a:t>
            </a:r>
            <a:endParaRPr lang="zh-CN" altLang="en-US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ctr" eaLnBrk="1" hangingPunct="1">
              <a:defRPr/>
            </a:pPr>
            <a:endParaRPr lang="zh-CN" altLang="en-US" sz="5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defRPr/>
            </a:pPr>
            <a:endParaRPr lang="en-US" altLang="zh-CN" sz="4000" b="1">
              <a:effectLst>
                <a:outerShdw blurRad="38100" dist="38100" dir="2700000" algn="tl">
                  <a:srgbClr val="FFFFFF"/>
                </a:outerShdw>
              </a:effectLst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ldLvl="0" animBg="1"/>
      <p:bldP spid="2867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1042988" cy="1042988"/>
          </a:xfrm>
          <a:prstGeom prst="actionButtonHelp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662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34000" y="3505200"/>
            <a:ext cx="76200" cy="76200"/>
          </a:xfrm>
          <a:prstGeom prst="actionButtonForwardNex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6628" name="AutoShape 4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05200" y="228600"/>
            <a:ext cx="76200" cy="76200"/>
          </a:xfrm>
          <a:prstGeom prst="actionButtonForwardNex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847850" y="115888"/>
            <a:ext cx="77771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3.</a:t>
            </a:r>
            <a:r>
              <a:rPr kumimoji="1" lang="zh-CN" altLang="en-US" sz="44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使用电流表的规则</a:t>
            </a:r>
            <a:r>
              <a:rPr kumimoji="1" lang="en-US" altLang="zh-CN" sz="44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r>
              <a:rPr kumimoji="1" lang="zh-CN" altLang="en-US" sz="44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两</a:t>
            </a:r>
            <a:r>
              <a:rPr kumimoji="1" lang="zh-CN" altLang="en-US" sz="4400" b="1">
                <a:solidFill>
                  <a:srgbClr val="E2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要</a:t>
            </a:r>
            <a:r>
              <a:rPr kumimoji="1" lang="zh-CN" altLang="en-US" sz="44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两</a:t>
            </a:r>
            <a:r>
              <a:rPr kumimoji="1" lang="zh-CN" altLang="en-US" sz="4400" b="1">
                <a:solidFill>
                  <a:srgbClr val="E2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不</a:t>
            </a:r>
            <a:endParaRPr kumimoji="1" lang="zh-CN" altLang="en-US" sz="4400" b="1">
              <a:solidFill>
                <a:srgbClr val="E2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600200" y="1066800"/>
            <a:ext cx="82296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(1)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使用前应先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检查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指针是否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指零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 sz="4000" b="1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600200" y="1736725"/>
            <a:ext cx="899160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(2)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必须</a:t>
            </a:r>
            <a:r>
              <a:rPr lang="zh-CN" altLang="en-US" sz="4000" b="1" u="sng">
                <a:solidFill>
                  <a:srgbClr val="33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要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把电流表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串联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在电路中</a:t>
            </a:r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.</a:t>
            </a:r>
            <a:endParaRPr lang="en-US" altLang="zh-CN" sz="4000" b="1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(3)</a:t>
            </a:r>
            <a:r>
              <a:rPr lang="zh-CN" altLang="en-US" sz="4000" b="1" u="sng">
                <a:solidFill>
                  <a:srgbClr val="3366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要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使电流从标有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en-US" altLang="zh-CN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+</a:t>
            </a:r>
            <a:r>
              <a:rPr lang="en-US" altLang="zh-CN" sz="40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”</a:t>
            </a:r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接线柱流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入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电流表</a:t>
            </a:r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从标有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en-US" altLang="zh-CN" sz="40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—</a:t>
            </a:r>
            <a:r>
              <a:rPr lang="en-US" altLang="zh-CN" sz="40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”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的接线柱流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出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电流表。</a:t>
            </a:r>
            <a:endParaRPr lang="zh-CN" altLang="en-US" sz="4000" b="1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600200" y="3657600"/>
            <a:ext cx="891540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(4)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绝对</a:t>
            </a:r>
            <a:r>
              <a:rPr lang="zh-CN" altLang="en-US" sz="4000" b="1" u="sng">
                <a:solidFill>
                  <a:srgbClr val="3333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不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允许把电流表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直接接到电源的两极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 sz="4000" b="1">
              <a:solidFill>
                <a:schemeClr val="tx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en-US" altLang="zh-CN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(5) 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被测电流的大小</a:t>
            </a:r>
            <a:r>
              <a:rPr lang="zh-CN" altLang="en-US" sz="4000" b="1" u="sng">
                <a:solidFill>
                  <a:srgbClr val="3333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不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能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超过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电流表的</a:t>
            </a:r>
            <a:r>
              <a:rPr lang="zh-CN" altLang="en-US" sz="4000" b="1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量程</a:t>
            </a:r>
            <a:r>
              <a:rPr lang="zh-CN" altLang="en-US" sz="4000" b="1">
                <a:solidFill>
                  <a:schemeClr val="tx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lang="zh-CN" altLang="en-US" sz="40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  <p:bldP spid="2970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566988" y="333375"/>
            <a:ext cx="72009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用电流表测量通过小灯泡的电流</a:t>
            </a:r>
            <a:endParaRPr kumimoji="1" lang="zh-CN" altLang="en-US" sz="36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27651" name="Group 3"/>
          <p:cNvGrpSpPr/>
          <p:nvPr/>
        </p:nvGrpSpPr>
        <p:grpSpPr bwMode="auto">
          <a:xfrm>
            <a:off x="2279650" y="3933825"/>
            <a:ext cx="2416784" cy="1787525"/>
            <a:chOff x="3940" y="2832"/>
            <a:chExt cx="942" cy="712"/>
          </a:xfrm>
        </p:grpSpPr>
        <p:pic>
          <p:nvPicPr>
            <p:cNvPr id="27661" name="Picture 4"/>
            <p:cNvPicPr>
              <a:picLocks noChangeAspect="1" noChangeArrowheads="1"/>
            </p:cNvPicPr>
            <p:nvPr/>
          </p:nvPicPr>
          <p:blipFill>
            <a:blip r:embed="rId1">
              <a:lum contrast="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00" t="64667" r="85001" b="28667"/>
            <a:stretch>
              <a:fillRect/>
            </a:stretch>
          </p:blipFill>
          <p:spPr bwMode="auto">
            <a:xfrm>
              <a:off x="3940" y="2866"/>
              <a:ext cx="864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2" name="Rectangle 5"/>
            <p:cNvSpPr>
              <a:spLocks noChangeArrowheads="1"/>
            </p:cNvSpPr>
            <p:nvPr/>
          </p:nvSpPr>
          <p:spPr bwMode="auto">
            <a:xfrm>
              <a:off x="4673" y="2832"/>
              <a:ext cx="209" cy="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L</a:t>
              </a:r>
              <a:r>
                <a:rPr kumimoji="1" lang="en-US" altLang="zh-CN" sz="2800" b="1" baseline="-2500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  <a:endParaRPr kumimoji="1" lang="en-US" altLang="zh-CN" sz="2800" b="1" baseline="-25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0" t="59334" r="35001" b="27333"/>
          <a:stretch>
            <a:fillRect/>
          </a:stretch>
        </p:blipFill>
        <p:spPr bwMode="auto">
          <a:xfrm>
            <a:off x="6324600" y="1676400"/>
            <a:ext cx="2363788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 descr="未标题-1 副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0200"/>
            <a:ext cx="6746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8" descr="未标题-1 副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0200"/>
            <a:ext cx="635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9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60" b="35417"/>
          <a:stretch>
            <a:fillRect/>
          </a:stretch>
        </p:blipFill>
        <p:spPr bwMode="auto">
          <a:xfrm>
            <a:off x="6096000" y="3810000"/>
            <a:ext cx="2743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任意多边形 10"/>
          <p:cNvSpPr>
            <a:spLocks noChangeArrowheads="1"/>
          </p:cNvSpPr>
          <p:nvPr/>
        </p:nvSpPr>
        <p:spPr bwMode="auto">
          <a:xfrm>
            <a:off x="3228975" y="900113"/>
            <a:ext cx="976313" cy="2660650"/>
          </a:xfrm>
          <a:custGeom>
            <a:avLst/>
            <a:gdLst>
              <a:gd name="T0" fmla="*/ 0 w 976045"/>
              <a:gd name="T1" fmla="*/ 702784 h 2659294"/>
              <a:gd name="T2" fmla="*/ 277554 w 976045"/>
              <a:gd name="T3" fmla="*/ 281113 h 2659294"/>
              <a:gd name="T4" fmla="*/ 678466 w 976045"/>
              <a:gd name="T5" fmla="*/ 2389462 h 2659294"/>
              <a:gd name="T6" fmla="*/ 966301 w 976045"/>
              <a:gd name="T7" fmla="*/ 1916370 h 2659294"/>
              <a:gd name="T8" fmla="*/ 966301 w 976045"/>
              <a:gd name="T9" fmla="*/ 1916370 h 2659294"/>
              <a:gd name="T10" fmla="*/ 976581 w 976045"/>
              <a:gd name="T11" fmla="*/ 1916370 h 265929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76045"/>
              <a:gd name="T19" fmla="*/ 0 h 2659294"/>
              <a:gd name="T20" fmla="*/ 976045 w 976045"/>
              <a:gd name="T21" fmla="*/ 2659294 h 265929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76045" h="2659294">
                <a:moveTo>
                  <a:pt x="0" y="702068"/>
                </a:moveTo>
                <a:cubicBezTo>
                  <a:pt x="82193" y="351034"/>
                  <a:pt x="164386" y="0"/>
                  <a:pt x="277402" y="280827"/>
                </a:cubicBezTo>
                <a:cubicBezTo>
                  <a:pt x="390418" y="561654"/>
                  <a:pt x="563366" y="2114764"/>
                  <a:pt x="678094" y="2387029"/>
                </a:cubicBezTo>
                <a:cubicBezTo>
                  <a:pt x="792822" y="2659294"/>
                  <a:pt x="965771" y="1914418"/>
                  <a:pt x="965771" y="1914418"/>
                </a:cubicBezTo>
                <a:lnTo>
                  <a:pt x="976045" y="1914418"/>
                </a:lnTo>
              </a:path>
            </a:pathLst>
          </a:cu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任意多边形 11"/>
          <p:cNvSpPr>
            <a:spLocks noChangeArrowheads="1"/>
          </p:cNvSpPr>
          <p:nvPr/>
        </p:nvSpPr>
        <p:spPr bwMode="auto">
          <a:xfrm>
            <a:off x="4205288" y="1003300"/>
            <a:ext cx="2692400" cy="2044700"/>
          </a:xfrm>
          <a:custGeom>
            <a:avLst/>
            <a:gdLst>
              <a:gd name="T0" fmla="*/ 0 w 2691829"/>
              <a:gd name="T1" fmla="*/ 599411 h 2044558"/>
              <a:gd name="T2" fmla="*/ 534484 w 2691829"/>
              <a:gd name="T3" fmla="*/ 198662 h 2044558"/>
              <a:gd name="T4" fmla="*/ 1685679 w 2691829"/>
              <a:gd name="T5" fmla="*/ 1791377 h 2044558"/>
              <a:gd name="T6" fmla="*/ 2692972 w 2691829"/>
              <a:gd name="T7" fmla="*/ 1719448 h 2044558"/>
              <a:gd name="T8" fmla="*/ 2692972 w 2691829"/>
              <a:gd name="T9" fmla="*/ 1719448 h 20445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91829"/>
              <a:gd name="T16" fmla="*/ 0 h 2044558"/>
              <a:gd name="T17" fmla="*/ 2691829 w 2691829"/>
              <a:gd name="T18" fmla="*/ 2044558 h 20445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91829" h="2044558">
                <a:moveTo>
                  <a:pt x="0" y="599327"/>
                </a:moveTo>
                <a:cubicBezTo>
                  <a:pt x="126714" y="299663"/>
                  <a:pt x="253429" y="0"/>
                  <a:pt x="534256" y="198634"/>
                </a:cubicBezTo>
                <a:cubicBezTo>
                  <a:pt x="815083" y="397268"/>
                  <a:pt x="1325367" y="1537700"/>
                  <a:pt x="1684962" y="1791129"/>
                </a:cubicBezTo>
                <a:cubicBezTo>
                  <a:pt x="2044558" y="2044558"/>
                  <a:pt x="2691829" y="1719210"/>
                  <a:pt x="2691829" y="1719210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任意多边形 13"/>
          <p:cNvSpPr>
            <a:spLocks noChangeArrowheads="1"/>
          </p:cNvSpPr>
          <p:nvPr/>
        </p:nvSpPr>
        <p:spPr bwMode="auto">
          <a:xfrm>
            <a:off x="4237038" y="5394325"/>
            <a:ext cx="2844800" cy="1004888"/>
          </a:xfrm>
          <a:custGeom>
            <a:avLst/>
            <a:gdLst>
              <a:gd name="T0" fmla="*/ 2843660 w 2845941"/>
              <a:gd name="T1" fmla="*/ 174568 h 1005155"/>
              <a:gd name="T2" fmla="*/ 1478294 w 2845941"/>
              <a:gd name="T3" fmla="*/ 975527 h 1005155"/>
              <a:gd name="T4" fmla="*/ 0 w 2845941"/>
              <a:gd name="T5" fmla="*/ 0 h 1005155"/>
              <a:gd name="T6" fmla="*/ 0 w 2845941"/>
              <a:gd name="T7" fmla="*/ 0 h 1005155"/>
              <a:gd name="T8" fmla="*/ 0 60000 65536"/>
              <a:gd name="T9" fmla="*/ 0 60000 65536"/>
              <a:gd name="T10" fmla="*/ 0 60000 65536"/>
              <a:gd name="T11" fmla="*/ 0 60000 65536"/>
              <a:gd name="T12" fmla="*/ 0 w 2845941"/>
              <a:gd name="T13" fmla="*/ 0 h 1005155"/>
              <a:gd name="T14" fmla="*/ 2845941 w 2845941"/>
              <a:gd name="T15" fmla="*/ 1005155 h 10051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5941" h="1005155">
                <a:moveTo>
                  <a:pt x="2845941" y="174660"/>
                </a:moveTo>
                <a:cubicBezTo>
                  <a:pt x="2399871" y="589907"/>
                  <a:pt x="1953801" y="1005155"/>
                  <a:pt x="1479478" y="976045"/>
                </a:cubicBezTo>
                <a:cubicBezTo>
                  <a:pt x="1005155" y="946935"/>
                  <a:pt x="0" y="0"/>
                  <a:pt x="0" y="0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任意多边形 14"/>
          <p:cNvSpPr>
            <a:spLocks noChangeArrowheads="1"/>
          </p:cNvSpPr>
          <p:nvPr/>
        </p:nvSpPr>
        <p:spPr bwMode="auto">
          <a:xfrm>
            <a:off x="1995488" y="2814638"/>
            <a:ext cx="1223962" cy="2547937"/>
          </a:xfrm>
          <a:custGeom>
            <a:avLst/>
            <a:gdLst>
              <a:gd name="T0" fmla="*/ 586979 w 1224337"/>
              <a:gd name="T1" fmla="*/ 2547883 h 2547991"/>
              <a:gd name="T2" fmla="*/ 73585 w 1224337"/>
              <a:gd name="T3" fmla="*/ 1571881 h 2547991"/>
              <a:gd name="T4" fmla="*/ 1028498 w 1224337"/>
              <a:gd name="T5" fmla="*/ 729435 h 2547991"/>
              <a:gd name="T6" fmla="*/ 1223587 w 1224337"/>
              <a:gd name="T7" fmla="*/ 0 h 2547991"/>
              <a:gd name="T8" fmla="*/ 1223587 w 1224337"/>
              <a:gd name="T9" fmla="*/ 0 h 25479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24337"/>
              <a:gd name="T16" fmla="*/ 0 h 2547991"/>
              <a:gd name="T17" fmla="*/ 1224337 w 1224337"/>
              <a:gd name="T18" fmla="*/ 2547991 h 254799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24337" h="2547991">
                <a:moveTo>
                  <a:pt x="587339" y="2547991"/>
                </a:moveTo>
                <a:cubicBezTo>
                  <a:pt x="293669" y="2211512"/>
                  <a:pt x="0" y="1875034"/>
                  <a:pt x="73631" y="1571946"/>
                </a:cubicBezTo>
                <a:cubicBezTo>
                  <a:pt x="147262" y="1268858"/>
                  <a:pt x="837344" y="991456"/>
                  <a:pt x="1029128" y="729465"/>
                </a:cubicBezTo>
                <a:cubicBezTo>
                  <a:pt x="1220912" y="467474"/>
                  <a:pt x="1224337" y="0"/>
                  <a:pt x="1224337" y="0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任意多边形 15"/>
          <p:cNvSpPr>
            <a:spLocks noChangeArrowheads="1"/>
          </p:cNvSpPr>
          <p:nvPr/>
        </p:nvSpPr>
        <p:spPr bwMode="auto">
          <a:xfrm>
            <a:off x="7429500" y="2689225"/>
            <a:ext cx="1755775" cy="2973388"/>
          </a:xfrm>
          <a:custGeom>
            <a:avLst/>
            <a:gdLst>
              <a:gd name="T0" fmla="*/ 756166 w 1756229"/>
              <a:gd name="T1" fmla="*/ 0 h 2973615"/>
              <a:gd name="T2" fmla="*/ 1136969 w 1756229"/>
              <a:gd name="T3" fmla="*/ 435363 h 2973615"/>
              <a:gd name="T4" fmla="*/ 1604813 w 1756229"/>
              <a:gd name="T5" fmla="*/ 2187696 h 2973615"/>
              <a:gd name="T6" fmla="*/ 233922 w 1756229"/>
              <a:gd name="T7" fmla="*/ 2252999 h 2973615"/>
              <a:gd name="T8" fmla="*/ 201282 w 1756229"/>
              <a:gd name="T9" fmla="*/ 2873392 h 2973615"/>
              <a:gd name="T10" fmla="*/ 223041 w 1756229"/>
              <a:gd name="T11" fmla="*/ 2851623 h 29736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56229"/>
              <a:gd name="T19" fmla="*/ 0 h 2973615"/>
              <a:gd name="T20" fmla="*/ 1756229 w 1756229"/>
              <a:gd name="T21" fmla="*/ 2973615 h 29736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56229" h="2973615">
                <a:moveTo>
                  <a:pt x="756557" y="0"/>
                </a:moveTo>
                <a:cubicBezTo>
                  <a:pt x="876300" y="35379"/>
                  <a:pt x="996043" y="70758"/>
                  <a:pt x="1137557" y="435429"/>
                </a:cubicBezTo>
                <a:cubicBezTo>
                  <a:pt x="1279071" y="800101"/>
                  <a:pt x="1756229" y="1885043"/>
                  <a:pt x="1605643" y="2188029"/>
                </a:cubicBezTo>
                <a:cubicBezTo>
                  <a:pt x="1455057" y="2491015"/>
                  <a:pt x="468086" y="2139043"/>
                  <a:pt x="234043" y="2253343"/>
                </a:cubicBezTo>
                <a:cubicBezTo>
                  <a:pt x="0" y="2367643"/>
                  <a:pt x="203200" y="2774043"/>
                  <a:pt x="201386" y="2873829"/>
                </a:cubicBezTo>
                <a:cubicBezTo>
                  <a:pt x="199572" y="2973615"/>
                  <a:pt x="211364" y="2912836"/>
                  <a:pt x="223157" y="2852058"/>
                </a:cubicBezTo>
              </a:path>
            </a:pathLst>
          </a:cu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advClick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/>
          <p:nvPr/>
        </p:nvGrpSpPr>
        <p:grpSpPr bwMode="auto">
          <a:xfrm>
            <a:off x="2063750" y="1412875"/>
            <a:ext cx="8064500" cy="5445125"/>
            <a:chOff x="884" y="527"/>
            <a:chExt cx="3946" cy="3518"/>
          </a:xfrm>
        </p:grpSpPr>
        <p:pic>
          <p:nvPicPr>
            <p:cNvPr id="28677" name="Picture 3" descr="接法错误"/>
            <p:cNvPicPr>
              <a:picLocks noChangeAspect="1" noChangeArrowheads="1"/>
            </p:cNvPicPr>
            <p:nvPr/>
          </p:nvPicPr>
          <p:blipFill>
            <a:blip r:embed="rId1">
              <a:lum bright="-18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527"/>
              <a:ext cx="3946" cy="3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8" name="Rectangle 4"/>
            <p:cNvSpPr>
              <a:spLocks noChangeArrowheads="1"/>
            </p:cNvSpPr>
            <p:nvPr/>
          </p:nvSpPr>
          <p:spPr bwMode="auto">
            <a:xfrm>
              <a:off x="3923" y="3339"/>
              <a:ext cx="771" cy="454"/>
            </a:xfrm>
            <a:prstGeom prst="rect">
              <a:avLst/>
            </a:prstGeom>
            <a:solidFill>
              <a:srgbClr val="FF6699"/>
            </a:solidFill>
            <a:ln w="9525">
              <a:solidFill>
                <a:srgbClr val="FF6699"/>
              </a:solidFill>
              <a:miter lim="800000"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941888" y="2420938"/>
            <a:ext cx="2738437" cy="299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189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×</a:t>
            </a:r>
            <a:endParaRPr kumimoji="1" lang="en-US" altLang="zh-CN" sz="189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1981200" y="-26988"/>
            <a:ext cx="8229600" cy="1641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下图中电流表接法是否正确？</a:t>
            </a:r>
            <a:br>
              <a:rPr lang="zh-CN" altLang="en-US" sz="4400" b="1">
                <a:solidFill>
                  <a:schemeClr val="tx2"/>
                </a:solidFill>
                <a:ea typeface="华文新魏" panose="02010800040101010101" pitchFamily="2" charset="-122"/>
              </a:rPr>
            </a:br>
            <a:r>
              <a:rPr lang="zh-CN" altLang="en-US" sz="44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说明理由</a:t>
            </a:r>
            <a:endParaRPr lang="zh-CN" altLang="en-US" sz="4400" b="1">
              <a:solidFill>
                <a:schemeClr val="tx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981200" y="44450"/>
            <a:ext cx="82296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下图中电流表接法是否正确？</a:t>
            </a:r>
            <a:br>
              <a:rPr lang="zh-CN" altLang="en-US" sz="4400" b="1">
                <a:solidFill>
                  <a:schemeClr val="tx2"/>
                </a:solidFill>
                <a:ea typeface="华文新魏" panose="02010800040101010101" pitchFamily="2" charset="-122"/>
              </a:rPr>
            </a:br>
            <a:r>
              <a:rPr lang="zh-CN" altLang="en-US" sz="44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说明理由</a:t>
            </a:r>
            <a:endParaRPr lang="zh-CN" altLang="en-US" sz="4400" b="1">
              <a:solidFill>
                <a:schemeClr val="tx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29699" name="Group 3"/>
          <p:cNvGrpSpPr/>
          <p:nvPr/>
        </p:nvGrpSpPr>
        <p:grpSpPr bwMode="auto">
          <a:xfrm>
            <a:off x="3216275" y="1557338"/>
            <a:ext cx="5832475" cy="5229225"/>
            <a:chOff x="884" y="391"/>
            <a:chExt cx="3946" cy="3754"/>
          </a:xfrm>
        </p:grpSpPr>
        <p:grpSp>
          <p:nvGrpSpPr>
            <p:cNvPr id="29701" name="Group 4"/>
            <p:cNvGrpSpPr/>
            <p:nvPr/>
          </p:nvGrpSpPr>
          <p:grpSpPr bwMode="auto">
            <a:xfrm>
              <a:off x="884" y="391"/>
              <a:ext cx="3946" cy="3754"/>
              <a:chOff x="884" y="391"/>
              <a:chExt cx="3946" cy="3754"/>
            </a:xfrm>
          </p:grpSpPr>
          <p:pic>
            <p:nvPicPr>
              <p:cNvPr id="29703" name="Picture 5" descr="不允许"/>
              <p:cNvPicPr>
                <a:picLocks noChangeAspect="1" noChangeArrowheads="1"/>
              </p:cNvPicPr>
              <p:nvPr/>
            </p:nvPicPr>
            <p:blipFill>
              <a:blip r:embed="rId1">
                <a:lum bright="-18000" contrast="3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4" y="391"/>
                <a:ext cx="3946" cy="37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04" name="Rectangle 6"/>
              <p:cNvSpPr>
                <a:spLocks noChangeArrowheads="1"/>
              </p:cNvSpPr>
              <p:nvPr/>
            </p:nvSpPr>
            <p:spPr bwMode="auto">
              <a:xfrm>
                <a:off x="2744" y="935"/>
                <a:ext cx="1678" cy="1406"/>
              </a:xfrm>
              <a:prstGeom prst="rect">
                <a:avLst/>
              </a:prstGeom>
              <a:solidFill>
                <a:srgbClr val="FF66CC"/>
              </a:solidFill>
              <a:ln w="9525">
                <a:solidFill>
                  <a:srgbClr val="FF66CC"/>
                </a:solidFill>
                <a:miter lim="800000"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9702" name="Freeform 7"/>
            <p:cNvSpPr/>
            <p:nvPr/>
          </p:nvSpPr>
          <p:spPr bwMode="auto">
            <a:xfrm>
              <a:off x="3276" y="909"/>
              <a:ext cx="1188" cy="1449"/>
            </a:xfrm>
            <a:custGeom>
              <a:avLst/>
              <a:gdLst>
                <a:gd name="T0" fmla="*/ 0 w 1188"/>
                <a:gd name="T1" fmla="*/ 0 h 1449"/>
                <a:gd name="T2" fmla="*/ 108 w 1188"/>
                <a:gd name="T3" fmla="*/ 144 h 1449"/>
                <a:gd name="T4" fmla="*/ 153 w 1188"/>
                <a:gd name="T5" fmla="*/ 198 h 1449"/>
                <a:gd name="T6" fmla="*/ 207 w 1188"/>
                <a:gd name="T7" fmla="*/ 315 h 1449"/>
                <a:gd name="T8" fmla="*/ 288 w 1188"/>
                <a:gd name="T9" fmla="*/ 405 h 1449"/>
                <a:gd name="T10" fmla="*/ 369 w 1188"/>
                <a:gd name="T11" fmla="*/ 513 h 1449"/>
                <a:gd name="T12" fmla="*/ 540 w 1188"/>
                <a:gd name="T13" fmla="*/ 774 h 1449"/>
                <a:gd name="T14" fmla="*/ 594 w 1188"/>
                <a:gd name="T15" fmla="*/ 837 h 1449"/>
                <a:gd name="T16" fmla="*/ 684 w 1188"/>
                <a:gd name="T17" fmla="*/ 864 h 1449"/>
                <a:gd name="T18" fmla="*/ 801 w 1188"/>
                <a:gd name="T19" fmla="*/ 972 h 1449"/>
                <a:gd name="T20" fmla="*/ 855 w 1188"/>
                <a:gd name="T21" fmla="*/ 1017 h 1449"/>
                <a:gd name="T22" fmla="*/ 882 w 1188"/>
                <a:gd name="T23" fmla="*/ 1071 h 1449"/>
                <a:gd name="T24" fmla="*/ 954 w 1188"/>
                <a:gd name="T25" fmla="*/ 1152 h 1449"/>
                <a:gd name="T26" fmla="*/ 1089 w 1188"/>
                <a:gd name="T27" fmla="*/ 1305 h 1449"/>
                <a:gd name="T28" fmla="*/ 1143 w 1188"/>
                <a:gd name="T29" fmla="*/ 1368 h 1449"/>
                <a:gd name="T30" fmla="*/ 1170 w 1188"/>
                <a:gd name="T31" fmla="*/ 1404 h 1449"/>
                <a:gd name="T32" fmla="*/ 1188 w 1188"/>
                <a:gd name="T33" fmla="*/ 1449 h 14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88"/>
                <a:gd name="T52" fmla="*/ 0 h 1449"/>
                <a:gd name="T53" fmla="*/ 1188 w 1188"/>
                <a:gd name="T54" fmla="*/ 1449 h 14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88" h="1449">
                  <a:moveTo>
                    <a:pt x="0" y="0"/>
                  </a:moveTo>
                  <a:cubicBezTo>
                    <a:pt x="20" y="51"/>
                    <a:pt x="52" y="125"/>
                    <a:pt x="108" y="144"/>
                  </a:cubicBezTo>
                  <a:cubicBezTo>
                    <a:pt x="121" y="163"/>
                    <a:pt x="142" y="178"/>
                    <a:pt x="153" y="198"/>
                  </a:cubicBezTo>
                  <a:cubicBezTo>
                    <a:pt x="175" y="237"/>
                    <a:pt x="180" y="277"/>
                    <a:pt x="207" y="315"/>
                  </a:cubicBezTo>
                  <a:cubicBezTo>
                    <a:pt x="230" y="347"/>
                    <a:pt x="264" y="374"/>
                    <a:pt x="288" y="405"/>
                  </a:cubicBezTo>
                  <a:cubicBezTo>
                    <a:pt x="327" y="455"/>
                    <a:pt x="320" y="476"/>
                    <a:pt x="369" y="513"/>
                  </a:cubicBezTo>
                  <a:cubicBezTo>
                    <a:pt x="421" y="600"/>
                    <a:pt x="475" y="696"/>
                    <a:pt x="540" y="774"/>
                  </a:cubicBezTo>
                  <a:cubicBezTo>
                    <a:pt x="559" y="797"/>
                    <a:pt x="563" y="822"/>
                    <a:pt x="594" y="837"/>
                  </a:cubicBezTo>
                  <a:cubicBezTo>
                    <a:pt x="622" y="851"/>
                    <a:pt x="654" y="855"/>
                    <a:pt x="684" y="864"/>
                  </a:cubicBezTo>
                  <a:cubicBezTo>
                    <a:pt x="716" y="913"/>
                    <a:pt x="745" y="953"/>
                    <a:pt x="801" y="972"/>
                  </a:cubicBezTo>
                  <a:cubicBezTo>
                    <a:pt x="818" y="989"/>
                    <a:pt x="838" y="1000"/>
                    <a:pt x="855" y="1017"/>
                  </a:cubicBezTo>
                  <a:cubicBezTo>
                    <a:pt x="897" y="1059"/>
                    <a:pt x="853" y="1027"/>
                    <a:pt x="882" y="1071"/>
                  </a:cubicBezTo>
                  <a:cubicBezTo>
                    <a:pt x="901" y="1100"/>
                    <a:pt x="933" y="1125"/>
                    <a:pt x="954" y="1152"/>
                  </a:cubicBezTo>
                  <a:cubicBezTo>
                    <a:pt x="1005" y="1218"/>
                    <a:pt x="1013" y="1259"/>
                    <a:pt x="1089" y="1305"/>
                  </a:cubicBezTo>
                  <a:cubicBezTo>
                    <a:pt x="1106" y="1372"/>
                    <a:pt x="1083" y="1315"/>
                    <a:pt x="1143" y="1368"/>
                  </a:cubicBezTo>
                  <a:cubicBezTo>
                    <a:pt x="1154" y="1378"/>
                    <a:pt x="1161" y="1392"/>
                    <a:pt x="1170" y="1404"/>
                  </a:cubicBezTo>
                  <a:cubicBezTo>
                    <a:pt x="1181" y="1437"/>
                    <a:pt x="1175" y="1423"/>
                    <a:pt x="1188" y="1449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4872038" y="2349500"/>
            <a:ext cx="2738437" cy="299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189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×</a:t>
            </a:r>
            <a:endParaRPr kumimoji="1" lang="en-US" altLang="zh-CN" sz="189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188913"/>
            <a:ext cx="8229600" cy="1641475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下图中电流表接法是否正确？</a:t>
            </a:r>
            <a:br>
              <a:rPr lang="zh-CN" altLang="en-US">
                <a:ea typeface="华文新魏" panose="02010800040101010101" pitchFamily="2" charset="-122"/>
              </a:rPr>
            </a:b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说明理由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" name="Picture 2" descr="7"/>
          <p:cNvPicPr>
            <a:picLocks noGrp="1" noChangeAspect="1" noChangeArrowheads="1"/>
          </p:cNvPicPr>
          <p:nvPr>
            <p:ph idx="429496729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25" y="2036445"/>
            <a:ext cx="4759960" cy="3331845"/>
          </a:xfrm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925945" y="2036445"/>
            <a:ext cx="2023745" cy="361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900" b="1">
                <a:solidFill>
                  <a:srgbClr val="E20000"/>
                </a:solidFill>
                <a:latin typeface="Times New Roman" panose="02020603050405020304"/>
                <a:ea typeface="楷体" panose="02010609060101010101" pitchFamily="49" charset="-122"/>
              </a:rPr>
              <a:t>√</a:t>
            </a:r>
            <a:endParaRPr lang="en-US" altLang="zh-CN" sz="22900" b="1">
              <a:solidFill>
                <a:srgbClr val="E2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74638"/>
            <a:ext cx="7786688" cy="14986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下图中电流表接法是否正确？</a:t>
            </a:r>
            <a:br>
              <a:rPr lang="zh-CN" altLang="en-US">
                <a:ea typeface="华文新魏" panose="02010800040101010101" pitchFamily="2" charset="-122"/>
              </a:rPr>
            </a:b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说明理由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31747" name="Picture 3" descr="电流表接法 乙"/>
          <p:cNvPicPr>
            <a:picLocks noChangeAspect="1" noChangeArrowheads="1"/>
          </p:cNvPicPr>
          <p:nvPr/>
        </p:nvPicPr>
        <p:blipFill>
          <a:blip r:embed="rId1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1687513"/>
            <a:ext cx="5976937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7696200" y="2784475"/>
            <a:ext cx="2700338" cy="24168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defRPr/>
            </a:pPr>
            <a:r>
              <a:rPr kumimoji="1"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测量</a:t>
            </a:r>
            <a:r>
              <a:rPr kumimoji="1"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L</a:t>
            </a:r>
            <a:r>
              <a:rPr kumimoji="1" lang="en-US" altLang="zh-CN" sz="36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kumimoji="1"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支路中电流时</a:t>
            </a:r>
            <a:r>
              <a:rPr kumimoji="1"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kumimoji="1"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电流表的接法</a:t>
            </a:r>
            <a:endParaRPr kumimoji="1" lang="zh-CN" altLang="en-US" sz="4000" b="1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590800" y="1863725"/>
            <a:ext cx="1779270" cy="361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2900" b="1">
                <a:solidFill>
                  <a:srgbClr val="E20000"/>
                </a:solidFill>
                <a:latin typeface="Times New Roman" panose="02020603050405020304"/>
                <a:ea typeface="楷体" panose="02010609060101010101" pitchFamily="49" charset="-122"/>
              </a:rPr>
              <a:t>√</a:t>
            </a:r>
            <a:endParaRPr lang="en-US" altLang="zh-CN" sz="22900" b="1">
              <a:solidFill>
                <a:srgbClr val="E2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ldLvl="0" animBg="1" autoUpdateAnimBg="0"/>
      <p:bldP spid="3379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847850" y="404813"/>
            <a:ext cx="8820150" cy="4525962"/>
          </a:xfrm>
        </p:spPr>
        <p:txBody>
          <a:bodyPr/>
          <a:lstStyle/>
          <a:p>
            <a:pPr eaLnBrk="1" hangingPunct="1"/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如图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，现在要用电流表来测量电灯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A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中的电流，那么接法正确的是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______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图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54438" y="1703388"/>
            <a:ext cx="6913562" cy="5154612"/>
          </a:xfrm>
          <a:noFill/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256588" y="765175"/>
            <a:ext cx="58674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D</a:t>
            </a:r>
            <a:endParaRPr lang="en-US" altLang="zh-CN" sz="44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524000" y="0"/>
            <a:ext cx="4681538" cy="11430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zh-CN" sz="3200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r>
              <a:rPr lang="zh-CN" altLang="en-US" sz="5400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实 验 探 究 </a:t>
            </a:r>
            <a:r>
              <a:rPr lang="en-US" altLang="zh-CN" sz="5400">
                <a:solidFill>
                  <a:srgbClr val="D60093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endParaRPr lang="en-US" altLang="zh-CN" sz="5400">
              <a:solidFill>
                <a:srgbClr val="D60093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52600" y="0"/>
            <a:ext cx="309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736725" y="65088"/>
            <a:ext cx="30988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440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352800" y="4495800"/>
            <a:ext cx="122396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b="1">
                <a:solidFill>
                  <a:srgbClr val="E20000"/>
                </a:solidFill>
                <a:latin typeface="Times New Roman" panose="02020603050405020304"/>
                <a:ea typeface="楷体" panose="02010609060101010101" pitchFamily="49" charset="-122"/>
              </a:rPr>
              <a:t>亮</a:t>
            </a:r>
            <a:endParaRPr lang="zh-CN" altLang="en-US" sz="5400" b="1">
              <a:solidFill>
                <a:srgbClr val="E2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896225" y="4508500"/>
            <a:ext cx="122396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b="1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暗</a:t>
            </a:r>
            <a:endParaRPr lang="zh-CN" altLang="en-US" sz="5400" b="1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4321175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1219200"/>
            <a:ext cx="4500562" cy="327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/>
          <p:cNvGrpSpPr/>
          <p:nvPr/>
        </p:nvGrpSpPr>
        <p:grpSpPr bwMode="auto">
          <a:xfrm>
            <a:off x="1524000" y="5181600"/>
            <a:ext cx="8404225" cy="1295400"/>
            <a:chOff x="0" y="3264"/>
            <a:chExt cx="5294" cy="816"/>
          </a:xfrm>
        </p:grpSpPr>
        <p:sp>
          <p:nvSpPr>
            <p:cNvPr id="8202" name="Text Box 9"/>
            <p:cNvSpPr txBox="1">
              <a:spLocks noChangeArrowheads="1"/>
            </p:cNvSpPr>
            <p:nvPr/>
          </p:nvSpPr>
          <p:spPr bwMode="auto">
            <a:xfrm>
              <a:off x="0" y="3456"/>
              <a:ext cx="4686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ea typeface="黑体" panose="02010609060101010101" pitchFamily="49" charset="-122"/>
                </a:rPr>
                <a:t>两个电路中灯的</a:t>
              </a:r>
              <a:r>
                <a:rPr lang="zh-CN" altLang="en-US" sz="3600" b="1">
                  <a:solidFill>
                    <a:srgbClr val="FF0000"/>
                  </a:solidFill>
                  <a:ea typeface="黑体" panose="02010609060101010101" pitchFamily="49" charset="-122"/>
                </a:rPr>
                <a:t>亮</a:t>
              </a:r>
              <a:r>
                <a:rPr lang="zh-CN" altLang="en-US" sz="3600" b="1">
                  <a:ea typeface="黑体" panose="02010609060101010101" pitchFamily="49" charset="-122"/>
                </a:rPr>
                <a:t>、</a:t>
              </a:r>
              <a:r>
                <a:rPr lang="zh-CN" altLang="en-US" sz="3600" b="1">
                  <a:solidFill>
                    <a:srgbClr val="3333FF"/>
                  </a:solidFill>
                  <a:ea typeface="黑体" panose="02010609060101010101" pitchFamily="49" charset="-122"/>
                </a:rPr>
                <a:t>暗</a:t>
              </a:r>
              <a:r>
                <a:rPr lang="zh-CN" altLang="en-US" sz="3600" b="1">
                  <a:ea typeface="黑体" panose="02010609060101010101" pitchFamily="49" charset="-122"/>
                </a:rPr>
                <a:t>说明了什么</a:t>
              </a:r>
              <a:endParaRPr lang="zh-CN" altLang="en-US" sz="3600" b="1">
                <a:ea typeface="黑体" panose="02010609060101010101" pitchFamily="49" charset="-122"/>
              </a:endParaRPr>
            </a:p>
          </p:txBody>
        </p:sp>
        <p:pic>
          <p:nvPicPr>
            <p:cNvPr id="8203" name="Picture 10" descr="q2">
              <a:hlinkClick r:id="rId3" action="ppaction://hlinkfile"/>
            </p:cNvPr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" y="3264"/>
              <a:ext cx="741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774825" y="333375"/>
            <a:ext cx="853440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kumimoji="1"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、如图所示是某同学用电流表测通过小灯泡的电流的实物连接图，其中的三处错误是：</a:t>
            </a:r>
            <a:endParaRPr kumimoji="1"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703388" y="2060575"/>
            <a:ext cx="4572000" cy="313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⑴____________</a:t>
            </a:r>
            <a:endParaRPr kumimoji="1" lang="en-US" altLang="zh-CN" sz="36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⑵____________</a:t>
            </a:r>
            <a:endParaRPr kumimoji="1" lang="en-US" altLang="zh-CN" sz="36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⑶____________ </a:t>
            </a:r>
            <a:endParaRPr kumimoji="1" lang="en-US" altLang="zh-CN" sz="36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______________</a:t>
            </a:r>
            <a:endParaRPr kumimoji="1" lang="en-US" altLang="zh-CN" sz="36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279650" y="1995488"/>
            <a:ext cx="83883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电源短路</a:t>
            </a:r>
            <a:r>
              <a:rPr kumimoji="1"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电流表直接接在电源两极）</a:t>
            </a:r>
            <a:endParaRPr kumimoji="1"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2351088" y="2852738"/>
            <a:ext cx="516096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电流表与灯并联</a:t>
            </a:r>
            <a:endParaRPr kumimoji="1"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279650" y="3678238"/>
            <a:ext cx="4267200" cy="147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电流表的正、负</a:t>
            </a:r>
            <a:endParaRPr kumimoji="1"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接线柱接反了</a:t>
            </a:r>
            <a:endParaRPr kumimoji="1"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3799" name="Picture 7" descr="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635" y="2853055"/>
            <a:ext cx="3958590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1" grpId="0" autoUpdateAnimBg="0"/>
      <p:bldP spid="3994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828800" y="625475"/>
            <a:ext cx="8610600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4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试试看：你能只改动两根导线，使该电路成为一个正确的电路吗？</a:t>
            </a:r>
            <a:endParaRPr kumimoji="1" lang="zh-CN" altLang="en-US" sz="44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4819" name="Picture 3" descr="7'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867025"/>
            <a:ext cx="48768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867025"/>
            <a:ext cx="48768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5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905125"/>
            <a:ext cx="48768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6" descr="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876550"/>
            <a:ext cx="487680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847850" y="404813"/>
            <a:ext cx="838200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、如图所示的是一对同一电路先后两次测量的结果。图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A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采用的是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______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量程，示数是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____A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；图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B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采用的是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_______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量程，示数是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____A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。</a:t>
            </a:r>
            <a:endParaRPr kumimoji="1" lang="zh-CN" altLang="en-US" sz="40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874838" y="1697038"/>
            <a:ext cx="198913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～</a:t>
            </a:r>
            <a:r>
              <a:rPr kumimoji="1"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0.6A</a:t>
            </a:r>
            <a:endParaRPr kumimoji="1" lang="en-US" altLang="zh-CN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527800" y="1574800"/>
            <a:ext cx="15240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0.44</a:t>
            </a:r>
            <a:endParaRPr kumimoji="1" lang="en-US" altLang="zh-CN" sz="40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606483" y="2190115"/>
            <a:ext cx="18510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～</a:t>
            </a:r>
            <a:r>
              <a:rPr kumimoji="1"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kumimoji="1" lang="en-US" altLang="zh-CN" sz="40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</a:t>
            </a:r>
            <a:endParaRPr kumimoji="1" lang="en-US" altLang="zh-CN" sz="40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8379778" y="2220913"/>
            <a:ext cx="12954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0.4</a:t>
            </a:r>
            <a:endParaRPr kumimoji="1" lang="en-US" altLang="zh-CN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35847" name="Group 7"/>
          <p:cNvGrpSpPr/>
          <p:nvPr/>
        </p:nvGrpSpPr>
        <p:grpSpPr bwMode="auto">
          <a:xfrm>
            <a:off x="1992313" y="3605213"/>
            <a:ext cx="8064500" cy="3063875"/>
            <a:chOff x="424" y="1840"/>
            <a:chExt cx="4951" cy="1839"/>
          </a:xfrm>
        </p:grpSpPr>
        <p:grpSp>
          <p:nvGrpSpPr>
            <p:cNvPr id="35848" name="Group 8"/>
            <p:cNvGrpSpPr>
              <a:grpSpLocks noChangeAspect="1"/>
            </p:cNvGrpSpPr>
            <p:nvPr/>
          </p:nvGrpSpPr>
          <p:grpSpPr bwMode="auto">
            <a:xfrm>
              <a:off x="431" y="2051"/>
              <a:ext cx="2225" cy="1572"/>
              <a:chOff x="2162" y="781"/>
              <a:chExt cx="5076" cy="3170"/>
            </a:xfrm>
          </p:grpSpPr>
          <p:grpSp>
            <p:nvGrpSpPr>
              <p:cNvPr id="35915" name="Group 9"/>
              <p:cNvGrpSpPr>
                <a:grpSpLocks noChangeAspect="1"/>
              </p:cNvGrpSpPr>
              <p:nvPr/>
            </p:nvGrpSpPr>
            <p:grpSpPr bwMode="auto">
              <a:xfrm>
                <a:off x="2162" y="781"/>
                <a:ext cx="5076" cy="1462"/>
                <a:chOff x="1662" y="860"/>
                <a:chExt cx="5076" cy="1462"/>
              </a:xfrm>
            </p:grpSpPr>
            <p:sp>
              <p:nvSpPr>
                <p:cNvPr id="35917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1662" y="1986"/>
                  <a:ext cx="423" cy="33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18" name="Line 11"/>
                <p:cNvSpPr>
                  <a:spLocks noChangeAspect="1" noChangeShapeType="1"/>
                </p:cNvSpPr>
                <p:nvPr/>
              </p:nvSpPr>
              <p:spPr bwMode="auto">
                <a:xfrm>
                  <a:off x="1966" y="1998"/>
                  <a:ext cx="223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19" name="Line 12"/>
                <p:cNvSpPr>
                  <a:spLocks noChangeAspect="1" noChangeShapeType="1"/>
                </p:cNvSpPr>
                <p:nvPr/>
              </p:nvSpPr>
              <p:spPr bwMode="auto">
                <a:xfrm>
                  <a:off x="2090" y="1867"/>
                  <a:ext cx="211" cy="2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0" name="Line 13"/>
                <p:cNvSpPr>
                  <a:spLocks noChangeAspect="1" noChangeShapeType="1"/>
                </p:cNvSpPr>
                <p:nvPr/>
              </p:nvSpPr>
              <p:spPr bwMode="auto">
                <a:xfrm>
                  <a:off x="2222" y="1745"/>
                  <a:ext cx="198" cy="2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1" name="Line 14"/>
                <p:cNvSpPr>
                  <a:spLocks noChangeAspect="1" noChangeShapeType="1"/>
                </p:cNvSpPr>
                <p:nvPr/>
              </p:nvSpPr>
              <p:spPr bwMode="auto">
                <a:xfrm>
                  <a:off x="2361" y="1630"/>
                  <a:ext cx="184" cy="2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2" name="Line 15"/>
                <p:cNvSpPr>
                  <a:spLocks noChangeAspect="1" noChangeShapeType="1"/>
                </p:cNvSpPr>
                <p:nvPr/>
              </p:nvSpPr>
              <p:spPr bwMode="auto">
                <a:xfrm>
                  <a:off x="2427" y="1408"/>
                  <a:ext cx="248" cy="36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3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2658" y="1427"/>
                  <a:ext cx="154" cy="25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4" name="Line 17"/>
                <p:cNvSpPr>
                  <a:spLocks noChangeAspect="1" noChangeShapeType="1"/>
                </p:cNvSpPr>
                <p:nvPr/>
              </p:nvSpPr>
              <p:spPr bwMode="auto">
                <a:xfrm>
                  <a:off x="2815" y="1339"/>
                  <a:ext cx="138" cy="26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5" name="Line 18"/>
                <p:cNvSpPr>
                  <a:spLocks noChangeAspect="1" noChangeShapeType="1"/>
                </p:cNvSpPr>
                <p:nvPr/>
              </p:nvSpPr>
              <p:spPr bwMode="auto">
                <a:xfrm>
                  <a:off x="2977" y="1261"/>
                  <a:ext cx="122" cy="2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6" name="Line 19"/>
                <p:cNvSpPr>
                  <a:spLocks noChangeAspect="1" noChangeShapeType="1"/>
                </p:cNvSpPr>
                <p:nvPr/>
              </p:nvSpPr>
              <p:spPr bwMode="auto">
                <a:xfrm>
                  <a:off x="3143" y="1192"/>
                  <a:ext cx="106" cy="2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7" name="Line 20"/>
                <p:cNvSpPr>
                  <a:spLocks noChangeAspect="1" noChangeShapeType="1"/>
                </p:cNvSpPr>
                <p:nvPr/>
              </p:nvSpPr>
              <p:spPr bwMode="auto">
                <a:xfrm>
                  <a:off x="3243" y="905"/>
                  <a:ext cx="159" cy="51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8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3487" y="1086"/>
                  <a:ext cx="71" cy="29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29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3663" y="1048"/>
                  <a:ext cx="54" cy="29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0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3841" y="1022"/>
                  <a:ext cx="36" cy="29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1" name="Line 24"/>
                <p:cNvSpPr>
                  <a:spLocks noChangeAspect="1" noChangeShapeType="1"/>
                </p:cNvSpPr>
                <p:nvPr/>
              </p:nvSpPr>
              <p:spPr bwMode="auto">
                <a:xfrm>
                  <a:off x="4020" y="1005"/>
                  <a:ext cx="18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2" name="Line 25"/>
                <p:cNvSpPr>
                  <a:spLocks noChangeAspect="1" noChangeShapeType="1"/>
                </p:cNvSpPr>
                <p:nvPr/>
              </p:nvSpPr>
              <p:spPr bwMode="auto">
                <a:xfrm>
                  <a:off x="4200" y="860"/>
                  <a:ext cx="0" cy="4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3" name="Line 2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362" y="1005"/>
                  <a:ext cx="18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4" name="Line 2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523" y="1022"/>
                  <a:ext cx="36" cy="29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5" name="Line 2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683" y="1048"/>
                  <a:ext cx="54" cy="29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6" name="Line 2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842" y="1086"/>
                  <a:ext cx="71" cy="29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7" name="Line 3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998" y="905"/>
                  <a:ext cx="159" cy="51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8" name="Line 3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151" y="1192"/>
                  <a:ext cx="106" cy="2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39" name="Line 3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301" y="1261"/>
                  <a:ext cx="122" cy="2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0" name="Line 3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447" y="1339"/>
                  <a:ext cx="138" cy="26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1" name="Line 3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588" y="1427"/>
                  <a:ext cx="154" cy="25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2" name="Line 3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725" y="1408"/>
                  <a:ext cx="248" cy="36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3" name="Line 3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855" y="1630"/>
                  <a:ext cx="184" cy="2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4" name="Line 3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980" y="1745"/>
                  <a:ext cx="198" cy="2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5" name="Line 3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6099" y="1867"/>
                  <a:ext cx="211" cy="2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6" name="Line 3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6211" y="1998"/>
                  <a:ext cx="223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47" name="Line 4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6315" y="1986"/>
                  <a:ext cx="423" cy="33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5916" name="Arc 41"/>
              <p:cNvSpPr>
                <a:spLocks noChangeAspect="1"/>
              </p:cNvSpPr>
              <p:nvPr/>
            </p:nvSpPr>
            <p:spPr bwMode="auto">
              <a:xfrm>
                <a:off x="2573" y="1212"/>
                <a:ext cx="4268" cy="2739"/>
              </a:xfrm>
              <a:custGeom>
                <a:avLst/>
                <a:gdLst>
                  <a:gd name="T0" fmla="*/ 0 w 33667"/>
                  <a:gd name="T1" fmla="*/ 16 h 21600"/>
                  <a:gd name="T2" fmla="*/ 69 w 33667"/>
                  <a:gd name="T3" fmla="*/ 17 h 21600"/>
                  <a:gd name="T4" fmla="*/ 34 w 33667"/>
                  <a:gd name="T5" fmla="*/ 44 h 21600"/>
                  <a:gd name="T6" fmla="*/ 0 60000 65536"/>
                  <a:gd name="T7" fmla="*/ 0 60000 65536"/>
                  <a:gd name="T8" fmla="*/ 0 60000 65536"/>
                  <a:gd name="T9" fmla="*/ 0 w 33667"/>
                  <a:gd name="T10" fmla="*/ 0 h 21600"/>
                  <a:gd name="T11" fmla="*/ 33667 w 3366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67" h="21600" fill="none" extrusionOk="0">
                    <a:moveTo>
                      <a:pt x="-1" y="8009"/>
                    </a:moveTo>
                    <a:cubicBezTo>
                      <a:pt x="4101" y="2943"/>
                      <a:pt x="10270" y="-1"/>
                      <a:pt x="16789" y="0"/>
                    </a:cubicBezTo>
                    <a:cubicBezTo>
                      <a:pt x="23357" y="0"/>
                      <a:pt x="29568" y="2988"/>
                      <a:pt x="33667" y="8120"/>
                    </a:cubicBezTo>
                  </a:path>
                  <a:path w="33667" h="21600" stroke="0" extrusionOk="0">
                    <a:moveTo>
                      <a:pt x="-1" y="8009"/>
                    </a:moveTo>
                    <a:cubicBezTo>
                      <a:pt x="4101" y="2943"/>
                      <a:pt x="10270" y="-1"/>
                      <a:pt x="16789" y="0"/>
                    </a:cubicBezTo>
                    <a:cubicBezTo>
                      <a:pt x="23357" y="0"/>
                      <a:pt x="29568" y="2988"/>
                      <a:pt x="33667" y="8120"/>
                    </a:cubicBezTo>
                    <a:lnTo>
                      <a:pt x="16789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49" name="Text Box 42"/>
            <p:cNvSpPr txBox="1">
              <a:spLocks noChangeArrowheads="1"/>
            </p:cNvSpPr>
            <p:nvPr/>
          </p:nvSpPr>
          <p:spPr bwMode="auto">
            <a:xfrm>
              <a:off x="424" y="2341"/>
              <a:ext cx="179" cy="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0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0" name="Text Box 43"/>
            <p:cNvSpPr txBox="1">
              <a:spLocks noChangeArrowheads="1"/>
            </p:cNvSpPr>
            <p:nvPr/>
          </p:nvSpPr>
          <p:spPr bwMode="auto">
            <a:xfrm>
              <a:off x="1097" y="1840"/>
              <a:ext cx="180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1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1" name="Text Box 44"/>
            <p:cNvSpPr txBox="1">
              <a:spLocks noChangeArrowheads="1"/>
            </p:cNvSpPr>
            <p:nvPr/>
          </p:nvSpPr>
          <p:spPr bwMode="auto">
            <a:xfrm>
              <a:off x="1965" y="1890"/>
              <a:ext cx="178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2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2" name="Text Box 45"/>
            <p:cNvSpPr txBox="1">
              <a:spLocks noChangeArrowheads="1"/>
            </p:cNvSpPr>
            <p:nvPr/>
          </p:nvSpPr>
          <p:spPr bwMode="auto">
            <a:xfrm>
              <a:off x="2656" y="2461"/>
              <a:ext cx="179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3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3" name="Text Box 46"/>
            <p:cNvSpPr txBox="1">
              <a:spLocks noChangeArrowheads="1"/>
            </p:cNvSpPr>
            <p:nvPr/>
          </p:nvSpPr>
          <p:spPr bwMode="auto">
            <a:xfrm>
              <a:off x="1489" y="2397"/>
              <a:ext cx="284" cy="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4000" b="1">
                  <a:latin typeface="Times New Roman" panose="02020603050405020304" pitchFamily="18" charset="0"/>
                </a:rPr>
                <a:t>A</a:t>
              </a:r>
              <a:endParaRPr lang="en-US" altLang="zh-CN" sz="4000" b="1">
                <a:latin typeface="Times New Roman" panose="02020603050405020304" pitchFamily="18" charset="0"/>
              </a:endParaRPr>
            </a:p>
          </p:txBody>
        </p:sp>
        <p:sp>
          <p:nvSpPr>
            <p:cNvPr id="35854" name="Text Box 47"/>
            <p:cNvSpPr txBox="1">
              <a:spLocks noChangeArrowheads="1"/>
            </p:cNvSpPr>
            <p:nvPr/>
          </p:nvSpPr>
          <p:spPr bwMode="auto">
            <a:xfrm>
              <a:off x="704" y="2732"/>
              <a:ext cx="28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latin typeface="Times New Roman" panose="02020603050405020304" pitchFamily="18" charset="0"/>
                </a:rPr>
                <a:t>0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5" name="Text Box 48"/>
            <p:cNvSpPr txBox="1">
              <a:spLocks noChangeArrowheads="1"/>
            </p:cNvSpPr>
            <p:nvPr/>
          </p:nvSpPr>
          <p:spPr bwMode="auto">
            <a:xfrm>
              <a:off x="1097" y="2341"/>
              <a:ext cx="729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latin typeface="Times New Roman" panose="02020603050405020304" pitchFamily="18" charset="0"/>
                </a:rPr>
                <a:t>0.2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6" name="Text Box 49"/>
            <p:cNvSpPr txBox="1">
              <a:spLocks noChangeArrowheads="1"/>
            </p:cNvSpPr>
            <p:nvPr/>
          </p:nvSpPr>
          <p:spPr bwMode="auto">
            <a:xfrm>
              <a:off x="1714" y="2286"/>
              <a:ext cx="460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0.4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7" name="Text Box 50"/>
            <p:cNvSpPr txBox="1">
              <a:spLocks noChangeArrowheads="1"/>
            </p:cNvSpPr>
            <p:nvPr/>
          </p:nvSpPr>
          <p:spPr bwMode="auto">
            <a:xfrm>
              <a:off x="2218" y="2732"/>
              <a:ext cx="449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latin typeface="Times New Roman" panose="02020603050405020304" pitchFamily="18" charset="0"/>
                </a:rPr>
                <a:t>0.6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58" name="Oval 51"/>
            <p:cNvSpPr>
              <a:spLocks noChangeArrowheads="1"/>
            </p:cNvSpPr>
            <p:nvPr/>
          </p:nvSpPr>
          <p:spPr bwMode="auto">
            <a:xfrm>
              <a:off x="1489" y="3344"/>
              <a:ext cx="257" cy="25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859" name="Text Box 52"/>
            <p:cNvSpPr txBox="1">
              <a:spLocks noChangeArrowheads="1"/>
            </p:cNvSpPr>
            <p:nvPr/>
          </p:nvSpPr>
          <p:spPr bwMode="auto">
            <a:xfrm>
              <a:off x="1429" y="3339"/>
              <a:ext cx="44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panose="02020603050405020304" pitchFamily="18" charset="0"/>
                </a:rPr>
                <a:t>0.6</a:t>
              </a:r>
              <a:endParaRPr kumimoji="1" lang="en-US" altLang="zh-CN" sz="2000" b="1">
                <a:latin typeface="Times New Roman" panose="02020603050405020304" pitchFamily="18" charset="0"/>
              </a:endParaRPr>
            </a:p>
          </p:txBody>
        </p:sp>
        <p:grpSp>
          <p:nvGrpSpPr>
            <p:cNvPr id="35860" name="Group 53"/>
            <p:cNvGrpSpPr>
              <a:grpSpLocks noChangeAspect="1"/>
            </p:cNvGrpSpPr>
            <p:nvPr/>
          </p:nvGrpSpPr>
          <p:grpSpPr bwMode="auto">
            <a:xfrm>
              <a:off x="3016" y="2069"/>
              <a:ext cx="2359" cy="1610"/>
              <a:chOff x="2162" y="781"/>
              <a:chExt cx="5076" cy="3170"/>
            </a:xfrm>
          </p:grpSpPr>
          <p:grpSp>
            <p:nvGrpSpPr>
              <p:cNvPr id="35882" name="Group 54"/>
              <p:cNvGrpSpPr>
                <a:grpSpLocks noChangeAspect="1"/>
              </p:cNvGrpSpPr>
              <p:nvPr/>
            </p:nvGrpSpPr>
            <p:grpSpPr bwMode="auto">
              <a:xfrm>
                <a:off x="2162" y="781"/>
                <a:ext cx="5076" cy="1462"/>
                <a:chOff x="1662" y="860"/>
                <a:chExt cx="5076" cy="1462"/>
              </a:xfrm>
            </p:grpSpPr>
            <p:sp>
              <p:nvSpPr>
                <p:cNvPr id="35884" name="Line 55"/>
                <p:cNvSpPr>
                  <a:spLocks noChangeAspect="1" noChangeShapeType="1"/>
                </p:cNvSpPr>
                <p:nvPr/>
              </p:nvSpPr>
              <p:spPr bwMode="auto">
                <a:xfrm>
                  <a:off x="1662" y="1986"/>
                  <a:ext cx="423" cy="33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85" name="Line 56"/>
                <p:cNvSpPr>
                  <a:spLocks noChangeAspect="1" noChangeShapeType="1"/>
                </p:cNvSpPr>
                <p:nvPr/>
              </p:nvSpPr>
              <p:spPr bwMode="auto">
                <a:xfrm>
                  <a:off x="1966" y="1998"/>
                  <a:ext cx="223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86" name="Line 57"/>
                <p:cNvSpPr>
                  <a:spLocks noChangeAspect="1" noChangeShapeType="1"/>
                </p:cNvSpPr>
                <p:nvPr/>
              </p:nvSpPr>
              <p:spPr bwMode="auto">
                <a:xfrm>
                  <a:off x="2090" y="1867"/>
                  <a:ext cx="211" cy="2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87" name="Line 58"/>
                <p:cNvSpPr>
                  <a:spLocks noChangeAspect="1" noChangeShapeType="1"/>
                </p:cNvSpPr>
                <p:nvPr/>
              </p:nvSpPr>
              <p:spPr bwMode="auto">
                <a:xfrm>
                  <a:off x="2222" y="1745"/>
                  <a:ext cx="198" cy="2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88" name="Line 59"/>
                <p:cNvSpPr>
                  <a:spLocks noChangeAspect="1" noChangeShapeType="1"/>
                </p:cNvSpPr>
                <p:nvPr/>
              </p:nvSpPr>
              <p:spPr bwMode="auto">
                <a:xfrm>
                  <a:off x="2361" y="1630"/>
                  <a:ext cx="184" cy="2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89" name="Line 60"/>
                <p:cNvSpPr>
                  <a:spLocks noChangeAspect="1" noChangeShapeType="1"/>
                </p:cNvSpPr>
                <p:nvPr/>
              </p:nvSpPr>
              <p:spPr bwMode="auto">
                <a:xfrm>
                  <a:off x="2427" y="1408"/>
                  <a:ext cx="248" cy="36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0" name="Line 61"/>
                <p:cNvSpPr>
                  <a:spLocks noChangeAspect="1" noChangeShapeType="1"/>
                </p:cNvSpPr>
                <p:nvPr/>
              </p:nvSpPr>
              <p:spPr bwMode="auto">
                <a:xfrm>
                  <a:off x="2658" y="1427"/>
                  <a:ext cx="154" cy="25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1" name="Line 62"/>
                <p:cNvSpPr>
                  <a:spLocks noChangeAspect="1" noChangeShapeType="1"/>
                </p:cNvSpPr>
                <p:nvPr/>
              </p:nvSpPr>
              <p:spPr bwMode="auto">
                <a:xfrm>
                  <a:off x="2815" y="1339"/>
                  <a:ext cx="138" cy="26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2" name="Line 63"/>
                <p:cNvSpPr>
                  <a:spLocks noChangeAspect="1" noChangeShapeType="1"/>
                </p:cNvSpPr>
                <p:nvPr/>
              </p:nvSpPr>
              <p:spPr bwMode="auto">
                <a:xfrm>
                  <a:off x="2977" y="1261"/>
                  <a:ext cx="122" cy="2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3" name="Line 64"/>
                <p:cNvSpPr>
                  <a:spLocks noChangeAspect="1" noChangeShapeType="1"/>
                </p:cNvSpPr>
                <p:nvPr/>
              </p:nvSpPr>
              <p:spPr bwMode="auto">
                <a:xfrm>
                  <a:off x="3143" y="1192"/>
                  <a:ext cx="106" cy="2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4" name="Line 65"/>
                <p:cNvSpPr>
                  <a:spLocks noChangeAspect="1" noChangeShapeType="1"/>
                </p:cNvSpPr>
                <p:nvPr/>
              </p:nvSpPr>
              <p:spPr bwMode="auto">
                <a:xfrm>
                  <a:off x="3243" y="905"/>
                  <a:ext cx="159" cy="51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5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3487" y="1086"/>
                  <a:ext cx="71" cy="29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6" name="Line 67"/>
                <p:cNvSpPr>
                  <a:spLocks noChangeAspect="1" noChangeShapeType="1"/>
                </p:cNvSpPr>
                <p:nvPr/>
              </p:nvSpPr>
              <p:spPr bwMode="auto">
                <a:xfrm>
                  <a:off x="3663" y="1048"/>
                  <a:ext cx="54" cy="29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7" name="Line 68"/>
                <p:cNvSpPr>
                  <a:spLocks noChangeAspect="1" noChangeShapeType="1"/>
                </p:cNvSpPr>
                <p:nvPr/>
              </p:nvSpPr>
              <p:spPr bwMode="auto">
                <a:xfrm>
                  <a:off x="3841" y="1022"/>
                  <a:ext cx="36" cy="29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8" name="Line 69"/>
                <p:cNvSpPr>
                  <a:spLocks noChangeAspect="1" noChangeShapeType="1"/>
                </p:cNvSpPr>
                <p:nvPr/>
              </p:nvSpPr>
              <p:spPr bwMode="auto">
                <a:xfrm>
                  <a:off x="4020" y="1005"/>
                  <a:ext cx="18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99" name="Line 70"/>
                <p:cNvSpPr>
                  <a:spLocks noChangeAspect="1" noChangeShapeType="1"/>
                </p:cNvSpPr>
                <p:nvPr/>
              </p:nvSpPr>
              <p:spPr bwMode="auto">
                <a:xfrm>
                  <a:off x="4200" y="860"/>
                  <a:ext cx="0" cy="4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0" name="Line 7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362" y="1005"/>
                  <a:ext cx="18" cy="3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1" name="Line 7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523" y="1022"/>
                  <a:ext cx="36" cy="29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2" name="Line 7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683" y="1048"/>
                  <a:ext cx="54" cy="29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3" name="Line 7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842" y="1086"/>
                  <a:ext cx="71" cy="29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4" name="Line 7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998" y="905"/>
                  <a:ext cx="159" cy="51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5" name="Line 7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151" y="1192"/>
                  <a:ext cx="106" cy="28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6" name="Line 7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301" y="1261"/>
                  <a:ext cx="122" cy="2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7" name="Line 7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447" y="1339"/>
                  <a:ext cx="138" cy="26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8" name="Line 7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588" y="1427"/>
                  <a:ext cx="154" cy="25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09" name="Line 8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725" y="1408"/>
                  <a:ext cx="248" cy="36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10" name="Line 8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855" y="1630"/>
                  <a:ext cx="184" cy="2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11" name="Line 8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980" y="1745"/>
                  <a:ext cx="198" cy="22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12" name="Line 8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6099" y="1867"/>
                  <a:ext cx="211" cy="2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13" name="Line 8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6211" y="1998"/>
                  <a:ext cx="223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14" name="Line 8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6315" y="1986"/>
                  <a:ext cx="423" cy="33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5883" name="Arc 86"/>
              <p:cNvSpPr>
                <a:spLocks noChangeAspect="1"/>
              </p:cNvSpPr>
              <p:nvPr/>
            </p:nvSpPr>
            <p:spPr bwMode="auto">
              <a:xfrm>
                <a:off x="2573" y="1212"/>
                <a:ext cx="4268" cy="2739"/>
              </a:xfrm>
              <a:custGeom>
                <a:avLst/>
                <a:gdLst>
                  <a:gd name="T0" fmla="*/ 0 w 33667"/>
                  <a:gd name="T1" fmla="*/ 16 h 21600"/>
                  <a:gd name="T2" fmla="*/ 69 w 33667"/>
                  <a:gd name="T3" fmla="*/ 17 h 21600"/>
                  <a:gd name="T4" fmla="*/ 34 w 33667"/>
                  <a:gd name="T5" fmla="*/ 44 h 21600"/>
                  <a:gd name="T6" fmla="*/ 0 60000 65536"/>
                  <a:gd name="T7" fmla="*/ 0 60000 65536"/>
                  <a:gd name="T8" fmla="*/ 0 60000 65536"/>
                  <a:gd name="T9" fmla="*/ 0 w 33667"/>
                  <a:gd name="T10" fmla="*/ 0 h 21600"/>
                  <a:gd name="T11" fmla="*/ 33667 w 33667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67" h="21600" fill="none" extrusionOk="0">
                    <a:moveTo>
                      <a:pt x="-1" y="8009"/>
                    </a:moveTo>
                    <a:cubicBezTo>
                      <a:pt x="4101" y="2943"/>
                      <a:pt x="10270" y="-1"/>
                      <a:pt x="16789" y="0"/>
                    </a:cubicBezTo>
                    <a:cubicBezTo>
                      <a:pt x="23357" y="0"/>
                      <a:pt x="29568" y="2988"/>
                      <a:pt x="33667" y="8120"/>
                    </a:cubicBezTo>
                  </a:path>
                  <a:path w="33667" h="21600" stroke="0" extrusionOk="0">
                    <a:moveTo>
                      <a:pt x="-1" y="8009"/>
                    </a:moveTo>
                    <a:cubicBezTo>
                      <a:pt x="4101" y="2943"/>
                      <a:pt x="10270" y="-1"/>
                      <a:pt x="16789" y="0"/>
                    </a:cubicBezTo>
                    <a:cubicBezTo>
                      <a:pt x="23357" y="0"/>
                      <a:pt x="29568" y="2988"/>
                      <a:pt x="33667" y="8120"/>
                    </a:cubicBezTo>
                    <a:lnTo>
                      <a:pt x="16789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61" name="Text Box 87"/>
            <p:cNvSpPr txBox="1">
              <a:spLocks noChangeArrowheads="1"/>
            </p:cNvSpPr>
            <p:nvPr/>
          </p:nvSpPr>
          <p:spPr bwMode="auto">
            <a:xfrm>
              <a:off x="3016" y="2402"/>
              <a:ext cx="175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0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62" name="Text Box 88"/>
            <p:cNvSpPr txBox="1">
              <a:spLocks noChangeArrowheads="1"/>
            </p:cNvSpPr>
            <p:nvPr/>
          </p:nvSpPr>
          <p:spPr bwMode="auto">
            <a:xfrm>
              <a:off x="3674" y="1888"/>
              <a:ext cx="176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1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63" name="Text Box 89"/>
            <p:cNvSpPr txBox="1">
              <a:spLocks noChangeArrowheads="1"/>
            </p:cNvSpPr>
            <p:nvPr/>
          </p:nvSpPr>
          <p:spPr bwMode="auto">
            <a:xfrm>
              <a:off x="4524" y="1939"/>
              <a:ext cx="174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2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64" name="Text Box 90"/>
            <p:cNvSpPr txBox="1">
              <a:spLocks noChangeArrowheads="1"/>
            </p:cNvSpPr>
            <p:nvPr/>
          </p:nvSpPr>
          <p:spPr bwMode="auto">
            <a:xfrm>
              <a:off x="5200" y="2524"/>
              <a:ext cx="175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2400" b="1">
                  <a:latin typeface="Times New Roman" panose="02020603050405020304" pitchFamily="18" charset="0"/>
                </a:rPr>
                <a:t>3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65" name="Text Box 91"/>
            <p:cNvSpPr txBox="1">
              <a:spLocks noChangeArrowheads="1"/>
            </p:cNvSpPr>
            <p:nvPr/>
          </p:nvSpPr>
          <p:spPr bwMode="auto">
            <a:xfrm>
              <a:off x="4058" y="2459"/>
              <a:ext cx="278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4000" b="1">
                  <a:latin typeface="Times New Roman" panose="02020603050405020304" pitchFamily="18" charset="0"/>
                </a:rPr>
                <a:t>A</a:t>
              </a:r>
              <a:endParaRPr lang="en-US" altLang="zh-CN" sz="4000" b="1">
                <a:latin typeface="Times New Roman" panose="02020603050405020304" pitchFamily="18" charset="0"/>
              </a:endParaRPr>
            </a:p>
          </p:txBody>
        </p:sp>
        <p:sp>
          <p:nvSpPr>
            <p:cNvPr id="35866" name="Text Box 92"/>
            <p:cNvSpPr txBox="1">
              <a:spLocks noChangeArrowheads="1"/>
            </p:cNvSpPr>
            <p:nvPr/>
          </p:nvSpPr>
          <p:spPr bwMode="auto">
            <a:xfrm>
              <a:off x="3290" y="2801"/>
              <a:ext cx="275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latin typeface="Times New Roman" panose="02020603050405020304" pitchFamily="18" charset="0"/>
                </a:rPr>
                <a:t>0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67" name="Text Box 93"/>
            <p:cNvSpPr txBox="1">
              <a:spLocks noChangeArrowheads="1"/>
            </p:cNvSpPr>
            <p:nvPr/>
          </p:nvSpPr>
          <p:spPr bwMode="auto">
            <a:xfrm>
              <a:off x="3674" y="2402"/>
              <a:ext cx="714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latin typeface="Times New Roman" panose="02020603050405020304" pitchFamily="18" charset="0"/>
                </a:rPr>
                <a:t>0.2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68" name="Text Box 94"/>
            <p:cNvSpPr txBox="1">
              <a:spLocks noChangeArrowheads="1"/>
            </p:cNvSpPr>
            <p:nvPr/>
          </p:nvSpPr>
          <p:spPr bwMode="auto">
            <a:xfrm>
              <a:off x="4278" y="2345"/>
              <a:ext cx="450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Times New Roman" panose="02020603050405020304" pitchFamily="18" charset="0"/>
                </a:rPr>
                <a:t>0.4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69" name="Text Box 95"/>
            <p:cNvSpPr txBox="1">
              <a:spLocks noChangeArrowheads="1"/>
            </p:cNvSpPr>
            <p:nvPr/>
          </p:nvSpPr>
          <p:spPr bwMode="auto">
            <a:xfrm>
              <a:off x="4772" y="2801"/>
              <a:ext cx="438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latin typeface="Times New Roman" panose="02020603050405020304" pitchFamily="18" charset="0"/>
                </a:rPr>
                <a:t>0.6</a:t>
              </a:r>
              <a:endParaRPr kumimoji="1" lang="en-US" altLang="zh-CN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35870" name="Line 96"/>
            <p:cNvSpPr>
              <a:spLocks noChangeShapeType="1"/>
            </p:cNvSpPr>
            <p:nvPr/>
          </p:nvSpPr>
          <p:spPr bwMode="auto">
            <a:xfrm flipV="1">
              <a:off x="1701" y="2341"/>
              <a:ext cx="336" cy="72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871" name="Line 97"/>
            <p:cNvSpPr>
              <a:spLocks noChangeShapeType="1"/>
            </p:cNvSpPr>
            <p:nvPr/>
          </p:nvSpPr>
          <p:spPr bwMode="auto">
            <a:xfrm flipH="1" flipV="1">
              <a:off x="3424" y="2568"/>
              <a:ext cx="576" cy="62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872" name="Oval 98"/>
            <p:cNvSpPr>
              <a:spLocks noChangeArrowheads="1"/>
            </p:cNvSpPr>
            <p:nvPr/>
          </p:nvSpPr>
          <p:spPr bwMode="auto">
            <a:xfrm>
              <a:off x="899" y="3344"/>
              <a:ext cx="257" cy="25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873" name="Text Box 99"/>
            <p:cNvSpPr txBox="1">
              <a:spLocks noChangeArrowheads="1"/>
            </p:cNvSpPr>
            <p:nvPr/>
          </p:nvSpPr>
          <p:spPr bwMode="auto">
            <a:xfrm>
              <a:off x="885" y="3339"/>
              <a:ext cx="44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panose="02020603050405020304" pitchFamily="18" charset="0"/>
                </a:rPr>
                <a:t>—</a:t>
              </a:r>
              <a:endParaRPr kumimoji="1" lang="en-US" altLang="zh-CN" sz="2000" b="1">
                <a:latin typeface="Times New Roman" panose="02020603050405020304" pitchFamily="18" charset="0"/>
              </a:endParaRPr>
            </a:p>
          </p:txBody>
        </p:sp>
        <p:sp>
          <p:nvSpPr>
            <p:cNvPr id="35874" name="Oval 100"/>
            <p:cNvSpPr>
              <a:spLocks noChangeArrowheads="1"/>
            </p:cNvSpPr>
            <p:nvPr/>
          </p:nvSpPr>
          <p:spPr bwMode="auto">
            <a:xfrm>
              <a:off x="2078" y="3344"/>
              <a:ext cx="257" cy="25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875" name="Text Box 101"/>
            <p:cNvSpPr txBox="1">
              <a:spLocks noChangeArrowheads="1"/>
            </p:cNvSpPr>
            <p:nvPr/>
          </p:nvSpPr>
          <p:spPr bwMode="auto">
            <a:xfrm>
              <a:off x="2118" y="3348"/>
              <a:ext cx="44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panose="02020603050405020304" pitchFamily="18" charset="0"/>
                </a:rPr>
                <a:t>3</a:t>
              </a:r>
              <a:endParaRPr kumimoji="1" lang="en-US" altLang="zh-CN" sz="2000" b="1">
                <a:latin typeface="Times New Roman" panose="02020603050405020304" pitchFamily="18" charset="0"/>
              </a:endParaRPr>
            </a:p>
          </p:txBody>
        </p:sp>
        <p:sp>
          <p:nvSpPr>
            <p:cNvPr id="35876" name="Oval 102"/>
            <p:cNvSpPr>
              <a:spLocks noChangeArrowheads="1"/>
            </p:cNvSpPr>
            <p:nvPr/>
          </p:nvSpPr>
          <p:spPr bwMode="auto">
            <a:xfrm>
              <a:off x="3975" y="3381"/>
              <a:ext cx="257" cy="25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877" name="Text Box 103"/>
            <p:cNvSpPr txBox="1">
              <a:spLocks noChangeArrowheads="1"/>
            </p:cNvSpPr>
            <p:nvPr/>
          </p:nvSpPr>
          <p:spPr bwMode="auto">
            <a:xfrm>
              <a:off x="3915" y="3376"/>
              <a:ext cx="44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panose="02020603050405020304" pitchFamily="18" charset="0"/>
                </a:rPr>
                <a:t>0.6</a:t>
              </a:r>
              <a:endParaRPr kumimoji="1" lang="en-US" altLang="zh-CN" sz="2000" b="1">
                <a:latin typeface="Times New Roman" panose="02020603050405020304" pitchFamily="18" charset="0"/>
              </a:endParaRPr>
            </a:p>
          </p:txBody>
        </p:sp>
        <p:sp>
          <p:nvSpPr>
            <p:cNvPr id="35878" name="Oval 104"/>
            <p:cNvSpPr>
              <a:spLocks noChangeArrowheads="1"/>
            </p:cNvSpPr>
            <p:nvPr/>
          </p:nvSpPr>
          <p:spPr bwMode="auto">
            <a:xfrm>
              <a:off x="3385" y="3381"/>
              <a:ext cx="257" cy="25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879" name="Text Box 105"/>
            <p:cNvSpPr txBox="1">
              <a:spLocks noChangeArrowheads="1"/>
            </p:cNvSpPr>
            <p:nvPr/>
          </p:nvSpPr>
          <p:spPr bwMode="auto">
            <a:xfrm>
              <a:off x="3371" y="3376"/>
              <a:ext cx="44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panose="02020603050405020304" pitchFamily="18" charset="0"/>
                </a:rPr>
                <a:t>—</a:t>
              </a:r>
              <a:endParaRPr kumimoji="1" lang="en-US" altLang="zh-CN" sz="2000" b="1">
                <a:latin typeface="Times New Roman" panose="02020603050405020304" pitchFamily="18" charset="0"/>
              </a:endParaRPr>
            </a:p>
          </p:txBody>
        </p:sp>
        <p:sp>
          <p:nvSpPr>
            <p:cNvPr id="35880" name="Oval 106"/>
            <p:cNvSpPr>
              <a:spLocks noChangeArrowheads="1"/>
            </p:cNvSpPr>
            <p:nvPr/>
          </p:nvSpPr>
          <p:spPr bwMode="auto">
            <a:xfrm>
              <a:off x="4564" y="3381"/>
              <a:ext cx="257" cy="25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881" name="Text Box 107"/>
            <p:cNvSpPr txBox="1">
              <a:spLocks noChangeArrowheads="1"/>
            </p:cNvSpPr>
            <p:nvPr/>
          </p:nvSpPr>
          <p:spPr bwMode="auto">
            <a:xfrm>
              <a:off x="4604" y="3385"/>
              <a:ext cx="44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>
                  <a:latin typeface="Times New Roman" panose="02020603050405020304" pitchFamily="18" charset="0"/>
                </a:rPr>
                <a:t>3</a:t>
              </a:r>
              <a:endParaRPr kumimoji="1" lang="en-US" altLang="zh-CN" sz="2000" b="1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  <p:bldP spid="41988" grpId="0" autoUpdateAnimBg="0"/>
      <p:bldP spid="41989" grpId="0" autoUpdateAnimBg="0"/>
      <p:bldP spid="4199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8229600" cy="1143000"/>
          </a:xfrm>
        </p:spPr>
        <p:txBody>
          <a:bodyPr anchor="b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3700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活动</a:t>
            </a:r>
            <a:r>
              <a:rPr lang="en-US" altLang="zh-CN" sz="3700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700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：探究串联电路中电流</a:t>
            </a:r>
            <a:endParaRPr lang="zh-CN" altLang="en-US" sz="3700">
              <a:solidFill>
                <a:srgbClr val="0000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91" name="Text Box 39"/>
          <p:cNvSpPr txBox="1">
            <a:spLocks noChangeArrowheads="1"/>
          </p:cNvSpPr>
          <p:nvPr/>
        </p:nvSpPr>
        <p:spPr bwMode="auto">
          <a:xfrm>
            <a:off x="2135188" y="1769110"/>
            <a:ext cx="8064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3333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即：串联电路中</a:t>
            </a:r>
            <a:r>
              <a:rPr lang="zh-CN" altLang="en-US" sz="3200" b="1">
                <a:solidFill>
                  <a:srgbClr val="FF33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电流处处相等：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I</a:t>
            </a:r>
            <a:r>
              <a:rPr lang="en-US" altLang="zh-CN" sz="3200" b="1" baseline="-25000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a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=I</a:t>
            </a:r>
            <a:r>
              <a:rPr lang="en-US" altLang="zh-CN" sz="3200" b="1" baseline="-25000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b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=I</a:t>
            </a:r>
            <a:r>
              <a:rPr lang="en-US" altLang="zh-CN" sz="3200" b="1" baseline="-25000"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c</a:t>
            </a:r>
            <a:endParaRPr lang="en-US" altLang="zh-CN" sz="3200" b="1" baseline="-25000">
              <a:solidFill>
                <a:srgbClr val="00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3592" name="Text Box 40"/>
          <p:cNvSpPr txBox="1">
            <a:spLocks noChangeArrowheads="1"/>
          </p:cNvSpPr>
          <p:nvPr/>
        </p:nvSpPr>
        <p:spPr bwMode="auto">
          <a:xfrm>
            <a:off x="2135188" y="4358640"/>
            <a:ext cx="8532812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3333FF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即：并联电路中，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干路电流等于各支路电流之和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: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I=I</a:t>
            </a:r>
            <a:r>
              <a:rPr lang="en-US" altLang="zh-CN" sz="2800" b="1" baseline="-250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+I</a:t>
            </a:r>
            <a:r>
              <a:rPr lang="en-US" altLang="zh-CN" sz="2800" b="1" baseline="-2500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endParaRPr lang="en-US" altLang="zh-CN" sz="2800" b="1" baseline="-2500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36869" name="标题 1"/>
          <p:cNvSpPr/>
          <p:nvPr/>
        </p:nvSpPr>
        <p:spPr bwMode="auto">
          <a:xfrm>
            <a:off x="1919288" y="3141663"/>
            <a:ext cx="8229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700" b="1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活动</a:t>
            </a:r>
            <a:r>
              <a:rPr lang="en-US" altLang="zh-CN" sz="3700" b="1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700" b="1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：探究并联电路电流关系</a:t>
            </a:r>
            <a:endParaRPr lang="zh-CN" altLang="en-US" sz="3700" b="1">
              <a:solidFill>
                <a:srgbClr val="0000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1" grpId="0"/>
      <p:bldP spid="2359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631950" y="1387793"/>
            <a:ext cx="8791575" cy="310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en-US" altLang="zh-CN" sz="2800" b="1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．下列说法中正确的是                  （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）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A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．串联电路的各处的电流也可能会不等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B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．串联电路中的各处电流是相等的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C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．并联电路中干路电流不一定大于任一支路中的电流 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D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．并联电路中各支路中的电流一定相等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847850" y="0"/>
            <a:ext cx="2881313" cy="1028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巩固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26020" y="1467485"/>
            <a:ext cx="53911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      B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631950" y="1387793"/>
            <a:ext cx="8791575" cy="310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．有关电路中的电流正确的说法是         （ 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）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A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．电流从正极流出时最大，回到负极时最小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B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．用电器工作时会消耗电流，从而使电流减小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C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．在并联电路中，干路上的电流比任一支路上的电流都大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D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．在串联电路中，流过用电器的电流比流过导线的电流大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847850" y="0"/>
            <a:ext cx="2881313" cy="1028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巩固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491220" y="1283335"/>
            <a:ext cx="52197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B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 bwMode="auto">
          <a:xfrm>
            <a:off x="1631950" y="1343026"/>
            <a:ext cx="8856663" cy="5451474"/>
            <a:chOff x="68" y="846"/>
            <a:chExt cx="5579" cy="3434"/>
          </a:xfrm>
        </p:grpSpPr>
        <p:pic>
          <p:nvPicPr>
            <p:cNvPr id="39941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2024"/>
              <a:ext cx="3130" cy="2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2" name="Rectangle 3"/>
            <p:cNvSpPr>
              <a:spLocks noChangeArrowheads="1"/>
            </p:cNvSpPr>
            <p:nvPr/>
          </p:nvSpPr>
          <p:spPr bwMode="auto">
            <a:xfrm>
              <a:off x="68" y="846"/>
              <a:ext cx="5579" cy="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>
                  <a:solidFill>
                    <a:srgbClr val="0000CC"/>
                  </a:solidFill>
                </a:rPr>
                <a:t>3.</a:t>
              </a:r>
              <a:r>
                <a:rPr lang="zh-CN" altLang="en-US" sz="2800" b="1">
                  <a:solidFill>
                    <a:srgbClr val="0000CC"/>
                  </a:solidFill>
                </a:rPr>
                <a:t>在图（甲）所示的电路中，</a:t>
              </a:r>
              <a:r>
                <a:rPr lang="en-US" altLang="zh-CN" sz="2800" b="1">
                  <a:solidFill>
                    <a:srgbClr val="0000CC"/>
                  </a:solidFill>
                </a:rPr>
                <a:t>A</a:t>
              </a:r>
              <a:r>
                <a:rPr lang="zh-CN" altLang="en-US" sz="2800" b="1" baseline="-25000">
                  <a:solidFill>
                    <a:srgbClr val="0000CC"/>
                  </a:solidFill>
                </a:rPr>
                <a:t>１</a:t>
              </a:r>
              <a:r>
                <a:rPr lang="zh-CN" altLang="en-US" sz="2800" b="1">
                  <a:solidFill>
                    <a:srgbClr val="0000CC"/>
                  </a:solidFill>
                </a:rPr>
                <a:t>的示数为</a:t>
              </a:r>
              <a:r>
                <a:rPr lang="en-US" altLang="zh-CN" sz="2800" b="1">
                  <a:solidFill>
                    <a:srgbClr val="0000CC"/>
                  </a:solidFill>
                </a:rPr>
                <a:t>1.2A</a:t>
              </a:r>
              <a:r>
                <a:rPr lang="zh-CN" altLang="en-US" sz="2800" b="1">
                  <a:solidFill>
                    <a:srgbClr val="0000CC"/>
                  </a:solidFill>
                </a:rPr>
                <a:t>，</a:t>
              </a:r>
              <a:r>
                <a:rPr lang="en-US" altLang="zh-CN" sz="2800" b="1">
                  <a:solidFill>
                    <a:srgbClr val="0000CC"/>
                  </a:solidFill>
                </a:rPr>
                <a:t>A</a:t>
              </a:r>
              <a:r>
                <a:rPr lang="zh-CN" altLang="en-US" sz="2800" b="1" baseline="-25000">
                  <a:solidFill>
                    <a:srgbClr val="0000CC"/>
                  </a:solidFill>
                </a:rPr>
                <a:t>２</a:t>
              </a:r>
              <a:r>
                <a:rPr lang="zh-CN" altLang="en-US" sz="2800" b="1">
                  <a:solidFill>
                    <a:srgbClr val="0000CC"/>
                  </a:solidFill>
                </a:rPr>
                <a:t>的示数如图２（乙）所示．下列判断正确的是（     ）</a:t>
              </a:r>
              <a:endParaRPr lang="zh-CN" altLang="en-US" sz="2800" b="1">
                <a:solidFill>
                  <a:srgbClr val="0000CC"/>
                </a:solidFill>
              </a:endParaRPr>
            </a:p>
            <a:p>
              <a:r>
                <a:rPr lang="en-US" altLang="zh-CN" sz="2800" b="1">
                  <a:solidFill>
                    <a:srgbClr val="0000CC"/>
                  </a:solidFill>
                </a:rPr>
                <a:t>A.</a:t>
              </a:r>
              <a:r>
                <a:rPr lang="zh-CN" altLang="en-US" sz="2800" b="1">
                  <a:solidFill>
                    <a:srgbClr val="0000CC"/>
                  </a:solidFill>
                </a:rPr>
                <a:t>通过</a:t>
              </a:r>
              <a:r>
                <a:rPr lang="en-US" altLang="zh-CN" sz="2800" b="1">
                  <a:solidFill>
                    <a:srgbClr val="0000CC"/>
                  </a:solidFill>
                </a:rPr>
                <a:t>L</a:t>
              </a:r>
              <a:r>
                <a:rPr lang="zh-CN" altLang="en-US" sz="2800" b="1" baseline="-25000">
                  <a:solidFill>
                    <a:srgbClr val="0000CC"/>
                  </a:solidFill>
                </a:rPr>
                <a:t>１</a:t>
              </a:r>
              <a:r>
                <a:rPr lang="zh-CN" altLang="en-US" sz="2800" b="1">
                  <a:solidFill>
                    <a:srgbClr val="0000CC"/>
                  </a:solidFill>
                </a:rPr>
                <a:t>的电流为</a:t>
              </a:r>
              <a:r>
                <a:rPr lang="en-US" altLang="zh-CN" sz="2800" b="1">
                  <a:solidFill>
                    <a:srgbClr val="0000CC"/>
                  </a:solidFill>
                </a:rPr>
                <a:t>0.7A       B.</a:t>
              </a:r>
              <a:r>
                <a:rPr lang="zh-CN" altLang="en-US" sz="2800" b="1">
                  <a:solidFill>
                    <a:srgbClr val="0000CC"/>
                  </a:solidFill>
                </a:rPr>
                <a:t>通过</a:t>
              </a:r>
              <a:r>
                <a:rPr lang="en-US" altLang="zh-CN" sz="2800" b="1">
                  <a:solidFill>
                    <a:srgbClr val="0000CC"/>
                  </a:solidFill>
                </a:rPr>
                <a:t>L</a:t>
              </a:r>
              <a:r>
                <a:rPr lang="zh-CN" altLang="en-US" sz="2800" b="1" baseline="-25000">
                  <a:solidFill>
                    <a:srgbClr val="0000CC"/>
                  </a:solidFill>
                </a:rPr>
                <a:t>１</a:t>
              </a:r>
              <a:r>
                <a:rPr lang="zh-CN" altLang="en-US" sz="2800" b="1">
                  <a:solidFill>
                    <a:srgbClr val="0000CC"/>
                  </a:solidFill>
                </a:rPr>
                <a:t>的电流为</a:t>
              </a:r>
              <a:r>
                <a:rPr lang="en-US" altLang="zh-CN" sz="2800" b="1">
                  <a:solidFill>
                    <a:srgbClr val="0000CC"/>
                  </a:solidFill>
                </a:rPr>
                <a:t>1.2A </a:t>
              </a:r>
              <a:endParaRPr lang="en-US" altLang="zh-CN" sz="2800" b="1">
                <a:solidFill>
                  <a:srgbClr val="0000CC"/>
                </a:solidFill>
              </a:endParaRPr>
            </a:p>
            <a:p>
              <a:r>
                <a:rPr lang="en-US" altLang="zh-CN" sz="2800" b="1">
                  <a:solidFill>
                    <a:srgbClr val="0000CC"/>
                  </a:solidFill>
                </a:rPr>
                <a:t>C.</a:t>
              </a:r>
              <a:r>
                <a:rPr lang="zh-CN" altLang="en-US" sz="2800" b="1">
                  <a:solidFill>
                    <a:srgbClr val="0000CC"/>
                  </a:solidFill>
                </a:rPr>
                <a:t>通过</a:t>
              </a:r>
              <a:r>
                <a:rPr lang="en-US" altLang="zh-CN" sz="2800" b="1">
                  <a:solidFill>
                    <a:srgbClr val="0000CC"/>
                  </a:solidFill>
                </a:rPr>
                <a:t>L</a:t>
              </a:r>
              <a:r>
                <a:rPr lang="en-US" altLang="zh-CN" sz="2800" b="1" baseline="-25000">
                  <a:solidFill>
                    <a:srgbClr val="0000CC"/>
                  </a:solidFill>
                </a:rPr>
                <a:t>2</a:t>
              </a:r>
              <a:r>
                <a:rPr lang="zh-CN" altLang="en-US" sz="2800" b="1">
                  <a:solidFill>
                    <a:srgbClr val="0000CC"/>
                  </a:solidFill>
                </a:rPr>
                <a:t>的电流为</a:t>
              </a:r>
              <a:r>
                <a:rPr lang="en-US" altLang="zh-CN" sz="2800" b="1">
                  <a:solidFill>
                    <a:srgbClr val="0000CC"/>
                  </a:solidFill>
                </a:rPr>
                <a:t>1.2A        D. </a:t>
              </a:r>
              <a:r>
                <a:rPr lang="zh-CN" altLang="en-US" sz="2800" b="1">
                  <a:solidFill>
                    <a:srgbClr val="0000CC"/>
                  </a:solidFill>
                </a:rPr>
                <a:t>通过</a:t>
              </a:r>
              <a:r>
                <a:rPr lang="en-US" altLang="zh-CN" sz="2800" b="1">
                  <a:solidFill>
                    <a:srgbClr val="0000CC"/>
                  </a:solidFill>
                </a:rPr>
                <a:t>L</a:t>
              </a:r>
              <a:r>
                <a:rPr lang="en-US" altLang="zh-CN" sz="2800" b="1" baseline="-25000">
                  <a:solidFill>
                    <a:srgbClr val="0000CC"/>
                  </a:solidFill>
                </a:rPr>
                <a:t>2</a:t>
              </a:r>
              <a:r>
                <a:rPr lang="zh-CN" altLang="en-US" sz="2800" b="1">
                  <a:solidFill>
                    <a:srgbClr val="0000CC"/>
                  </a:solidFill>
                </a:rPr>
                <a:t>的电流为</a:t>
              </a:r>
              <a:r>
                <a:rPr lang="en-US" altLang="zh-CN" sz="2800" b="1">
                  <a:solidFill>
                    <a:srgbClr val="0000CC"/>
                  </a:solidFill>
                </a:rPr>
                <a:t>2.5A</a:t>
              </a:r>
              <a:endParaRPr lang="en-US" altLang="zh-CN" sz="2800" b="1">
                <a:solidFill>
                  <a:srgbClr val="0000CC"/>
                </a:solidFill>
              </a:endParaRPr>
            </a:p>
          </p:txBody>
        </p:sp>
        <p:pic>
          <p:nvPicPr>
            <p:cNvPr id="3994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2024"/>
              <a:ext cx="1690" cy="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939" name="WordArt 5"/>
          <p:cNvSpPr>
            <a:spLocks noChangeArrowheads="1" noChangeShapeType="1" noTextEdit="1"/>
          </p:cNvSpPr>
          <p:nvPr/>
        </p:nvSpPr>
        <p:spPr bwMode="auto">
          <a:xfrm>
            <a:off x="1847850" y="0"/>
            <a:ext cx="2881313" cy="1028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巩固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8832850" y="1716088"/>
            <a:ext cx="6111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A</a:t>
            </a:r>
            <a:endParaRPr lang="en-US" altLang="zh-CN" sz="36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919288" y="0"/>
            <a:ext cx="3414712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5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本节小结</a:t>
            </a:r>
            <a:endParaRPr kumimoji="1" lang="zh-CN" altLang="en-US" sz="54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74825" y="1223487"/>
            <a:ext cx="81375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电流物理量的符号是什么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kumimoji="1"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92313" y="1943100"/>
            <a:ext cx="620204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2.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电流的单位是什么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符号是什么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kumimoji="1"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还有哪些单位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换算关系怎样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kumimoji="1"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992313" y="3311525"/>
            <a:ext cx="66103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3.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电流表有几个量程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分度值是多少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kumimoji="1"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992313" y="4175125"/>
            <a:ext cx="51822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4.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怎样使用电流表测量电流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kumimoji="1"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006600" y="4941888"/>
            <a:ext cx="8064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5.</a:t>
            </a:r>
            <a:r>
              <a:rPr kumimoji="1" lang="zh-CN" altLang="en-US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串联电路、并联电路电流的规律怎样</a:t>
            </a:r>
            <a:r>
              <a:rPr kumimoji="1" lang="en-US" altLang="zh-CN" sz="3200" b="1">
                <a:solidFill>
                  <a:srgbClr val="000066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kumimoji="1" lang="en-US" altLang="zh-CN" sz="3200" b="1">
              <a:solidFill>
                <a:srgbClr val="000066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27652" grpId="0"/>
      <p:bldP spid="27653" grpId="0"/>
      <p:bldP spid="27654" grpId="0"/>
      <p:bldP spid="276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0815" y="422275"/>
            <a:ext cx="8094345" cy="91948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kumimoji="1" lang="zh-CN" altLang="en-US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一、电流强度（简称</a:t>
            </a:r>
            <a:r>
              <a:rPr kumimoji="1" lang="zh-CN" altLang="en-US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电流</a:t>
            </a:r>
            <a:r>
              <a:rPr kumimoji="1" lang="zh-CN" altLang="en-US">
                <a:solidFill>
                  <a:schemeClr val="tx1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）</a:t>
            </a:r>
            <a:endParaRPr kumimoji="1" lang="zh-CN" altLang="en-US">
              <a:solidFill>
                <a:schemeClr val="tx1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992313" y="1341438"/>
            <a:ext cx="8675687" cy="3311525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1</a:t>
            </a:r>
            <a:r>
              <a:rPr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、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物理意义：表示电流的</a:t>
            </a:r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大小</a:t>
            </a:r>
            <a:endParaRPr kumimoji="1" lang="zh-CN" altLang="en-US" sz="40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2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、符号：</a:t>
            </a:r>
            <a:r>
              <a:rPr kumimoji="1" lang="en-US" altLang="zh-CN" sz="4000" b="1">
                <a:solidFill>
                  <a:schemeClr val="hlink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I</a:t>
            </a:r>
            <a:endParaRPr kumimoji="1" lang="en-US" altLang="zh-CN" sz="4000" b="1">
              <a:solidFill>
                <a:schemeClr val="hlink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、单位：国际单位  </a:t>
            </a:r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安培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(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安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)    A</a:t>
            </a:r>
            <a:endParaRPr kumimoji="1" lang="en-US" altLang="zh-CN" sz="4000" b="1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常用单位  毫安（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mA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）微（</a:t>
            </a: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μA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）</a:t>
            </a:r>
            <a:endParaRPr kumimoji="1" lang="zh-CN" altLang="en-US" sz="4000" b="1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4</a:t>
            </a:r>
            <a:r>
              <a:rPr kumimoji="1" lang="zh-CN" altLang="en-US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、换算关系</a:t>
            </a:r>
            <a:endParaRPr kumimoji="1" lang="zh-CN" altLang="en-US" sz="40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562600" y="5607050"/>
            <a:ext cx="12954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000" b="1">
                <a:solidFill>
                  <a:srgbClr val="E2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10</a:t>
            </a:r>
            <a:r>
              <a:rPr kumimoji="1" lang="en-US" altLang="zh-CN" sz="4000" b="1" baseline="30000">
                <a:solidFill>
                  <a:srgbClr val="E2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endParaRPr kumimoji="1" lang="en-US" altLang="zh-CN" sz="4000" b="1" baseline="30000">
              <a:solidFill>
                <a:srgbClr val="E2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224338" y="4937125"/>
            <a:ext cx="410527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1A =      mA </a:t>
            </a:r>
            <a:endParaRPr kumimoji="1" lang="en-US" altLang="zh-CN" sz="4000" b="1">
              <a:latin typeface="Times New Roman" panose="02020603050405020304" pitchFamily="2" charset="-122"/>
              <a:ea typeface="楷体" panose="02010609060101010101" pitchFamily="49" charset="-122"/>
            </a:endParaRPr>
          </a:p>
          <a:p>
            <a:pPr eaLnBrk="1" hangingPunct="1"/>
            <a:r>
              <a:rPr kumimoji="1" lang="en-US" altLang="zh-CN" sz="4000" b="1">
                <a:latin typeface="Times New Roman" panose="02020603050405020304" pitchFamily="2" charset="-122"/>
                <a:ea typeface="楷体" panose="02010609060101010101" pitchFamily="49" charset="-122"/>
              </a:rPr>
              <a:t>1mA=     μA</a:t>
            </a:r>
            <a:endParaRPr kumimoji="1" lang="en-US" altLang="zh-CN" sz="40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311775" y="4900295"/>
            <a:ext cx="12954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000" b="1">
                <a:solidFill>
                  <a:srgbClr val="E2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10</a:t>
            </a:r>
            <a:r>
              <a:rPr kumimoji="1" lang="en-US" altLang="zh-CN" sz="4000" b="1" baseline="30000">
                <a:solidFill>
                  <a:srgbClr val="E2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3</a:t>
            </a:r>
            <a:endParaRPr kumimoji="1" lang="en-US" altLang="zh-CN" sz="4000" b="1" baseline="30000">
              <a:solidFill>
                <a:srgbClr val="E2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6" grpId="0" autoUpdateAnimBg="0"/>
      <p:bldP spid="8197" grpId="0" autoUpdateAnimBg="0"/>
      <p:bldP spid="819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安培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4800"/>
            <a:ext cx="46482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981200" y="381000"/>
            <a:ext cx="3810000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4000" b="1">
                <a:latin typeface="Times New Roman" panose="02020603050405020304" pitchFamily="18" charset="0"/>
                <a:ea typeface="楷体" panose="02010609060101010101" pitchFamily="49" charset="-122"/>
              </a:rPr>
              <a:t>法国物理学家    </a:t>
            </a:r>
            <a:r>
              <a:rPr kumimoji="1" lang="zh-CN" altLang="en-US" sz="6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安培</a:t>
            </a:r>
            <a:endParaRPr kumimoji="1" lang="zh-CN" altLang="en-US" sz="6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电磁学的奠基人之一，他生于里昂一个富商家庭，从小博览群书，具有惊人的记忆力和非凡的数学才能。</a:t>
            </a:r>
            <a:endParaRPr kumimoji="1"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7"/>
          <p:cNvSpPr>
            <a:spLocks noChangeArrowheads="1" noChangeShapeType="1" noTextEdit="1"/>
          </p:cNvSpPr>
          <p:nvPr/>
        </p:nvSpPr>
        <p:spPr bwMode="auto">
          <a:xfrm>
            <a:off x="3503613" y="303213"/>
            <a:ext cx="5040312" cy="16129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请你来换算</a:t>
            </a:r>
            <a:endParaRPr lang="zh-CN" altLang="en-US" sz="3600" b="1" kern="10">
              <a:ln w="9525">
                <a:solidFill>
                  <a:srgbClr val="000000"/>
                </a:solidFill>
                <a:round/>
              </a:ln>
              <a:solidFill>
                <a:srgbClr val="00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1267" name="Text Box 9"/>
          <p:cNvSpPr txBox="1">
            <a:spLocks noChangeArrowheads="1"/>
          </p:cNvSpPr>
          <p:nvPr/>
        </p:nvSpPr>
        <p:spPr bwMode="auto">
          <a:xfrm>
            <a:off x="1981200" y="2209800"/>
            <a:ext cx="83058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 b="1">
                <a:latin typeface="Times New Roman" panose="02020603050405020304"/>
                <a:ea typeface="楷体" panose="02010609060101010101" pitchFamily="49" charset="-122"/>
              </a:rPr>
              <a:t>1.2A </a:t>
            </a:r>
            <a:r>
              <a:rPr lang="zh-CN" altLang="en-US" sz="6000" b="1">
                <a:latin typeface="Times New Roman" panose="02020603050405020304"/>
                <a:ea typeface="楷体" panose="02010609060101010101" pitchFamily="49" charset="-122"/>
              </a:rPr>
              <a:t>＝</a:t>
            </a:r>
            <a:r>
              <a:rPr lang="zh-CN" altLang="en-US" sz="6000" b="1" u="sng">
                <a:latin typeface="Times New Roman" panose="02020603050405020304"/>
                <a:ea typeface="楷体" panose="02010609060101010101" pitchFamily="49" charset="-122"/>
              </a:rPr>
              <a:t>            </a:t>
            </a:r>
            <a:r>
              <a:rPr lang="en-US" altLang="zh-CN" sz="6000" b="1">
                <a:latin typeface="Times New Roman" panose="02020603050405020304"/>
                <a:ea typeface="楷体" panose="02010609060101010101" pitchFamily="49" charset="-122"/>
              </a:rPr>
              <a:t>mA; 100mA </a:t>
            </a:r>
            <a:r>
              <a:rPr lang="zh-CN" altLang="en-US" sz="6000" b="1">
                <a:latin typeface="Times New Roman" panose="02020603050405020304"/>
                <a:ea typeface="楷体" panose="02010609060101010101" pitchFamily="49" charset="-122"/>
              </a:rPr>
              <a:t>＝</a:t>
            </a:r>
            <a:r>
              <a:rPr lang="zh-CN" altLang="en-US" sz="6000" b="1" u="sng">
                <a:latin typeface="Times New Roman" panose="02020603050405020304"/>
                <a:ea typeface="楷体" panose="02010609060101010101" pitchFamily="49" charset="-122"/>
              </a:rPr>
              <a:t>           </a:t>
            </a:r>
            <a:r>
              <a:rPr lang="en-US" altLang="zh-CN" sz="6000" b="1">
                <a:latin typeface="Times New Roman" panose="02020603050405020304"/>
                <a:ea typeface="楷体" panose="02010609060101010101" pitchFamily="49" charset="-122"/>
              </a:rPr>
              <a:t>A; 50mA </a:t>
            </a:r>
            <a:r>
              <a:rPr lang="zh-CN" altLang="en-US" sz="6000" b="1">
                <a:latin typeface="Times New Roman" panose="02020603050405020304"/>
                <a:ea typeface="楷体" panose="02010609060101010101" pitchFamily="49" charset="-122"/>
              </a:rPr>
              <a:t>＝ </a:t>
            </a:r>
            <a:r>
              <a:rPr lang="zh-CN" altLang="en-US" sz="6000" b="1" u="sng">
                <a:latin typeface="Times New Roman" panose="02020603050405020304"/>
                <a:ea typeface="楷体" panose="02010609060101010101" pitchFamily="49" charset="-122"/>
              </a:rPr>
              <a:t>             </a:t>
            </a:r>
            <a:r>
              <a:rPr lang="en-US" altLang="zh-CN" sz="6000" b="1">
                <a:latin typeface="Times New Roman" panose="02020603050405020304"/>
                <a:ea typeface="楷体" panose="02010609060101010101" pitchFamily="49" charset="-122"/>
              </a:rPr>
              <a:t>μA ; 8×10</a:t>
            </a:r>
            <a:r>
              <a:rPr lang="en-US" altLang="zh-CN" sz="6000" b="1" baseline="30000">
                <a:latin typeface="Times New Roman" panose="02020603050405020304"/>
                <a:ea typeface="楷体" panose="02010609060101010101" pitchFamily="49" charset="-122"/>
              </a:rPr>
              <a:t>5</a:t>
            </a:r>
            <a:r>
              <a:rPr lang="en-US" altLang="zh-CN" sz="6000" b="1">
                <a:latin typeface="Times New Roman" panose="02020603050405020304"/>
                <a:ea typeface="楷体" panose="02010609060101010101" pitchFamily="49" charset="-122"/>
              </a:rPr>
              <a:t>μA </a:t>
            </a:r>
            <a:r>
              <a:rPr lang="zh-CN" altLang="en-US" sz="6000" b="1">
                <a:latin typeface="Times New Roman" panose="02020603050405020304"/>
                <a:ea typeface="楷体" panose="02010609060101010101" pitchFamily="49" charset="-122"/>
              </a:rPr>
              <a:t>＝</a:t>
            </a:r>
            <a:r>
              <a:rPr lang="zh-CN" altLang="en-US" sz="6000" b="1" u="sng">
                <a:latin typeface="Times New Roman" panose="02020603050405020304"/>
                <a:ea typeface="楷体" panose="02010609060101010101" pitchFamily="49" charset="-122"/>
              </a:rPr>
              <a:t>          </a:t>
            </a:r>
            <a:r>
              <a:rPr lang="en-US" altLang="zh-CN" sz="6000" b="1">
                <a:latin typeface="Times New Roman" panose="02020603050405020304"/>
                <a:ea typeface="楷体" panose="02010609060101010101" pitchFamily="49" charset="-122"/>
              </a:rPr>
              <a:t>A</a:t>
            </a:r>
            <a:endParaRPr lang="en-US" altLang="zh-CN" sz="60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876800" y="2209800"/>
            <a:ext cx="1706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1200</a:t>
            </a:r>
            <a:endParaRPr lang="en-US" altLang="zh-CN" sz="6000" b="1">
              <a:solidFill>
                <a:srgbClr val="D6009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28310" y="3108325"/>
            <a:ext cx="11353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0.1</a:t>
            </a:r>
            <a:endParaRPr lang="en-US" altLang="zh-CN" sz="6000" b="1">
              <a:solidFill>
                <a:srgbClr val="D6009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127308" y="4026535"/>
            <a:ext cx="2338705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5×10</a:t>
            </a:r>
            <a:r>
              <a:rPr lang="en-US" altLang="zh-CN" sz="6000" b="1" baseline="30000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4</a:t>
            </a:r>
            <a:endParaRPr lang="en-US" altLang="zh-CN" sz="6000" b="1" baseline="30000">
              <a:solidFill>
                <a:srgbClr val="D6009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6583363" y="4979670"/>
            <a:ext cx="11353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000" b="1">
                <a:solidFill>
                  <a:srgbClr val="D60093"/>
                </a:solidFill>
                <a:latin typeface="Times New Roman" panose="02020603050405020304"/>
                <a:ea typeface="楷体" panose="02010609060101010101" pitchFamily="49" charset="-122"/>
              </a:rPr>
              <a:t>0.8</a:t>
            </a:r>
            <a:endParaRPr lang="en-US" altLang="zh-CN" sz="6000" b="1">
              <a:solidFill>
                <a:srgbClr val="D60093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  <p:bldP spid="10251" grpId="0"/>
      <p:bldP spid="10252" grpId="0"/>
      <p:bldP spid="102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1946275" y="1598613"/>
            <a:ext cx="8569325" cy="2592387"/>
          </a:xfrm>
          <a:prstGeom prst="cloudCallout">
            <a:avLst>
              <a:gd name="adj1" fmla="val 12838"/>
              <a:gd name="adj2" fmla="val 10872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accent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体会一下</a:t>
            </a:r>
            <a:r>
              <a:rPr lang="en-US" altLang="zh-CN" sz="4400" b="1">
                <a:solidFill>
                  <a:schemeClr val="accent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,</a:t>
            </a:r>
            <a:r>
              <a:rPr lang="zh-CN" altLang="en-US" sz="4400" b="1">
                <a:solidFill>
                  <a:schemeClr val="accent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请阅读书本</a:t>
            </a:r>
            <a:r>
              <a:rPr lang="en-US" altLang="zh-CN" sz="4400" b="1">
                <a:solidFill>
                  <a:schemeClr val="accent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P67</a:t>
            </a:r>
            <a:r>
              <a:rPr lang="zh-CN" altLang="en-US" sz="4400" b="1">
                <a:solidFill>
                  <a:schemeClr val="accent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的身边的电流值</a:t>
            </a: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</a:t>
            </a:r>
            <a:endParaRPr lang="zh-CN" altLang="en-US" sz="3600" b="1">
              <a:solidFill>
                <a:schemeClr val="accent2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524000" y="0"/>
            <a:ext cx="30988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4800" b="1">
              <a:latin typeface="Times New Roman" panose="02020603050405020304" pitchFamily="18" charset="0"/>
              <a:ea typeface="方正舒体" panose="02010601030101010101" pitchFamily="2" charset="-122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631950" y="5853113"/>
            <a:ext cx="3816350" cy="521970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闪电</a:t>
            </a: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～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20</a:t>
            </a: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）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×10</a:t>
            </a:r>
            <a:r>
              <a:rPr kumimoji="1" lang="en-US" altLang="zh-CN" sz="2800" b="1" baseline="30000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A</a:t>
            </a:r>
            <a:endParaRPr kumimoji="1" lang="en-US" altLang="zh-CN" sz="24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16" name="Picture 4" descr="冰箱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"/>
            <a:ext cx="33528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电饭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971800"/>
            <a:ext cx="16002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空调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3505200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电子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762000"/>
            <a:ext cx="1608138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291239" y="2613025"/>
            <a:ext cx="2134235" cy="521970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电冰箱     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1A</a:t>
            </a:r>
            <a:endParaRPr kumimoji="1" lang="en-US" altLang="zh-CN" sz="28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257800" y="152400"/>
            <a:ext cx="2895600" cy="460375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电子表   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1.5~2 </a:t>
            </a:r>
            <a:r>
              <a:rPr kumimoji="1" lang="en-US" altLang="zh-CN" sz="20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μA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endParaRPr kumimoji="1" lang="en-US" altLang="zh-CN" sz="24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8305800" y="5765800"/>
            <a:ext cx="2111375" cy="953135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柜式空调  约为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10A</a:t>
            </a:r>
            <a:endParaRPr kumimoji="1" lang="en-US" altLang="zh-CN" sz="28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5073809" y="4521200"/>
            <a:ext cx="2852420" cy="521970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电饭煲   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3.2~4.5A</a:t>
            </a:r>
            <a:endParaRPr kumimoji="1" lang="en-US" altLang="zh-CN" sz="28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3324" name="Picture 12" descr="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85800"/>
            <a:ext cx="28194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7686675" y="2671763"/>
            <a:ext cx="2752725" cy="521970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高压输电 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200A</a:t>
            </a:r>
            <a:endParaRPr kumimoji="1" lang="en-US" altLang="zh-CN" sz="28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3326" name="Picture 14" descr="13－图片-110 课本图片：闪电电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3244850"/>
            <a:ext cx="331152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1875" r="67969" b="64584"/>
          <a:stretch>
            <a:fillRect/>
          </a:stretch>
        </p:blipFill>
        <p:spPr bwMode="auto">
          <a:xfrm>
            <a:off x="1631950" y="4572000"/>
            <a:ext cx="42497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919288" y="3216275"/>
            <a:ext cx="4398962" cy="1076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如何知道流过用电器中电流的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大小</a:t>
            </a:r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呢？</a:t>
            </a:r>
            <a:endParaRPr kumimoji="1" lang="zh-CN" altLang="en-US" sz="32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780213" y="5016500"/>
            <a:ext cx="3924300" cy="1076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测量电路中电流大小的仪器叫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电流表</a:t>
            </a:r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kumimoji="1" lang="zh-CN" altLang="en-US" sz="32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2927350" y="4292600"/>
            <a:ext cx="360363" cy="12969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 flipV="1">
            <a:off x="5591175" y="5503863"/>
            <a:ext cx="1152525" cy="2301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919288" y="2492375"/>
            <a:ext cx="4032250" cy="521970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闪电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</a:t>
            </a: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～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20</a:t>
            </a: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）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×10</a:t>
            </a:r>
            <a:r>
              <a:rPr kumimoji="1" lang="en-US" altLang="zh-CN" sz="2800" b="1" baseline="30000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A</a:t>
            </a:r>
            <a:endParaRPr kumimoji="1" lang="en-US" altLang="zh-CN" sz="24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344" name="Picture 8" descr="电子表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09600"/>
            <a:ext cx="2112963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934200" y="82550"/>
            <a:ext cx="3265488" cy="521970"/>
          </a:xfrm>
          <a:prstGeom prst="rect">
            <a:avLst/>
          </a:prstGeom>
          <a:solidFill>
            <a:srgbClr val="CCFF33"/>
          </a:solidFill>
          <a:ln w="9525">
            <a:solidFill>
              <a:srgbClr val="000066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电子表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:1.5~2 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μA </a:t>
            </a:r>
            <a:endParaRPr kumimoji="1" lang="en-US" altLang="zh-CN" sz="2400" b="1">
              <a:solidFill>
                <a:schemeClr val="tx2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4346" name="Picture 10" descr="13－图片-110 课本图片：闪电电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0"/>
            <a:ext cx="331152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 animBg="1"/>
      <p:bldP spid="13316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2247</Words>
  <Application>WPS 演示</Application>
  <PresentationFormat>宽屏</PresentationFormat>
  <Paragraphs>302</Paragraphs>
  <Slides>37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7" baseType="lpstr">
      <vt:lpstr>Arial</vt:lpstr>
      <vt:lpstr>宋体</vt:lpstr>
      <vt:lpstr>Wingdings</vt:lpstr>
      <vt:lpstr>Wingdings</vt:lpstr>
      <vt:lpstr>楷体</vt:lpstr>
      <vt:lpstr>Calibri Light</vt:lpstr>
      <vt:lpstr>Times New Roman</vt:lpstr>
      <vt:lpstr>Times New Roman</vt:lpstr>
      <vt:lpstr>Times New Roman</vt:lpstr>
      <vt:lpstr>隶书</vt:lpstr>
      <vt:lpstr>黑体</vt:lpstr>
      <vt:lpstr>方正舒体</vt:lpstr>
      <vt:lpstr>微软雅黑</vt:lpstr>
      <vt:lpstr>Calibri</vt:lpstr>
      <vt:lpstr>Arial Unicode MS</vt:lpstr>
      <vt:lpstr>华文新魏</vt:lpstr>
      <vt:lpstr>幼圆</vt:lpstr>
      <vt:lpstr>Office 主题​​</vt:lpstr>
      <vt:lpstr>物理</vt:lpstr>
      <vt:lpstr>PowerPoint.Slide.8</vt:lpstr>
      <vt:lpstr>三、电流和电流表的使用</vt:lpstr>
      <vt:lpstr>PowerPoint 演示文稿</vt:lpstr>
      <vt:lpstr> 实 验 探 究 :</vt:lpstr>
      <vt:lpstr>一、电流强度（简称电流）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试触后 ，如果所测电流值在小量程范围内，我们为什么要改接小量程？</vt:lpstr>
      <vt:lpstr>PowerPoint 演示文稿</vt:lpstr>
      <vt:lpstr>PowerPoint 演示文稿</vt:lpstr>
      <vt:lpstr>PowerPoint 演示文稿</vt:lpstr>
      <vt:lpstr>PowerPoint 演示文稿</vt:lpstr>
      <vt:lpstr>下图中电流表接法是否正确？ 说明理由</vt:lpstr>
      <vt:lpstr>下图中电流表接法是否正确？ 说明理由</vt:lpstr>
      <vt:lpstr>PowerPoint 演示文稿</vt:lpstr>
      <vt:lpstr>PowerPoint 演示文稿</vt:lpstr>
      <vt:lpstr>PowerPoint 演示文稿</vt:lpstr>
      <vt:lpstr>PowerPoint 演示文稿</vt:lpstr>
      <vt:lpstr>活动1：探究串联电路中电流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6B0A7225DFB146D6A5293A10FA679DF1</vt:lpwstr>
  </property>
</Properties>
</file>