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63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7" Type="http://schemas.openxmlformats.org/officeDocument/2006/relationships/image" Target="../media/image10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24579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7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9" Type="http://schemas.openxmlformats.org/officeDocument/2006/relationships/vmlDrawing" Target="../drawings/vmlDrawing1.vml"/><Relationship Id="rId18" Type="http://schemas.openxmlformats.org/officeDocument/2006/relationships/slideLayout" Target="../slideLayouts/slideLayout18.xml"/><Relationship Id="rId17" Type="http://schemas.openxmlformats.org/officeDocument/2006/relationships/oleObject" Target="../embeddings/oleObject9.bin"/><Relationship Id="rId16" Type="http://schemas.openxmlformats.org/officeDocument/2006/relationships/image" Target="../media/image11.wmf"/><Relationship Id="rId15" Type="http://schemas.openxmlformats.org/officeDocument/2006/relationships/oleObject" Target="../embeddings/oleObject8.bin"/><Relationship Id="rId14" Type="http://schemas.openxmlformats.org/officeDocument/2006/relationships/image" Target="../media/image10.wmf"/><Relationship Id="rId13" Type="http://schemas.openxmlformats.org/officeDocument/2006/relationships/oleObject" Target="../embeddings/oleObject7.bin"/><Relationship Id="rId12" Type="http://schemas.openxmlformats.org/officeDocument/2006/relationships/image" Target="../media/image9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AutoShape 2"/>
          <p:cNvSpPr/>
          <p:nvPr>
            <p:ph type="title" idx="4294967295"/>
          </p:nvPr>
        </p:nvSpPr>
        <p:spPr>
          <a:xfrm>
            <a:off x="3452813" y="2108200"/>
            <a:ext cx="5689600" cy="2106613"/>
          </a:xfrm>
          <a:prstGeom prst="roundRect">
            <a:avLst>
              <a:gd name="adj" fmla="val 16667"/>
            </a:avLst>
          </a:prstGeom>
          <a:ln w="19050">
            <a:solidFill>
              <a:srgbClr val="008000">
                <a:alpha val="100000"/>
              </a:srgbClr>
            </a:solidFill>
            <a:prstDash val="lgDashDot"/>
          </a:ln>
        </p:spPr>
        <p:txBody>
          <a:bodyPr vert="horz" wrap="square" lIns="91440" tIns="45720" rIns="91440" bIns="45720" anchor="ctr" anchorCtr="1"/>
          <a:p>
            <a:pPr eaLnBrk="1" hangingPunct="1">
              <a:lnSpc>
                <a:spcPct val="115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电压和电压表的使用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35" name="Group 2"/>
          <p:cNvGrpSpPr/>
          <p:nvPr/>
        </p:nvGrpSpPr>
        <p:grpSpPr>
          <a:xfrm>
            <a:off x="5003800" y="4495800"/>
            <a:ext cx="898525" cy="561975"/>
            <a:chOff x="6279" y="11729"/>
            <a:chExt cx="1416" cy="885"/>
          </a:xfrm>
        </p:grpSpPr>
        <p:grpSp>
          <p:nvGrpSpPr>
            <p:cNvPr id="1235" name="Group 3"/>
            <p:cNvGrpSpPr>
              <a:grpSpLocks noChangeAspect="1"/>
            </p:cNvGrpSpPr>
            <p:nvPr/>
          </p:nvGrpSpPr>
          <p:grpSpPr>
            <a:xfrm>
              <a:off x="6909" y="11729"/>
              <a:ext cx="403" cy="733"/>
              <a:chOff x="5770" y="1606"/>
              <a:chExt cx="2019" cy="3673"/>
            </a:xfrm>
          </p:grpSpPr>
          <p:grpSp>
            <p:nvGrpSpPr>
              <p:cNvPr id="1248" name="Group 4"/>
              <p:cNvGrpSpPr>
                <a:grpSpLocks noChangeAspect="1"/>
              </p:cNvGrpSpPr>
              <p:nvPr/>
            </p:nvGrpSpPr>
            <p:grpSpPr>
              <a:xfrm>
                <a:off x="6320" y="4418"/>
                <a:ext cx="913" cy="861"/>
                <a:chOff x="6320" y="4418"/>
                <a:chExt cx="913" cy="861"/>
              </a:xfrm>
            </p:grpSpPr>
            <p:grpSp>
              <p:nvGrpSpPr>
                <p:cNvPr id="1264" name="Group 5"/>
                <p:cNvGrpSpPr>
                  <a:grpSpLocks noChangeAspect="1"/>
                </p:cNvGrpSpPr>
                <p:nvPr/>
              </p:nvGrpSpPr>
              <p:grpSpPr>
                <a:xfrm>
                  <a:off x="6320" y="4418"/>
                  <a:ext cx="913" cy="861"/>
                  <a:chOff x="6320" y="4418"/>
                  <a:chExt cx="913" cy="861"/>
                </a:xfrm>
              </p:grpSpPr>
              <p:grpSp>
                <p:nvGrpSpPr>
                  <p:cNvPr id="1270" name="Group 6"/>
                  <p:cNvGrpSpPr>
                    <a:grpSpLocks noChangeAspect="1"/>
                  </p:cNvGrpSpPr>
                  <p:nvPr/>
                </p:nvGrpSpPr>
                <p:grpSpPr>
                  <a:xfrm>
                    <a:off x="6549" y="5081"/>
                    <a:ext cx="498" cy="198"/>
                    <a:chOff x="6549" y="5081"/>
                    <a:chExt cx="498" cy="198"/>
                  </a:xfrm>
                </p:grpSpPr>
                <p:sp>
                  <p:nvSpPr>
                    <p:cNvPr id="1279" name="Freeform 7"/>
                    <p:cNvSpPr>
                      <a:spLocks noChangeAspect="1"/>
                    </p:cNvSpPr>
                    <p:nvPr/>
                  </p:nvSpPr>
                  <p:spPr>
                    <a:xfrm>
                      <a:off x="6549" y="5081"/>
                      <a:ext cx="498" cy="198"/>
                    </a:xfrm>
                    <a:custGeom>
                      <a:avLst/>
                      <a:gdLst>
                        <a:gd name="txL" fmla="*/ 0 w 498"/>
                        <a:gd name="txT" fmla="*/ 0 h 198"/>
                        <a:gd name="txR" fmla="*/ 498 w 498"/>
                        <a:gd name="txB" fmla="*/ 198 h 198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101" y="157"/>
                        </a:cxn>
                        <a:cxn ang="0">
                          <a:pos x="110" y="167"/>
                        </a:cxn>
                        <a:cxn ang="0">
                          <a:pos x="121" y="173"/>
                        </a:cxn>
                        <a:cxn ang="0">
                          <a:pos x="136" y="178"/>
                        </a:cxn>
                        <a:cxn ang="0">
                          <a:pos x="153" y="186"/>
                        </a:cxn>
                        <a:cxn ang="0">
                          <a:pos x="174" y="190"/>
                        </a:cxn>
                        <a:cxn ang="0">
                          <a:pos x="188" y="191"/>
                        </a:cxn>
                        <a:cxn ang="0">
                          <a:pos x="205" y="194"/>
                        </a:cxn>
                        <a:cxn ang="0">
                          <a:pos x="222" y="195"/>
                        </a:cxn>
                        <a:cxn ang="0">
                          <a:pos x="243" y="198"/>
                        </a:cxn>
                        <a:cxn ang="0">
                          <a:pos x="257" y="198"/>
                        </a:cxn>
                        <a:cxn ang="0">
                          <a:pos x="278" y="195"/>
                        </a:cxn>
                        <a:cxn ang="0">
                          <a:pos x="295" y="194"/>
                        </a:cxn>
                        <a:cxn ang="0">
                          <a:pos x="315" y="191"/>
                        </a:cxn>
                        <a:cxn ang="0">
                          <a:pos x="332" y="190"/>
                        </a:cxn>
                        <a:cxn ang="0">
                          <a:pos x="349" y="185"/>
                        </a:cxn>
                        <a:cxn ang="0">
                          <a:pos x="366" y="181"/>
                        </a:cxn>
                        <a:cxn ang="0">
                          <a:pos x="380" y="173"/>
                        </a:cxn>
                        <a:cxn ang="0">
                          <a:pos x="392" y="165"/>
                        </a:cxn>
                        <a:cxn ang="0">
                          <a:pos x="397" y="160"/>
                        </a:cxn>
                        <a:cxn ang="0">
                          <a:pos x="405" y="152"/>
                        </a:cxn>
                        <a:cxn ang="0">
                          <a:pos x="498" y="0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498" h="198">
                          <a:moveTo>
                            <a:pt x="0" y="0"/>
                          </a:moveTo>
                          <a:lnTo>
                            <a:pt x="101" y="157"/>
                          </a:lnTo>
                          <a:lnTo>
                            <a:pt x="110" y="167"/>
                          </a:lnTo>
                          <a:lnTo>
                            <a:pt x="121" y="173"/>
                          </a:lnTo>
                          <a:lnTo>
                            <a:pt x="136" y="178"/>
                          </a:lnTo>
                          <a:lnTo>
                            <a:pt x="153" y="186"/>
                          </a:lnTo>
                          <a:lnTo>
                            <a:pt x="174" y="190"/>
                          </a:lnTo>
                          <a:lnTo>
                            <a:pt x="188" y="191"/>
                          </a:lnTo>
                          <a:lnTo>
                            <a:pt x="205" y="194"/>
                          </a:lnTo>
                          <a:lnTo>
                            <a:pt x="222" y="195"/>
                          </a:lnTo>
                          <a:lnTo>
                            <a:pt x="243" y="198"/>
                          </a:lnTo>
                          <a:lnTo>
                            <a:pt x="257" y="198"/>
                          </a:lnTo>
                          <a:lnTo>
                            <a:pt x="278" y="195"/>
                          </a:lnTo>
                          <a:lnTo>
                            <a:pt x="295" y="194"/>
                          </a:lnTo>
                          <a:lnTo>
                            <a:pt x="315" y="191"/>
                          </a:lnTo>
                          <a:lnTo>
                            <a:pt x="332" y="190"/>
                          </a:lnTo>
                          <a:lnTo>
                            <a:pt x="349" y="185"/>
                          </a:lnTo>
                          <a:lnTo>
                            <a:pt x="366" y="181"/>
                          </a:lnTo>
                          <a:lnTo>
                            <a:pt x="380" y="173"/>
                          </a:lnTo>
                          <a:lnTo>
                            <a:pt x="392" y="165"/>
                          </a:lnTo>
                          <a:lnTo>
                            <a:pt x="397" y="160"/>
                          </a:lnTo>
                          <a:lnTo>
                            <a:pt x="405" y="152"/>
                          </a:lnTo>
                          <a:lnTo>
                            <a:pt x="4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80" name="Freeform 8"/>
                    <p:cNvSpPr>
                      <a:spLocks noChangeAspect="1"/>
                    </p:cNvSpPr>
                    <p:nvPr/>
                  </p:nvSpPr>
                  <p:spPr>
                    <a:xfrm>
                      <a:off x="6627" y="5081"/>
                      <a:ext cx="222" cy="198"/>
                    </a:xfrm>
                    <a:custGeom>
                      <a:avLst/>
                      <a:gdLst>
                        <a:gd name="txL" fmla="*/ 0 w 222"/>
                        <a:gd name="txT" fmla="*/ 0 h 198"/>
                        <a:gd name="txR" fmla="*/ 222 w 222"/>
                        <a:gd name="txB" fmla="*/ 198 h 198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62" y="178"/>
                        </a:cxn>
                        <a:cxn ang="0">
                          <a:pos x="75" y="186"/>
                        </a:cxn>
                        <a:cxn ang="0">
                          <a:pos x="96" y="190"/>
                        </a:cxn>
                        <a:cxn ang="0">
                          <a:pos x="110" y="191"/>
                        </a:cxn>
                        <a:cxn ang="0">
                          <a:pos x="127" y="194"/>
                        </a:cxn>
                        <a:cxn ang="0">
                          <a:pos x="144" y="195"/>
                        </a:cxn>
                        <a:cxn ang="0">
                          <a:pos x="165" y="198"/>
                        </a:cxn>
                        <a:cxn ang="0">
                          <a:pos x="179" y="198"/>
                        </a:cxn>
                        <a:cxn ang="0">
                          <a:pos x="200" y="195"/>
                        </a:cxn>
                        <a:cxn ang="0">
                          <a:pos x="222" y="0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222" h="198">
                          <a:moveTo>
                            <a:pt x="0" y="0"/>
                          </a:moveTo>
                          <a:lnTo>
                            <a:pt x="62" y="178"/>
                          </a:lnTo>
                          <a:lnTo>
                            <a:pt x="75" y="186"/>
                          </a:lnTo>
                          <a:lnTo>
                            <a:pt x="96" y="190"/>
                          </a:lnTo>
                          <a:lnTo>
                            <a:pt x="110" y="191"/>
                          </a:lnTo>
                          <a:lnTo>
                            <a:pt x="127" y="194"/>
                          </a:lnTo>
                          <a:lnTo>
                            <a:pt x="144" y="195"/>
                          </a:lnTo>
                          <a:lnTo>
                            <a:pt x="165" y="198"/>
                          </a:lnTo>
                          <a:lnTo>
                            <a:pt x="179" y="198"/>
                          </a:lnTo>
                          <a:lnTo>
                            <a:pt x="200" y="195"/>
                          </a:lnTo>
                          <a:lnTo>
                            <a:pt x="22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271" name="Group 9"/>
                  <p:cNvGrpSpPr>
                    <a:grpSpLocks noChangeAspect="1"/>
                  </p:cNvGrpSpPr>
                  <p:nvPr/>
                </p:nvGrpSpPr>
                <p:grpSpPr>
                  <a:xfrm>
                    <a:off x="6320" y="4418"/>
                    <a:ext cx="913" cy="718"/>
                    <a:chOff x="6320" y="4418"/>
                    <a:chExt cx="913" cy="718"/>
                  </a:xfrm>
                </p:grpSpPr>
                <p:sp>
                  <p:nvSpPr>
                    <p:cNvPr id="1272" name="Freeform 10"/>
                    <p:cNvSpPr>
                      <a:spLocks noChangeAspect="1"/>
                    </p:cNvSpPr>
                    <p:nvPr/>
                  </p:nvSpPr>
                  <p:spPr>
                    <a:xfrm>
                      <a:off x="6320" y="4418"/>
                      <a:ext cx="913" cy="718"/>
                    </a:xfrm>
                    <a:custGeom>
                      <a:avLst/>
                      <a:gdLst>
                        <a:gd name="txL" fmla="*/ 0 w 913"/>
                        <a:gd name="txT" fmla="*/ 0 h 718"/>
                        <a:gd name="txR" fmla="*/ 913 w 913"/>
                        <a:gd name="txB" fmla="*/ 718 h 718"/>
                      </a:gdLst>
                      <a:ahLst/>
                      <a:cxnLst>
                        <a:cxn ang="0">
                          <a:pos x="21" y="20"/>
                        </a:cxn>
                        <a:cxn ang="0">
                          <a:pos x="25" y="38"/>
                        </a:cxn>
                        <a:cxn ang="0">
                          <a:pos x="23" y="73"/>
                        </a:cxn>
                        <a:cxn ang="0">
                          <a:pos x="12" y="96"/>
                        </a:cxn>
                        <a:cxn ang="0">
                          <a:pos x="6" y="126"/>
                        </a:cxn>
                        <a:cxn ang="0">
                          <a:pos x="17" y="149"/>
                        </a:cxn>
                        <a:cxn ang="0">
                          <a:pos x="34" y="176"/>
                        </a:cxn>
                        <a:cxn ang="0">
                          <a:pos x="30" y="195"/>
                        </a:cxn>
                        <a:cxn ang="0">
                          <a:pos x="13" y="216"/>
                        </a:cxn>
                        <a:cxn ang="0">
                          <a:pos x="6" y="236"/>
                        </a:cxn>
                        <a:cxn ang="0">
                          <a:pos x="19" y="259"/>
                        </a:cxn>
                        <a:cxn ang="0">
                          <a:pos x="30" y="278"/>
                        </a:cxn>
                        <a:cxn ang="0">
                          <a:pos x="30" y="301"/>
                        </a:cxn>
                        <a:cxn ang="0">
                          <a:pos x="12" y="322"/>
                        </a:cxn>
                        <a:cxn ang="0">
                          <a:pos x="0" y="349"/>
                        </a:cxn>
                        <a:cxn ang="0">
                          <a:pos x="13" y="372"/>
                        </a:cxn>
                        <a:cxn ang="0">
                          <a:pos x="33" y="396"/>
                        </a:cxn>
                        <a:cxn ang="0">
                          <a:pos x="33" y="431"/>
                        </a:cxn>
                        <a:cxn ang="0">
                          <a:pos x="19" y="455"/>
                        </a:cxn>
                        <a:cxn ang="0">
                          <a:pos x="21" y="473"/>
                        </a:cxn>
                        <a:cxn ang="0">
                          <a:pos x="42" y="499"/>
                        </a:cxn>
                        <a:cxn ang="0">
                          <a:pos x="107" y="573"/>
                        </a:cxn>
                        <a:cxn ang="0">
                          <a:pos x="166" y="629"/>
                        </a:cxn>
                        <a:cxn ang="0">
                          <a:pos x="217" y="660"/>
                        </a:cxn>
                        <a:cxn ang="0">
                          <a:pos x="313" y="701"/>
                        </a:cxn>
                        <a:cxn ang="0">
                          <a:pos x="401" y="716"/>
                        </a:cxn>
                        <a:cxn ang="0">
                          <a:pos x="523" y="716"/>
                        </a:cxn>
                        <a:cxn ang="0">
                          <a:pos x="625" y="706"/>
                        </a:cxn>
                        <a:cxn ang="0">
                          <a:pos x="697" y="685"/>
                        </a:cxn>
                        <a:cxn ang="0">
                          <a:pos x="744" y="659"/>
                        </a:cxn>
                        <a:cxn ang="0">
                          <a:pos x="778" y="629"/>
                        </a:cxn>
                        <a:cxn ang="0">
                          <a:pos x="874" y="493"/>
                        </a:cxn>
                        <a:cxn ang="0">
                          <a:pos x="894" y="448"/>
                        </a:cxn>
                        <a:cxn ang="0">
                          <a:pos x="895" y="427"/>
                        </a:cxn>
                        <a:cxn ang="0">
                          <a:pos x="882" y="406"/>
                        </a:cxn>
                        <a:cxn ang="0">
                          <a:pos x="882" y="381"/>
                        </a:cxn>
                        <a:cxn ang="0">
                          <a:pos x="894" y="362"/>
                        </a:cxn>
                        <a:cxn ang="0">
                          <a:pos x="908" y="341"/>
                        </a:cxn>
                        <a:cxn ang="0">
                          <a:pos x="912" y="316"/>
                        </a:cxn>
                        <a:cxn ang="0">
                          <a:pos x="900" y="295"/>
                        </a:cxn>
                        <a:cxn ang="0">
                          <a:pos x="886" y="275"/>
                        </a:cxn>
                        <a:cxn ang="0">
                          <a:pos x="886" y="254"/>
                        </a:cxn>
                        <a:cxn ang="0">
                          <a:pos x="904" y="229"/>
                        </a:cxn>
                        <a:cxn ang="0">
                          <a:pos x="908" y="202"/>
                        </a:cxn>
                        <a:cxn ang="0">
                          <a:pos x="894" y="176"/>
                        </a:cxn>
                        <a:cxn ang="0">
                          <a:pos x="886" y="155"/>
                        </a:cxn>
                        <a:cxn ang="0">
                          <a:pos x="895" y="130"/>
                        </a:cxn>
                        <a:cxn ang="0">
                          <a:pos x="908" y="113"/>
                        </a:cxn>
                        <a:cxn ang="0">
                          <a:pos x="913" y="88"/>
                        </a:cxn>
                        <a:cxn ang="0">
                          <a:pos x="903" y="67"/>
                        </a:cxn>
                        <a:cxn ang="0">
                          <a:pos x="890" y="42"/>
                        </a:cxn>
                        <a:cxn ang="0">
                          <a:pos x="894" y="18"/>
                        </a:cxn>
                        <a:cxn ang="0">
                          <a:pos x="26" y="0"/>
                        </a:cxn>
                      </a:cxnLst>
                      <a:rect l="txL" t="txT" r="txR" b="txB"/>
                      <a:pathLst>
                        <a:path w="913" h="718">
                          <a:moveTo>
                            <a:pt x="26" y="0"/>
                          </a:moveTo>
                          <a:lnTo>
                            <a:pt x="21" y="20"/>
                          </a:lnTo>
                          <a:lnTo>
                            <a:pt x="23" y="29"/>
                          </a:lnTo>
                          <a:lnTo>
                            <a:pt x="25" y="38"/>
                          </a:lnTo>
                          <a:lnTo>
                            <a:pt x="26" y="59"/>
                          </a:lnTo>
                          <a:lnTo>
                            <a:pt x="23" y="73"/>
                          </a:lnTo>
                          <a:lnTo>
                            <a:pt x="17" y="86"/>
                          </a:lnTo>
                          <a:lnTo>
                            <a:pt x="12" y="96"/>
                          </a:lnTo>
                          <a:lnTo>
                            <a:pt x="6" y="113"/>
                          </a:lnTo>
                          <a:lnTo>
                            <a:pt x="6" y="126"/>
                          </a:lnTo>
                          <a:lnTo>
                            <a:pt x="12" y="138"/>
                          </a:lnTo>
                          <a:lnTo>
                            <a:pt x="17" y="149"/>
                          </a:lnTo>
                          <a:lnTo>
                            <a:pt x="29" y="162"/>
                          </a:lnTo>
                          <a:lnTo>
                            <a:pt x="34" y="176"/>
                          </a:lnTo>
                          <a:lnTo>
                            <a:pt x="34" y="185"/>
                          </a:lnTo>
                          <a:lnTo>
                            <a:pt x="30" y="195"/>
                          </a:lnTo>
                          <a:lnTo>
                            <a:pt x="21" y="204"/>
                          </a:lnTo>
                          <a:lnTo>
                            <a:pt x="13" y="216"/>
                          </a:lnTo>
                          <a:lnTo>
                            <a:pt x="8" y="225"/>
                          </a:lnTo>
                          <a:lnTo>
                            <a:pt x="6" y="236"/>
                          </a:lnTo>
                          <a:lnTo>
                            <a:pt x="12" y="248"/>
                          </a:lnTo>
                          <a:lnTo>
                            <a:pt x="19" y="259"/>
                          </a:lnTo>
                          <a:lnTo>
                            <a:pt x="26" y="269"/>
                          </a:lnTo>
                          <a:lnTo>
                            <a:pt x="30" y="278"/>
                          </a:lnTo>
                          <a:lnTo>
                            <a:pt x="34" y="288"/>
                          </a:lnTo>
                          <a:lnTo>
                            <a:pt x="30" y="301"/>
                          </a:lnTo>
                          <a:lnTo>
                            <a:pt x="21" y="313"/>
                          </a:lnTo>
                          <a:lnTo>
                            <a:pt x="12" y="322"/>
                          </a:lnTo>
                          <a:lnTo>
                            <a:pt x="2" y="337"/>
                          </a:lnTo>
                          <a:lnTo>
                            <a:pt x="0" y="349"/>
                          </a:lnTo>
                          <a:lnTo>
                            <a:pt x="4" y="362"/>
                          </a:lnTo>
                          <a:lnTo>
                            <a:pt x="13" y="372"/>
                          </a:lnTo>
                          <a:lnTo>
                            <a:pt x="23" y="383"/>
                          </a:lnTo>
                          <a:lnTo>
                            <a:pt x="33" y="396"/>
                          </a:lnTo>
                          <a:lnTo>
                            <a:pt x="38" y="414"/>
                          </a:lnTo>
                          <a:lnTo>
                            <a:pt x="33" y="431"/>
                          </a:lnTo>
                          <a:lnTo>
                            <a:pt x="23" y="444"/>
                          </a:lnTo>
                          <a:lnTo>
                            <a:pt x="19" y="455"/>
                          </a:lnTo>
                          <a:lnTo>
                            <a:pt x="19" y="466"/>
                          </a:lnTo>
                          <a:lnTo>
                            <a:pt x="21" y="473"/>
                          </a:lnTo>
                          <a:lnTo>
                            <a:pt x="29" y="484"/>
                          </a:lnTo>
                          <a:lnTo>
                            <a:pt x="42" y="499"/>
                          </a:lnTo>
                          <a:lnTo>
                            <a:pt x="64" y="528"/>
                          </a:lnTo>
                          <a:lnTo>
                            <a:pt x="107" y="573"/>
                          </a:lnTo>
                          <a:lnTo>
                            <a:pt x="144" y="609"/>
                          </a:lnTo>
                          <a:lnTo>
                            <a:pt x="166" y="629"/>
                          </a:lnTo>
                          <a:lnTo>
                            <a:pt x="190" y="643"/>
                          </a:lnTo>
                          <a:lnTo>
                            <a:pt x="217" y="660"/>
                          </a:lnTo>
                          <a:lnTo>
                            <a:pt x="255" y="681"/>
                          </a:lnTo>
                          <a:lnTo>
                            <a:pt x="313" y="701"/>
                          </a:lnTo>
                          <a:lnTo>
                            <a:pt x="356" y="710"/>
                          </a:lnTo>
                          <a:lnTo>
                            <a:pt x="401" y="716"/>
                          </a:lnTo>
                          <a:lnTo>
                            <a:pt x="460" y="718"/>
                          </a:lnTo>
                          <a:lnTo>
                            <a:pt x="523" y="716"/>
                          </a:lnTo>
                          <a:lnTo>
                            <a:pt x="578" y="714"/>
                          </a:lnTo>
                          <a:lnTo>
                            <a:pt x="625" y="706"/>
                          </a:lnTo>
                          <a:lnTo>
                            <a:pt x="667" y="697"/>
                          </a:lnTo>
                          <a:lnTo>
                            <a:pt x="697" y="685"/>
                          </a:lnTo>
                          <a:lnTo>
                            <a:pt x="723" y="672"/>
                          </a:lnTo>
                          <a:lnTo>
                            <a:pt x="744" y="659"/>
                          </a:lnTo>
                          <a:lnTo>
                            <a:pt x="761" y="647"/>
                          </a:lnTo>
                          <a:lnTo>
                            <a:pt x="778" y="629"/>
                          </a:lnTo>
                          <a:lnTo>
                            <a:pt x="832" y="556"/>
                          </a:lnTo>
                          <a:lnTo>
                            <a:pt x="874" y="493"/>
                          </a:lnTo>
                          <a:lnTo>
                            <a:pt x="890" y="461"/>
                          </a:lnTo>
                          <a:lnTo>
                            <a:pt x="894" y="448"/>
                          </a:lnTo>
                          <a:lnTo>
                            <a:pt x="895" y="438"/>
                          </a:lnTo>
                          <a:lnTo>
                            <a:pt x="895" y="427"/>
                          </a:lnTo>
                          <a:lnTo>
                            <a:pt x="887" y="414"/>
                          </a:lnTo>
                          <a:lnTo>
                            <a:pt x="882" y="406"/>
                          </a:lnTo>
                          <a:lnTo>
                            <a:pt x="879" y="394"/>
                          </a:lnTo>
                          <a:lnTo>
                            <a:pt x="882" y="381"/>
                          </a:lnTo>
                          <a:lnTo>
                            <a:pt x="887" y="372"/>
                          </a:lnTo>
                          <a:lnTo>
                            <a:pt x="894" y="362"/>
                          </a:lnTo>
                          <a:lnTo>
                            <a:pt x="900" y="352"/>
                          </a:lnTo>
                          <a:lnTo>
                            <a:pt x="908" y="341"/>
                          </a:lnTo>
                          <a:lnTo>
                            <a:pt x="913" y="330"/>
                          </a:lnTo>
                          <a:lnTo>
                            <a:pt x="912" y="316"/>
                          </a:lnTo>
                          <a:lnTo>
                            <a:pt x="907" y="305"/>
                          </a:lnTo>
                          <a:lnTo>
                            <a:pt x="900" y="295"/>
                          </a:lnTo>
                          <a:lnTo>
                            <a:pt x="894" y="286"/>
                          </a:lnTo>
                          <a:lnTo>
                            <a:pt x="886" y="275"/>
                          </a:lnTo>
                          <a:lnTo>
                            <a:pt x="883" y="263"/>
                          </a:lnTo>
                          <a:lnTo>
                            <a:pt x="886" y="254"/>
                          </a:lnTo>
                          <a:lnTo>
                            <a:pt x="895" y="240"/>
                          </a:lnTo>
                          <a:lnTo>
                            <a:pt x="904" y="229"/>
                          </a:lnTo>
                          <a:lnTo>
                            <a:pt x="908" y="217"/>
                          </a:lnTo>
                          <a:lnTo>
                            <a:pt x="908" y="202"/>
                          </a:lnTo>
                          <a:lnTo>
                            <a:pt x="903" y="187"/>
                          </a:lnTo>
                          <a:lnTo>
                            <a:pt x="894" y="176"/>
                          </a:lnTo>
                          <a:lnTo>
                            <a:pt x="890" y="168"/>
                          </a:lnTo>
                          <a:lnTo>
                            <a:pt x="886" y="155"/>
                          </a:lnTo>
                          <a:lnTo>
                            <a:pt x="887" y="141"/>
                          </a:lnTo>
                          <a:lnTo>
                            <a:pt x="895" y="130"/>
                          </a:lnTo>
                          <a:lnTo>
                            <a:pt x="900" y="122"/>
                          </a:lnTo>
                          <a:lnTo>
                            <a:pt x="908" y="113"/>
                          </a:lnTo>
                          <a:lnTo>
                            <a:pt x="912" y="101"/>
                          </a:lnTo>
                          <a:lnTo>
                            <a:pt x="913" y="88"/>
                          </a:lnTo>
                          <a:lnTo>
                            <a:pt x="911" y="80"/>
                          </a:lnTo>
                          <a:lnTo>
                            <a:pt x="903" y="67"/>
                          </a:lnTo>
                          <a:lnTo>
                            <a:pt x="895" y="56"/>
                          </a:lnTo>
                          <a:lnTo>
                            <a:pt x="890" y="42"/>
                          </a:lnTo>
                          <a:lnTo>
                            <a:pt x="890" y="29"/>
                          </a:lnTo>
                          <a:lnTo>
                            <a:pt x="894" y="18"/>
                          </a:lnTo>
                          <a:lnTo>
                            <a:pt x="891" y="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3" name="Freeform 11"/>
                    <p:cNvSpPr>
                      <a:spLocks noChangeAspect="1"/>
                    </p:cNvSpPr>
                    <p:nvPr/>
                  </p:nvSpPr>
                  <p:spPr>
                    <a:xfrm>
                      <a:off x="6326" y="4514"/>
                      <a:ext cx="113" cy="99"/>
                    </a:xfrm>
                    <a:custGeom>
                      <a:avLst/>
                      <a:gdLst>
                        <a:gd name="txL" fmla="*/ 0 w 113"/>
                        <a:gd name="txT" fmla="*/ 0 h 99"/>
                        <a:gd name="txR" fmla="*/ 113 w 113"/>
                        <a:gd name="txB" fmla="*/ 99 h 99"/>
                      </a:gdLst>
                      <a:ahLst/>
                      <a:cxnLst>
                        <a:cxn ang="0">
                          <a:pos x="6" y="0"/>
                        </a:cxn>
                        <a:cxn ang="0">
                          <a:pos x="13" y="13"/>
                        </a:cxn>
                        <a:cxn ang="0">
                          <a:pos x="24" y="26"/>
                        </a:cxn>
                        <a:cxn ang="0">
                          <a:pos x="44" y="43"/>
                        </a:cxn>
                        <a:cxn ang="0">
                          <a:pos x="68" y="57"/>
                        </a:cxn>
                        <a:cxn ang="0">
                          <a:pos x="91" y="66"/>
                        </a:cxn>
                        <a:cxn ang="0">
                          <a:pos x="113" y="72"/>
                        </a:cxn>
                        <a:cxn ang="0">
                          <a:pos x="104" y="89"/>
                        </a:cxn>
                        <a:cxn ang="0">
                          <a:pos x="75" y="85"/>
                        </a:cxn>
                        <a:cxn ang="0">
                          <a:pos x="44" y="87"/>
                        </a:cxn>
                        <a:cxn ang="0">
                          <a:pos x="24" y="99"/>
                        </a:cxn>
                        <a:cxn ang="0">
                          <a:pos x="28" y="89"/>
                        </a:cxn>
                        <a:cxn ang="0">
                          <a:pos x="27" y="78"/>
                        </a:cxn>
                        <a:cxn ang="0">
                          <a:pos x="20" y="62"/>
                        </a:cxn>
                        <a:cxn ang="0">
                          <a:pos x="11" y="49"/>
                        </a:cxn>
                        <a:cxn ang="0">
                          <a:pos x="2" y="34"/>
                        </a:cxn>
                        <a:cxn ang="0">
                          <a:pos x="0" y="17"/>
                        </a:cxn>
                        <a:cxn ang="0">
                          <a:pos x="6" y="0"/>
                        </a:cxn>
                      </a:cxnLst>
                      <a:rect l="txL" t="txT" r="txR" b="txB"/>
                      <a:pathLst>
                        <a:path w="113" h="99">
                          <a:moveTo>
                            <a:pt x="6" y="0"/>
                          </a:moveTo>
                          <a:lnTo>
                            <a:pt x="13" y="13"/>
                          </a:lnTo>
                          <a:lnTo>
                            <a:pt x="24" y="26"/>
                          </a:lnTo>
                          <a:lnTo>
                            <a:pt x="44" y="43"/>
                          </a:lnTo>
                          <a:lnTo>
                            <a:pt x="68" y="57"/>
                          </a:lnTo>
                          <a:lnTo>
                            <a:pt x="91" y="66"/>
                          </a:lnTo>
                          <a:lnTo>
                            <a:pt x="113" y="72"/>
                          </a:lnTo>
                          <a:lnTo>
                            <a:pt x="104" y="89"/>
                          </a:lnTo>
                          <a:lnTo>
                            <a:pt x="75" y="85"/>
                          </a:lnTo>
                          <a:lnTo>
                            <a:pt x="44" y="87"/>
                          </a:lnTo>
                          <a:lnTo>
                            <a:pt x="24" y="99"/>
                          </a:lnTo>
                          <a:lnTo>
                            <a:pt x="28" y="89"/>
                          </a:lnTo>
                          <a:lnTo>
                            <a:pt x="27" y="78"/>
                          </a:lnTo>
                          <a:lnTo>
                            <a:pt x="20" y="62"/>
                          </a:lnTo>
                          <a:lnTo>
                            <a:pt x="11" y="49"/>
                          </a:lnTo>
                          <a:lnTo>
                            <a:pt x="2" y="34"/>
                          </a:lnTo>
                          <a:lnTo>
                            <a:pt x="0" y="1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4" name="Freeform 12"/>
                    <p:cNvSpPr>
                      <a:spLocks noChangeAspect="1"/>
                    </p:cNvSpPr>
                    <p:nvPr/>
                  </p:nvSpPr>
                  <p:spPr>
                    <a:xfrm>
                      <a:off x="6328" y="4637"/>
                      <a:ext cx="149" cy="84"/>
                    </a:xfrm>
                    <a:custGeom>
                      <a:avLst/>
                      <a:gdLst>
                        <a:gd name="txL" fmla="*/ 0 w 149"/>
                        <a:gd name="txT" fmla="*/ 0 h 84"/>
                        <a:gd name="txR" fmla="*/ 149 w 149"/>
                        <a:gd name="txB" fmla="*/ 84 h 84"/>
                      </a:gdLst>
                      <a:ahLst/>
                      <a:cxnLst>
                        <a:cxn ang="0">
                          <a:pos x="0" y="10"/>
                        </a:cxn>
                        <a:cxn ang="0">
                          <a:pos x="4" y="0"/>
                        </a:cxn>
                        <a:cxn ang="0">
                          <a:pos x="9" y="10"/>
                        </a:cxn>
                        <a:cxn ang="0">
                          <a:pos x="21" y="15"/>
                        </a:cxn>
                        <a:cxn ang="0">
                          <a:pos x="42" y="25"/>
                        </a:cxn>
                        <a:cxn ang="0">
                          <a:pos x="64" y="31"/>
                        </a:cxn>
                        <a:cxn ang="0">
                          <a:pos x="98" y="38"/>
                        </a:cxn>
                        <a:cxn ang="0">
                          <a:pos x="137" y="44"/>
                        </a:cxn>
                        <a:cxn ang="0">
                          <a:pos x="149" y="80"/>
                        </a:cxn>
                        <a:cxn ang="0">
                          <a:pos x="106" y="69"/>
                        </a:cxn>
                        <a:cxn ang="0">
                          <a:pos x="72" y="65"/>
                        </a:cxn>
                        <a:cxn ang="0">
                          <a:pos x="45" y="71"/>
                        </a:cxn>
                        <a:cxn ang="0">
                          <a:pos x="25" y="84"/>
                        </a:cxn>
                        <a:cxn ang="0">
                          <a:pos x="25" y="73"/>
                        </a:cxn>
                        <a:cxn ang="0">
                          <a:pos x="25" y="63"/>
                        </a:cxn>
                        <a:cxn ang="0">
                          <a:pos x="21" y="52"/>
                        </a:cxn>
                        <a:cxn ang="0">
                          <a:pos x="9" y="36"/>
                        </a:cxn>
                        <a:cxn ang="0">
                          <a:pos x="0" y="23"/>
                        </a:cxn>
                        <a:cxn ang="0">
                          <a:pos x="0" y="10"/>
                        </a:cxn>
                      </a:cxnLst>
                      <a:rect l="txL" t="txT" r="txR" b="txB"/>
                      <a:pathLst>
                        <a:path w="149" h="84">
                          <a:moveTo>
                            <a:pt x="0" y="10"/>
                          </a:moveTo>
                          <a:lnTo>
                            <a:pt x="4" y="0"/>
                          </a:lnTo>
                          <a:lnTo>
                            <a:pt x="9" y="10"/>
                          </a:lnTo>
                          <a:lnTo>
                            <a:pt x="21" y="15"/>
                          </a:lnTo>
                          <a:lnTo>
                            <a:pt x="42" y="25"/>
                          </a:lnTo>
                          <a:lnTo>
                            <a:pt x="64" y="31"/>
                          </a:lnTo>
                          <a:lnTo>
                            <a:pt x="98" y="38"/>
                          </a:lnTo>
                          <a:lnTo>
                            <a:pt x="137" y="44"/>
                          </a:lnTo>
                          <a:lnTo>
                            <a:pt x="149" y="80"/>
                          </a:lnTo>
                          <a:lnTo>
                            <a:pt x="106" y="69"/>
                          </a:lnTo>
                          <a:lnTo>
                            <a:pt x="72" y="65"/>
                          </a:lnTo>
                          <a:lnTo>
                            <a:pt x="45" y="71"/>
                          </a:lnTo>
                          <a:lnTo>
                            <a:pt x="25" y="84"/>
                          </a:lnTo>
                          <a:lnTo>
                            <a:pt x="25" y="73"/>
                          </a:lnTo>
                          <a:lnTo>
                            <a:pt x="25" y="63"/>
                          </a:lnTo>
                          <a:lnTo>
                            <a:pt x="21" y="52"/>
                          </a:lnTo>
                          <a:lnTo>
                            <a:pt x="9" y="36"/>
                          </a:lnTo>
                          <a:lnTo>
                            <a:pt x="0" y="23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5" name="Freeform 13"/>
                    <p:cNvSpPr>
                      <a:spLocks noChangeAspect="1"/>
                    </p:cNvSpPr>
                    <p:nvPr/>
                  </p:nvSpPr>
                  <p:spPr>
                    <a:xfrm>
                      <a:off x="6322" y="4742"/>
                      <a:ext cx="175" cy="104"/>
                    </a:xfrm>
                    <a:custGeom>
                      <a:avLst/>
                      <a:gdLst>
                        <a:gd name="txL" fmla="*/ 0 w 175"/>
                        <a:gd name="txT" fmla="*/ 0 h 104"/>
                        <a:gd name="txR" fmla="*/ 175 w 175"/>
                        <a:gd name="txB" fmla="*/ 104 h 104"/>
                      </a:gdLst>
                      <a:ahLst/>
                      <a:cxnLst>
                        <a:cxn ang="0">
                          <a:pos x="2" y="13"/>
                        </a:cxn>
                        <a:cxn ang="0">
                          <a:pos x="10" y="0"/>
                        </a:cxn>
                        <a:cxn ang="0">
                          <a:pos x="21" y="17"/>
                        </a:cxn>
                        <a:cxn ang="0">
                          <a:pos x="32" y="25"/>
                        </a:cxn>
                        <a:cxn ang="0">
                          <a:pos x="45" y="34"/>
                        </a:cxn>
                        <a:cxn ang="0">
                          <a:pos x="69" y="42"/>
                        </a:cxn>
                        <a:cxn ang="0">
                          <a:pos x="96" y="49"/>
                        </a:cxn>
                        <a:cxn ang="0">
                          <a:pos x="126" y="59"/>
                        </a:cxn>
                        <a:cxn ang="0">
                          <a:pos x="167" y="72"/>
                        </a:cxn>
                        <a:cxn ang="0">
                          <a:pos x="175" y="104"/>
                        </a:cxn>
                        <a:cxn ang="0">
                          <a:pos x="133" y="87"/>
                        </a:cxn>
                        <a:cxn ang="0">
                          <a:pos x="103" y="76"/>
                        </a:cxn>
                        <a:cxn ang="0">
                          <a:pos x="78" y="72"/>
                        </a:cxn>
                        <a:cxn ang="0">
                          <a:pos x="58" y="72"/>
                        </a:cxn>
                        <a:cxn ang="0">
                          <a:pos x="48" y="80"/>
                        </a:cxn>
                        <a:cxn ang="0">
                          <a:pos x="36" y="91"/>
                        </a:cxn>
                        <a:cxn ang="0">
                          <a:pos x="34" y="78"/>
                        </a:cxn>
                        <a:cxn ang="0">
                          <a:pos x="21" y="59"/>
                        </a:cxn>
                        <a:cxn ang="0">
                          <a:pos x="10" y="45"/>
                        </a:cxn>
                        <a:cxn ang="0">
                          <a:pos x="0" y="31"/>
                        </a:cxn>
                        <a:cxn ang="0">
                          <a:pos x="2" y="13"/>
                        </a:cxn>
                      </a:cxnLst>
                      <a:rect l="txL" t="txT" r="txR" b="txB"/>
                      <a:pathLst>
                        <a:path w="175" h="104">
                          <a:moveTo>
                            <a:pt x="2" y="13"/>
                          </a:moveTo>
                          <a:lnTo>
                            <a:pt x="10" y="0"/>
                          </a:lnTo>
                          <a:lnTo>
                            <a:pt x="21" y="17"/>
                          </a:lnTo>
                          <a:lnTo>
                            <a:pt x="32" y="25"/>
                          </a:lnTo>
                          <a:lnTo>
                            <a:pt x="45" y="34"/>
                          </a:lnTo>
                          <a:lnTo>
                            <a:pt x="69" y="42"/>
                          </a:lnTo>
                          <a:lnTo>
                            <a:pt x="96" y="49"/>
                          </a:lnTo>
                          <a:lnTo>
                            <a:pt x="126" y="59"/>
                          </a:lnTo>
                          <a:lnTo>
                            <a:pt x="167" y="72"/>
                          </a:lnTo>
                          <a:lnTo>
                            <a:pt x="175" y="104"/>
                          </a:lnTo>
                          <a:lnTo>
                            <a:pt x="133" y="87"/>
                          </a:lnTo>
                          <a:lnTo>
                            <a:pt x="103" y="76"/>
                          </a:lnTo>
                          <a:lnTo>
                            <a:pt x="78" y="72"/>
                          </a:lnTo>
                          <a:lnTo>
                            <a:pt x="58" y="72"/>
                          </a:lnTo>
                          <a:lnTo>
                            <a:pt x="48" y="80"/>
                          </a:lnTo>
                          <a:lnTo>
                            <a:pt x="36" y="91"/>
                          </a:lnTo>
                          <a:lnTo>
                            <a:pt x="34" y="78"/>
                          </a:lnTo>
                          <a:lnTo>
                            <a:pt x="21" y="59"/>
                          </a:lnTo>
                          <a:lnTo>
                            <a:pt x="10" y="45"/>
                          </a:lnTo>
                          <a:lnTo>
                            <a:pt x="0" y="31"/>
                          </a:lnTo>
                          <a:lnTo>
                            <a:pt x="2" y="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6" name="Freeform 14"/>
                    <p:cNvSpPr>
                      <a:spLocks noChangeAspect="1"/>
                    </p:cNvSpPr>
                    <p:nvPr/>
                  </p:nvSpPr>
                  <p:spPr>
                    <a:xfrm>
                      <a:off x="6341" y="4856"/>
                      <a:ext cx="208" cy="230"/>
                    </a:xfrm>
                    <a:custGeom>
                      <a:avLst/>
                      <a:gdLst>
                        <a:gd name="txL" fmla="*/ 0 w 208"/>
                        <a:gd name="txT" fmla="*/ 0 h 230"/>
                        <a:gd name="txR" fmla="*/ 208 w 208"/>
                        <a:gd name="txB" fmla="*/ 230 h 230"/>
                      </a:gdLst>
                      <a:ahLst/>
                      <a:cxnLst>
                        <a:cxn ang="0">
                          <a:pos x="2" y="35"/>
                        </a:cxn>
                        <a:cxn ang="0">
                          <a:pos x="0" y="21"/>
                        </a:cxn>
                        <a:cxn ang="0">
                          <a:pos x="0" y="11"/>
                        </a:cxn>
                        <a:cxn ang="0">
                          <a:pos x="8" y="0"/>
                        </a:cxn>
                        <a:cxn ang="0">
                          <a:pos x="22" y="17"/>
                        </a:cxn>
                        <a:cxn ang="0">
                          <a:pos x="47" y="32"/>
                        </a:cxn>
                        <a:cxn ang="0">
                          <a:pos x="72" y="44"/>
                        </a:cxn>
                        <a:cxn ang="0">
                          <a:pos x="106" y="55"/>
                        </a:cxn>
                        <a:cxn ang="0">
                          <a:pos x="156" y="65"/>
                        </a:cxn>
                        <a:cxn ang="0">
                          <a:pos x="166" y="91"/>
                        </a:cxn>
                        <a:cxn ang="0">
                          <a:pos x="140" y="84"/>
                        </a:cxn>
                        <a:cxn ang="0">
                          <a:pos x="114" y="80"/>
                        </a:cxn>
                        <a:cxn ang="0">
                          <a:pos x="101" y="82"/>
                        </a:cxn>
                        <a:cxn ang="0">
                          <a:pos x="97" y="95"/>
                        </a:cxn>
                        <a:cxn ang="0">
                          <a:pos x="105" y="112"/>
                        </a:cxn>
                        <a:cxn ang="0">
                          <a:pos x="115" y="128"/>
                        </a:cxn>
                        <a:cxn ang="0">
                          <a:pos x="136" y="153"/>
                        </a:cxn>
                        <a:cxn ang="0">
                          <a:pos x="166" y="179"/>
                        </a:cxn>
                        <a:cxn ang="0">
                          <a:pos x="208" y="209"/>
                        </a:cxn>
                        <a:cxn ang="0">
                          <a:pos x="208" y="230"/>
                        </a:cxn>
                        <a:cxn ang="0">
                          <a:pos x="190" y="219"/>
                        </a:cxn>
                        <a:cxn ang="0">
                          <a:pos x="166" y="205"/>
                        </a:cxn>
                        <a:cxn ang="0">
                          <a:pos x="132" y="179"/>
                        </a:cxn>
                        <a:cxn ang="0">
                          <a:pos x="105" y="150"/>
                        </a:cxn>
                        <a:cxn ang="0">
                          <a:pos x="80" y="128"/>
                        </a:cxn>
                        <a:cxn ang="0">
                          <a:pos x="56" y="101"/>
                        </a:cxn>
                        <a:cxn ang="0">
                          <a:pos x="36" y="78"/>
                        </a:cxn>
                        <a:cxn ang="0">
                          <a:pos x="15" y="57"/>
                        </a:cxn>
                        <a:cxn ang="0">
                          <a:pos x="2" y="35"/>
                        </a:cxn>
                      </a:cxnLst>
                      <a:rect l="txL" t="txT" r="txR" b="txB"/>
                      <a:pathLst>
                        <a:path w="208" h="230">
                          <a:moveTo>
                            <a:pt x="2" y="35"/>
                          </a:moveTo>
                          <a:lnTo>
                            <a:pt x="0" y="21"/>
                          </a:lnTo>
                          <a:lnTo>
                            <a:pt x="0" y="11"/>
                          </a:lnTo>
                          <a:lnTo>
                            <a:pt x="8" y="0"/>
                          </a:lnTo>
                          <a:lnTo>
                            <a:pt x="22" y="17"/>
                          </a:lnTo>
                          <a:lnTo>
                            <a:pt x="47" y="32"/>
                          </a:lnTo>
                          <a:lnTo>
                            <a:pt x="72" y="44"/>
                          </a:lnTo>
                          <a:lnTo>
                            <a:pt x="106" y="55"/>
                          </a:lnTo>
                          <a:lnTo>
                            <a:pt x="156" y="65"/>
                          </a:lnTo>
                          <a:lnTo>
                            <a:pt x="166" y="91"/>
                          </a:lnTo>
                          <a:lnTo>
                            <a:pt x="140" y="84"/>
                          </a:lnTo>
                          <a:lnTo>
                            <a:pt x="114" y="80"/>
                          </a:lnTo>
                          <a:lnTo>
                            <a:pt x="101" y="82"/>
                          </a:lnTo>
                          <a:lnTo>
                            <a:pt x="97" y="95"/>
                          </a:lnTo>
                          <a:lnTo>
                            <a:pt x="105" y="112"/>
                          </a:lnTo>
                          <a:lnTo>
                            <a:pt x="115" y="128"/>
                          </a:lnTo>
                          <a:lnTo>
                            <a:pt x="136" y="153"/>
                          </a:lnTo>
                          <a:lnTo>
                            <a:pt x="166" y="179"/>
                          </a:lnTo>
                          <a:lnTo>
                            <a:pt x="208" y="209"/>
                          </a:lnTo>
                          <a:lnTo>
                            <a:pt x="208" y="230"/>
                          </a:lnTo>
                          <a:lnTo>
                            <a:pt x="190" y="219"/>
                          </a:lnTo>
                          <a:lnTo>
                            <a:pt x="166" y="205"/>
                          </a:lnTo>
                          <a:lnTo>
                            <a:pt x="132" y="179"/>
                          </a:lnTo>
                          <a:lnTo>
                            <a:pt x="105" y="150"/>
                          </a:lnTo>
                          <a:lnTo>
                            <a:pt x="80" y="128"/>
                          </a:lnTo>
                          <a:lnTo>
                            <a:pt x="56" y="101"/>
                          </a:lnTo>
                          <a:lnTo>
                            <a:pt x="36" y="78"/>
                          </a:lnTo>
                          <a:lnTo>
                            <a:pt x="15" y="57"/>
                          </a:lnTo>
                          <a:lnTo>
                            <a:pt x="2" y="3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7" name="Freeform 15"/>
                    <p:cNvSpPr>
                      <a:spLocks noChangeAspect="1"/>
                    </p:cNvSpPr>
                    <p:nvPr/>
                  </p:nvSpPr>
                  <p:spPr>
                    <a:xfrm>
                      <a:off x="6345" y="4443"/>
                      <a:ext cx="86" cy="69"/>
                    </a:xfrm>
                    <a:custGeom>
                      <a:avLst/>
                      <a:gdLst>
                        <a:gd name="txL" fmla="*/ 0 w 86"/>
                        <a:gd name="txT" fmla="*/ 0 h 69"/>
                        <a:gd name="txR" fmla="*/ 86 w 86"/>
                        <a:gd name="txB" fmla="*/ 69 h 69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11" y="10"/>
                        </a:cxn>
                        <a:cxn ang="0">
                          <a:pos x="25" y="21"/>
                        </a:cxn>
                        <a:cxn ang="0">
                          <a:pos x="42" y="33"/>
                        </a:cxn>
                        <a:cxn ang="0">
                          <a:pos x="60" y="44"/>
                        </a:cxn>
                        <a:cxn ang="0">
                          <a:pos x="77" y="54"/>
                        </a:cxn>
                        <a:cxn ang="0">
                          <a:pos x="86" y="61"/>
                        </a:cxn>
                        <a:cxn ang="0">
                          <a:pos x="65" y="69"/>
                        </a:cxn>
                        <a:cxn ang="0">
                          <a:pos x="42" y="61"/>
                        </a:cxn>
                        <a:cxn ang="0">
                          <a:pos x="18" y="52"/>
                        </a:cxn>
                        <a:cxn ang="0">
                          <a:pos x="0" y="42"/>
                        </a:cxn>
                        <a:cxn ang="0">
                          <a:pos x="1" y="33"/>
                        </a:cxn>
                        <a:cxn ang="0">
                          <a:pos x="4" y="17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86" h="69">
                          <a:moveTo>
                            <a:pt x="0" y="0"/>
                          </a:moveTo>
                          <a:lnTo>
                            <a:pt x="11" y="10"/>
                          </a:lnTo>
                          <a:lnTo>
                            <a:pt x="25" y="21"/>
                          </a:lnTo>
                          <a:lnTo>
                            <a:pt x="42" y="33"/>
                          </a:lnTo>
                          <a:lnTo>
                            <a:pt x="60" y="44"/>
                          </a:lnTo>
                          <a:lnTo>
                            <a:pt x="77" y="54"/>
                          </a:lnTo>
                          <a:lnTo>
                            <a:pt x="86" y="61"/>
                          </a:lnTo>
                          <a:lnTo>
                            <a:pt x="65" y="69"/>
                          </a:lnTo>
                          <a:lnTo>
                            <a:pt x="42" y="61"/>
                          </a:lnTo>
                          <a:lnTo>
                            <a:pt x="18" y="52"/>
                          </a:lnTo>
                          <a:lnTo>
                            <a:pt x="0" y="42"/>
                          </a:lnTo>
                          <a:lnTo>
                            <a:pt x="1" y="33"/>
                          </a:lnTo>
                          <a:lnTo>
                            <a:pt x="4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8" name="Freeform 16"/>
                    <p:cNvSpPr>
                      <a:spLocks noChangeAspect="1"/>
                    </p:cNvSpPr>
                    <p:nvPr/>
                  </p:nvSpPr>
                  <p:spPr>
                    <a:xfrm>
                      <a:off x="6501" y="4426"/>
                      <a:ext cx="732" cy="689"/>
                    </a:xfrm>
                    <a:custGeom>
                      <a:avLst/>
                      <a:gdLst>
                        <a:gd name="txL" fmla="*/ 0 w 732"/>
                        <a:gd name="txT" fmla="*/ 0 h 689"/>
                        <a:gd name="txR" fmla="*/ 732 w 732"/>
                        <a:gd name="txB" fmla="*/ 689 h 689"/>
                      </a:gdLst>
                      <a:ahLst/>
                      <a:cxnLst>
                        <a:cxn ang="0">
                          <a:pos x="348" y="158"/>
                        </a:cxn>
                        <a:cxn ang="0">
                          <a:pos x="292" y="181"/>
                        </a:cxn>
                        <a:cxn ang="0">
                          <a:pos x="175" y="200"/>
                        </a:cxn>
                        <a:cxn ang="0">
                          <a:pos x="0" y="209"/>
                        </a:cxn>
                        <a:cxn ang="0">
                          <a:pos x="205" y="244"/>
                        </a:cxn>
                        <a:cxn ang="0">
                          <a:pos x="435" y="225"/>
                        </a:cxn>
                        <a:cxn ang="0">
                          <a:pos x="597" y="177"/>
                        </a:cxn>
                        <a:cxn ang="0">
                          <a:pos x="648" y="169"/>
                        </a:cxn>
                        <a:cxn ang="0">
                          <a:pos x="625" y="208"/>
                        </a:cxn>
                        <a:cxn ang="0">
                          <a:pos x="510" y="263"/>
                        </a:cxn>
                        <a:cxn ang="0">
                          <a:pos x="304" y="308"/>
                        </a:cxn>
                        <a:cxn ang="0">
                          <a:pos x="177" y="352"/>
                        </a:cxn>
                        <a:cxn ang="0">
                          <a:pos x="411" y="347"/>
                        </a:cxn>
                        <a:cxn ang="0">
                          <a:pos x="567" y="308"/>
                        </a:cxn>
                        <a:cxn ang="0">
                          <a:pos x="659" y="276"/>
                        </a:cxn>
                        <a:cxn ang="0">
                          <a:pos x="661" y="299"/>
                        </a:cxn>
                        <a:cxn ang="0">
                          <a:pos x="584" y="354"/>
                        </a:cxn>
                        <a:cxn ang="0">
                          <a:pos x="439" y="407"/>
                        </a:cxn>
                        <a:cxn ang="0">
                          <a:pos x="237" y="444"/>
                        </a:cxn>
                        <a:cxn ang="0">
                          <a:pos x="305" y="466"/>
                        </a:cxn>
                        <a:cxn ang="0">
                          <a:pos x="482" y="458"/>
                        </a:cxn>
                        <a:cxn ang="0">
                          <a:pos x="629" y="413"/>
                        </a:cxn>
                        <a:cxn ang="0">
                          <a:pos x="642" y="430"/>
                        </a:cxn>
                        <a:cxn ang="0">
                          <a:pos x="599" y="474"/>
                        </a:cxn>
                        <a:cxn ang="0">
                          <a:pos x="489" y="521"/>
                        </a:cxn>
                        <a:cxn ang="0">
                          <a:pos x="360" y="542"/>
                        </a:cxn>
                        <a:cxn ang="0">
                          <a:pos x="166" y="546"/>
                        </a:cxn>
                        <a:cxn ang="0">
                          <a:pos x="301" y="579"/>
                        </a:cxn>
                        <a:cxn ang="0">
                          <a:pos x="427" y="580"/>
                        </a:cxn>
                        <a:cxn ang="0">
                          <a:pos x="540" y="562"/>
                        </a:cxn>
                        <a:cxn ang="0">
                          <a:pos x="589" y="565"/>
                        </a:cxn>
                        <a:cxn ang="0">
                          <a:pos x="561" y="597"/>
                        </a:cxn>
                        <a:cxn ang="0">
                          <a:pos x="495" y="622"/>
                        </a:cxn>
                        <a:cxn ang="0">
                          <a:pos x="253" y="649"/>
                        </a:cxn>
                        <a:cxn ang="0">
                          <a:pos x="453" y="663"/>
                        </a:cxn>
                        <a:cxn ang="0">
                          <a:pos x="466" y="687"/>
                        </a:cxn>
                        <a:cxn ang="0">
                          <a:pos x="542" y="664"/>
                        </a:cxn>
                        <a:cxn ang="0">
                          <a:pos x="597" y="621"/>
                        </a:cxn>
                        <a:cxn ang="0">
                          <a:pos x="709" y="453"/>
                        </a:cxn>
                        <a:cxn ang="0">
                          <a:pos x="714" y="419"/>
                        </a:cxn>
                        <a:cxn ang="0">
                          <a:pos x="698" y="386"/>
                        </a:cxn>
                        <a:cxn ang="0">
                          <a:pos x="713" y="354"/>
                        </a:cxn>
                        <a:cxn ang="0">
                          <a:pos x="732" y="322"/>
                        </a:cxn>
                        <a:cxn ang="0">
                          <a:pos x="719" y="287"/>
                        </a:cxn>
                        <a:cxn ang="0">
                          <a:pos x="702" y="255"/>
                        </a:cxn>
                        <a:cxn ang="0">
                          <a:pos x="723" y="221"/>
                        </a:cxn>
                        <a:cxn ang="0">
                          <a:pos x="722" y="179"/>
                        </a:cxn>
                        <a:cxn ang="0">
                          <a:pos x="705" y="147"/>
                        </a:cxn>
                        <a:cxn ang="0">
                          <a:pos x="719" y="114"/>
                        </a:cxn>
                        <a:cxn ang="0">
                          <a:pos x="732" y="80"/>
                        </a:cxn>
                        <a:cxn ang="0">
                          <a:pos x="714" y="48"/>
                        </a:cxn>
                        <a:cxn ang="0">
                          <a:pos x="634" y="50"/>
                        </a:cxn>
                        <a:cxn ang="0">
                          <a:pos x="475" y="105"/>
                        </a:cxn>
                        <a:cxn ang="0">
                          <a:pos x="294" y="135"/>
                        </a:cxn>
                      </a:cxnLst>
                      <a:rect l="txL" t="txT" r="txR" b="txB"/>
                      <a:pathLst>
                        <a:path w="732" h="689">
                          <a:moveTo>
                            <a:pt x="294" y="135"/>
                          </a:moveTo>
                          <a:lnTo>
                            <a:pt x="186" y="143"/>
                          </a:lnTo>
                          <a:lnTo>
                            <a:pt x="348" y="158"/>
                          </a:lnTo>
                          <a:lnTo>
                            <a:pt x="338" y="166"/>
                          </a:lnTo>
                          <a:lnTo>
                            <a:pt x="318" y="173"/>
                          </a:lnTo>
                          <a:lnTo>
                            <a:pt x="292" y="181"/>
                          </a:lnTo>
                          <a:lnTo>
                            <a:pt x="258" y="190"/>
                          </a:lnTo>
                          <a:lnTo>
                            <a:pt x="222" y="196"/>
                          </a:lnTo>
                          <a:lnTo>
                            <a:pt x="175" y="200"/>
                          </a:lnTo>
                          <a:lnTo>
                            <a:pt x="120" y="206"/>
                          </a:lnTo>
                          <a:lnTo>
                            <a:pt x="61" y="209"/>
                          </a:lnTo>
                          <a:lnTo>
                            <a:pt x="0" y="209"/>
                          </a:lnTo>
                          <a:lnTo>
                            <a:pt x="95" y="232"/>
                          </a:lnTo>
                          <a:lnTo>
                            <a:pt x="154" y="244"/>
                          </a:lnTo>
                          <a:lnTo>
                            <a:pt x="205" y="244"/>
                          </a:lnTo>
                          <a:lnTo>
                            <a:pt x="267" y="244"/>
                          </a:lnTo>
                          <a:lnTo>
                            <a:pt x="359" y="236"/>
                          </a:lnTo>
                          <a:lnTo>
                            <a:pt x="435" y="225"/>
                          </a:lnTo>
                          <a:lnTo>
                            <a:pt x="499" y="209"/>
                          </a:lnTo>
                          <a:lnTo>
                            <a:pt x="567" y="188"/>
                          </a:lnTo>
                          <a:lnTo>
                            <a:pt x="597" y="177"/>
                          </a:lnTo>
                          <a:lnTo>
                            <a:pt x="625" y="168"/>
                          </a:lnTo>
                          <a:lnTo>
                            <a:pt x="640" y="164"/>
                          </a:lnTo>
                          <a:lnTo>
                            <a:pt x="648" y="169"/>
                          </a:lnTo>
                          <a:lnTo>
                            <a:pt x="648" y="181"/>
                          </a:lnTo>
                          <a:lnTo>
                            <a:pt x="642" y="194"/>
                          </a:lnTo>
                          <a:lnTo>
                            <a:pt x="625" y="208"/>
                          </a:lnTo>
                          <a:lnTo>
                            <a:pt x="597" y="226"/>
                          </a:lnTo>
                          <a:lnTo>
                            <a:pt x="557" y="244"/>
                          </a:lnTo>
                          <a:lnTo>
                            <a:pt x="510" y="263"/>
                          </a:lnTo>
                          <a:lnTo>
                            <a:pt x="448" y="282"/>
                          </a:lnTo>
                          <a:lnTo>
                            <a:pt x="376" y="297"/>
                          </a:lnTo>
                          <a:lnTo>
                            <a:pt x="304" y="308"/>
                          </a:lnTo>
                          <a:lnTo>
                            <a:pt x="228" y="320"/>
                          </a:lnTo>
                          <a:lnTo>
                            <a:pt x="95" y="333"/>
                          </a:lnTo>
                          <a:lnTo>
                            <a:pt x="177" y="352"/>
                          </a:lnTo>
                          <a:lnTo>
                            <a:pt x="243" y="360"/>
                          </a:lnTo>
                          <a:lnTo>
                            <a:pt x="326" y="358"/>
                          </a:lnTo>
                          <a:lnTo>
                            <a:pt x="411" y="347"/>
                          </a:lnTo>
                          <a:lnTo>
                            <a:pt x="474" y="333"/>
                          </a:lnTo>
                          <a:lnTo>
                            <a:pt x="525" y="320"/>
                          </a:lnTo>
                          <a:lnTo>
                            <a:pt x="567" y="308"/>
                          </a:lnTo>
                          <a:lnTo>
                            <a:pt x="610" y="293"/>
                          </a:lnTo>
                          <a:lnTo>
                            <a:pt x="644" y="280"/>
                          </a:lnTo>
                          <a:lnTo>
                            <a:pt x="659" y="276"/>
                          </a:lnTo>
                          <a:lnTo>
                            <a:pt x="668" y="276"/>
                          </a:lnTo>
                          <a:lnTo>
                            <a:pt x="667" y="287"/>
                          </a:lnTo>
                          <a:lnTo>
                            <a:pt x="661" y="299"/>
                          </a:lnTo>
                          <a:lnTo>
                            <a:pt x="648" y="314"/>
                          </a:lnTo>
                          <a:lnTo>
                            <a:pt x="617" y="335"/>
                          </a:lnTo>
                          <a:lnTo>
                            <a:pt x="584" y="354"/>
                          </a:lnTo>
                          <a:lnTo>
                            <a:pt x="546" y="371"/>
                          </a:lnTo>
                          <a:lnTo>
                            <a:pt x="496" y="390"/>
                          </a:lnTo>
                          <a:lnTo>
                            <a:pt x="439" y="407"/>
                          </a:lnTo>
                          <a:lnTo>
                            <a:pt x="352" y="426"/>
                          </a:lnTo>
                          <a:lnTo>
                            <a:pt x="294" y="438"/>
                          </a:lnTo>
                          <a:lnTo>
                            <a:pt x="237" y="444"/>
                          </a:lnTo>
                          <a:lnTo>
                            <a:pt x="154" y="449"/>
                          </a:lnTo>
                          <a:lnTo>
                            <a:pt x="239" y="461"/>
                          </a:lnTo>
                          <a:lnTo>
                            <a:pt x="305" y="466"/>
                          </a:lnTo>
                          <a:lnTo>
                            <a:pt x="360" y="468"/>
                          </a:lnTo>
                          <a:lnTo>
                            <a:pt x="423" y="466"/>
                          </a:lnTo>
                          <a:lnTo>
                            <a:pt x="482" y="458"/>
                          </a:lnTo>
                          <a:lnTo>
                            <a:pt x="530" y="447"/>
                          </a:lnTo>
                          <a:lnTo>
                            <a:pt x="568" y="434"/>
                          </a:lnTo>
                          <a:lnTo>
                            <a:pt x="629" y="413"/>
                          </a:lnTo>
                          <a:lnTo>
                            <a:pt x="637" y="413"/>
                          </a:lnTo>
                          <a:lnTo>
                            <a:pt x="644" y="417"/>
                          </a:lnTo>
                          <a:lnTo>
                            <a:pt x="642" y="430"/>
                          </a:lnTo>
                          <a:lnTo>
                            <a:pt x="634" y="444"/>
                          </a:lnTo>
                          <a:lnTo>
                            <a:pt x="620" y="458"/>
                          </a:lnTo>
                          <a:lnTo>
                            <a:pt x="599" y="474"/>
                          </a:lnTo>
                          <a:lnTo>
                            <a:pt x="563" y="493"/>
                          </a:lnTo>
                          <a:lnTo>
                            <a:pt x="525" y="510"/>
                          </a:lnTo>
                          <a:lnTo>
                            <a:pt x="489" y="521"/>
                          </a:lnTo>
                          <a:lnTo>
                            <a:pt x="448" y="531"/>
                          </a:lnTo>
                          <a:lnTo>
                            <a:pt x="410" y="537"/>
                          </a:lnTo>
                          <a:lnTo>
                            <a:pt x="360" y="542"/>
                          </a:lnTo>
                          <a:lnTo>
                            <a:pt x="305" y="545"/>
                          </a:lnTo>
                          <a:lnTo>
                            <a:pt x="250" y="546"/>
                          </a:lnTo>
                          <a:lnTo>
                            <a:pt x="166" y="546"/>
                          </a:lnTo>
                          <a:lnTo>
                            <a:pt x="211" y="562"/>
                          </a:lnTo>
                          <a:lnTo>
                            <a:pt x="253" y="573"/>
                          </a:lnTo>
                          <a:lnTo>
                            <a:pt x="301" y="579"/>
                          </a:lnTo>
                          <a:lnTo>
                            <a:pt x="342" y="580"/>
                          </a:lnTo>
                          <a:lnTo>
                            <a:pt x="384" y="583"/>
                          </a:lnTo>
                          <a:lnTo>
                            <a:pt x="427" y="580"/>
                          </a:lnTo>
                          <a:lnTo>
                            <a:pt x="462" y="579"/>
                          </a:lnTo>
                          <a:lnTo>
                            <a:pt x="495" y="573"/>
                          </a:lnTo>
                          <a:lnTo>
                            <a:pt x="540" y="562"/>
                          </a:lnTo>
                          <a:lnTo>
                            <a:pt x="574" y="554"/>
                          </a:lnTo>
                          <a:lnTo>
                            <a:pt x="587" y="555"/>
                          </a:lnTo>
                          <a:lnTo>
                            <a:pt x="589" y="565"/>
                          </a:lnTo>
                          <a:lnTo>
                            <a:pt x="585" y="575"/>
                          </a:lnTo>
                          <a:lnTo>
                            <a:pt x="576" y="586"/>
                          </a:lnTo>
                          <a:lnTo>
                            <a:pt x="561" y="597"/>
                          </a:lnTo>
                          <a:lnTo>
                            <a:pt x="544" y="605"/>
                          </a:lnTo>
                          <a:lnTo>
                            <a:pt x="525" y="614"/>
                          </a:lnTo>
                          <a:lnTo>
                            <a:pt x="495" y="622"/>
                          </a:lnTo>
                          <a:lnTo>
                            <a:pt x="432" y="631"/>
                          </a:lnTo>
                          <a:lnTo>
                            <a:pt x="372" y="639"/>
                          </a:lnTo>
                          <a:lnTo>
                            <a:pt x="253" y="649"/>
                          </a:lnTo>
                          <a:lnTo>
                            <a:pt x="407" y="656"/>
                          </a:lnTo>
                          <a:lnTo>
                            <a:pt x="439" y="656"/>
                          </a:lnTo>
                          <a:lnTo>
                            <a:pt x="453" y="663"/>
                          </a:lnTo>
                          <a:lnTo>
                            <a:pt x="461" y="670"/>
                          </a:lnTo>
                          <a:lnTo>
                            <a:pt x="458" y="681"/>
                          </a:lnTo>
                          <a:lnTo>
                            <a:pt x="466" y="687"/>
                          </a:lnTo>
                          <a:lnTo>
                            <a:pt x="486" y="689"/>
                          </a:lnTo>
                          <a:lnTo>
                            <a:pt x="516" y="677"/>
                          </a:lnTo>
                          <a:lnTo>
                            <a:pt x="542" y="664"/>
                          </a:lnTo>
                          <a:lnTo>
                            <a:pt x="563" y="651"/>
                          </a:lnTo>
                          <a:lnTo>
                            <a:pt x="580" y="639"/>
                          </a:lnTo>
                          <a:lnTo>
                            <a:pt x="597" y="621"/>
                          </a:lnTo>
                          <a:lnTo>
                            <a:pt x="651" y="548"/>
                          </a:lnTo>
                          <a:lnTo>
                            <a:pt x="693" y="485"/>
                          </a:lnTo>
                          <a:lnTo>
                            <a:pt x="709" y="453"/>
                          </a:lnTo>
                          <a:lnTo>
                            <a:pt x="713" y="440"/>
                          </a:lnTo>
                          <a:lnTo>
                            <a:pt x="714" y="430"/>
                          </a:lnTo>
                          <a:lnTo>
                            <a:pt x="714" y="419"/>
                          </a:lnTo>
                          <a:lnTo>
                            <a:pt x="706" y="406"/>
                          </a:lnTo>
                          <a:lnTo>
                            <a:pt x="701" y="398"/>
                          </a:lnTo>
                          <a:lnTo>
                            <a:pt x="698" y="386"/>
                          </a:lnTo>
                          <a:lnTo>
                            <a:pt x="701" y="373"/>
                          </a:lnTo>
                          <a:lnTo>
                            <a:pt x="706" y="364"/>
                          </a:lnTo>
                          <a:lnTo>
                            <a:pt x="713" y="354"/>
                          </a:lnTo>
                          <a:lnTo>
                            <a:pt x="719" y="344"/>
                          </a:lnTo>
                          <a:lnTo>
                            <a:pt x="727" y="333"/>
                          </a:lnTo>
                          <a:lnTo>
                            <a:pt x="732" y="322"/>
                          </a:lnTo>
                          <a:lnTo>
                            <a:pt x="731" y="308"/>
                          </a:lnTo>
                          <a:lnTo>
                            <a:pt x="726" y="297"/>
                          </a:lnTo>
                          <a:lnTo>
                            <a:pt x="719" y="287"/>
                          </a:lnTo>
                          <a:lnTo>
                            <a:pt x="713" y="278"/>
                          </a:lnTo>
                          <a:lnTo>
                            <a:pt x="705" y="267"/>
                          </a:lnTo>
                          <a:lnTo>
                            <a:pt x="702" y="255"/>
                          </a:lnTo>
                          <a:lnTo>
                            <a:pt x="705" y="246"/>
                          </a:lnTo>
                          <a:lnTo>
                            <a:pt x="714" y="232"/>
                          </a:lnTo>
                          <a:lnTo>
                            <a:pt x="723" y="221"/>
                          </a:lnTo>
                          <a:lnTo>
                            <a:pt x="727" y="209"/>
                          </a:lnTo>
                          <a:lnTo>
                            <a:pt x="727" y="194"/>
                          </a:lnTo>
                          <a:lnTo>
                            <a:pt x="722" y="179"/>
                          </a:lnTo>
                          <a:lnTo>
                            <a:pt x="713" y="168"/>
                          </a:lnTo>
                          <a:lnTo>
                            <a:pt x="709" y="160"/>
                          </a:lnTo>
                          <a:lnTo>
                            <a:pt x="705" y="147"/>
                          </a:lnTo>
                          <a:lnTo>
                            <a:pt x="706" y="133"/>
                          </a:lnTo>
                          <a:lnTo>
                            <a:pt x="714" y="122"/>
                          </a:lnTo>
                          <a:lnTo>
                            <a:pt x="719" y="114"/>
                          </a:lnTo>
                          <a:lnTo>
                            <a:pt x="727" y="105"/>
                          </a:lnTo>
                          <a:lnTo>
                            <a:pt x="731" y="93"/>
                          </a:lnTo>
                          <a:lnTo>
                            <a:pt x="732" y="80"/>
                          </a:lnTo>
                          <a:lnTo>
                            <a:pt x="730" y="72"/>
                          </a:lnTo>
                          <a:lnTo>
                            <a:pt x="722" y="59"/>
                          </a:lnTo>
                          <a:lnTo>
                            <a:pt x="714" y="48"/>
                          </a:lnTo>
                          <a:lnTo>
                            <a:pt x="709" y="34"/>
                          </a:lnTo>
                          <a:lnTo>
                            <a:pt x="709" y="0"/>
                          </a:lnTo>
                          <a:lnTo>
                            <a:pt x="634" y="50"/>
                          </a:lnTo>
                          <a:lnTo>
                            <a:pt x="589" y="69"/>
                          </a:lnTo>
                          <a:lnTo>
                            <a:pt x="536" y="86"/>
                          </a:lnTo>
                          <a:lnTo>
                            <a:pt x="475" y="105"/>
                          </a:lnTo>
                          <a:lnTo>
                            <a:pt x="420" y="116"/>
                          </a:lnTo>
                          <a:lnTo>
                            <a:pt x="365" y="126"/>
                          </a:lnTo>
                          <a:lnTo>
                            <a:pt x="294" y="13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265" name="Group 17"/>
                <p:cNvGrpSpPr>
                  <a:grpSpLocks noChangeAspect="1"/>
                </p:cNvGrpSpPr>
                <p:nvPr/>
              </p:nvGrpSpPr>
              <p:grpSpPr>
                <a:xfrm>
                  <a:off x="6929" y="4535"/>
                  <a:ext cx="218" cy="436"/>
                  <a:chOff x="6929" y="4535"/>
                  <a:chExt cx="218" cy="436"/>
                </a:xfrm>
              </p:grpSpPr>
              <p:sp>
                <p:nvSpPr>
                  <p:cNvPr id="1266" name="Freeform 18"/>
                  <p:cNvSpPr>
                    <a:spLocks noChangeAspect="1"/>
                  </p:cNvSpPr>
                  <p:nvPr/>
                </p:nvSpPr>
                <p:spPr>
                  <a:xfrm>
                    <a:off x="6971" y="4651"/>
                    <a:ext cx="167" cy="70"/>
                  </a:xfrm>
                  <a:custGeom>
                    <a:avLst/>
                    <a:gdLst>
                      <a:gd name="txL" fmla="*/ 0 w 167"/>
                      <a:gd name="txT" fmla="*/ 0 h 70"/>
                      <a:gd name="txR" fmla="*/ 167 w 167"/>
                      <a:gd name="txB" fmla="*/ 70 h 70"/>
                    </a:gdLst>
                    <a:ahLst/>
                    <a:cxnLst>
                      <a:cxn ang="0">
                        <a:pos x="167" y="13"/>
                      </a:cxn>
                      <a:cxn ang="0">
                        <a:pos x="151" y="0"/>
                      </a:cxn>
                      <a:cxn ang="0">
                        <a:pos x="100" y="26"/>
                      </a:cxn>
                      <a:cxn ang="0">
                        <a:pos x="49" y="45"/>
                      </a:cxn>
                      <a:cxn ang="0">
                        <a:pos x="0" y="59"/>
                      </a:cxn>
                      <a:cxn ang="0">
                        <a:pos x="9" y="70"/>
                      </a:cxn>
                      <a:cxn ang="0">
                        <a:pos x="43" y="70"/>
                      </a:cxn>
                      <a:cxn ang="0">
                        <a:pos x="89" y="60"/>
                      </a:cxn>
                      <a:cxn ang="0">
                        <a:pos x="130" y="40"/>
                      </a:cxn>
                      <a:cxn ang="0">
                        <a:pos x="167" y="13"/>
                      </a:cxn>
                    </a:cxnLst>
                    <a:rect l="txL" t="txT" r="txR" b="txB"/>
                    <a:pathLst>
                      <a:path w="167" h="70">
                        <a:moveTo>
                          <a:pt x="167" y="13"/>
                        </a:moveTo>
                        <a:lnTo>
                          <a:pt x="151" y="0"/>
                        </a:lnTo>
                        <a:lnTo>
                          <a:pt x="100" y="26"/>
                        </a:lnTo>
                        <a:lnTo>
                          <a:pt x="49" y="45"/>
                        </a:lnTo>
                        <a:lnTo>
                          <a:pt x="0" y="59"/>
                        </a:lnTo>
                        <a:lnTo>
                          <a:pt x="9" y="70"/>
                        </a:lnTo>
                        <a:lnTo>
                          <a:pt x="43" y="70"/>
                        </a:lnTo>
                        <a:lnTo>
                          <a:pt x="89" y="60"/>
                        </a:lnTo>
                        <a:lnTo>
                          <a:pt x="130" y="40"/>
                        </a:lnTo>
                        <a:lnTo>
                          <a:pt x="167" y="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67" name="Freeform 19"/>
                  <p:cNvSpPr>
                    <a:spLocks noChangeAspect="1"/>
                  </p:cNvSpPr>
                  <p:nvPr/>
                </p:nvSpPr>
                <p:spPr>
                  <a:xfrm>
                    <a:off x="7001" y="4763"/>
                    <a:ext cx="146" cy="78"/>
                  </a:xfrm>
                  <a:custGeom>
                    <a:avLst/>
                    <a:gdLst>
                      <a:gd name="txL" fmla="*/ 0 w 146"/>
                      <a:gd name="txT" fmla="*/ 0 h 78"/>
                      <a:gd name="txR" fmla="*/ 146 w 146"/>
                      <a:gd name="txB" fmla="*/ 78 h 78"/>
                    </a:gdLst>
                    <a:ahLst/>
                    <a:cxnLst>
                      <a:cxn ang="0">
                        <a:pos x="146" y="15"/>
                      </a:cxn>
                      <a:cxn ang="0">
                        <a:pos x="138" y="0"/>
                      </a:cxn>
                      <a:cxn ang="0">
                        <a:pos x="89" y="34"/>
                      </a:cxn>
                      <a:cxn ang="0">
                        <a:pos x="50" y="51"/>
                      </a:cxn>
                      <a:cxn ang="0">
                        <a:pos x="0" y="66"/>
                      </a:cxn>
                      <a:cxn ang="0">
                        <a:pos x="10" y="78"/>
                      </a:cxn>
                      <a:cxn ang="0">
                        <a:pos x="42" y="78"/>
                      </a:cxn>
                      <a:cxn ang="0">
                        <a:pos x="74" y="69"/>
                      </a:cxn>
                      <a:cxn ang="0">
                        <a:pos x="112" y="45"/>
                      </a:cxn>
                      <a:cxn ang="0">
                        <a:pos x="146" y="15"/>
                      </a:cxn>
                    </a:cxnLst>
                    <a:rect l="txL" t="txT" r="txR" b="txB"/>
                    <a:pathLst>
                      <a:path w="146" h="78">
                        <a:moveTo>
                          <a:pt x="146" y="15"/>
                        </a:moveTo>
                        <a:lnTo>
                          <a:pt x="138" y="0"/>
                        </a:lnTo>
                        <a:lnTo>
                          <a:pt x="89" y="34"/>
                        </a:lnTo>
                        <a:lnTo>
                          <a:pt x="50" y="51"/>
                        </a:lnTo>
                        <a:lnTo>
                          <a:pt x="0" y="66"/>
                        </a:lnTo>
                        <a:lnTo>
                          <a:pt x="10" y="78"/>
                        </a:lnTo>
                        <a:lnTo>
                          <a:pt x="42" y="78"/>
                        </a:lnTo>
                        <a:lnTo>
                          <a:pt x="74" y="69"/>
                        </a:lnTo>
                        <a:lnTo>
                          <a:pt x="112" y="45"/>
                        </a:lnTo>
                        <a:lnTo>
                          <a:pt x="146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68" name="Freeform 20"/>
                  <p:cNvSpPr>
                    <a:spLocks noChangeAspect="1"/>
                  </p:cNvSpPr>
                  <p:nvPr/>
                </p:nvSpPr>
                <p:spPr>
                  <a:xfrm>
                    <a:off x="6992" y="4894"/>
                    <a:ext cx="149" cy="77"/>
                  </a:xfrm>
                  <a:custGeom>
                    <a:avLst/>
                    <a:gdLst>
                      <a:gd name="txL" fmla="*/ 0 w 149"/>
                      <a:gd name="txT" fmla="*/ 0 h 77"/>
                      <a:gd name="txR" fmla="*/ 149 w 149"/>
                      <a:gd name="txB" fmla="*/ 77 h 77"/>
                    </a:gdLst>
                    <a:ahLst/>
                    <a:cxnLst>
                      <a:cxn ang="0">
                        <a:pos x="149" y="11"/>
                      </a:cxn>
                      <a:cxn ang="0">
                        <a:pos x="138" y="0"/>
                      </a:cxn>
                      <a:cxn ang="0">
                        <a:pos x="93" y="31"/>
                      </a:cxn>
                      <a:cxn ang="0">
                        <a:pos x="49" y="49"/>
                      </a:cxn>
                      <a:cxn ang="0">
                        <a:pos x="0" y="63"/>
                      </a:cxn>
                      <a:cxn ang="0">
                        <a:pos x="9" y="77"/>
                      </a:cxn>
                      <a:cxn ang="0">
                        <a:pos x="42" y="74"/>
                      </a:cxn>
                      <a:cxn ang="0">
                        <a:pos x="81" y="65"/>
                      </a:cxn>
                      <a:cxn ang="0">
                        <a:pos x="121" y="40"/>
                      </a:cxn>
                      <a:cxn ang="0">
                        <a:pos x="149" y="11"/>
                      </a:cxn>
                    </a:cxnLst>
                    <a:rect l="txL" t="txT" r="txR" b="txB"/>
                    <a:pathLst>
                      <a:path w="149" h="77">
                        <a:moveTo>
                          <a:pt x="149" y="11"/>
                        </a:moveTo>
                        <a:lnTo>
                          <a:pt x="138" y="0"/>
                        </a:lnTo>
                        <a:lnTo>
                          <a:pt x="93" y="31"/>
                        </a:lnTo>
                        <a:lnTo>
                          <a:pt x="49" y="49"/>
                        </a:lnTo>
                        <a:lnTo>
                          <a:pt x="0" y="63"/>
                        </a:lnTo>
                        <a:lnTo>
                          <a:pt x="9" y="77"/>
                        </a:lnTo>
                        <a:lnTo>
                          <a:pt x="42" y="74"/>
                        </a:lnTo>
                        <a:lnTo>
                          <a:pt x="81" y="65"/>
                        </a:lnTo>
                        <a:lnTo>
                          <a:pt x="121" y="40"/>
                        </a:lnTo>
                        <a:lnTo>
                          <a:pt x="149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69" name="Freeform 21"/>
                  <p:cNvSpPr>
                    <a:spLocks noChangeAspect="1"/>
                  </p:cNvSpPr>
                  <p:nvPr/>
                </p:nvSpPr>
                <p:spPr>
                  <a:xfrm>
                    <a:off x="6929" y="4535"/>
                    <a:ext cx="171" cy="68"/>
                  </a:xfrm>
                  <a:custGeom>
                    <a:avLst/>
                    <a:gdLst>
                      <a:gd name="txL" fmla="*/ 0 w 171"/>
                      <a:gd name="txT" fmla="*/ 0 h 68"/>
                      <a:gd name="txR" fmla="*/ 171 w 171"/>
                      <a:gd name="txB" fmla="*/ 68 h 68"/>
                    </a:gdLst>
                    <a:ahLst/>
                    <a:cxnLst>
                      <a:cxn ang="0">
                        <a:pos x="171" y="13"/>
                      </a:cxn>
                      <a:cxn ang="0">
                        <a:pos x="154" y="0"/>
                      </a:cxn>
                      <a:cxn ang="0">
                        <a:pos x="97" y="26"/>
                      </a:cxn>
                      <a:cxn ang="0">
                        <a:pos x="50" y="41"/>
                      </a:cxn>
                      <a:cxn ang="0">
                        <a:pos x="0" y="55"/>
                      </a:cxn>
                      <a:cxn ang="0">
                        <a:pos x="11" y="68"/>
                      </a:cxn>
                      <a:cxn ang="0">
                        <a:pos x="42" y="66"/>
                      </a:cxn>
                      <a:cxn ang="0">
                        <a:pos x="82" y="57"/>
                      </a:cxn>
                      <a:cxn ang="0">
                        <a:pos x="127" y="40"/>
                      </a:cxn>
                      <a:cxn ang="0">
                        <a:pos x="171" y="13"/>
                      </a:cxn>
                    </a:cxnLst>
                    <a:rect l="txL" t="txT" r="txR" b="txB"/>
                    <a:pathLst>
                      <a:path w="171" h="68">
                        <a:moveTo>
                          <a:pt x="171" y="13"/>
                        </a:moveTo>
                        <a:lnTo>
                          <a:pt x="154" y="0"/>
                        </a:lnTo>
                        <a:lnTo>
                          <a:pt x="97" y="26"/>
                        </a:lnTo>
                        <a:lnTo>
                          <a:pt x="50" y="41"/>
                        </a:lnTo>
                        <a:lnTo>
                          <a:pt x="0" y="55"/>
                        </a:lnTo>
                        <a:lnTo>
                          <a:pt x="11" y="68"/>
                        </a:lnTo>
                        <a:lnTo>
                          <a:pt x="42" y="66"/>
                        </a:lnTo>
                        <a:lnTo>
                          <a:pt x="82" y="57"/>
                        </a:lnTo>
                        <a:lnTo>
                          <a:pt x="127" y="40"/>
                        </a:lnTo>
                        <a:lnTo>
                          <a:pt x="171" y="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249" name="Freeform 22"/>
              <p:cNvSpPr>
                <a:spLocks noChangeAspect="1"/>
              </p:cNvSpPr>
              <p:nvPr/>
            </p:nvSpPr>
            <p:spPr>
              <a:xfrm>
                <a:off x="5770" y="1606"/>
                <a:ext cx="2019" cy="2908"/>
              </a:xfrm>
              <a:custGeom>
                <a:avLst/>
                <a:gdLst>
                  <a:gd name="txL" fmla="*/ 0 w 2019"/>
                  <a:gd name="txT" fmla="*/ 0 h 2908"/>
                  <a:gd name="txR" fmla="*/ 2019 w 2019"/>
                  <a:gd name="txB" fmla="*/ 2908 h 2908"/>
                </a:gdLst>
                <a:ahLst/>
                <a:cxnLst>
                  <a:cxn ang="0">
                    <a:pos x="1445" y="2807"/>
                  </a:cxn>
                  <a:cxn ang="0">
                    <a:pos x="1463" y="2784"/>
                  </a:cxn>
                  <a:cxn ang="0">
                    <a:pos x="1471" y="2765"/>
                  </a:cxn>
                  <a:cxn ang="0">
                    <a:pos x="1484" y="2698"/>
                  </a:cxn>
                  <a:cxn ang="0">
                    <a:pos x="1563" y="2229"/>
                  </a:cxn>
                  <a:cxn ang="0">
                    <a:pos x="1619" y="2062"/>
                  </a:cxn>
                  <a:cxn ang="0">
                    <a:pos x="1672" y="1943"/>
                  </a:cxn>
                  <a:cxn ang="0">
                    <a:pos x="1773" y="1766"/>
                  </a:cxn>
                  <a:cxn ang="0">
                    <a:pos x="1879" y="1590"/>
                  </a:cxn>
                  <a:cxn ang="0">
                    <a:pos x="1952" y="1429"/>
                  </a:cxn>
                  <a:cxn ang="0">
                    <a:pos x="1995" y="1267"/>
                  </a:cxn>
                  <a:cxn ang="0">
                    <a:pos x="2019" y="1062"/>
                  </a:cxn>
                  <a:cxn ang="0">
                    <a:pos x="2003" y="873"/>
                  </a:cxn>
                  <a:cxn ang="0">
                    <a:pos x="1960" y="694"/>
                  </a:cxn>
                  <a:cxn ang="0">
                    <a:pos x="1888" y="529"/>
                  </a:cxn>
                  <a:cxn ang="0">
                    <a:pos x="1765" y="354"/>
                  </a:cxn>
                  <a:cxn ang="0">
                    <a:pos x="1636" y="232"/>
                  </a:cxn>
                  <a:cxn ang="0">
                    <a:pos x="1471" y="120"/>
                  </a:cxn>
                  <a:cxn ang="0">
                    <a:pos x="1277" y="40"/>
                  </a:cxn>
                  <a:cxn ang="0">
                    <a:pos x="1115" y="6"/>
                  </a:cxn>
                  <a:cxn ang="0">
                    <a:pos x="936" y="0"/>
                  </a:cxn>
                  <a:cxn ang="0">
                    <a:pos x="782" y="28"/>
                  </a:cxn>
                  <a:cxn ang="0">
                    <a:pos x="630" y="78"/>
                  </a:cxn>
                  <a:cxn ang="0">
                    <a:pos x="501" y="145"/>
                  </a:cxn>
                  <a:cxn ang="0">
                    <a:pos x="365" y="242"/>
                  </a:cxn>
                  <a:cxn ang="0">
                    <a:pos x="242" y="360"/>
                  </a:cxn>
                  <a:cxn ang="0">
                    <a:pos x="140" y="495"/>
                  </a:cxn>
                  <a:cxn ang="0">
                    <a:pos x="53" y="685"/>
                  </a:cxn>
                  <a:cxn ang="0">
                    <a:pos x="7" y="879"/>
                  </a:cxn>
                  <a:cxn ang="0">
                    <a:pos x="0" y="1052"/>
                  </a:cxn>
                  <a:cxn ang="0">
                    <a:pos x="14" y="1239"/>
                  </a:cxn>
                  <a:cxn ang="0">
                    <a:pos x="62" y="1427"/>
                  </a:cxn>
                  <a:cxn ang="0">
                    <a:pos x="144" y="1602"/>
                  </a:cxn>
                  <a:cxn ang="0">
                    <a:pos x="239" y="1770"/>
                  </a:cxn>
                  <a:cxn ang="0">
                    <a:pos x="370" y="2007"/>
                  </a:cxn>
                  <a:cxn ang="0">
                    <a:pos x="429" y="2138"/>
                  </a:cxn>
                  <a:cxn ang="0">
                    <a:pos x="469" y="2292"/>
                  </a:cxn>
                  <a:cxn ang="0">
                    <a:pos x="501" y="2506"/>
                  </a:cxn>
                  <a:cxn ang="0">
                    <a:pos x="526" y="2693"/>
                  </a:cxn>
                  <a:cxn ang="0">
                    <a:pos x="543" y="2767"/>
                  </a:cxn>
                  <a:cxn ang="0">
                    <a:pos x="552" y="2784"/>
                  </a:cxn>
                  <a:cxn ang="0">
                    <a:pos x="576" y="2812"/>
                  </a:cxn>
                  <a:cxn ang="0">
                    <a:pos x="635" y="2847"/>
                  </a:cxn>
                  <a:cxn ang="0">
                    <a:pos x="703" y="2870"/>
                  </a:cxn>
                  <a:cxn ang="0">
                    <a:pos x="778" y="2889"/>
                  </a:cxn>
                  <a:cxn ang="0">
                    <a:pos x="857" y="2900"/>
                  </a:cxn>
                  <a:cxn ang="0">
                    <a:pos x="934" y="2906"/>
                  </a:cxn>
                  <a:cxn ang="0">
                    <a:pos x="1006" y="2908"/>
                  </a:cxn>
                  <a:cxn ang="0">
                    <a:pos x="1086" y="2906"/>
                  </a:cxn>
                  <a:cxn ang="0">
                    <a:pos x="1166" y="2900"/>
                  </a:cxn>
                  <a:cxn ang="0">
                    <a:pos x="1241" y="2887"/>
                  </a:cxn>
                  <a:cxn ang="0">
                    <a:pos x="1309" y="2871"/>
                  </a:cxn>
                  <a:cxn ang="0">
                    <a:pos x="1375" y="2849"/>
                  </a:cxn>
                </a:cxnLst>
                <a:rect l="txL" t="txT" r="txR" b="txB"/>
                <a:pathLst>
                  <a:path w="2019" h="2908">
                    <a:moveTo>
                      <a:pt x="1415" y="2830"/>
                    </a:moveTo>
                    <a:lnTo>
                      <a:pt x="1432" y="2818"/>
                    </a:lnTo>
                    <a:lnTo>
                      <a:pt x="1445" y="2807"/>
                    </a:lnTo>
                    <a:lnTo>
                      <a:pt x="1453" y="2799"/>
                    </a:lnTo>
                    <a:lnTo>
                      <a:pt x="1458" y="2790"/>
                    </a:lnTo>
                    <a:lnTo>
                      <a:pt x="1463" y="2784"/>
                    </a:lnTo>
                    <a:lnTo>
                      <a:pt x="1466" y="2778"/>
                    </a:lnTo>
                    <a:lnTo>
                      <a:pt x="1470" y="2773"/>
                    </a:lnTo>
                    <a:lnTo>
                      <a:pt x="1471" y="2765"/>
                    </a:lnTo>
                    <a:lnTo>
                      <a:pt x="1474" y="2756"/>
                    </a:lnTo>
                    <a:lnTo>
                      <a:pt x="1475" y="2744"/>
                    </a:lnTo>
                    <a:lnTo>
                      <a:pt x="1484" y="2698"/>
                    </a:lnTo>
                    <a:lnTo>
                      <a:pt x="1543" y="2322"/>
                    </a:lnTo>
                    <a:lnTo>
                      <a:pt x="1554" y="2268"/>
                    </a:lnTo>
                    <a:lnTo>
                      <a:pt x="1563" y="2229"/>
                    </a:lnTo>
                    <a:lnTo>
                      <a:pt x="1577" y="2175"/>
                    </a:lnTo>
                    <a:lnTo>
                      <a:pt x="1598" y="2115"/>
                    </a:lnTo>
                    <a:lnTo>
                      <a:pt x="1619" y="2062"/>
                    </a:lnTo>
                    <a:lnTo>
                      <a:pt x="1638" y="2018"/>
                    </a:lnTo>
                    <a:lnTo>
                      <a:pt x="1655" y="1980"/>
                    </a:lnTo>
                    <a:lnTo>
                      <a:pt x="1672" y="1943"/>
                    </a:lnTo>
                    <a:lnTo>
                      <a:pt x="1706" y="1880"/>
                    </a:lnTo>
                    <a:lnTo>
                      <a:pt x="1740" y="1821"/>
                    </a:lnTo>
                    <a:lnTo>
                      <a:pt x="1773" y="1766"/>
                    </a:lnTo>
                    <a:lnTo>
                      <a:pt x="1799" y="1724"/>
                    </a:lnTo>
                    <a:lnTo>
                      <a:pt x="1846" y="1645"/>
                    </a:lnTo>
                    <a:lnTo>
                      <a:pt x="1879" y="1590"/>
                    </a:lnTo>
                    <a:lnTo>
                      <a:pt x="1905" y="1544"/>
                    </a:lnTo>
                    <a:lnTo>
                      <a:pt x="1927" y="1492"/>
                    </a:lnTo>
                    <a:lnTo>
                      <a:pt x="1952" y="1429"/>
                    </a:lnTo>
                    <a:lnTo>
                      <a:pt x="1969" y="1374"/>
                    </a:lnTo>
                    <a:lnTo>
                      <a:pt x="1985" y="1316"/>
                    </a:lnTo>
                    <a:lnTo>
                      <a:pt x="1995" y="1267"/>
                    </a:lnTo>
                    <a:lnTo>
                      <a:pt x="2007" y="1212"/>
                    </a:lnTo>
                    <a:lnTo>
                      <a:pt x="2015" y="1142"/>
                    </a:lnTo>
                    <a:lnTo>
                      <a:pt x="2019" y="1062"/>
                    </a:lnTo>
                    <a:lnTo>
                      <a:pt x="2019" y="987"/>
                    </a:lnTo>
                    <a:lnTo>
                      <a:pt x="2012" y="928"/>
                    </a:lnTo>
                    <a:lnTo>
                      <a:pt x="2003" y="873"/>
                    </a:lnTo>
                    <a:lnTo>
                      <a:pt x="1994" y="824"/>
                    </a:lnTo>
                    <a:lnTo>
                      <a:pt x="1978" y="759"/>
                    </a:lnTo>
                    <a:lnTo>
                      <a:pt x="1960" y="694"/>
                    </a:lnTo>
                    <a:lnTo>
                      <a:pt x="1940" y="634"/>
                    </a:lnTo>
                    <a:lnTo>
                      <a:pt x="1917" y="578"/>
                    </a:lnTo>
                    <a:lnTo>
                      <a:pt x="1888" y="529"/>
                    </a:lnTo>
                    <a:lnTo>
                      <a:pt x="1850" y="466"/>
                    </a:lnTo>
                    <a:lnTo>
                      <a:pt x="1807" y="403"/>
                    </a:lnTo>
                    <a:lnTo>
                      <a:pt x="1765" y="354"/>
                    </a:lnTo>
                    <a:lnTo>
                      <a:pt x="1727" y="312"/>
                    </a:lnTo>
                    <a:lnTo>
                      <a:pt x="1683" y="272"/>
                    </a:lnTo>
                    <a:lnTo>
                      <a:pt x="1636" y="232"/>
                    </a:lnTo>
                    <a:lnTo>
                      <a:pt x="1590" y="196"/>
                    </a:lnTo>
                    <a:lnTo>
                      <a:pt x="1535" y="159"/>
                    </a:lnTo>
                    <a:lnTo>
                      <a:pt x="1471" y="120"/>
                    </a:lnTo>
                    <a:lnTo>
                      <a:pt x="1411" y="90"/>
                    </a:lnTo>
                    <a:lnTo>
                      <a:pt x="1341" y="61"/>
                    </a:lnTo>
                    <a:lnTo>
                      <a:pt x="1277" y="40"/>
                    </a:lnTo>
                    <a:lnTo>
                      <a:pt x="1224" y="27"/>
                    </a:lnTo>
                    <a:lnTo>
                      <a:pt x="1167" y="14"/>
                    </a:lnTo>
                    <a:lnTo>
                      <a:pt x="1115" y="6"/>
                    </a:lnTo>
                    <a:lnTo>
                      <a:pt x="1053" y="0"/>
                    </a:lnTo>
                    <a:lnTo>
                      <a:pt x="997" y="0"/>
                    </a:lnTo>
                    <a:lnTo>
                      <a:pt x="936" y="0"/>
                    </a:lnTo>
                    <a:lnTo>
                      <a:pt x="885" y="6"/>
                    </a:lnTo>
                    <a:lnTo>
                      <a:pt x="826" y="19"/>
                    </a:lnTo>
                    <a:lnTo>
                      <a:pt x="782" y="28"/>
                    </a:lnTo>
                    <a:lnTo>
                      <a:pt x="727" y="44"/>
                    </a:lnTo>
                    <a:lnTo>
                      <a:pt x="676" y="59"/>
                    </a:lnTo>
                    <a:lnTo>
                      <a:pt x="630" y="78"/>
                    </a:lnTo>
                    <a:lnTo>
                      <a:pt x="586" y="97"/>
                    </a:lnTo>
                    <a:lnTo>
                      <a:pt x="541" y="121"/>
                    </a:lnTo>
                    <a:lnTo>
                      <a:pt x="501" y="145"/>
                    </a:lnTo>
                    <a:lnTo>
                      <a:pt x="456" y="175"/>
                    </a:lnTo>
                    <a:lnTo>
                      <a:pt x="408" y="209"/>
                    </a:lnTo>
                    <a:lnTo>
                      <a:pt x="365" y="242"/>
                    </a:lnTo>
                    <a:lnTo>
                      <a:pt x="326" y="277"/>
                    </a:lnTo>
                    <a:lnTo>
                      <a:pt x="284" y="316"/>
                    </a:lnTo>
                    <a:lnTo>
                      <a:pt x="242" y="360"/>
                    </a:lnTo>
                    <a:lnTo>
                      <a:pt x="206" y="402"/>
                    </a:lnTo>
                    <a:lnTo>
                      <a:pt x="175" y="441"/>
                    </a:lnTo>
                    <a:lnTo>
                      <a:pt x="140" y="495"/>
                    </a:lnTo>
                    <a:lnTo>
                      <a:pt x="106" y="554"/>
                    </a:lnTo>
                    <a:lnTo>
                      <a:pt x="75" y="620"/>
                    </a:lnTo>
                    <a:lnTo>
                      <a:pt x="53" y="685"/>
                    </a:lnTo>
                    <a:lnTo>
                      <a:pt x="34" y="752"/>
                    </a:lnTo>
                    <a:lnTo>
                      <a:pt x="17" y="818"/>
                    </a:lnTo>
                    <a:lnTo>
                      <a:pt x="7" y="879"/>
                    </a:lnTo>
                    <a:lnTo>
                      <a:pt x="0" y="940"/>
                    </a:lnTo>
                    <a:lnTo>
                      <a:pt x="0" y="999"/>
                    </a:lnTo>
                    <a:lnTo>
                      <a:pt x="0" y="1052"/>
                    </a:lnTo>
                    <a:lnTo>
                      <a:pt x="0" y="1115"/>
                    </a:lnTo>
                    <a:lnTo>
                      <a:pt x="3" y="1170"/>
                    </a:lnTo>
                    <a:lnTo>
                      <a:pt x="14" y="1239"/>
                    </a:lnTo>
                    <a:lnTo>
                      <a:pt x="24" y="1299"/>
                    </a:lnTo>
                    <a:lnTo>
                      <a:pt x="40" y="1358"/>
                    </a:lnTo>
                    <a:lnTo>
                      <a:pt x="62" y="1427"/>
                    </a:lnTo>
                    <a:lnTo>
                      <a:pt x="87" y="1488"/>
                    </a:lnTo>
                    <a:lnTo>
                      <a:pt x="113" y="1542"/>
                    </a:lnTo>
                    <a:lnTo>
                      <a:pt x="144" y="1602"/>
                    </a:lnTo>
                    <a:lnTo>
                      <a:pt x="178" y="1660"/>
                    </a:lnTo>
                    <a:lnTo>
                      <a:pt x="208" y="1715"/>
                    </a:lnTo>
                    <a:lnTo>
                      <a:pt x="239" y="1770"/>
                    </a:lnTo>
                    <a:lnTo>
                      <a:pt x="272" y="1830"/>
                    </a:lnTo>
                    <a:lnTo>
                      <a:pt x="323" y="1917"/>
                    </a:lnTo>
                    <a:lnTo>
                      <a:pt x="370" y="2007"/>
                    </a:lnTo>
                    <a:lnTo>
                      <a:pt x="398" y="2053"/>
                    </a:lnTo>
                    <a:lnTo>
                      <a:pt x="412" y="2091"/>
                    </a:lnTo>
                    <a:lnTo>
                      <a:pt x="429" y="2138"/>
                    </a:lnTo>
                    <a:lnTo>
                      <a:pt x="445" y="2192"/>
                    </a:lnTo>
                    <a:lnTo>
                      <a:pt x="458" y="2239"/>
                    </a:lnTo>
                    <a:lnTo>
                      <a:pt x="469" y="2292"/>
                    </a:lnTo>
                    <a:lnTo>
                      <a:pt x="479" y="2365"/>
                    </a:lnTo>
                    <a:lnTo>
                      <a:pt x="492" y="2444"/>
                    </a:lnTo>
                    <a:lnTo>
                      <a:pt x="501" y="2506"/>
                    </a:lnTo>
                    <a:lnTo>
                      <a:pt x="511" y="2586"/>
                    </a:lnTo>
                    <a:lnTo>
                      <a:pt x="518" y="2643"/>
                    </a:lnTo>
                    <a:lnTo>
                      <a:pt x="526" y="2693"/>
                    </a:lnTo>
                    <a:lnTo>
                      <a:pt x="537" y="2742"/>
                    </a:lnTo>
                    <a:lnTo>
                      <a:pt x="541" y="2756"/>
                    </a:lnTo>
                    <a:lnTo>
                      <a:pt x="543" y="2767"/>
                    </a:lnTo>
                    <a:lnTo>
                      <a:pt x="545" y="2773"/>
                    </a:lnTo>
                    <a:lnTo>
                      <a:pt x="546" y="2778"/>
                    </a:lnTo>
                    <a:lnTo>
                      <a:pt x="552" y="2784"/>
                    </a:lnTo>
                    <a:lnTo>
                      <a:pt x="558" y="2794"/>
                    </a:lnTo>
                    <a:lnTo>
                      <a:pt x="567" y="2803"/>
                    </a:lnTo>
                    <a:lnTo>
                      <a:pt x="576" y="2812"/>
                    </a:lnTo>
                    <a:lnTo>
                      <a:pt x="592" y="2824"/>
                    </a:lnTo>
                    <a:lnTo>
                      <a:pt x="610" y="2833"/>
                    </a:lnTo>
                    <a:lnTo>
                      <a:pt x="635" y="2847"/>
                    </a:lnTo>
                    <a:lnTo>
                      <a:pt x="657" y="2856"/>
                    </a:lnTo>
                    <a:lnTo>
                      <a:pt x="681" y="2864"/>
                    </a:lnTo>
                    <a:lnTo>
                      <a:pt x="703" y="2870"/>
                    </a:lnTo>
                    <a:lnTo>
                      <a:pt x="723" y="2875"/>
                    </a:lnTo>
                    <a:lnTo>
                      <a:pt x="753" y="2883"/>
                    </a:lnTo>
                    <a:lnTo>
                      <a:pt x="778" y="2889"/>
                    </a:lnTo>
                    <a:lnTo>
                      <a:pt x="802" y="2892"/>
                    </a:lnTo>
                    <a:lnTo>
                      <a:pt x="829" y="2896"/>
                    </a:lnTo>
                    <a:lnTo>
                      <a:pt x="857" y="2900"/>
                    </a:lnTo>
                    <a:lnTo>
                      <a:pt x="883" y="2902"/>
                    </a:lnTo>
                    <a:lnTo>
                      <a:pt x="906" y="2904"/>
                    </a:lnTo>
                    <a:lnTo>
                      <a:pt x="934" y="2906"/>
                    </a:lnTo>
                    <a:lnTo>
                      <a:pt x="959" y="2908"/>
                    </a:lnTo>
                    <a:lnTo>
                      <a:pt x="984" y="2908"/>
                    </a:lnTo>
                    <a:lnTo>
                      <a:pt x="1006" y="2908"/>
                    </a:lnTo>
                    <a:lnTo>
                      <a:pt x="1031" y="2908"/>
                    </a:lnTo>
                    <a:lnTo>
                      <a:pt x="1061" y="2908"/>
                    </a:lnTo>
                    <a:lnTo>
                      <a:pt x="1086" y="2906"/>
                    </a:lnTo>
                    <a:lnTo>
                      <a:pt x="1108" y="2906"/>
                    </a:lnTo>
                    <a:lnTo>
                      <a:pt x="1134" y="2902"/>
                    </a:lnTo>
                    <a:lnTo>
                      <a:pt x="1166" y="2900"/>
                    </a:lnTo>
                    <a:lnTo>
                      <a:pt x="1188" y="2896"/>
                    </a:lnTo>
                    <a:lnTo>
                      <a:pt x="1217" y="2892"/>
                    </a:lnTo>
                    <a:lnTo>
                      <a:pt x="1241" y="2887"/>
                    </a:lnTo>
                    <a:lnTo>
                      <a:pt x="1265" y="2883"/>
                    </a:lnTo>
                    <a:lnTo>
                      <a:pt x="1288" y="2877"/>
                    </a:lnTo>
                    <a:lnTo>
                      <a:pt x="1309" y="2871"/>
                    </a:lnTo>
                    <a:lnTo>
                      <a:pt x="1334" y="2864"/>
                    </a:lnTo>
                    <a:lnTo>
                      <a:pt x="1354" y="2856"/>
                    </a:lnTo>
                    <a:lnTo>
                      <a:pt x="1375" y="2849"/>
                    </a:lnTo>
                    <a:lnTo>
                      <a:pt x="1395" y="2839"/>
                    </a:lnTo>
                    <a:lnTo>
                      <a:pt x="1415" y="283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50" name="Oval 23"/>
              <p:cNvSpPr>
                <a:spLocks noChangeAspect="1"/>
              </p:cNvSpPr>
              <p:nvPr/>
            </p:nvSpPr>
            <p:spPr>
              <a:xfrm>
                <a:off x="6337" y="4185"/>
                <a:ext cx="886" cy="296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51" name="Freeform 24"/>
              <p:cNvSpPr>
                <a:spLocks noChangeAspect="1"/>
              </p:cNvSpPr>
              <p:nvPr/>
            </p:nvSpPr>
            <p:spPr>
              <a:xfrm>
                <a:off x="7261" y="1899"/>
                <a:ext cx="338" cy="432"/>
              </a:xfrm>
              <a:custGeom>
                <a:avLst/>
                <a:gdLst>
                  <a:gd name="txL" fmla="*/ 0 w 338"/>
                  <a:gd name="txT" fmla="*/ 0 h 432"/>
                  <a:gd name="txR" fmla="*/ 338 w 338"/>
                  <a:gd name="txB" fmla="*/ 432 h 432"/>
                </a:gdLst>
                <a:ahLst/>
                <a:cxnLst>
                  <a:cxn ang="0">
                    <a:pos x="0" y="0"/>
                  </a:cxn>
                  <a:cxn ang="0">
                    <a:pos x="90" y="46"/>
                  </a:cxn>
                  <a:cxn ang="0">
                    <a:pos x="172" y="97"/>
                  </a:cxn>
                  <a:cxn ang="0">
                    <a:pos x="234" y="148"/>
                  </a:cxn>
                  <a:cxn ang="0">
                    <a:pos x="275" y="203"/>
                  </a:cxn>
                  <a:cxn ang="0">
                    <a:pos x="304" y="259"/>
                  </a:cxn>
                  <a:cxn ang="0">
                    <a:pos x="325" y="308"/>
                  </a:cxn>
                  <a:cxn ang="0">
                    <a:pos x="338" y="358"/>
                  </a:cxn>
                  <a:cxn ang="0">
                    <a:pos x="219" y="432"/>
                  </a:cxn>
                  <a:cxn ang="0">
                    <a:pos x="208" y="362"/>
                  </a:cxn>
                  <a:cxn ang="0">
                    <a:pos x="189" y="287"/>
                  </a:cxn>
                  <a:cxn ang="0">
                    <a:pos x="161" y="209"/>
                  </a:cxn>
                  <a:cxn ang="0">
                    <a:pos x="124" y="144"/>
                  </a:cxn>
                  <a:cxn ang="0">
                    <a:pos x="73" y="78"/>
                  </a:cxn>
                  <a:cxn ang="0">
                    <a:pos x="0" y="0"/>
                  </a:cxn>
                </a:cxnLst>
                <a:rect l="txL" t="txT" r="txR" b="txB"/>
                <a:pathLst>
                  <a:path w="338" h="432">
                    <a:moveTo>
                      <a:pt x="0" y="0"/>
                    </a:moveTo>
                    <a:lnTo>
                      <a:pt x="90" y="46"/>
                    </a:lnTo>
                    <a:lnTo>
                      <a:pt x="172" y="97"/>
                    </a:lnTo>
                    <a:lnTo>
                      <a:pt x="234" y="148"/>
                    </a:lnTo>
                    <a:lnTo>
                      <a:pt x="275" y="203"/>
                    </a:lnTo>
                    <a:lnTo>
                      <a:pt x="304" y="259"/>
                    </a:lnTo>
                    <a:lnTo>
                      <a:pt x="325" y="308"/>
                    </a:lnTo>
                    <a:lnTo>
                      <a:pt x="338" y="358"/>
                    </a:lnTo>
                    <a:lnTo>
                      <a:pt x="219" y="432"/>
                    </a:lnTo>
                    <a:lnTo>
                      <a:pt x="208" y="362"/>
                    </a:lnTo>
                    <a:lnTo>
                      <a:pt x="189" y="287"/>
                    </a:lnTo>
                    <a:lnTo>
                      <a:pt x="161" y="209"/>
                    </a:lnTo>
                    <a:lnTo>
                      <a:pt x="124" y="144"/>
                    </a:lnTo>
                    <a:lnTo>
                      <a:pt x="73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252" name="Group 25"/>
              <p:cNvGrpSpPr>
                <a:grpSpLocks noChangeAspect="1"/>
              </p:cNvGrpSpPr>
              <p:nvPr/>
            </p:nvGrpSpPr>
            <p:grpSpPr>
              <a:xfrm>
                <a:off x="6498" y="2481"/>
                <a:ext cx="562" cy="1806"/>
                <a:chOff x="6498" y="2481"/>
                <a:chExt cx="562" cy="1806"/>
              </a:xfrm>
            </p:grpSpPr>
            <p:sp>
              <p:nvSpPr>
                <p:cNvPr id="1254" name="Freeform 26"/>
                <p:cNvSpPr>
                  <a:spLocks noChangeAspect="1"/>
                </p:cNvSpPr>
                <p:nvPr/>
              </p:nvSpPr>
              <p:spPr>
                <a:xfrm>
                  <a:off x="6604" y="3234"/>
                  <a:ext cx="345" cy="1053"/>
                </a:xfrm>
                <a:custGeom>
                  <a:avLst/>
                  <a:gdLst>
                    <a:gd name="txL" fmla="*/ 0 w 345"/>
                    <a:gd name="txT" fmla="*/ 0 h 1053"/>
                    <a:gd name="txR" fmla="*/ 345 w 345"/>
                    <a:gd name="txB" fmla="*/ 1053 h 1053"/>
                  </a:gdLst>
                  <a:ahLst/>
                  <a:cxnLst>
                    <a:cxn ang="0">
                      <a:pos x="0" y="80"/>
                    </a:cxn>
                    <a:cxn ang="0">
                      <a:pos x="6" y="252"/>
                    </a:cxn>
                    <a:cxn ang="0">
                      <a:pos x="23" y="274"/>
                    </a:cxn>
                    <a:cxn ang="0">
                      <a:pos x="17" y="975"/>
                    </a:cxn>
                    <a:cxn ang="0">
                      <a:pos x="40" y="1053"/>
                    </a:cxn>
                    <a:cxn ang="0">
                      <a:pos x="98" y="1053"/>
                    </a:cxn>
                    <a:cxn ang="0">
                      <a:pos x="146" y="1015"/>
                    </a:cxn>
                    <a:cxn ang="0">
                      <a:pos x="201" y="1015"/>
                    </a:cxn>
                    <a:cxn ang="0">
                      <a:pos x="245" y="1053"/>
                    </a:cxn>
                    <a:cxn ang="0">
                      <a:pos x="307" y="1053"/>
                    </a:cxn>
                    <a:cxn ang="0">
                      <a:pos x="328" y="975"/>
                    </a:cxn>
                    <a:cxn ang="0">
                      <a:pos x="317" y="274"/>
                    </a:cxn>
                    <a:cxn ang="0">
                      <a:pos x="333" y="252"/>
                    </a:cxn>
                    <a:cxn ang="0">
                      <a:pos x="345" y="80"/>
                    </a:cxn>
                    <a:cxn ang="0">
                      <a:pos x="269" y="17"/>
                    </a:cxn>
                    <a:cxn ang="0">
                      <a:pos x="231" y="17"/>
                    </a:cxn>
                    <a:cxn ang="0">
                      <a:pos x="210" y="0"/>
                    </a:cxn>
                    <a:cxn ang="0">
                      <a:pos x="123" y="0"/>
                    </a:cxn>
                    <a:cxn ang="0">
                      <a:pos x="104" y="17"/>
                    </a:cxn>
                    <a:cxn ang="0">
                      <a:pos x="72" y="17"/>
                    </a:cxn>
                    <a:cxn ang="0">
                      <a:pos x="0" y="80"/>
                    </a:cxn>
                  </a:cxnLst>
                  <a:rect l="txL" t="txT" r="txR" b="txB"/>
                  <a:pathLst>
                    <a:path w="345" h="1053">
                      <a:moveTo>
                        <a:pt x="0" y="80"/>
                      </a:moveTo>
                      <a:lnTo>
                        <a:pt x="6" y="252"/>
                      </a:lnTo>
                      <a:lnTo>
                        <a:pt x="23" y="274"/>
                      </a:lnTo>
                      <a:lnTo>
                        <a:pt x="17" y="975"/>
                      </a:lnTo>
                      <a:lnTo>
                        <a:pt x="40" y="1053"/>
                      </a:lnTo>
                      <a:lnTo>
                        <a:pt x="98" y="1053"/>
                      </a:lnTo>
                      <a:lnTo>
                        <a:pt x="146" y="1015"/>
                      </a:lnTo>
                      <a:lnTo>
                        <a:pt x="201" y="1015"/>
                      </a:lnTo>
                      <a:lnTo>
                        <a:pt x="245" y="1053"/>
                      </a:lnTo>
                      <a:lnTo>
                        <a:pt x="307" y="1053"/>
                      </a:lnTo>
                      <a:lnTo>
                        <a:pt x="328" y="975"/>
                      </a:lnTo>
                      <a:lnTo>
                        <a:pt x="317" y="274"/>
                      </a:lnTo>
                      <a:lnTo>
                        <a:pt x="333" y="252"/>
                      </a:lnTo>
                      <a:lnTo>
                        <a:pt x="345" y="80"/>
                      </a:lnTo>
                      <a:lnTo>
                        <a:pt x="269" y="17"/>
                      </a:lnTo>
                      <a:lnTo>
                        <a:pt x="231" y="17"/>
                      </a:lnTo>
                      <a:lnTo>
                        <a:pt x="210" y="0"/>
                      </a:lnTo>
                      <a:lnTo>
                        <a:pt x="123" y="0"/>
                      </a:lnTo>
                      <a:lnTo>
                        <a:pt x="104" y="17"/>
                      </a:lnTo>
                      <a:lnTo>
                        <a:pt x="72" y="17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55" name="Oval 27"/>
                <p:cNvSpPr>
                  <a:spLocks noChangeAspect="1"/>
                </p:cNvSpPr>
                <p:nvPr/>
              </p:nvSpPr>
              <p:spPr>
                <a:xfrm>
                  <a:off x="6781" y="3267"/>
                  <a:ext cx="45" cy="72"/>
                </a:xfrm>
                <a:prstGeom prst="ellipse">
                  <a:avLst/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256" name="Group 28"/>
                <p:cNvGrpSpPr>
                  <a:grpSpLocks noChangeAspect="1"/>
                </p:cNvGrpSpPr>
                <p:nvPr/>
              </p:nvGrpSpPr>
              <p:grpSpPr>
                <a:xfrm>
                  <a:off x="6498" y="2481"/>
                  <a:ext cx="562" cy="828"/>
                  <a:chOff x="6498" y="2481"/>
                  <a:chExt cx="562" cy="828"/>
                </a:xfrm>
              </p:grpSpPr>
              <p:sp>
                <p:nvSpPr>
                  <p:cNvPr id="1262" name="Oval 29"/>
                  <p:cNvSpPr>
                    <a:spLocks noChangeAspect="1"/>
                  </p:cNvSpPr>
                  <p:nvPr/>
                </p:nvSpPr>
                <p:spPr>
                  <a:xfrm>
                    <a:off x="6531" y="2481"/>
                    <a:ext cx="514" cy="28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pPr eaLnBrk="1" hangingPunct="1"/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63" name="Freeform 30"/>
                  <p:cNvSpPr>
                    <a:spLocks noChangeAspect="1"/>
                  </p:cNvSpPr>
                  <p:nvPr/>
                </p:nvSpPr>
                <p:spPr>
                  <a:xfrm>
                    <a:off x="6498" y="2610"/>
                    <a:ext cx="562" cy="699"/>
                  </a:xfrm>
                  <a:custGeom>
                    <a:avLst/>
                    <a:gdLst>
                      <a:gd name="txL" fmla="*/ 0 w 562"/>
                      <a:gd name="txT" fmla="*/ 0 h 699"/>
                      <a:gd name="txR" fmla="*/ 562 w 562"/>
                      <a:gd name="txB" fmla="*/ 699 h 699"/>
                    </a:gdLst>
                    <a:ahLst/>
                    <a:cxnLst>
                      <a:cxn ang="0">
                        <a:pos x="358" y="699"/>
                      </a:cxn>
                      <a:cxn ang="0">
                        <a:pos x="562" y="69"/>
                      </a:cxn>
                      <a:cxn ang="0">
                        <a:pos x="526" y="56"/>
                      </a:cxn>
                      <a:cxn ang="0">
                        <a:pos x="485" y="38"/>
                      </a:cxn>
                      <a:cxn ang="0">
                        <a:pos x="431" y="24"/>
                      </a:cxn>
                      <a:cxn ang="0">
                        <a:pos x="384" y="12"/>
                      </a:cxn>
                      <a:cxn ang="0">
                        <a:pos x="342" y="4"/>
                      </a:cxn>
                      <a:cxn ang="0">
                        <a:pos x="297" y="0"/>
                      </a:cxn>
                      <a:cxn ang="0">
                        <a:pos x="248" y="3"/>
                      </a:cxn>
                      <a:cxn ang="0">
                        <a:pos x="185" y="10"/>
                      </a:cxn>
                      <a:cxn ang="0">
                        <a:pos x="132" y="24"/>
                      </a:cxn>
                      <a:cxn ang="0">
                        <a:pos x="80" y="38"/>
                      </a:cxn>
                      <a:cxn ang="0">
                        <a:pos x="34" y="58"/>
                      </a:cxn>
                      <a:cxn ang="0">
                        <a:pos x="0" y="76"/>
                      </a:cxn>
                      <a:cxn ang="0">
                        <a:pos x="197" y="699"/>
                      </a:cxn>
                    </a:cxnLst>
                    <a:rect l="txL" t="txT" r="txR" b="txB"/>
                    <a:pathLst>
                      <a:path w="562" h="699">
                        <a:moveTo>
                          <a:pt x="358" y="699"/>
                        </a:moveTo>
                        <a:lnTo>
                          <a:pt x="562" y="69"/>
                        </a:lnTo>
                        <a:lnTo>
                          <a:pt x="526" y="56"/>
                        </a:lnTo>
                        <a:lnTo>
                          <a:pt x="485" y="38"/>
                        </a:lnTo>
                        <a:lnTo>
                          <a:pt x="431" y="24"/>
                        </a:lnTo>
                        <a:lnTo>
                          <a:pt x="384" y="12"/>
                        </a:lnTo>
                        <a:lnTo>
                          <a:pt x="342" y="4"/>
                        </a:lnTo>
                        <a:lnTo>
                          <a:pt x="297" y="0"/>
                        </a:lnTo>
                        <a:lnTo>
                          <a:pt x="248" y="3"/>
                        </a:lnTo>
                        <a:lnTo>
                          <a:pt x="185" y="10"/>
                        </a:lnTo>
                        <a:lnTo>
                          <a:pt x="132" y="24"/>
                        </a:lnTo>
                        <a:lnTo>
                          <a:pt x="80" y="38"/>
                        </a:lnTo>
                        <a:lnTo>
                          <a:pt x="34" y="58"/>
                        </a:lnTo>
                        <a:lnTo>
                          <a:pt x="0" y="76"/>
                        </a:lnTo>
                        <a:lnTo>
                          <a:pt x="197" y="699"/>
                        </a:lnTo>
                      </a:path>
                    </a:pathLst>
                  </a:custGeom>
                  <a:solidFill>
                    <a:srgbClr val="FFFFFF"/>
                  </a:solidFill>
                  <a:ln w="63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7" name="Group 31"/>
                <p:cNvGrpSpPr>
                  <a:grpSpLocks noChangeAspect="1"/>
                </p:cNvGrpSpPr>
                <p:nvPr/>
              </p:nvGrpSpPr>
              <p:grpSpPr>
                <a:xfrm>
                  <a:off x="6676" y="3385"/>
                  <a:ext cx="193" cy="804"/>
                  <a:chOff x="6676" y="3385"/>
                  <a:chExt cx="193" cy="804"/>
                </a:xfrm>
              </p:grpSpPr>
              <p:sp>
                <p:nvSpPr>
                  <p:cNvPr id="1258" name="Line 32"/>
                  <p:cNvSpPr>
                    <a:spLocks noChangeAspect="1"/>
                  </p:cNvSpPr>
                  <p:nvPr/>
                </p:nvSpPr>
                <p:spPr>
                  <a:xfrm>
                    <a:off x="6708" y="3406"/>
                    <a:ext cx="1" cy="783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59" name="Line 33"/>
                  <p:cNvSpPr>
                    <a:spLocks noChangeAspect="1"/>
                  </p:cNvSpPr>
                  <p:nvPr/>
                </p:nvSpPr>
                <p:spPr>
                  <a:xfrm flipV="1">
                    <a:off x="6836" y="3406"/>
                    <a:ext cx="4" cy="779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60" name="Line 34"/>
                  <p:cNvSpPr>
                    <a:spLocks noChangeAspect="1"/>
                  </p:cNvSpPr>
                  <p:nvPr/>
                </p:nvSpPr>
                <p:spPr>
                  <a:xfrm flipV="1">
                    <a:off x="6866" y="3385"/>
                    <a:ext cx="3" cy="780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61" name="Line 35"/>
                  <p:cNvSpPr>
                    <a:spLocks noChangeAspect="1"/>
                  </p:cNvSpPr>
                  <p:nvPr/>
                </p:nvSpPr>
                <p:spPr>
                  <a:xfrm flipH="1" flipV="1">
                    <a:off x="6676" y="3385"/>
                    <a:ext cx="2" cy="780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sp>
            <p:nvSpPr>
              <p:cNvPr id="1253" name="Freeform 36"/>
              <p:cNvSpPr>
                <a:spLocks noChangeAspect="1"/>
              </p:cNvSpPr>
              <p:nvPr/>
            </p:nvSpPr>
            <p:spPr>
              <a:xfrm>
                <a:off x="6740" y="3766"/>
                <a:ext cx="546" cy="681"/>
              </a:xfrm>
              <a:custGeom>
                <a:avLst/>
                <a:gdLst>
                  <a:gd name="txL" fmla="*/ 0 w 546"/>
                  <a:gd name="txT" fmla="*/ 0 h 681"/>
                  <a:gd name="txR" fmla="*/ 546 w 546"/>
                  <a:gd name="txB" fmla="*/ 681 h 681"/>
                </a:gdLst>
                <a:ahLst/>
                <a:cxnLst>
                  <a:cxn ang="0">
                    <a:pos x="546" y="0"/>
                  </a:cxn>
                  <a:cxn ang="0">
                    <a:pos x="523" y="20"/>
                  </a:cxn>
                  <a:cxn ang="0">
                    <a:pos x="432" y="441"/>
                  </a:cxn>
                  <a:cxn ang="0">
                    <a:pos x="415" y="483"/>
                  </a:cxn>
                  <a:cxn ang="0">
                    <a:pos x="388" y="518"/>
                  </a:cxn>
                  <a:cxn ang="0">
                    <a:pos x="347" y="550"/>
                  </a:cxn>
                  <a:cxn ang="0">
                    <a:pos x="307" y="575"/>
                  </a:cxn>
                  <a:cxn ang="0">
                    <a:pos x="262" y="598"/>
                  </a:cxn>
                  <a:cxn ang="0">
                    <a:pos x="215" y="618"/>
                  </a:cxn>
                  <a:cxn ang="0">
                    <a:pos x="163" y="637"/>
                  </a:cxn>
                  <a:cxn ang="0">
                    <a:pos x="119" y="647"/>
                  </a:cxn>
                  <a:cxn ang="0">
                    <a:pos x="65" y="656"/>
                  </a:cxn>
                  <a:cxn ang="0">
                    <a:pos x="0" y="652"/>
                  </a:cxn>
                  <a:cxn ang="0">
                    <a:pos x="10" y="677"/>
                  </a:cxn>
                  <a:cxn ang="0">
                    <a:pos x="55" y="681"/>
                  </a:cxn>
                  <a:cxn ang="0">
                    <a:pos x="86" y="681"/>
                  </a:cxn>
                  <a:cxn ang="0">
                    <a:pos x="134" y="677"/>
                  </a:cxn>
                  <a:cxn ang="0">
                    <a:pos x="173" y="674"/>
                  </a:cxn>
                  <a:cxn ang="0">
                    <a:pos x="227" y="665"/>
                  </a:cxn>
                  <a:cxn ang="0">
                    <a:pos x="269" y="657"/>
                  </a:cxn>
                  <a:cxn ang="0">
                    <a:pos x="316" y="643"/>
                  </a:cxn>
                  <a:cxn ang="0">
                    <a:pos x="343" y="635"/>
                  </a:cxn>
                  <a:cxn ang="0">
                    <a:pos x="384" y="618"/>
                  </a:cxn>
                  <a:cxn ang="0">
                    <a:pos x="427" y="590"/>
                  </a:cxn>
                  <a:cxn ang="0">
                    <a:pos x="440" y="575"/>
                  </a:cxn>
                  <a:cxn ang="0">
                    <a:pos x="452" y="554"/>
                  </a:cxn>
                  <a:cxn ang="0">
                    <a:pos x="462" y="512"/>
                  </a:cxn>
                  <a:cxn ang="0">
                    <a:pos x="471" y="470"/>
                  </a:cxn>
                  <a:cxn ang="0">
                    <a:pos x="546" y="0"/>
                  </a:cxn>
                </a:cxnLst>
                <a:rect l="txL" t="txT" r="txR" b="txB"/>
                <a:pathLst>
                  <a:path w="546" h="681">
                    <a:moveTo>
                      <a:pt x="546" y="0"/>
                    </a:moveTo>
                    <a:lnTo>
                      <a:pt x="523" y="20"/>
                    </a:lnTo>
                    <a:lnTo>
                      <a:pt x="432" y="441"/>
                    </a:lnTo>
                    <a:lnTo>
                      <a:pt x="415" y="483"/>
                    </a:lnTo>
                    <a:lnTo>
                      <a:pt x="388" y="518"/>
                    </a:lnTo>
                    <a:lnTo>
                      <a:pt x="347" y="550"/>
                    </a:lnTo>
                    <a:lnTo>
                      <a:pt x="307" y="575"/>
                    </a:lnTo>
                    <a:lnTo>
                      <a:pt x="262" y="598"/>
                    </a:lnTo>
                    <a:lnTo>
                      <a:pt x="215" y="618"/>
                    </a:lnTo>
                    <a:lnTo>
                      <a:pt x="163" y="637"/>
                    </a:lnTo>
                    <a:lnTo>
                      <a:pt x="119" y="647"/>
                    </a:lnTo>
                    <a:lnTo>
                      <a:pt x="65" y="656"/>
                    </a:lnTo>
                    <a:lnTo>
                      <a:pt x="0" y="652"/>
                    </a:lnTo>
                    <a:lnTo>
                      <a:pt x="10" y="677"/>
                    </a:lnTo>
                    <a:lnTo>
                      <a:pt x="55" y="681"/>
                    </a:lnTo>
                    <a:lnTo>
                      <a:pt x="86" y="681"/>
                    </a:lnTo>
                    <a:lnTo>
                      <a:pt x="134" y="677"/>
                    </a:lnTo>
                    <a:lnTo>
                      <a:pt x="173" y="674"/>
                    </a:lnTo>
                    <a:lnTo>
                      <a:pt x="227" y="665"/>
                    </a:lnTo>
                    <a:lnTo>
                      <a:pt x="269" y="657"/>
                    </a:lnTo>
                    <a:lnTo>
                      <a:pt x="316" y="643"/>
                    </a:lnTo>
                    <a:lnTo>
                      <a:pt x="343" y="635"/>
                    </a:lnTo>
                    <a:lnTo>
                      <a:pt x="384" y="618"/>
                    </a:lnTo>
                    <a:lnTo>
                      <a:pt x="427" y="590"/>
                    </a:lnTo>
                    <a:lnTo>
                      <a:pt x="440" y="575"/>
                    </a:lnTo>
                    <a:lnTo>
                      <a:pt x="452" y="554"/>
                    </a:lnTo>
                    <a:lnTo>
                      <a:pt x="462" y="512"/>
                    </a:lnTo>
                    <a:lnTo>
                      <a:pt x="471" y="470"/>
                    </a:lnTo>
                    <a:lnTo>
                      <a:pt x="54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36" name="Freeform 37"/>
            <p:cNvSpPr>
              <a:spLocks noChangeAspect="1"/>
            </p:cNvSpPr>
            <p:nvPr/>
          </p:nvSpPr>
          <p:spPr>
            <a:xfrm flipV="1">
              <a:off x="6279" y="12565"/>
              <a:ext cx="1416" cy="49"/>
            </a:xfrm>
            <a:custGeom>
              <a:avLst/>
              <a:gdLst>
                <a:gd name="txL" fmla="*/ 0 w 400"/>
                <a:gd name="txT" fmla="*/ 0 h 400"/>
                <a:gd name="txR" fmla="*/ 400 w 400"/>
                <a:gd name="txB" fmla="*/ 400 h 400"/>
              </a:gdLst>
              <a:ahLst/>
              <a:cxnLst>
                <a:cxn ang="0">
                  <a:pos x="0" y="0"/>
                </a:cxn>
                <a:cxn ang="0">
                  <a:pos x="62821" y="0"/>
                </a:cxn>
                <a:cxn ang="0">
                  <a:pos x="62821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400" h="400">
                  <a:moveTo>
                    <a:pt x="0" y="0"/>
                  </a:moveTo>
                  <a:lnTo>
                    <a:pt x="400" y="0"/>
                  </a:lnTo>
                  <a:lnTo>
                    <a:pt x="400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CC99">
                    <a:alpha val="62000"/>
                  </a:srgbClr>
                </a:gs>
                <a:gs pos="100000">
                  <a:srgbClr val="765E47">
                    <a:alpha val="57001"/>
                  </a:srgbClr>
                </a:gs>
              </a:gsLst>
              <a:lin ang="5400000" scaled="1"/>
              <a:tileRect/>
            </a:gra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ObliqueTopRight">
                <a:rot lat="0" lon="0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99"/>
              </a:extrusionClr>
            </a:sp3d>
          </p:spPr>
          <p:txBody>
            <a:bodyPr>
              <a:flatTx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37" name="Rectangle 38"/>
            <p:cNvSpPr>
              <a:spLocks noChangeAspect="1"/>
            </p:cNvSpPr>
            <p:nvPr/>
          </p:nvSpPr>
          <p:spPr>
            <a:xfrm>
              <a:off x="6984" y="12270"/>
              <a:ext cx="232" cy="163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C0C0C0"/>
                </a:gs>
                <a:gs pos="100000">
                  <a:srgbClr val="80808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238" name="Group 39"/>
            <p:cNvGrpSpPr/>
            <p:nvPr/>
          </p:nvGrpSpPr>
          <p:grpSpPr>
            <a:xfrm>
              <a:off x="6594" y="12225"/>
              <a:ext cx="177" cy="224"/>
              <a:chOff x="3794" y="3850"/>
              <a:chExt cx="177" cy="224"/>
            </a:xfrm>
          </p:grpSpPr>
          <p:sp>
            <p:nvSpPr>
              <p:cNvPr id="97320" name="AutoShape 40"/>
              <p:cNvSpPr>
                <a:spLocks noChangeAspect="1" noChangeArrowheads="1"/>
              </p:cNvSpPr>
              <p:nvPr/>
            </p:nvSpPr>
            <p:spPr bwMode="auto">
              <a:xfrm>
                <a:off x="3824" y="3938"/>
                <a:ext cx="117" cy="136"/>
              </a:xfrm>
              <a:prstGeom prst="flowChartMagneticDisk">
                <a:avLst/>
              </a:prstGeom>
              <a:gradFill rotWithShape="1">
                <a:gsLst>
                  <a:gs pos="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  <a:gs pos="50000">
                    <a:srgbClr val="969696">
                      <a:alpha val="28000"/>
                    </a:srgbClr>
                  </a:gs>
                  <a:gs pos="10000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47" name="AutoShape 41"/>
              <p:cNvSpPr>
                <a:spLocks noChangeAspect="1"/>
              </p:cNvSpPr>
              <p:nvPr/>
            </p:nvSpPr>
            <p:spPr>
              <a:xfrm>
                <a:off x="3794" y="3850"/>
                <a:ext cx="177" cy="172"/>
              </a:xfrm>
              <a:prstGeom prst="flowChartMagneticDisk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EEEEEE"/>
                  </a:gs>
                </a:gsLst>
                <a:lin ang="0" scaled="1"/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39" name="Group 42"/>
            <p:cNvGrpSpPr/>
            <p:nvPr/>
          </p:nvGrpSpPr>
          <p:grpSpPr>
            <a:xfrm>
              <a:off x="7434" y="12225"/>
              <a:ext cx="177" cy="224"/>
              <a:chOff x="3794" y="3850"/>
              <a:chExt cx="177" cy="224"/>
            </a:xfrm>
          </p:grpSpPr>
          <p:sp>
            <p:nvSpPr>
              <p:cNvPr id="97323" name="AutoShape 43"/>
              <p:cNvSpPr>
                <a:spLocks noChangeAspect="1" noChangeArrowheads="1"/>
              </p:cNvSpPr>
              <p:nvPr/>
            </p:nvSpPr>
            <p:spPr bwMode="auto">
              <a:xfrm>
                <a:off x="3824" y="3938"/>
                <a:ext cx="117" cy="136"/>
              </a:xfrm>
              <a:prstGeom prst="flowChartMagneticDisk">
                <a:avLst/>
              </a:prstGeom>
              <a:gradFill rotWithShape="1">
                <a:gsLst>
                  <a:gs pos="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  <a:gs pos="50000">
                    <a:srgbClr val="969696">
                      <a:alpha val="28000"/>
                    </a:srgbClr>
                  </a:gs>
                  <a:gs pos="10000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43" name="AutoShape 44"/>
              <p:cNvSpPr>
                <a:spLocks noChangeAspect="1"/>
              </p:cNvSpPr>
              <p:nvPr/>
            </p:nvSpPr>
            <p:spPr>
              <a:xfrm>
                <a:off x="3794" y="3850"/>
                <a:ext cx="177" cy="172"/>
              </a:xfrm>
              <a:prstGeom prst="flowChartMagneticDisk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EEEEEE"/>
                  </a:gs>
                </a:gsLst>
                <a:lin ang="0" scaled="1"/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36" name="Group 45"/>
          <p:cNvGrpSpPr/>
          <p:nvPr/>
        </p:nvGrpSpPr>
        <p:grpSpPr>
          <a:xfrm>
            <a:off x="7670800" y="4419600"/>
            <a:ext cx="898525" cy="561975"/>
            <a:chOff x="6279" y="11729"/>
            <a:chExt cx="1416" cy="885"/>
          </a:xfrm>
        </p:grpSpPr>
        <p:grpSp>
          <p:nvGrpSpPr>
            <p:cNvPr id="1189" name="Group 46"/>
            <p:cNvGrpSpPr>
              <a:grpSpLocks noChangeAspect="1"/>
            </p:cNvGrpSpPr>
            <p:nvPr/>
          </p:nvGrpSpPr>
          <p:grpSpPr>
            <a:xfrm>
              <a:off x="6909" y="11729"/>
              <a:ext cx="403" cy="733"/>
              <a:chOff x="5770" y="1606"/>
              <a:chExt cx="2019" cy="3673"/>
            </a:xfrm>
          </p:grpSpPr>
          <p:grpSp>
            <p:nvGrpSpPr>
              <p:cNvPr id="1202" name="Group 47"/>
              <p:cNvGrpSpPr>
                <a:grpSpLocks noChangeAspect="1"/>
              </p:cNvGrpSpPr>
              <p:nvPr/>
            </p:nvGrpSpPr>
            <p:grpSpPr>
              <a:xfrm>
                <a:off x="6320" y="4418"/>
                <a:ext cx="913" cy="861"/>
                <a:chOff x="6320" y="4418"/>
                <a:chExt cx="913" cy="861"/>
              </a:xfrm>
            </p:grpSpPr>
            <p:grpSp>
              <p:nvGrpSpPr>
                <p:cNvPr id="1218" name="Group 48"/>
                <p:cNvGrpSpPr>
                  <a:grpSpLocks noChangeAspect="1"/>
                </p:cNvGrpSpPr>
                <p:nvPr/>
              </p:nvGrpSpPr>
              <p:grpSpPr>
                <a:xfrm>
                  <a:off x="6320" y="4418"/>
                  <a:ext cx="913" cy="861"/>
                  <a:chOff x="6320" y="4418"/>
                  <a:chExt cx="913" cy="861"/>
                </a:xfrm>
              </p:grpSpPr>
              <p:grpSp>
                <p:nvGrpSpPr>
                  <p:cNvPr id="1224" name="Group 49"/>
                  <p:cNvGrpSpPr>
                    <a:grpSpLocks noChangeAspect="1"/>
                  </p:cNvGrpSpPr>
                  <p:nvPr/>
                </p:nvGrpSpPr>
                <p:grpSpPr>
                  <a:xfrm>
                    <a:off x="6549" y="5081"/>
                    <a:ext cx="498" cy="198"/>
                    <a:chOff x="6549" y="5081"/>
                    <a:chExt cx="498" cy="198"/>
                  </a:xfrm>
                </p:grpSpPr>
                <p:sp>
                  <p:nvSpPr>
                    <p:cNvPr id="1233" name="Freeform 50"/>
                    <p:cNvSpPr>
                      <a:spLocks noChangeAspect="1"/>
                    </p:cNvSpPr>
                    <p:nvPr/>
                  </p:nvSpPr>
                  <p:spPr>
                    <a:xfrm>
                      <a:off x="6549" y="5081"/>
                      <a:ext cx="498" cy="198"/>
                    </a:xfrm>
                    <a:custGeom>
                      <a:avLst/>
                      <a:gdLst>
                        <a:gd name="txL" fmla="*/ 0 w 498"/>
                        <a:gd name="txT" fmla="*/ 0 h 198"/>
                        <a:gd name="txR" fmla="*/ 498 w 498"/>
                        <a:gd name="txB" fmla="*/ 198 h 198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101" y="157"/>
                        </a:cxn>
                        <a:cxn ang="0">
                          <a:pos x="110" y="167"/>
                        </a:cxn>
                        <a:cxn ang="0">
                          <a:pos x="121" y="173"/>
                        </a:cxn>
                        <a:cxn ang="0">
                          <a:pos x="136" y="178"/>
                        </a:cxn>
                        <a:cxn ang="0">
                          <a:pos x="153" y="186"/>
                        </a:cxn>
                        <a:cxn ang="0">
                          <a:pos x="174" y="190"/>
                        </a:cxn>
                        <a:cxn ang="0">
                          <a:pos x="188" y="191"/>
                        </a:cxn>
                        <a:cxn ang="0">
                          <a:pos x="205" y="194"/>
                        </a:cxn>
                        <a:cxn ang="0">
                          <a:pos x="222" y="195"/>
                        </a:cxn>
                        <a:cxn ang="0">
                          <a:pos x="243" y="198"/>
                        </a:cxn>
                        <a:cxn ang="0">
                          <a:pos x="257" y="198"/>
                        </a:cxn>
                        <a:cxn ang="0">
                          <a:pos x="278" y="195"/>
                        </a:cxn>
                        <a:cxn ang="0">
                          <a:pos x="295" y="194"/>
                        </a:cxn>
                        <a:cxn ang="0">
                          <a:pos x="315" y="191"/>
                        </a:cxn>
                        <a:cxn ang="0">
                          <a:pos x="332" y="190"/>
                        </a:cxn>
                        <a:cxn ang="0">
                          <a:pos x="349" y="185"/>
                        </a:cxn>
                        <a:cxn ang="0">
                          <a:pos x="366" y="181"/>
                        </a:cxn>
                        <a:cxn ang="0">
                          <a:pos x="380" y="173"/>
                        </a:cxn>
                        <a:cxn ang="0">
                          <a:pos x="392" y="165"/>
                        </a:cxn>
                        <a:cxn ang="0">
                          <a:pos x="397" y="160"/>
                        </a:cxn>
                        <a:cxn ang="0">
                          <a:pos x="405" y="152"/>
                        </a:cxn>
                        <a:cxn ang="0">
                          <a:pos x="498" y="0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498" h="198">
                          <a:moveTo>
                            <a:pt x="0" y="0"/>
                          </a:moveTo>
                          <a:lnTo>
                            <a:pt x="101" y="157"/>
                          </a:lnTo>
                          <a:lnTo>
                            <a:pt x="110" y="167"/>
                          </a:lnTo>
                          <a:lnTo>
                            <a:pt x="121" y="173"/>
                          </a:lnTo>
                          <a:lnTo>
                            <a:pt x="136" y="178"/>
                          </a:lnTo>
                          <a:lnTo>
                            <a:pt x="153" y="186"/>
                          </a:lnTo>
                          <a:lnTo>
                            <a:pt x="174" y="190"/>
                          </a:lnTo>
                          <a:lnTo>
                            <a:pt x="188" y="191"/>
                          </a:lnTo>
                          <a:lnTo>
                            <a:pt x="205" y="194"/>
                          </a:lnTo>
                          <a:lnTo>
                            <a:pt x="222" y="195"/>
                          </a:lnTo>
                          <a:lnTo>
                            <a:pt x="243" y="198"/>
                          </a:lnTo>
                          <a:lnTo>
                            <a:pt x="257" y="198"/>
                          </a:lnTo>
                          <a:lnTo>
                            <a:pt x="278" y="195"/>
                          </a:lnTo>
                          <a:lnTo>
                            <a:pt x="295" y="194"/>
                          </a:lnTo>
                          <a:lnTo>
                            <a:pt x="315" y="191"/>
                          </a:lnTo>
                          <a:lnTo>
                            <a:pt x="332" y="190"/>
                          </a:lnTo>
                          <a:lnTo>
                            <a:pt x="349" y="185"/>
                          </a:lnTo>
                          <a:lnTo>
                            <a:pt x="366" y="181"/>
                          </a:lnTo>
                          <a:lnTo>
                            <a:pt x="380" y="173"/>
                          </a:lnTo>
                          <a:lnTo>
                            <a:pt x="392" y="165"/>
                          </a:lnTo>
                          <a:lnTo>
                            <a:pt x="397" y="160"/>
                          </a:lnTo>
                          <a:lnTo>
                            <a:pt x="405" y="152"/>
                          </a:lnTo>
                          <a:lnTo>
                            <a:pt x="498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4" name="Freeform 51"/>
                    <p:cNvSpPr>
                      <a:spLocks noChangeAspect="1"/>
                    </p:cNvSpPr>
                    <p:nvPr/>
                  </p:nvSpPr>
                  <p:spPr>
                    <a:xfrm>
                      <a:off x="6627" y="5081"/>
                      <a:ext cx="222" cy="198"/>
                    </a:xfrm>
                    <a:custGeom>
                      <a:avLst/>
                      <a:gdLst>
                        <a:gd name="txL" fmla="*/ 0 w 222"/>
                        <a:gd name="txT" fmla="*/ 0 h 198"/>
                        <a:gd name="txR" fmla="*/ 222 w 222"/>
                        <a:gd name="txB" fmla="*/ 198 h 198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62" y="178"/>
                        </a:cxn>
                        <a:cxn ang="0">
                          <a:pos x="75" y="186"/>
                        </a:cxn>
                        <a:cxn ang="0">
                          <a:pos x="96" y="190"/>
                        </a:cxn>
                        <a:cxn ang="0">
                          <a:pos x="110" y="191"/>
                        </a:cxn>
                        <a:cxn ang="0">
                          <a:pos x="127" y="194"/>
                        </a:cxn>
                        <a:cxn ang="0">
                          <a:pos x="144" y="195"/>
                        </a:cxn>
                        <a:cxn ang="0">
                          <a:pos x="165" y="198"/>
                        </a:cxn>
                        <a:cxn ang="0">
                          <a:pos x="179" y="198"/>
                        </a:cxn>
                        <a:cxn ang="0">
                          <a:pos x="200" y="195"/>
                        </a:cxn>
                        <a:cxn ang="0">
                          <a:pos x="222" y="0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222" h="198">
                          <a:moveTo>
                            <a:pt x="0" y="0"/>
                          </a:moveTo>
                          <a:lnTo>
                            <a:pt x="62" y="178"/>
                          </a:lnTo>
                          <a:lnTo>
                            <a:pt x="75" y="186"/>
                          </a:lnTo>
                          <a:lnTo>
                            <a:pt x="96" y="190"/>
                          </a:lnTo>
                          <a:lnTo>
                            <a:pt x="110" y="191"/>
                          </a:lnTo>
                          <a:lnTo>
                            <a:pt x="127" y="194"/>
                          </a:lnTo>
                          <a:lnTo>
                            <a:pt x="144" y="195"/>
                          </a:lnTo>
                          <a:lnTo>
                            <a:pt x="165" y="198"/>
                          </a:lnTo>
                          <a:lnTo>
                            <a:pt x="179" y="198"/>
                          </a:lnTo>
                          <a:lnTo>
                            <a:pt x="200" y="195"/>
                          </a:lnTo>
                          <a:lnTo>
                            <a:pt x="22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225" name="Group 52"/>
                  <p:cNvGrpSpPr>
                    <a:grpSpLocks noChangeAspect="1"/>
                  </p:cNvGrpSpPr>
                  <p:nvPr/>
                </p:nvGrpSpPr>
                <p:grpSpPr>
                  <a:xfrm>
                    <a:off x="6320" y="4418"/>
                    <a:ext cx="913" cy="718"/>
                    <a:chOff x="6320" y="4418"/>
                    <a:chExt cx="913" cy="718"/>
                  </a:xfrm>
                </p:grpSpPr>
                <p:sp>
                  <p:nvSpPr>
                    <p:cNvPr id="1226" name="Freeform 53"/>
                    <p:cNvSpPr>
                      <a:spLocks noChangeAspect="1"/>
                    </p:cNvSpPr>
                    <p:nvPr/>
                  </p:nvSpPr>
                  <p:spPr>
                    <a:xfrm>
                      <a:off x="6320" y="4418"/>
                      <a:ext cx="913" cy="718"/>
                    </a:xfrm>
                    <a:custGeom>
                      <a:avLst/>
                      <a:gdLst>
                        <a:gd name="txL" fmla="*/ 0 w 913"/>
                        <a:gd name="txT" fmla="*/ 0 h 718"/>
                        <a:gd name="txR" fmla="*/ 913 w 913"/>
                        <a:gd name="txB" fmla="*/ 718 h 718"/>
                      </a:gdLst>
                      <a:ahLst/>
                      <a:cxnLst>
                        <a:cxn ang="0">
                          <a:pos x="21" y="20"/>
                        </a:cxn>
                        <a:cxn ang="0">
                          <a:pos x="25" y="38"/>
                        </a:cxn>
                        <a:cxn ang="0">
                          <a:pos x="23" y="73"/>
                        </a:cxn>
                        <a:cxn ang="0">
                          <a:pos x="12" y="96"/>
                        </a:cxn>
                        <a:cxn ang="0">
                          <a:pos x="6" y="126"/>
                        </a:cxn>
                        <a:cxn ang="0">
                          <a:pos x="17" y="149"/>
                        </a:cxn>
                        <a:cxn ang="0">
                          <a:pos x="34" y="176"/>
                        </a:cxn>
                        <a:cxn ang="0">
                          <a:pos x="30" y="195"/>
                        </a:cxn>
                        <a:cxn ang="0">
                          <a:pos x="13" y="216"/>
                        </a:cxn>
                        <a:cxn ang="0">
                          <a:pos x="6" y="236"/>
                        </a:cxn>
                        <a:cxn ang="0">
                          <a:pos x="19" y="259"/>
                        </a:cxn>
                        <a:cxn ang="0">
                          <a:pos x="30" y="278"/>
                        </a:cxn>
                        <a:cxn ang="0">
                          <a:pos x="30" y="301"/>
                        </a:cxn>
                        <a:cxn ang="0">
                          <a:pos x="12" y="322"/>
                        </a:cxn>
                        <a:cxn ang="0">
                          <a:pos x="0" y="349"/>
                        </a:cxn>
                        <a:cxn ang="0">
                          <a:pos x="13" y="372"/>
                        </a:cxn>
                        <a:cxn ang="0">
                          <a:pos x="33" y="396"/>
                        </a:cxn>
                        <a:cxn ang="0">
                          <a:pos x="33" y="431"/>
                        </a:cxn>
                        <a:cxn ang="0">
                          <a:pos x="19" y="455"/>
                        </a:cxn>
                        <a:cxn ang="0">
                          <a:pos x="21" y="473"/>
                        </a:cxn>
                        <a:cxn ang="0">
                          <a:pos x="42" y="499"/>
                        </a:cxn>
                        <a:cxn ang="0">
                          <a:pos x="107" y="573"/>
                        </a:cxn>
                        <a:cxn ang="0">
                          <a:pos x="166" y="629"/>
                        </a:cxn>
                        <a:cxn ang="0">
                          <a:pos x="217" y="660"/>
                        </a:cxn>
                        <a:cxn ang="0">
                          <a:pos x="313" y="701"/>
                        </a:cxn>
                        <a:cxn ang="0">
                          <a:pos x="401" y="716"/>
                        </a:cxn>
                        <a:cxn ang="0">
                          <a:pos x="523" y="716"/>
                        </a:cxn>
                        <a:cxn ang="0">
                          <a:pos x="625" y="706"/>
                        </a:cxn>
                        <a:cxn ang="0">
                          <a:pos x="697" y="685"/>
                        </a:cxn>
                        <a:cxn ang="0">
                          <a:pos x="744" y="659"/>
                        </a:cxn>
                        <a:cxn ang="0">
                          <a:pos x="778" y="629"/>
                        </a:cxn>
                        <a:cxn ang="0">
                          <a:pos x="874" y="493"/>
                        </a:cxn>
                        <a:cxn ang="0">
                          <a:pos x="894" y="448"/>
                        </a:cxn>
                        <a:cxn ang="0">
                          <a:pos x="895" y="427"/>
                        </a:cxn>
                        <a:cxn ang="0">
                          <a:pos x="882" y="406"/>
                        </a:cxn>
                        <a:cxn ang="0">
                          <a:pos x="882" y="381"/>
                        </a:cxn>
                        <a:cxn ang="0">
                          <a:pos x="894" y="362"/>
                        </a:cxn>
                        <a:cxn ang="0">
                          <a:pos x="908" y="341"/>
                        </a:cxn>
                        <a:cxn ang="0">
                          <a:pos x="912" y="316"/>
                        </a:cxn>
                        <a:cxn ang="0">
                          <a:pos x="900" y="295"/>
                        </a:cxn>
                        <a:cxn ang="0">
                          <a:pos x="886" y="275"/>
                        </a:cxn>
                        <a:cxn ang="0">
                          <a:pos x="886" y="254"/>
                        </a:cxn>
                        <a:cxn ang="0">
                          <a:pos x="904" y="229"/>
                        </a:cxn>
                        <a:cxn ang="0">
                          <a:pos x="908" y="202"/>
                        </a:cxn>
                        <a:cxn ang="0">
                          <a:pos x="894" y="176"/>
                        </a:cxn>
                        <a:cxn ang="0">
                          <a:pos x="886" y="155"/>
                        </a:cxn>
                        <a:cxn ang="0">
                          <a:pos x="895" y="130"/>
                        </a:cxn>
                        <a:cxn ang="0">
                          <a:pos x="908" y="113"/>
                        </a:cxn>
                        <a:cxn ang="0">
                          <a:pos x="913" y="88"/>
                        </a:cxn>
                        <a:cxn ang="0">
                          <a:pos x="903" y="67"/>
                        </a:cxn>
                        <a:cxn ang="0">
                          <a:pos x="890" y="42"/>
                        </a:cxn>
                        <a:cxn ang="0">
                          <a:pos x="894" y="18"/>
                        </a:cxn>
                        <a:cxn ang="0">
                          <a:pos x="26" y="0"/>
                        </a:cxn>
                      </a:cxnLst>
                      <a:rect l="txL" t="txT" r="txR" b="txB"/>
                      <a:pathLst>
                        <a:path w="913" h="718">
                          <a:moveTo>
                            <a:pt x="26" y="0"/>
                          </a:moveTo>
                          <a:lnTo>
                            <a:pt x="21" y="20"/>
                          </a:lnTo>
                          <a:lnTo>
                            <a:pt x="23" y="29"/>
                          </a:lnTo>
                          <a:lnTo>
                            <a:pt x="25" y="38"/>
                          </a:lnTo>
                          <a:lnTo>
                            <a:pt x="26" y="59"/>
                          </a:lnTo>
                          <a:lnTo>
                            <a:pt x="23" y="73"/>
                          </a:lnTo>
                          <a:lnTo>
                            <a:pt x="17" y="86"/>
                          </a:lnTo>
                          <a:lnTo>
                            <a:pt x="12" y="96"/>
                          </a:lnTo>
                          <a:lnTo>
                            <a:pt x="6" y="113"/>
                          </a:lnTo>
                          <a:lnTo>
                            <a:pt x="6" y="126"/>
                          </a:lnTo>
                          <a:lnTo>
                            <a:pt x="12" y="138"/>
                          </a:lnTo>
                          <a:lnTo>
                            <a:pt x="17" y="149"/>
                          </a:lnTo>
                          <a:lnTo>
                            <a:pt x="29" y="162"/>
                          </a:lnTo>
                          <a:lnTo>
                            <a:pt x="34" y="176"/>
                          </a:lnTo>
                          <a:lnTo>
                            <a:pt x="34" y="185"/>
                          </a:lnTo>
                          <a:lnTo>
                            <a:pt x="30" y="195"/>
                          </a:lnTo>
                          <a:lnTo>
                            <a:pt x="21" y="204"/>
                          </a:lnTo>
                          <a:lnTo>
                            <a:pt x="13" y="216"/>
                          </a:lnTo>
                          <a:lnTo>
                            <a:pt x="8" y="225"/>
                          </a:lnTo>
                          <a:lnTo>
                            <a:pt x="6" y="236"/>
                          </a:lnTo>
                          <a:lnTo>
                            <a:pt x="12" y="248"/>
                          </a:lnTo>
                          <a:lnTo>
                            <a:pt x="19" y="259"/>
                          </a:lnTo>
                          <a:lnTo>
                            <a:pt x="26" y="269"/>
                          </a:lnTo>
                          <a:lnTo>
                            <a:pt x="30" y="278"/>
                          </a:lnTo>
                          <a:lnTo>
                            <a:pt x="34" y="288"/>
                          </a:lnTo>
                          <a:lnTo>
                            <a:pt x="30" y="301"/>
                          </a:lnTo>
                          <a:lnTo>
                            <a:pt x="21" y="313"/>
                          </a:lnTo>
                          <a:lnTo>
                            <a:pt x="12" y="322"/>
                          </a:lnTo>
                          <a:lnTo>
                            <a:pt x="2" y="337"/>
                          </a:lnTo>
                          <a:lnTo>
                            <a:pt x="0" y="349"/>
                          </a:lnTo>
                          <a:lnTo>
                            <a:pt x="4" y="362"/>
                          </a:lnTo>
                          <a:lnTo>
                            <a:pt x="13" y="372"/>
                          </a:lnTo>
                          <a:lnTo>
                            <a:pt x="23" y="383"/>
                          </a:lnTo>
                          <a:lnTo>
                            <a:pt x="33" y="396"/>
                          </a:lnTo>
                          <a:lnTo>
                            <a:pt x="38" y="414"/>
                          </a:lnTo>
                          <a:lnTo>
                            <a:pt x="33" y="431"/>
                          </a:lnTo>
                          <a:lnTo>
                            <a:pt x="23" y="444"/>
                          </a:lnTo>
                          <a:lnTo>
                            <a:pt x="19" y="455"/>
                          </a:lnTo>
                          <a:lnTo>
                            <a:pt x="19" y="466"/>
                          </a:lnTo>
                          <a:lnTo>
                            <a:pt x="21" y="473"/>
                          </a:lnTo>
                          <a:lnTo>
                            <a:pt x="29" y="484"/>
                          </a:lnTo>
                          <a:lnTo>
                            <a:pt x="42" y="499"/>
                          </a:lnTo>
                          <a:lnTo>
                            <a:pt x="64" y="528"/>
                          </a:lnTo>
                          <a:lnTo>
                            <a:pt x="107" y="573"/>
                          </a:lnTo>
                          <a:lnTo>
                            <a:pt x="144" y="609"/>
                          </a:lnTo>
                          <a:lnTo>
                            <a:pt x="166" y="629"/>
                          </a:lnTo>
                          <a:lnTo>
                            <a:pt x="190" y="643"/>
                          </a:lnTo>
                          <a:lnTo>
                            <a:pt x="217" y="660"/>
                          </a:lnTo>
                          <a:lnTo>
                            <a:pt x="255" y="681"/>
                          </a:lnTo>
                          <a:lnTo>
                            <a:pt x="313" y="701"/>
                          </a:lnTo>
                          <a:lnTo>
                            <a:pt x="356" y="710"/>
                          </a:lnTo>
                          <a:lnTo>
                            <a:pt x="401" y="716"/>
                          </a:lnTo>
                          <a:lnTo>
                            <a:pt x="460" y="718"/>
                          </a:lnTo>
                          <a:lnTo>
                            <a:pt x="523" y="716"/>
                          </a:lnTo>
                          <a:lnTo>
                            <a:pt x="578" y="714"/>
                          </a:lnTo>
                          <a:lnTo>
                            <a:pt x="625" y="706"/>
                          </a:lnTo>
                          <a:lnTo>
                            <a:pt x="667" y="697"/>
                          </a:lnTo>
                          <a:lnTo>
                            <a:pt x="697" y="685"/>
                          </a:lnTo>
                          <a:lnTo>
                            <a:pt x="723" y="672"/>
                          </a:lnTo>
                          <a:lnTo>
                            <a:pt x="744" y="659"/>
                          </a:lnTo>
                          <a:lnTo>
                            <a:pt x="761" y="647"/>
                          </a:lnTo>
                          <a:lnTo>
                            <a:pt x="778" y="629"/>
                          </a:lnTo>
                          <a:lnTo>
                            <a:pt x="832" y="556"/>
                          </a:lnTo>
                          <a:lnTo>
                            <a:pt x="874" y="493"/>
                          </a:lnTo>
                          <a:lnTo>
                            <a:pt x="890" y="461"/>
                          </a:lnTo>
                          <a:lnTo>
                            <a:pt x="894" y="448"/>
                          </a:lnTo>
                          <a:lnTo>
                            <a:pt x="895" y="438"/>
                          </a:lnTo>
                          <a:lnTo>
                            <a:pt x="895" y="427"/>
                          </a:lnTo>
                          <a:lnTo>
                            <a:pt x="887" y="414"/>
                          </a:lnTo>
                          <a:lnTo>
                            <a:pt x="882" y="406"/>
                          </a:lnTo>
                          <a:lnTo>
                            <a:pt x="879" y="394"/>
                          </a:lnTo>
                          <a:lnTo>
                            <a:pt x="882" y="381"/>
                          </a:lnTo>
                          <a:lnTo>
                            <a:pt x="887" y="372"/>
                          </a:lnTo>
                          <a:lnTo>
                            <a:pt x="894" y="362"/>
                          </a:lnTo>
                          <a:lnTo>
                            <a:pt x="900" y="352"/>
                          </a:lnTo>
                          <a:lnTo>
                            <a:pt x="908" y="341"/>
                          </a:lnTo>
                          <a:lnTo>
                            <a:pt x="913" y="330"/>
                          </a:lnTo>
                          <a:lnTo>
                            <a:pt x="912" y="316"/>
                          </a:lnTo>
                          <a:lnTo>
                            <a:pt x="907" y="305"/>
                          </a:lnTo>
                          <a:lnTo>
                            <a:pt x="900" y="295"/>
                          </a:lnTo>
                          <a:lnTo>
                            <a:pt x="894" y="286"/>
                          </a:lnTo>
                          <a:lnTo>
                            <a:pt x="886" y="275"/>
                          </a:lnTo>
                          <a:lnTo>
                            <a:pt x="883" y="263"/>
                          </a:lnTo>
                          <a:lnTo>
                            <a:pt x="886" y="254"/>
                          </a:lnTo>
                          <a:lnTo>
                            <a:pt x="895" y="240"/>
                          </a:lnTo>
                          <a:lnTo>
                            <a:pt x="904" y="229"/>
                          </a:lnTo>
                          <a:lnTo>
                            <a:pt x="908" y="217"/>
                          </a:lnTo>
                          <a:lnTo>
                            <a:pt x="908" y="202"/>
                          </a:lnTo>
                          <a:lnTo>
                            <a:pt x="903" y="187"/>
                          </a:lnTo>
                          <a:lnTo>
                            <a:pt x="894" y="176"/>
                          </a:lnTo>
                          <a:lnTo>
                            <a:pt x="890" y="168"/>
                          </a:lnTo>
                          <a:lnTo>
                            <a:pt x="886" y="155"/>
                          </a:lnTo>
                          <a:lnTo>
                            <a:pt x="887" y="141"/>
                          </a:lnTo>
                          <a:lnTo>
                            <a:pt x="895" y="130"/>
                          </a:lnTo>
                          <a:lnTo>
                            <a:pt x="900" y="122"/>
                          </a:lnTo>
                          <a:lnTo>
                            <a:pt x="908" y="113"/>
                          </a:lnTo>
                          <a:lnTo>
                            <a:pt x="912" y="101"/>
                          </a:lnTo>
                          <a:lnTo>
                            <a:pt x="913" y="88"/>
                          </a:lnTo>
                          <a:lnTo>
                            <a:pt x="911" y="80"/>
                          </a:lnTo>
                          <a:lnTo>
                            <a:pt x="903" y="67"/>
                          </a:lnTo>
                          <a:lnTo>
                            <a:pt x="895" y="56"/>
                          </a:lnTo>
                          <a:lnTo>
                            <a:pt x="890" y="42"/>
                          </a:lnTo>
                          <a:lnTo>
                            <a:pt x="890" y="29"/>
                          </a:lnTo>
                          <a:lnTo>
                            <a:pt x="894" y="18"/>
                          </a:lnTo>
                          <a:lnTo>
                            <a:pt x="891" y="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27" name="Freeform 54"/>
                    <p:cNvSpPr>
                      <a:spLocks noChangeAspect="1"/>
                    </p:cNvSpPr>
                    <p:nvPr/>
                  </p:nvSpPr>
                  <p:spPr>
                    <a:xfrm>
                      <a:off x="6326" y="4514"/>
                      <a:ext cx="113" cy="99"/>
                    </a:xfrm>
                    <a:custGeom>
                      <a:avLst/>
                      <a:gdLst>
                        <a:gd name="txL" fmla="*/ 0 w 113"/>
                        <a:gd name="txT" fmla="*/ 0 h 99"/>
                        <a:gd name="txR" fmla="*/ 113 w 113"/>
                        <a:gd name="txB" fmla="*/ 99 h 99"/>
                      </a:gdLst>
                      <a:ahLst/>
                      <a:cxnLst>
                        <a:cxn ang="0">
                          <a:pos x="6" y="0"/>
                        </a:cxn>
                        <a:cxn ang="0">
                          <a:pos x="13" y="13"/>
                        </a:cxn>
                        <a:cxn ang="0">
                          <a:pos x="24" y="26"/>
                        </a:cxn>
                        <a:cxn ang="0">
                          <a:pos x="44" y="43"/>
                        </a:cxn>
                        <a:cxn ang="0">
                          <a:pos x="68" y="57"/>
                        </a:cxn>
                        <a:cxn ang="0">
                          <a:pos x="91" y="66"/>
                        </a:cxn>
                        <a:cxn ang="0">
                          <a:pos x="113" y="72"/>
                        </a:cxn>
                        <a:cxn ang="0">
                          <a:pos x="104" y="89"/>
                        </a:cxn>
                        <a:cxn ang="0">
                          <a:pos x="75" y="85"/>
                        </a:cxn>
                        <a:cxn ang="0">
                          <a:pos x="44" y="87"/>
                        </a:cxn>
                        <a:cxn ang="0">
                          <a:pos x="24" y="99"/>
                        </a:cxn>
                        <a:cxn ang="0">
                          <a:pos x="28" y="89"/>
                        </a:cxn>
                        <a:cxn ang="0">
                          <a:pos x="27" y="78"/>
                        </a:cxn>
                        <a:cxn ang="0">
                          <a:pos x="20" y="62"/>
                        </a:cxn>
                        <a:cxn ang="0">
                          <a:pos x="11" y="49"/>
                        </a:cxn>
                        <a:cxn ang="0">
                          <a:pos x="2" y="34"/>
                        </a:cxn>
                        <a:cxn ang="0">
                          <a:pos x="0" y="17"/>
                        </a:cxn>
                        <a:cxn ang="0">
                          <a:pos x="6" y="0"/>
                        </a:cxn>
                      </a:cxnLst>
                      <a:rect l="txL" t="txT" r="txR" b="txB"/>
                      <a:pathLst>
                        <a:path w="113" h="99">
                          <a:moveTo>
                            <a:pt x="6" y="0"/>
                          </a:moveTo>
                          <a:lnTo>
                            <a:pt x="13" y="13"/>
                          </a:lnTo>
                          <a:lnTo>
                            <a:pt x="24" y="26"/>
                          </a:lnTo>
                          <a:lnTo>
                            <a:pt x="44" y="43"/>
                          </a:lnTo>
                          <a:lnTo>
                            <a:pt x="68" y="57"/>
                          </a:lnTo>
                          <a:lnTo>
                            <a:pt x="91" y="66"/>
                          </a:lnTo>
                          <a:lnTo>
                            <a:pt x="113" y="72"/>
                          </a:lnTo>
                          <a:lnTo>
                            <a:pt x="104" y="89"/>
                          </a:lnTo>
                          <a:lnTo>
                            <a:pt x="75" y="85"/>
                          </a:lnTo>
                          <a:lnTo>
                            <a:pt x="44" y="87"/>
                          </a:lnTo>
                          <a:lnTo>
                            <a:pt x="24" y="99"/>
                          </a:lnTo>
                          <a:lnTo>
                            <a:pt x="28" y="89"/>
                          </a:lnTo>
                          <a:lnTo>
                            <a:pt x="27" y="78"/>
                          </a:lnTo>
                          <a:lnTo>
                            <a:pt x="20" y="62"/>
                          </a:lnTo>
                          <a:lnTo>
                            <a:pt x="11" y="49"/>
                          </a:lnTo>
                          <a:lnTo>
                            <a:pt x="2" y="34"/>
                          </a:lnTo>
                          <a:lnTo>
                            <a:pt x="0" y="17"/>
                          </a:ln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28" name="Freeform 55"/>
                    <p:cNvSpPr>
                      <a:spLocks noChangeAspect="1"/>
                    </p:cNvSpPr>
                    <p:nvPr/>
                  </p:nvSpPr>
                  <p:spPr>
                    <a:xfrm>
                      <a:off x="6328" y="4637"/>
                      <a:ext cx="149" cy="84"/>
                    </a:xfrm>
                    <a:custGeom>
                      <a:avLst/>
                      <a:gdLst>
                        <a:gd name="txL" fmla="*/ 0 w 149"/>
                        <a:gd name="txT" fmla="*/ 0 h 84"/>
                        <a:gd name="txR" fmla="*/ 149 w 149"/>
                        <a:gd name="txB" fmla="*/ 84 h 84"/>
                      </a:gdLst>
                      <a:ahLst/>
                      <a:cxnLst>
                        <a:cxn ang="0">
                          <a:pos x="0" y="10"/>
                        </a:cxn>
                        <a:cxn ang="0">
                          <a:pos x="4" y="0"/>
                        </a:cxn>
                        <a:cxn ang="0">
                          <a:pos x="9" y="10"/>
                        </a:cxn>
                        <a:cxn ang="0">
                          <a:pos x="21" y="15"/>
                        </a:cxn>
                        <a:cxn ang="0">
                          <a:pos x="42" y="25"/>
                        </a:cxn>
                        <a:cxn ang="0">
                          <a:pos x="64" y="31"/>
                        </a:cxn>
                        <a:cxn ang="0">
                          <a:pos x="98" y="38"/>
                        </a:cxn>
                        <a:cxn ang="0">
                          <a:pos x="137" y="44"/>
                        </a:cxn>
                        <a:cxn ang="0">
                          <a:pos x="149" y="80"/>
                        </a:cxn>
                        <a:cxn ang="0">
                          <a:pos x="106" y="69"/>
                        </a:cxn>
                        <a:cxn ang="0">
                          <a:pos x="72" y="65"/>
                        </a:cxn>
                        <a:cxn ang="0">
                          <a:pos x="45" y="71"/>
                        </a:cxn>
                        <a:cxn ang="0">
                          <a:pos x="25" y="84"/>
                        </a:cxn>
                        <a:cxn ang="0">
                          <a:pos x="25" y="73"/>
                        </a:cxn>
                        <a:cxn ang="0">
                          <a:pos x="25" y="63"/>
                        </a:cxn>
                        <a:cxn ang="0">
                          <a:pos x="21" y="52"/>
                        </a:cxn>
                        <a:cxn ang="0">
                          <a:pos x="9" y="36"/>
                        </a:cxn>
                        <a:cxn ang="0">
                          <a:pos x="0" y="23"/>
                        </a:cxn>
                        <a:cxn ang="0">
                          <a:pos x="0" y="10"/>
                        </a:cxn>
                      </a:cxnLst>
                      <a:rect l="txL" t="txT" r="txR" b="txB"/>
                      <a:pathLst>
                        <a:path w="149" h="84">
                          <a:moveTo>
                            <a:pt x="0" y="10"/>
                          </a:moveTo>
                          <a:lnTo>
                            <a:pt x="4" y="0"/>
                          </a:lnTo>
                          <a:lnTo>
                            <a:pt x="9" y="10"/>
                          </a:lnTo>
                          <a:lnTo>
                            <a:pt x="21" y="15"/>
                          </a:lnTo>
                          <a:lnTo>
                            <a:pt x="42" y="25"/>
                          </a:lnTo>
                          <a:lnTo>
                            <a:pt x="64" y="31"/>
                          </a:lnTo>
                          <a:lnTo>
                            <a:pt x="98" y="38"/>
                          </a:lnTo>
                          <a:lnTo>
                            <a:pt x="137" y="44"/>
                          </a:lnTo>
                          <a:lnTo>
                            <a:pt x="149" y="80"/>
                          </a:lnTo>
                          <a:lnTo>
                            <a:pt x="106" y="69"/>
                          </a:lnTo>
                          <a:lnTo>
                            <a:pt x="72" y="65"/>
                          </a:lnTo>
                          <a:lnTo>
                            <a:pt x="45" y="71"/>
                          </a:lnTo>
                          <a:lnTo>
                            <a:pt x="25" y="84"/>
                          </a:lnTo>
                          <a:lnTo>
                            <a:pt x="25" y="73"/>
                          </a:lnTo>
                          <a:lnTo>
                            <a:pt x="25" y="63"/>
                          </a:lnTo>
                          <a:lnTo>
                            <a:pt x="21" y="52"/>
                          </a:lnTo>
                          <a:lnTo>
                            <a:pt x="9" y="36"/>
                          </a:lnTo>
                          <a:lnTo>
                            <a:pt x="0" y="23"/>
                          </a:lnTo>
                          <a:lnTo>
                            <a:pt x="0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29" name="Freeform 56"/>
                    <p:cNvSpPr>
                      <a:spLocks noChangeAspect="1"/>
                    </p:cNvSpPr>
                    <p:nvPr/>
                  </p:nvSpPr>
                  <p:spPr>
                    <a:xfrm>
                      <a:off x="6322" y="4742"/>
                      <a:ext cx="175" cy="104"/>
                    </a:xfrm>
                    <a:custGeom>
                      <a:avLst/>
                      <a:gdLst>
                        <a:gd name="txL" fmla="*/ 0 w 175"/>
                        <a:gd name="txT" fmla="*/ 0 h 104"/>
                        <a:gd name="txR" fmla="*/ 175 w 175"/>
                        <a:gd name="txB" fmla="*/ 104 h 104"/>
                      </a:gdLst>
                      <a:ahLst/>
                      <a:cxnLst>
                        <a:cxn ang="0">
                          <a:pos x="2" y="13"/>
                        </a:cxn>
                        <a:cxn ang="0">
                          <a:pos x="10" y="0"/>
                        </a:cxn>
                        <a:cxn ang="0">
                          <a:pos x="21" y="17"/>
                        </a:cxn>
                        <a:cxn ang="0">
                          <a:pos x="32" y="25"/>
                        </a:cxn>
                        <a:cxn ang="0">
                          <a:pos x="45" y="34"/>
                        </a:cxn>
                        <a:cxn ang="0">
                          <a:pos x="69" y="42"/>
                        </a:cxn>
                        <a:cxn ang="0">
                          <a:pos x="96" y="49"/>
                        </a:cxn>
                        <a:cxn ang="0">
                          <a:pos x="126" y="59"/>
                        </a:cxn>
                        <a:cxn ang="0">
                          <a:pos x="167" y="72"/>
                        </a:cxn>
                        <a:cxn ang="0">
                          <a:pos x="175" y="104"/>
                        </a:cxn>
                        <a:cxn ang="0">
                          <a:pos x="133" y="87"/>
                        </a:cxn>
                        <a:cxn ang="0">
                          <a:pos x="103" y="76"/>
                        </a:cxn>
                        <a:cxn ang="0">
                          <a:pos x="78" y="72"/>
                        </a:cxn>
                        <a:cxn ang="0">
                          <a:pos x="58" y="72"/>
                        </a:cxn>
                        <a:cxn ang="0">
                          <a:pos x="48" y="80"/>
                        </a:cxn>
                        <a:cxn ang="0">
                          <a:pos x="36" y="91"/>
                        </a:cxn>
                        <a:cxn ang="0">
                          <a:pos x="34" y="78"/>
                        </a:cxn>
                        <a:cxn ang="0">
                          <a:pos x="21" y="59"/>
                        </a:cxn>
                        <a:cxn ang="0">
                          <a:pos x="10" y="45"/>
                        </a:cxn>
                        <a:cxn ang="0">
                          <a:pos x="0" y="31"/>
                        </a:cxn>
                        <a:cxn ang="0">
                          <a:pos x="2" y="13"/>
                        </a:cxn>
                      </a:cxnLst>
                      <a:rect l="txL" t="txT" r="txR" b="txB"/>
                      <a:pathLst>
                        <a:path w="175" h="104">
                          <a:moveTo>
                            <a:pt x="2" y="13"/>
                          </a:moveTo>
                          <a:lnTo>
                            <a:pt x="10" y="0"/>
                          </a:lnTo>
                          <a:lnTo>
                            <a:pt x="21" y="17"/>
                          </a:lnTo>
                          <a:lnTo>
                            <a:pt x="32" y="25"/>
                          </a:lnTo>
                          <a:lnTo>
                            <a:pt x="45" y="34"/>
                          </a:lnTo>
                          <a:lnTo>
                            <a:pt x="69" y="42"/>
                          </a:lnTo>
                          <a:lnTo>
                            <a:pt x="96" y="49"/>
                          </a:lnTo>
                          <a:lnTo>
                            <a:pt x="126" y="59"/>
                          </a:lnTo>
                          <a:lnTo>
                            <a:pt x="167" y="72"/>
                          </a:lnTo>
                          <a:lnTo>
                            <a:pt x="175" y="104"/>
                          </a:lnTo>
                          <a:lnTo>
                            <a:pt x="133" y="87"/>
                          </a:lnTo>
                          <a:lnTo>
                            <a:pt x="103" y="76"/>
                          </a:lnTo>
                          <a:lnTo>
                            <a:pt x="78" y="72"/>
                          </a:lnTo>
                          <a:lnTo>
                            <a:pt x="58" y="72"/>
                          </a:lnTo>
                          <a:lnTo>
                            <a:pt x="48" y="80"/>
                          </a:lnTo>
                          <a:lnTo>
                            <a:pt x="36" y="91"/>
                          </a:lnTo>
                          <a:lnTo>
                            <a:pt x="34" y="78"/>
                          </a:lnTo>
                          <a:lnTo>
                            <a:pt x="21" y="59"/>
                          </a:lnTo>
                          <a:lnTo>
                            <a:pt x="10" y="45"/>
                          </a:lnTo>
                          <a:lnTo>
                            <a:pt x="0" y="31"/>
                          </a:lnTo>
                          <a:lnTo>
                            <a:pt x="2" y="13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0" name="Freeform 57"/>
                    <p:cNvSpPr>
                      <a:spLocks noChangeAspect="1"/>
                    </p:cNvSpPr>
                    <p:nvPr/>
                  </p:nvSpPr>
                  <p:spPr>
                    <a:xfrm>
                      <a:off x="6341" y="4856"/>
                      <a:ext cx="208" cy="230"/>
                    </a:xfrm>
                    <a:custGeom>
                      <a:avLst/>
                      <a:gdLst>
                        <a:gd name="txL" fmla="*/ 0 w 208"/>
                        <a:gd name="txT" fmla="*/ 0 h 230"/>
                        <a:gd name="txR" fmla="*/ 208 w 208"/>
                        <a:gd name="txB" fmla="*/ 230 h 230"/>
                      </a:gdLst>
                      <a:ahLst/>
                      <a:cxnLst>
                        <a:cxn ang="0">
                          <a:pos x="2" y="35"/>
                        </a:cxn>
                        <a:cxn ang="0">
                          <a:pos x="0" y="21"/>
                        </a:cxn>
                        <a:cxn ang="0">
                          <a:pos x="0" y="11"/>
                        </a:cxn>
                        <a:cxn ang="0">
                          <a:pos x="8" y="0"/>
                        </a:cxn>
                        <a:cxn ang="0">
                          <a:pos x="22" y="17"/>
                        </a:cxn>
                        <a:cxn ang="0">
                          <a:pos x="47" y="32"/>
                        </a:cxn>
                        <a:cxn ang="0">
                          <a:pos x="72" y="44"/>
                        </a:cxn>
                        <a:cxn ang="0">
                          <a:pos x="106" y="55"/>
                        </a:cxn>
                        <a:cxn ang="0">
                          <a:pos x="156" y="65"/>
                        </a:cxn>
                        <a:cxn ang="0">
                          <a:pos x="166" y="91"/>
                        </a:cxn>
                        <a:cxn ang="0">
                          <a:pos x="140" y="84"/>
                        </a:cxn>
                        <a:cxn ang="0">
                          <a:pos x="114" y="80"/>
                        </a:cxn>
                        <a:cxn ang="0">
                          <a:pos x="101" y="82"/>
                        </a:cxn>
                        <a:cxn ang="0">
                          <a:pos x="97" y="95"/>
                        </a:cxn>
                        <a:cxn ang="0">
                          <a:pos x="105" y="112"/>
                        </a:cxn>
                        <a:cxn ang="0">
                          <a:pos x="115" y="128"/>
                        </a:cxn>
                        <a:cxn ang="0">
                          <a:pos x="136" y="153"/>
                        </a:cxn>
                        <a:cxn ang="0">
                          <a:pos x="166" y="179"/>
                        </a:cxn>
                        <a:cxn ang="0">
                          <a:pos x="208" y="209"/>
                        </a:cxn>
                        <a:cxn ang="0">
                          <a:pos x="208" y="230"/>
                        </a:cxn>
                        <a:cxn ang="0">
                          <a:pos x="190" y="219"/>
                        </a:cxn>
                        <a:cxn ang="0">
                          <a:pos x="166" y="205"/>
                        </a:cxn>
                        <a:cxn ang="0">
                          <a:pos x="132" y="179"/>
                        </a:cxn>
                        <a:cxn ang="0">
                          <a:pos x="105" y="150"/>
                        </a:cxn>
                        <a:cxn ang="0">
                          <a:pos x="80" y="128"/>
                        </a:cxn>
                        <a:cxn ang="0">
                          <a:pos x="56" y="101"/>
                        </a:cxn>
                        <a:cxn ang="0">
                          <a:pos x="36" y="78"/>
                        </a:cxn>
                        <a:cxn ang="0">
                          <a:pos x="15" y="57"/>
                        </a:cxn>
                        <a:cxn ang="0">
                          <a:pos x="2" y="35"/>
                        </a:cxn>
                      </a:cxnLst>
                      <a:rect l="txL" t="txT" r="txR" b="txB"/>
                      <a:pathLst>
                        <a:path w="208" h="230">
                          <a:moveTo>
                            <a:pt x="2" y="35"/>
                          </a:moveTo>
                          <a:lnTo>
                            <a:pt x="0" y="21"/>
                          </a:lnTo>
                          <a:lnTo>
                            <a:pt x="0" y="11"/>
                          </a:lnTo>
                          <a:lnTo>
                            <a:pt x="8" y="0"/>
                          </a:lnTo>
                          <a:lnTo>
                            <a:pt x="22" y="17"/>
                          </a:lnTo>
                          <a:lnTo>
                            <a:pt x="47" y="32"/>
                          </a:lnTo>
                          <a:lnTo>
                            <a:pt x="72" y="44"/>
                          </a:lnTo>
                          <a:lnTo>
                            <a:pt x="106" y="55"/>
                          </a:lnTo>
                          <a:lnTo>
                            <a:pt x="156" y="65"/>
                          </a:lnTo>
                          <a:lnTo>
                            <a:pt x="166" y="91"/>
                          </a:lnTo>
                          <a:lnTo>
                            <a:pt x="140" y="84"/>
                          </a:lnTo>
                          <a:lnTo>
                            <a:pt x="114" y="80"/>
                          </a:lnTo>
                          <a:lnTo>
                            <a:pt x="101" y="82"/>
                          </a:lnTo>
                          <a:lnTo>
                            <a:pt x="97" y="95"/>
                          </a:lnTo>
                          <a:lnTo>
                            <a:pt x="105" y="112"/>
                          </a:lnTo>
                          <a:lnTo>
                            <a:pt x="115" y="128"/>
                          </a:lnTo>
                          <a:lnTo>
                            <a:pt x="136" y="153"/>
                          </a:lnTo>
                          <a:lnTo>
                            <a:pt x="166" y="179"/>
                          </a:lnTo>
                          <a:lnTo>
                            <a:pt x="208" y="209"/>
                          </a:lnTo>
                          <a:lnTo>
                            <a:pt x="208" y="230"/>
                          </a:lnTo>
                          <a:lnTo>
                            <a:pt x="190" y="219"/>
                          </a:lnTo>
                          <a:lnTo>
                            <a:pt x="166" y="205"/>
                          </a:lnTo>
                          <a:lnTo>
                            <a:pt x="132" y="179"/>
                          </a:lnTo>
                          <a:lnTo>
                            <a:pt x="105" y="150"/>
                          </a:lnTo>
                          <a:lnTo>
                            <a:pt x="80" y="128"/>
                          </a:lnTo>
                          <a:lnTo>
                            <a:pt x="56" y="101"/>
                          </a:lnTo>
                          <a:lnTo>
                            <a:pt x="36" y="78"/>
                          </a:lnTo>
                          <a:lnTo>
                            <a:pt x="15" y="57"/>
                          </a:lnTo>
                          <a:lnTo>
                            <a:pt x="2" y="3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1" name="Freeform 58"/>
                    <p:cNvSpPr>
                      <a:spLocks noChangeAspect="1"/>
                    </p:cNvSpPr>
                    <p:nvPr/>
                  </p:nvSpPr>
                  <p:spPr>
                    <a:xfrm>
                      <a:off x="6345" y="4443"/>
                      <a:ext cx="86" cy="69"/>
                    </a:xfrm>
                    <a:custGeom>
                      <a:avLst/>
                      <a:gdLst>
                        <a:gd name="txL" fmla="*/ 0 w 86"/>
                        <a:gd name="txT" fmla="*/ 0 h 69"/>
                        <a:gd name="txR" fmla="*/ 86 w 86"/>
                        <a:gd name="txB" fmla="*/ 69 h 69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11" y="10"/>
                        </a:cxn>
                        <a:cxn ang="0">
                          <a:pos x="25" y="21"/>
                        </a:cxn>
                        <a:cxn ang="0">
                          <a:pos x="42" y="33"/>
                        </a:cxn>
                        <a:cxn ang="0">
                          <a:pos x="60" y="44"/>
                        </a:cxn>
                        <a:cxn ang="0">
                          <a:pos x="77" y="54"/>
                        </a:cxn>
                        <a:cxn ang="0">
                          <a:pos x="86" y="61"/>
                        </a:cxn>
                        <a:cxn ang="0">
                          <a:pos x="65" y="69"/>
                        </a:cxn>
                        <a:cxn ang="0">
                          <a:pos x="42" y="61"/>
                        </a:cxn>
                        <a:cxn ang="0">
                          <a:pos x="18" y="52"/>
                        </a:cxn>
                        <a:cxn ang="0">
                          <a:pos x="0" y="42"/>
                        </a:cxn>
                        <a:cxn ang="0">
                          <a:pos x="1" y="33"/>
                        </a:cxn>
                        <a:cxn ang="0">
                          <a:pos x="4" y="17"/>
                        </a:cxn>
                        <a:cxn ang="0">
                          <a:pos x="0" y="0"/>
                        </a:cxn>
                      </a:cxnLst>
                      <a:rect l="txL" t="txT" r="txR" b="txB"/>
                      <a:pathLst>
                        <a:path w="86" h="69">
                          <a:moveTo>
                            <a:pt x="0" y="0"/>
                          </a:moveTo>
                          <a:lnTo>
                            <a:pt x="11" y="10"/>
                          </a:lnTo>
                          <a:lnTo>
                            <a:pt x="25" y="21"/>
                          </a:lnTo>
                          <a:lnTo>
                            <a:pt x="42" y="33"/>
                          </a:lnTo>
                          <a:lnTo>
                            <a:pt x="60" y="44"/>
                          </a:lnTo>
                          <a:lnTo>
                            <a:pt x="77" y="54"/>
                          </a:lnTo>
                          <a:lnTo>
                            <a:pt x="86" y="61"/>
                          </a:lnTo>
                          <a:lnTo>
                            <a:pt x="65" y="69"/>
                          </a:lnTo>
                          <a:lnTo>
                            <a:pt x="42" y="61"/>
                          </a:lnTo>
                          <a:lnTo>
                            <a:pt x="18" y="52"/>
                          </a:lnTo>
                          <a:lnTo>
                            <a:pt x="0" y="42"/>
                          </a:lnTo>
                          <a:lnTo>
                            <a:pt x="1" y="33"/>
                          </a:lnTo>
                          <a:lnTo>
                            <a:pt x="4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2" name="Freeform 59"/>
                    <p:cNvSpPr>
                      <a:spLocks noChangeAspect="1"/>
                    </p:cNvSpPr>
                    <p:nvPr/>
                  </p:nvSpPr>
                  <p:spPr>
                    <a:xfrm>
                      <a:off x="6501" y="4426"/>
                      <a:ext cx="732" cy="689"/>
                    </a:xfrm>
                    <a:custGeom>
                      <a:avLst/>
                      <a:gdLst>
                        <a:gd name="txL" fmla="*/ 0 w 732"/>
                        <a:gd name="txT" fmla="*/ 0 h 689"/>
                        <a:gd name="txR" fmla="*/ 732 w 732"/>
                        <a:gd name="txB" fmla="*/ 689 h 689"/>
                      </a:gdLst>
                      <a:ahLst/>
                      <a:cxnLst>
                        <a:cxn ang="0">
                          <a:pos x="348" y="158"/>
                        </a:cxn>
                        <a:cxn ang="0">
                          <a:pos x="292" y="181"/>
                        </a:cxn>
                        <a:cxn ang="0">
                          <a:pos x="175" y="200"/>
                        </a:cxn>
                        <a:cxn ang="0">
                          <a:pos x="0" y="209"/>
                        </a:cxn>
                        <a:cxn ang="0">
                          <a:pos x="205" y="244"/>
                        </a:cxn>
                        <a:cxn ang="0">
                          <a:pos x="435" y="225"/>
                        </a:cxn>
                        <a:cxn ang="0">
                          <a:pos x="597" y="177"/>
                        </a:cxn>
                        <a:cxn ang="0">
                          <a:pos x="648" y="169"/>
                        </a:cxn>
                        <a:cxn ang="0">
                          <a:pos x="625" y="208"/>
                        </a:cxn>
                        <a:cxn ang="0">
                          <a:pos x="510" y="263"/>
                        </a:cxn>
                        <a:cxn ang="0">
                          <a:pos x="304" y="308"/>
                        </a:cxn>
                        <a:cxn ang="0">
                          <a:pos x="177" y="352"/>
                        </a:cxn>
                        <a:cxn ang="0">
                          <a:pos x="411" y="347"/>
                        </a:cxn>
                        <a:cxn ang="0">
                          <a:pos x="567" y="308"/>
                        </a:cxn>
                        <a:cxn ang="0">
                          <a:pos x="659" y="276"/>
                        </a:cxn>
                        <a:cxn ang="0">
                          <a:pos x="661" y="299"/>
                        </a:cxn>
                        <a:cxn ang="0">
                          <a:pos x="584" y="354"/>
                        </a:cxn>
                        <a:cxn ang="0">
                          <a:pos x="439" y="407"/>
                        </a:cxn>
                        <a:cxn ang="0">
                          <a:pos x="237" y="444"/>
                        </a:cxn>
                        <a:cxn ang="0">
                          <a:pos x="305" y="466"/>
                        </a:cxn>
                        <a:cxn ang="0">
                          <a:pos x="482" y="458"/>
                        </a:cxn>
                        <a:cxn ang="0">
                          <a:pos x="629" y="413"/>
                        </a:cxn>
                        <a:cxn ang="0">
                          <a:pos x="642" y="430"/>
                        </a:cxn>
                        <a:cxn ang="0">
                          <a:pos x="599" y="474"/>
                        </a:cxn>
                        <a:cxn ang="0">
                          <a:pos x="489" y="521"/>
                        </a:cxn>
                        <a:cxn ang="0">
                          <a:pos x="360" y="542"/>
                        </a:cxn>
                        <a:cxn ang="0">
                          <a:pos x="166" y="546"/>
                        </a:cxn>
                        <a:cxn ang="0">
                          <a:pos x="301" y="579"/>
                        </a:cxn>
                        <a:cxn ang="0">
                          <a:pos x="427" y="580"/>
                        </a:cxn>
                        <a:cxn ang="0">
                          <a:pos x="540" y="562"/>
                        </a:cxn>
                        <a:cxn ang="0">
                          <a:pos x="589" y="565"/>
                        </a:cxn>
                        <a:cxn ang="0">
                          <a:pos x="561" y="597"/>
                        </a:cxn>
                        <a:cxn ang="0">
                          <a:pos x="495" y="622"/>
                        </a:cxn>
                        <a:cxn ang="0">
                          <a:pos x="253" y="649"/>
                        </a:cxn>
                        <a:cxn ang="0">
                          <a:pos x="453" y="663"/>
                        </a:cxn>
                        <a:cxn ang="0">
                          <a:pos x="466" y="687"/>
                        </a:cxn>
                        <a:cxn ang="0">
                          <a:pos x="542" y="664"/>
                        </a:cxn>
                        <a:cxn ang="0">
                          <a:pos x="597" y="621"/>
                        </a:cxn>
                        <a:cxn ang="0">
                          <a:pos x="709" y="453"/>
                        </a:cxn>
                        <a:cxn ang="0">
                          <a:pos x="714" y="419"/>
                        </a:cxn>
                        <a:cxn ang="0">
                          <a:pos x="698" y="386"/>
                        </a:cxn>
                        <a:cxn ang="0">
                          <a:pos x="713" y="354"/>
                        </a:cxn>
                        <a:cxn ang="0">
                          <a:pos x="732" y="322"/>
                        </a:cxn>
                        <a:cxn ang="0">
                          <a:pos x="719" y="287"/>
                        </a:cxn>
                        <a:cxn ang="0">
                          <a:pos x="702" y="255"/>
                        </a:cxn>
                        <a:cxn ang="0">
                          <a:pos x="723" y="221"/>
                        </a:cxn>
                        <a:cxn ang="0">
                          <a:pos x="722" y="179"/>
                        </a:cxn>
                        <a:cxn ang="0">
                          <a:pos x="705" y="147"/>
                        </a:cxn>
                        <a:cxn ang="0">
                          <a:pos x="719" y="114"/>
                        </a:cxn>
                        <a:cxn ang="0">
                          <a:pos x="732" y="80"/>
                        </a:cxn>
                        <a:cxn ang="0">
                          <a:pos x="714" y="48"/>
                        </a:cxn>
                        <a:cxn ang="0">
                          <a:pos x="634" y="50"/>
                        </a:cxn>
                        <a:cxn ang="0">
                          <a:pos x="475" y="105"/>
                        </a:cxn>
                        <a:cxn ang="0">
                          <a:pos x="294" y="135"/>
                        </a:cxn>
                      </a:cxnLst>
                      <a:rect l="txL" t="txT" r="txR" b="txB"/>
                      <a:pathLst>
                        <a:path w="732" h="689">
                          <a:moveTo>
                            <a:pt x="294" y="135"/>
                          </a:moveTo>
                          <a:lnTo>
                            <a:pt x="186" y="143"/>
                          </a:lnTo>
                          <a:lnTo>
                            <a:pt x="348" y="158"/>
                          </a:lnTo>
                          <a:lnTo>
                            <a:pt x="338" y="166"/>
                          </a:lnTo>
                          <a:lnTo>
                            <a:pt x="318" y="173"/>
                          </a:lnTo>
                          <a:lnTo>
                            <a:pt x="292" y="181"/>
                          </a:lnTo>
                          <a:lnTo>
                            <a:pt x="258" y="190"/>
                          </a:lnTo>
                          <a:lnTo>
                            <a:pt x="222" y="196"/>
                          </a:lnTo>
                          <a:lnTo>
                            <a:pt x="175" y="200"/>
                          </a:lnTo>
                          <a:lnTo>
                            <a:pt x="120" y="206"/>
                          </a:lnTo>
                          <a:lnTo>
                            <a:pt x="61" y="209"/>
                          </a:lnTo>
                          <a:lnTo>
                            <a:pt x="0" y="209"/>
                          </a:lnTo>
                          <a:lnTo>
                            <a:pt x="95" y="232"/>
                          </a:lnTo>
                          <a:lnTo>
                            <a:pt x="154" y="244"/>
                          </a:lnTo>
                          <a:lnTo>
                            <a:pt x="205" y="244"/>
                          </a:lnTo>
                          <a:lnTo>
                            <a:pt x="267" y="244"/>
                          </a:lnTo>
                          <a:lnTo>
                            <a:pt x="359" y="236"/>
                          </a:lnTo>
                          <a:lnTo>
                            <a:pt x="435" y="225"/>
                          </a:lnTo>
                          <a:lnTo>
                            <a:pt x="499" y="209"/>
                          </a:lnTo>
                          <a:lnTo>
                            <a:pt x="567" y="188"/>
                          </a:lnTo>
                          <a:lnTo>
                            <a:pt x="597" y="177"/>
                          </a:lnTo>
                          <a:lnTo>
                            <a:pt x="625" y="168"/>
                          </a:lnTo>
                          <a:lnTo>
                            <a:pt x="640" y="164"/>
                          </a:lnTo>
                          <a:lnTo>
                            <a:pt x="648" y="169"/>
                          </a:lnTo>
                          <a:lnTo>
                            <a:pt x="648" y="181"/>
                          </a:lnTo>
                          <a:lnTo>
                            <a:pt x="642" y="194"/>
                          </a:lnTo>
                          <a:lnTo>
                            <a:pt x="625" y="208"/>
                          </a:lnTo>
                          <a:lnTo>
                            <a:pt x="597" y="226"/>
                          </a:lnTo>
                          <a:lnTo>
                            <a:pt x="557" y="244"/>
                          </a:lnTo>
                          <a:lnTo>
                            <a:pt x="510" y="263"/>
                          </a:lnTo>
                          <a:lnTo>
                            <a:pt x="448" y="282"/>
                          </a:lnTo>
                          <a:lnTo>
                            <a:pt x="376" y="297"/>
                          </a:lnTo>
                          <a:lnTo>
                            <a:pt x="304" y="308"/>
                          </a:lnTo>
                          <a:lnTo>
                            <a:pt x="228" y="320"/>
                          </a:lnTo>
                          <a:lnTo>
                            <a:pt x="95" y="333"/>
                          </a:lnTo>
                          <a:lnTo>
                            <a:pt x="177" y="352"/>
                          </a:lnTo>
                          <a:lnTo>
                            <a:pt x="243" y="360"/>
                          </a:lnTo>
                          <a:lnTo>
                            <a:pt x="326" y="358"/>
                          </a:lnTo>
                          <a:lnTo>
                            <a:pt x="411" y="347"/>
                          </a:lnTo>
                          <a:lnTo>
                            <a:pt x="474" y="333"/>
                          </a:lnTo>
                          <a:lnTo>
                            <a:pt x="525" y="320"/>
                          </a:lnTo>
                          <a:lnTo>
                            <a:pt x="567" y="308"/>
                          </a:lnTo>
                          <a:lnTo>
                            <a:pt x="610" y="293"/>
                          </a:lnTo>
                          <a:lnTo>
                            <a:pt x="644" y="280"/>
                          </a:lnTo>
                          <a:lnTo>
                            <a:pt x="659" y="276"/>
                          </a:lnTo>
                          <a:lnTo>
                            <a:pt x="668" y="276"/>
                          </a:lnTo>
                          <a:lnTo>
                            <a:pt x="667" y="287"/>
                          </a:lnTo>
                          <a:lnTo>
                            <a:pt x="661" y="299"/>
                          </a:lnTo>
                          <a:lnTo>
                            <a:pt x="648" y="314"/>
                          </a:lnTo>
                          <a:lnTo>
                            <a:pt x="617" y="335"/>
                          </a:lnTo>
                          <a:lnTo>
                            <a:pt x="584" y="354"/>
                          </a:lnTo>
                          <a:lnTo>
                            <a:pt x="546" y="371"/>
                          </a:lnTo>
                          <a:lnTo>
                            <a:pt x="496" y="390"/>
                          </a:lnTo>
                          <a:lnTo>
                            <a:pt x="439" y="407"/>
                          </a:lnTo>
                          <a:lnTo>
                            <a:pt x="352" y="426"/>
                          </a:lnTo>
                          <a:lnTo>
                            <a:pt x="294" y="438"/>
                          </a:lnTo>
                          <a:lnTo>
                            <a:pt x="237" y="444"/>
                          </a:lnTo>
                          <a:lnTo>
                            <a:pt x="154" y="449"/>
                          </a:lnTo>
                          <a:lnTo>
                            <a:pt x="239" y="461"/>
                          </a:lnTo>
                          <a:lnTo>
                            <a:pt x="305" y="466"/>
                          </a:lnTo>
                          <a:lnTo>
                            <a:pt x="360" y="468"/>
                          </a:lnTo>
                          <a:lnTo>
                            <a:pt x="423" y="466"/>
                          </a:lnTo>
                          <a:lnTo>
                            <a:pt x="482" y="458"/>
                          </a:lnTo>
                          <a:lnTo>
                            <a:pt x="530" y="447"/>
                          </a:lnTo>
                          <a:lnTo>
                            <a:pt x="568" y="434"/>
                          </a:lnTo>
                          <a:lnTo>
                            <a:pt x="629" y="413"/>
                          </a:lnTo>
                          <a:lnTo>
                            <a:pt x="637" y="413"/>
                          </a:lnTo>
                          <a:lnTo>
                            <a:pt x="644" y="417"/>
                          </a:lnTo>
                          <a:lnTo>
                            <a:pt x="642" y="430"/>
                          </a:lnTo>
                          <a:lnTo>
                            <a:pt x="634" y="444"/>
                          </a:lnTo>
                          <a:lnTo>
                            <a:pt x="620" y="458"/>
                          </a:lnTo>
                          <a:lnTo>
                            <a:pt x="599" y="474"/>
                          </a:lnTo>
                          <a:lnTo>
                            <a:pt x="563" y="493"/>
                          </a:lnTo>
                          <a:lnTo>
                            <a:pt x="525" y="510"/>
                          </a:lnTo>
                          <a:lnTo>
                            <a:pt x="489" y="521"/>
                          </a:lnTo>
                          <a:lnTo>
                            <a:pt x="448" y="531"/>
                          </a:lnTo>
                          <a:lnTo>
                            <a:pt x="410" y="537"/>
                          </a:lnTo>
                          <a:lnTo>
                            <a:pt x="360" y="542"/>
                          </a:lnTo>
                          <a:lnTo>
                            <a:pt x="305" y="545"/>
                          </a:lnTo>
                          <a:lnTo>
                            <a:pt x="250" y="546"/>
                          </a:lnTo>
                          <a:lnTo>
                            <a:pt x="166" y="546"/>
                          </a:lnTo>
                          <a:lnTo>
                            <a:pt x="211" y="562"/>
                          </a:lnTo>
                          <a:lnTo>
                            <a:pt x="253" y="573"/>
                          </a:lnTo>
                          <a:lnTo>
                            <a:pt x="301" y="579"/>
                          </a:lnTo>
                          <a:lnTo>
                            <a:pt x="342" y="580"/>
                          </a:lnTo>
                          <a:lnTo>
                            <a:pt x="384" y="583"/>
                          </a:lnTo>
                          <a:lnTo>
                            <a:pt x="427" y="580"/>
                          </a:lnTo>
                          <a:lnTo>
                            <a:pt x="462" y="579"/>
                          </a:lnTo>
                          <a:lnTo>
                            <a:pt x="495" y="573"/>
                          </a:lnTo>
                          <a:lnTo>
                            <a:pt x="540" y="562"/>
                          </a:lnTo>
                          <a:lnTo>
                            <a:pt x="574" y="554"/>
                          </a:lnTo>
                          <a:lnTo>
                            <a:pt x="587" y="555"/>
                          </a:lnTo>
                          <a:lnTo>
                            <a:pt x="589" y="565"/>
                          </a:lnTo>
                          <a:lnTo>
                            <a:pt x="585" y="575"/>
                          </a:lnTo>
                          <a:lnTo>
                            <a:pt x="576" y="586"/>
                          </a:lnTo>
                          <a:lnTo>
                            <a:pt x="561" y="597"/>
                          </a:lnTo>
                          <a:lnTo>
                            <a:pt x="544" y="605"/>
                          </a:lnTo>
                          <a:lnTo>
                            <a:pt x="525" y="614"/>
                          </a:lnTo>
                          <a:lnTo>
                            <a:pt x="495" y="622"/>
                          </a:lnTo>
                          <a:lnTo>
                            <a:pt x="432" y="631"/>
                          </a:lnTo>
                          <a:lnTo>
                            <a:pt x="372" y="639"/>
                          </a:lnTo>
                          <a:lnTo>
                            <a:pt x="253" y="649"/>
                          </a:lnTo>
                          <a:lnTo>
                            <a:pt x="407" y="656"/>
                          </a:lnTo>
                          <a:lnTo>
                            <a:pt x="439" y="656"/>
                          </a:lnTo>
                          <a:lnTo>
                            <a:pt x="453" y="663"/>
                          </a:lnTo>
                          <a:lnTo>
                            <a:pt x="461" y="670"/>
                          </a:lnTo>
                          <a:lnTo>
                            <a:pt x="458" y="681"/>
                          </a:lnTo>
                          <a:lnTo>
                            <a:pt x="466" y="687"/>
                          </a:lnTo>
                          <a:lnTo>
                            <a:pt x="486" y="689"/>
                          </a:lnTo>
                          <a:lnTo>
                            <a:pt x="516" y="677"/>
                          </a:lnTo>
                          <a:lnTo>
                            <a:pt x="542" y="664"/>
                          </a:lnTo>
                          <a:lnTo>
                            <a:pt x="563" y="651"/>
                          </a:lnTo>
                          <a:lnTo>
                            <a:pt x="580" y="639"/>
                          </a:lnTo>
                          <a:lnTo>
                            <a:pt x="597" y="621"/>
                          </a:lnTo>
                          <a:lnTo>
                            <a:pt x="651" y="548"/>
                          </a:lnTo>
                          <a:lnTo>
                            <a:pt x="693" y="485"/>
                          </a:lnTo>
                          <a:lnTo>
                            <a:pt x="709" y="453"/>
                          </a:lnTo>
                          <a:lnTo>
                            <a:pt x="713" y="440"/>
                          </a:lnTo>
                          <a:lnTo>
                            <a:pt x="714" y="430"/>
                          </a:lnTo>
                          <a:lnTo>
                            <a:pt x="714" y="419"/>
                          </a:lnTo>
                          <a:lnTo>
                            <a:pt x="706" y="406"/>
                          </a:lnTo>
                          <a:lnTo>
                            <a:pt x="701" y="398"/>
                          </a:lnTo>
                          <a:lnTo>
                            <a:pt x="698" y="386"/>
                          </a:lnTo>
                          <a:lnTo>
                            <a:pt x="701" y="373"/>
                          </a:lnTo>
                          <a:lnTo>
                            <a:pt x="706" y="364"/>
                          </a:lnTo>
                          <a:lnTo>
                            <a:pt x="713" y="354"/>
                          </a:lnTo>
                          <a:lnTo>
                            <a:pt x="719" y="344"/>
                          </a:lnTo>
                          <a:lnTo>
                            <a:pt x="727" y="333"/>
                          </a:lnTo>
                          <a:lnTo>
                            <a:pt x="732" y="322"/>
                          </a:lnTo>
                          <a:lnTo>
                            <a:pt x="731" y="308"/>
                          </a:lnTo>
                          <a:lnTo>
                            <a:pt x="726" y="297"/>
                          </a:lnTo>
                          <a:lnTo>
                            <a:pt x="719" y="287"/>
                          </a:lnTo>
                          <a:lnTo>
                            <a:pt x="713" y="278"/>
                          </a:lnTo>
                          <a:lnTo>
                            <a:pt x="705" y="267"/>
                          </a:lnTo>
                          <a:lnTo>
                            <a:pt x="702" y="255"/>
                          </a:lnTo>
                          <a:lnTo>
                            <a:pt x="705" y="246"/>
                          </a:lnTo>
                          <a:lnTo>
                            <a:pt x="714" y="232"/>
                          </a:lnTo>
                          <a:lnTo>
                            <a:pt x="723" y="221"/>
                          </a:lnTo>
                          <a:lnTo>
                            <a:pt x="727" y="209"/>
                          </a:lnTo>
                          <a:lnTo>
                            <a:pt x="727" y="194"/>
                          </a:lnTo>
                          <a:lnTo>
                            <a:pt x="722" y="179"/>
                          </a:lnTo>
                          <a:lnTo>
                            <a:pt x="713" y="168"/>
                          </a:lnTo>
                          <a:lnTo>
                            <a:pt x="709" y="160"/>
                          </a:lnTo>
                          <a:lnTo>
                            <a:pt x="705" y="147"/>
                          </a:lnTo>
                          <a:lnTo>
                            <a:pt x="706" y="133"/>
                          </a:lnTo>
                          <a:lnTo>
                            <a:pt x="714" y="122"/>
                          </a:lnTo>
                          <a:lnTo>
                            <a:pt x="719" y="114"/>
                          </a:lnTo>
                          <a:lnTo>
                            <a:pt x="727" y="105"/>
                          </a:lnTo>
                          <a:lnTo>
                            <a:pt x="731" y="93"/>
                          </a:lnTo>
                          <a:lnTo>
                            <a:pt x="732" y="80"/>
                          </a:lnTo>
                          <a:lnTo>
                            <a:pt x="730" y="72"/>
                          </a:lnTo>
                          <a:lnTo>
                            <a:pt x="722" y="59"/>
                          </a:lnTo>
                          <a:lnTo>
                            <a:pt x="714" y="48"/>
                          </a:lnTo>
                          <a:lnTo>
                            <a:pt x="709" y="34"/>
                          </a:lnTo>
                          <a:lnTo>
                            <a:pt x="709" y="0"/>
                          </a:lnTo>
                          <a:lnTo>
                            <a:pt x="634" y="50"/>
                          </a:lnTo>
                          <a:lnTo>
                            <a:pt x="589" y="69"/>
                          </a:lnTo>
                          <a:lnTo>
                            <a:pt x="536" y="86"/>
                          </a:lnTo>
                          <a:lnTo>
                            <a:pt x="475" y="105"/>
                          </a:lnTo>
                          <a:lnTo>
                            <a:pt x="420" y="116"/>
                          </a:lnTo>
                          <a:lnTo>
                            <a:pt x="365" y="126"/>
                          </a:lnTo>
                          <a:lnTo>
                            <a:pt x="294" y="135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219" name="Group 60"/>
                <p:cNvGrpSpPr>
                  <a:grpSpLocks noChangeAspect="1"/>
                </p:cNvGrpSpPr>
                <p:nvPr/>
              </p:nvGrpSpPr>
              <p:grpSpPr>
                <a:xfrm>
                  <a:off x="6929" y="4535"/>
                  <a:ext cx="218" cy="436"/>
                  <a:chOff x="6929" y="4535"/>
                  <a:chExt cx="218" cy="436"/>
                </a:xfrm>
              </p:grpSpPr>
              <p:sp>
                <p:nvSpPr>
                  <p:cNvPr id="1220" name="Freeform 61"/>
                  <p:cNvSpPr>
                    <a:spLocks noChangeAspect="1"/>
                  </p:cNvSpPr>
                  <p:nvPr/>
                </p:nvSpPr>
                <p:spPr>
                  <a:xfrm>
                    <a:off x="6971" y="4651"/>
                    <a:ext cx="167" cy="70"/>
                  </a:xfrm>
                  <a:custGeom>
                    <a:avLst/>
                    <a:gdLst>
                      <a:gd name="txL" fmla="*/ 0 w 167"/>
                      <a:gd name="txT" fmla="*/ 0 h 70"/>
                      <a:gd name="txR" fmla="*/ 167 w 167"/>
                      <a:gd name="txB" fmla="*/ 70 h 70"/>
                    </a:gdLst>
                    <a:ahLst/>
                    <a:cxnLst>
                      <a:cxn ang="0">
                        <a:pos x="167" y="13"/>
                      </a:cxn>
                      <a:cxn ang="0">
                        <a:pos x="151" y="0"/>
                      </a:cxn>
                      <a:cxn ang="0">
                        <a:pos x="100" y="26"/>
                      </a:cxn>
                      <a:cxn ang="0">
                        <a:pos x="49" y="45"/>
                      </a:cxn>
                      <a:cxn ang="0">
                        <a:pos x="0" y="59"/>
                      </a:cxn>
                      <a:cxn ang="0">
                        <a:pos x="9" y="70"/>
                      </a:cxn>
                      <a:cxn ang="0">
                        <a:pos x="43" y="70"/>
                      </a:cxn>
                      <a:cxn ang="0">
                        <a:pos x="89" y="60"/>
                      </a:cxn>
                      <a:cxn ang="0">
                        <a:pos x="130" y="40"/>
                      </a:cxn>
                      <a:cxn ang="0">
                        <a:pos x="167" y="13"/>
                      </a:cxn>
                    </a:cxnLst>
                    <a:rect l="txL" t="txT" r="txR" b="txB"/>
                    <a:pathLst>
                      <a:path w="167" h="70">
                        <a:moveTo>
                          <a:pt x="167" y="13"/>
                        </a:moveTo>
                        <a:lnTo>
                          <a:pt x="151" y="0"/>
                        </a:lnTo>
                        <a:lnTo>
                          <a:pt x="100" y="26"/>
                        </a:lnTo>
                        <a:lnTo>
                          <a:pt x="49" y="45"/>
                        </a:lnTo>
                        <a:lnTo>
                          <a:pt x="0" y="59"/>
                        </a:lnTo>
                        <a:lnTo>
                          <a:pt x="9" y="70"/>
                        </a:lnTo>
                        <a:lnTo>
                          <a:pt x="43" y="70"/>
                        </a:lnTo>
                        <a:lnTo>
                          <a:pt x="89" y="60"/>
                        </a:lnTo>
                        <a:lnTo>
                          <a:pt x="130" y="40"/>
                        </a:lnTo>
                        <a:lnTo>
                          <a:pt x="167" y="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21" name="Freeform 62"/>
                  <p:cNvSpPr>
                    <a:spLocks noChangeAspect="1"/>
                  </p:cNvSpPr>
                  <p:nvPr/>
                </p:nvSpPr>
                <p:spPr>
                  <a:xfrm>
                    <a:off x="7001" y="4763"/>
                    <a:ext cx="146" cy="78"/>
                  </a:xfrm>
                  <a:custGeom>
                    <a:avLst/>
                    <a:gdLst>
                      <a:gd name="txL" fmla="*/ 0 w 146"/>
                      <a:gd name="txT" fmla="*/ 0 h 78"/>
                      <a:gd name="txR" fmla="*/ 146 w 146"/>
                      <a:gd name="txB" fmla="*/ 78 h 78"/>
                    </a:gdLst>
                    <a:ahLst/>
                    <a:cxnLst>
                      <a:cxn ang="0">
                        <a:pos x="146" y="15"/>
                      </a:cxn>
                      <a:cxn ang="0">
                        <a:pos x="138" y="0"/>
                      </a:cxn>
                      <a:cxn ang="0">
                        <a:pos x="89" y="34"/>
                      </a:cxn>
                      <a:cxn ang="0">
                        <a:pos x="50" y="51"/>
                      </a:cxn>
                      <a:cxn ang="0">
                        <a:pos x="0" y="66"/>
                      </a:cxn>
                      <a:cxn ang="0">
                        <a:pos x="10" y="78"/>
                      </a:cxn>
                      <a:cxn ang="0">
                        <a:pos x="42" y="78"/>
                      </a:cxn>
                      <a:cxn ang="0">
                        <a:pos x="74" y="69"/>
                      </a:cxn>
                      <a:cxn ang="0">
                        <a:pos x="112" y="45"/>
                      </a:cxn>
                      <a:cxn ang="0">
                        <a:pos x="146" y="15"/>
                      </a:cxn>
                    </a:cxnLst>
                    <a:rect l="txL" t="txT" r="txR" b="txB"/>
                    <a:pathLst>
                      <a:path w="146" h="78">
                        <a:moveTo>
                          <a:pt x="146" y="15"/>
                        </a:moveTo>
                        <a:lnTo>
                          <a:pt x="138" y="0"/>
                        </a:lnTo>
                        <a:lnTo>
                          <a:pt x="89" y="34"/>
                        </a:lnTo>
                        <a:lnTo>
                          <a:pt x="50" y="51"/>
                        </a:lnTo>
                        <a:lnTo>
                          <a:pt x="0" y="66"/>
                        </a:lnTo>
                        <a:lnTo>
                          <a:pt x="10" y="78"/>
                        </a:lnTo>
                        <a:lnTo>
                          <a:pt x="42" y="78"/>
                        </a:lnTo>
                        <a:lnTo>
                          <a:pt x="74" y="69"/>
                        </a:lnTo>
                        <a:lnTo>
                          <a:pt x="112" y="45"/>
                        </a:lnTo>
                        <a:lnTo>
                          <a:pt x="146" y="1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22" name="Freeform 63"/>
                  <p:cNvSpPr>
                    <a:spLocks noChangeAspect="1"/>
                  </p:cNvSpPr>
                  <p:nvPr/>
                </p:nvSpPr>
                <p:spPr>
                  <a:xfrm>
                    <a:off x="6992" y="4894"/>
                    <a:ext cx="149" cy="77"/>
                  </a:xfrm>
                  <a:custGeom>
                    <a:avLst/>
                    <a:gdLst>
                      <a:gd name="txL" fmla="*/ 0 w 149"/>
                      <a:gd name="txT" fmla="*/ 0 h 77"/>
                      <a:gd name="txR" fmla="*/ 149 w 149"/>
                      <a:gd name="txB" fmla="*/ 77 h 77"/>
                    </a:gdLst>
                    <a:ahLst/>
                    <a:cxnLst>
                      <a:cxn ang="0">
                        <a:pos x="149" y="11"/>
                      </a:cxn>
                      <a:cxn ang="0">
                        <a:pos x="138" y="0"/>
                      </a:cxn>
                      <a:cxn ang="0">
                        <a:pos x="93" y="31"/>
                      </a:cxn>
                      <a:cxn ang="0">
                        <a:pos x="49" y="49"/>
                      </a:cxn>
                      <a:cxn ang="0">
                        <a:pos x="0" y="63"/>
                      </a:cxn>
                      <a:cxn ang="0">
                        <a:pos x="9" y="77"/>
                      </a:cxn>
                      <a:cxn ang="0">
                        <a:pos x="42" y="74"/>
                      </a:cxn>
                      <a:cxn ang="0">
                        <a:pos x="81" y="65"/>
                      </a:cxn>
                      <a:cxn ang="0">
                        <a:pos x="121" y="40"/>
                      </a:cxn>
                      <a:cxn ang="0">
                        <a:pos x="149" y="11"/>
                      </a:cxn>
                    </a:cxnLst>
                    <a:rect l="txL" t="txT" r="txR" b="txB"/>
                    <a:pathLst>
                      <a:path w="149" h="77">
                        <a:moveTo>
                          <a:pt x="149" y="11"/>
                        </a:moveTo>
                        <a:lnTo>
                          <a:pt x="138" y="0"/>
                        </a:lnTo>
                        <a:lnTo>
                          <a:pt x="93" y="31"/>
                        </a:lnTo>
                        <a:lnTo>
                          <a:pt x="49" y="49"/>
                        </a:lnTo>
                        <a:lnTo>
                          <a:pt x="0" y="63"/>
                        </a:lnTo>
                        <a:lnTo>
                          <a:pt x="9" y="77"/>
                        </a:lnTo>
                        <a:lnTo>
                          <a:pt x="42" y="74"/>
                        </a:lnTo>
                        <a:lnTo>
                          <a:pt x="81" y="65"/>
                        </a:lnTo>
                        <a:lnTo>
                          <a:pt x="121" y="40"/>
                        </a:lnTo>
                        <a:lnTo>
                          <a:pt x="149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23" name="Freeform 64"/>
                  <p:cNvSpPr>
                    <a:spLocks noChangeAspect="1"/>
                  </p:cNvSpPr>
                  <p:nvPr/>
                </p:nvSpPr>
                <p:spPr>
                  <a:xfrm>
                    <a:off x="6929" y="4535"/>
                    <a:ext cx="171" cy="68"/>
                  </a:xfrm>
                  <a:custGeom>
                    <a:avLst/>
                    <a:gdLst>
                      <a:gd name="txL" fmla="*/ 0 w 171"/>
                      <a:gd name="txT" fmla="*/ 0 h 68"/>
                      <a:gd name="txR" fmla="*/ 171 w 171"/>
                      <a:gd name="txB" fmla="*/ 68 h 68"/>
                    </a:gdLst>
                    <a:ahLst/>
                    <a:cxnLst>
                      <a:cxn ang="0">
                        <a:pos x="171" y="13"/>
                      </a:cxn>
                      <a:cxn ang="0">
                        <a:pos x="154" y="0"/>
                      </a:cxn>
                      <a:cxn ang="0">
                        <a:pos x="97" y="26"/>
                      </a:cxn>
                      <a:cxn ang="0">
                        <a:pos x="50" y="41"/>
                      </a:cxn>
                      <a:cxn ang="0">
                        <a:pos x="0" y="55"/>
                      </a:cxn>
                      <a:cxn ang="0">
                        <a:pos x="11" y="68"/>
                      </a:cxn>
                      <a:cxn ang="0">
                        <a:pos x="42" y="66"/>
                      </a:cxn>
                      <a:cxn ang="0">
                        <a:pos x="82" y="57"/>
                      </a:cxn>
                      <a:cxn ang="0">
                        <a:pos x="127" y="40"/>
                      </a:cxn>
                      <a:cxn ang="0">
                        <a:pos x="171" y="13"/>
                      </a:cxn>
                    </a:cxnLst>
                    <a:rect l="txL" t="txT" r="txR" b="txB"/>
                    <a:pathLst>
                      <a:path w="171" h="68">
                        <a:moveTo>
                          <a:pt x="171" y="13"/>
                        </a:moveTo>
                        <a:lnTo>
                          <a:pt x="154" y="0"/>
                        </a:lnTo>
                        <a:lnTo>
                          <a:pt x="97" y="26"/>
                        </a:lnTo>
                        <a:lnTo>
                          <a:pt x="50" y="41"/>
                        </a:lnTo>
                        <a:lnTo>
                          <a:pt x="0" y="55"/>
                        </a:lnTo>
                        <a:lnTo>
                          <a:pt x="11" y="68"/>
                        </a:lnTo>
                        <a:lnTo>
                          <a:pt x="42" y="66"/>
                        </a:lnTo>
                        <a:lnTo>
                          <a:pt x="82" y="57"/>
                        </a:lnTo>
                        <a:lnTo>
                          <a:pt x="127" y="40"/>
                        </a:lnTo>
                        <a:lnTo>
                          <a:pt x="171" y="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203" name="Freeform 65"/>
              <p:cNvSpPr>
                <a:spLocks noChangeAspect="1"/>
              </p:cNvSpPr>
              <p:nvPr/>
            </p:nvSpPr>
            <p:spPr>
              <a:xfrm>
                <a:off x="5770" y="1606"/>
                <a:ext cx="2019" cy="2908"/>
              </a:xfrm>
              <a:custGeom>
                <a:avLst/>
                <a:gdLst>
                  <a:gd name="txL" fmla="*/ 0 w 2019"/>
                  <a:gd name="txT" fmla="*/ 0 h 2908"/>
                  <a:gd name="txR" fmla="*/ 2019 w 2019"/>
                  <a:gd name="txB" fmla="*/ 2908 h 2908"/>
                </a:gdLst>
                <a:ahLst/>
                <a:cxnLst>
                  <a:cxn ang="0">
                    <a:pos x="1445" y="2807"/>
                  </a:cxn>
                  <a:cxn ang="0">
                    <a:pos x="1463" y="2784"/>
                  </a:cxn>
                  <a:cxn ang="0">
                    <a:pos x="1471" y="2765"/>
                  </a:cxn>
                  <a:cxn ang="0">
                    <a:pos x="1484" y="2698"/>
                  </a:cxn>
                  <a:cxn ang="0">
                    <a:pos x="1563" y="2229"/>
                  </a:cxn>
                  <a:cxn ang="0">
                    <a:pos x="1619" y="2062"/>
                  </a:cxn>
                  <a:cxn ang="0">
                    <a:pos x="1672" y="1943"/>
                  </a:cxn>
                  <a:cxn ang="0">
                    <a:pos x="1773" y="1766"/>
                  </a:cxn>
                  <a:cxn ang="0">
                    <a:pos x="1879" y="1590"/>
                  </a:cxn>
                  <a:cxn ang="0">
                    <a:pos x="1952" y="1429"/>
                  </a:cxn>
                  <a:cxn ang="0">
                    <a:pos x="1995" y="1267"/>
                  </a:cxn>
                  <a:cxn ang="0">
                    <a:pos x="2019" y="1062"/>
                  </a:cxn>
                  <a:cxn ang="0">
                    <a:pos x="2003" y="873"/>
                  </a:cxn>
                  <a:cxn ang="0">
                    <a:pos x="1960" y="694"/>
                  </a:cxn>
                  <a:cxn ang="0">
                    <a:pos x="1888" y="529"/>
                  </a:cxn>
                  <a:cxn ang="0">
                    <a:pos x="1765" y="354"/>
                  </a:cxn>
                  <a:cxn ang="0">
                    <a:pos x="1636" y="232"/>
                  </a:cxn>
                  <a:cxn ang="0">
                    <a:pos x="1471" y="120"/>
                  </a:cxn>
                  <a:cxn ang="0">
                    <a:pos x="1277" y="40"/>
                  </a:cxn>
                  <a:cxn ang="0">
                    <a:pos x="1115" y="6"/>
                  </a:cxn>
                  <a:cxn ang="0">
                    <a:pos x="936" y="0"/>
                  </a:cxn>
                  <a:cxn ang="0">
                    <a:pos x="782" y="28"/>
                  </a:cxn>
                  <a:cxn ang="0">
                    <a:pos x="630" y="78"/>
                  </a:cxn>
                  <a:cxn ang="0">
                    <a:pos x="501" y="145"/>
                  </a:cxn>
                  <a:cxn ang="0">
                    <a:pos x="365" y="242"/>
                  </a:cxn>
                  <a:cxn ang="0">
                    <a:pos x="242" y="360"/>
                  </a:cxn>
                  <a:cxn ang="0">
                    <a:pos x="140" y="495"/>
                  </a:cxn>
                  <a:cxn ang="0">
                    <a:pos x="53" y="685"/>
                  </a:cxn>
                  <a:cxn ang="0">
                    <a:pos x="7" y="879"/>
                  </a:cxn>
                  <a:cxn ang="0">
                    <a:pos x="0" y="1052"/>
                  </a:cxn>
                  <a:cxn ang="0">
                    <a:pos x="14" y="1239"/>
                  </a:cxn>
                  <a:cxn ang="0">
                    <a:pos x="62" y="1427"/>
                  </a:cxn>
                  <a:cxn ang="0">
                    <a:pos x="144" y="1602"/>
                  </a:cxn>
                  <a:cxn ang="0">
                    <a:pos x="239" y="1770"/>
                  </a:cxn>
                  <a:cxn ang="0">
                    <a:pos x="370" y="2007"/>
                  </a:cxn>
                  <a:cxn ang="0">
                    <a:pos x="429" y="2138"/>
                  </a:cxn>
                  <a:cxn ang="0">
                    <a:pos x="469" y="2292"/>
                  </a:cxn>
                  <a:cxn ang="0">
                    <a:pos x="501" y="2506"/>
                  </a:cxn>
                  <a:cxn ang="0">
                    <a:pos x="526" y="2693"/>
                  </a:cxn>
                  <a:cxn ang="0">
                    <a:pos x="543" y="2767"/>
                  </a:cxn>
                  <a:cxn ang="0">
                    <a:pos x="552" y="2784"/>
                  </a:cxn>
                  <a:cxn ang="0">
                    <a:pos x="576" y="2812"/>
                  </a:cxn>
                  <a:cxn ang="0">
                    <a:pos x="635" y="2847"/>
                  </a:cxn>
                  <a:cxn ang="0">
                    <a:pos x="703" y="2870"/>
                  </a:cxn>
                  <a:cxn ang="0">
                    <a:pos x="778" y="2889"/>
                  </a:cxn>
                  <a:cxn ang="0">
                    <a:pos x="857" y="2900"/>
                  </a:cxn>
                  <a:cxn ang="0">
                    <a:pos x="934" y="2906"/>
                  </a:cxn>
                  <a:cxn ang="0">
                    <a:pos x="1006" y="2908"/>
                  </a:cxn>
                  <a:cxn ang="0">
                    <a:pos x="1086" y="2906"/>
                  </a:cxn>
                  <a:cxn ang="0">
                    <a:pos x="1166" y="2900"/>
                  </a:cxn>
                  <a:cxn ang="0">
                    <a:pos x="1241" y="2887"/>
                  </a:cxn>
                  <a:cxn ang="0">
                    <a:pos x="1309" y="2871"/>
                  </a:cxn>
                  <a:cxn ang="0">
                    <a:pos x="1375" y="2849"/>
                  </a:cxn>
                </a:cxnLst>
                <a:rect l="txL" t="txT" r="txR" b="txB"/>
                <a:pathLst>
                  <a:path w="2019" h="2908">
                    <a:moveTo>
                      <a:pt x="1415" y="2830"/>
                    </a:moveTo>
                    <a:lnTo>
                      <a:pt x="1432" y="2818"/>
                    </a:lnTo>
                    <a:lnTo>
                      <a:pt x="1445" y="2807"/>
                    </a:lnTo>
                    <a:lnTo>
                      <a:pt x="1453" y="2799"/>
                    </a:lnTo>
                    <a:lnTo>
                      <a:pt x="1458" y="2790"/>
                    </a:lnTo>
                    <a:lnTo>
                      <a:pt x="1463" y="2784"/>
                    </a:lnTo>
                    <a:lnTo>
                      <a:pt x="1466" y="2778"/>
                    </a:lnTo>
                    <a:lnTo>
                      <a:pt x="1470" y="2773"/>
                    </a:lnTo>
                    <a:lnTo>
                      <a:pt x="1471" y="2765"/>
                    </a:lnTo>
                    <a:lnTo>
                      <a:pt x="1474" y="2756"/>
                    </a:lnTo>
                    <a:lnTo>
                      <a:pt x="1475" y="2744"/>
                    </a:lnTo>
                    <a:lnTo>
                      <a:pt x="1484" y="2698"/>
                    </a:lnTo>
                    <a:lnTo>
                      <a:pt x="1543" y="2322"/>
                    </a:lnTo>
                    <a:lnTo>
                      <a:pt x="1554" y="2268"/>
                    </a:lnTo>
                    <a:lnTo>
                      <a:pt x="1563" y="2229"/>
                    </a:lnTo>
                    <a:lnTo>
                      <a:pt x="1577" y="2175"/>
                    </a:lnTo>
                    <a:lnTo>
                      <a:pt x="1598" y="2115"/>
                    </a:lnTo>
                    <a:lnTo>
                      <a:pt x="1619" y="2062"/>
                    </a:lnTo>
                    <a:lnTo>
                      <a:pt x="1638" y="2018"/>
                    </a:lnTo>
                    <a:lnTo>
                      <a:pt x="1655" y="1980"/>
                    </a:lnTo>
                    <a:lnTo>
                      <a:pt x="1672" y="1943"/>
                    </a:lnTo>
                    <a:lnTo>
                      <a:pt x="1706" y="1880"/>
                    </a:lnTo>
                    <a:lnTo>
                      <a:pt x="1740" y="1821"/>
                    </a:lnTo>
                    <a:lnTo>
                      <a:pt x="1773" y="1766"/>
                    </a:lnTo>
                    <a:lnTo>
                      <a:pt x="1799" y="1724"/>
                    </a:lnTo>
                    <a:lnTo>
                      <a:pt x="1846" y="1645"/>
                    </a:lnTo>
                    <a:lnTo>
                      <a:pt x="1879" y="1590"/>
                    </a:lnTo>
                    <a:lnTo>
                      <a:pt x="1905" y="1544"/>
                    </a:lnTo>
                    <a:lnTo>
                      <a:pt x="1927" y="1492"/>
                    </a:lnTo>
                    <a:lnTo>
                      <a:pt x="1952" y="1429"/>
                    </a:lnTo>
                    <a:lnTo>
                      <a:pt x="1969" y="1374"/>
                    </a:lnTo>
                    <a:lnTo>
                      <a:pt x="1985" y="1316"/>
                    </a:lnTo>
                    <a:lnTo>
                      <a:pt x="1995" y="1267"/>
                    </a:lnTo>
                    <a:lnTo>
                      <a:pt x="2007" y="1212"/>
                    </a:lnTo>
                    <a:lnTo>
                      <a:pt x="2015" y="1142"/>
                    </a:lnTo>
                    <a:lnTo>
                      <a:pt x="2019" y="1062"/>
                    </a:lnTo>
                    <a:lnTo>
                      <a:pt x="2019" y="987"/>
                    </a:lnTo>
                    <a:lnTo>
                      <a:pt x="2012" y="928"/>
                    </a:lnTo>
                    <a:lnTo>
                      <a:pt x="2003" y="873"/>
                    </a:lnTo>
                    <a:lnTo>
                      <a:pt x="1994" y="824"/>
                    </a:lnTo>
                    <a:lnTo>
                      <a:pt x="1978" y="759"/>
                    </a:lnTo>
                    <a:lnTo>
                      <a:pt x="1960" y="694"/>
                    </a:lnTo>
                    <a:lnTo>
                      <a:pt x="1940" y="634"/>
                    </a:lnTo>
                    <a:lnTo>
                      <a:pt x="1917" y="578"/>
                    </a:lnTo>
                    <a:lnTo>
                      <a:pt x="1888" y="529"/>
                    </a:lnTo>
                    <a:lnTo>
                      <a:pt x="1850" y="466"/>
                    </a:lnTo>
                    <a:lnTo>
                      <a:pt x="1807" y="403"/>
                    </a:lnTo>
                    <a:lnTo>
                      <a:pt x="1765" y="354"/>
                    </a:lnTo>
                    <a:lnTo>
                      <a:pt x="1727" y="312"/>
                    </a:lnTo>
                    <a:lnTo>
                      <a:pt x="1683" y="272"/>
                    </a:lnTo>
                    <a:lnTo>
                      <a:pt x="1636" y="232"/>
                    </a:lnTo>
                    <a:lnTo>
                      <a:pt x="1590" y="196"/>
                    </a:lnTo>
                    <a:lnTo>
                      <a:pt x="1535" y="159"/>
                    </a:lnTo>
                    <a:lnTo>
                      <a:pt x="1471" y="120"/>
                    </a:lnTo>
                    <a:lnTo>
                      <a:pt x="1411" y="90"/>
                    </a:lnTo>
                    <a:lnTo>
                      <a:pt x="1341" y="61"/>
                    </a:lnTo>
                    <a:lnTo>
                      <a:pt x="1277" y="40"/>
                    </a:lnTo>
                    <a:lnTo>
                      <a:pt x="1224" y="27"/>
                    </a:lnTo>
                    <a:lnTo>
                      <a:pt x="1167" y="14"/>
                    </a:lnTo>
                    <a:lnTo>
                      <a:pt x="1115" y="6"/>
                    </a:lnTo>
                    <a:lnTo>
                      <a:pt x="1053" y="0"/>
                    </a:lnTo>
                    <a:lnTo>
                      <a:pt x="997" y="0"/>
                    </a:lnTo>
                    <a:lnTo>
                      <a:pt x="936" y="0"/>
                    </a:lnTo>
                    <a:lnTo>
                      <a:pt x="885" y="6"/>
                    </a:lnTo>
                    <a:lnTo>
                      <a:pt x="826" y="19"/>
                    </a:lnTo>
                    <a:lnTo>
                      <a:pt x="782" y="28"/>
                    </a:lnTo>
                    <a:lnTo>
                      <a:pt x="727" y="44"/>
                    </a:lnTo>
                    <a:lnTo>
                      <a:pt x="676" y="59"/>
                    </a:lnTo>
                    <a:lnTo>
                      <a:pt x="630" y="78"/>
                    </a:lnTo>
                    <a:lnTo>
                      <a:pt x="586" y="97"/>
                    </a:lnTo>
                    <a:lnTo>
                      <a:pt x="541" y="121"/>
                    </a:lnTo>
                    <a:lnTo>
                      <a:pt x="501" y="145"/>
                    </a:lnTo>
                    <a:lnTo>
                      <a:pt x="456" y="175"/>
                    </a:lnTo>
                    <a:lnTo>
                      <a:pt x="408" y="209"/>
                    </a:lnTo>
                    <a:lnTo>
                      <a:pt x="365" y="242"/>
                    </a:lnTo>
                    <a:lnTo>
                      <a:pt x="326" y="277"/>
                    </a:lnTo>
                    <a:lnTo>
                      <a:pt x="284" y="316"/>
                    </a:lnTo>
                    <a:lnTo>
                      <a:pt x="242" y="360"/>
                    </a:lnTo>
                    <a:lnTo>
                      <a:pt x="206" y="402"/>
                    </a:lnTo>
                    <a:lnTo>
                      <a:pt x="175" y="441"/>
                    </a:lnTo>
                    <a:lnTo>
                      <a:pt x="140" y="495"/>
                    </a:lnTo>
                    <a:lnTo>
                      <a:pt x="106" y="554"/>
                    </a:lnTo>
                    <a:lnTo>
                      <a:pt x="75" y="620"/>
                    </a:lnTo>
                    <a:lnTo>
                      <a:pt x="53" y="685"/>
                    </a:lnTo>
                    <a:lnTo>
                      <a:pt x="34" y="752"/>
                    </a:lnTo>
                    <a:lnTo>
                      <a:pt x="17" y="818"/>
                    </a:lnTo>
                    <a:lnTo>
                      <a:pt x="7" y="879"/>
                    </a:lnTo>
                    <a:lnTo>
                      <a:pt x="0" y="940"/>
                    </a:lnTo>
                    <a:lnTo>
                      <a:pt x="0" y="999"/>
                    </a:lnTo>
                    <a:lnTo>
                      <a:pt x="0" y="1052"/>
                    </a:lnTo>
                    <a:lnTo>
                      <a:pt x="0" y="1115"/>
                    </a:lnTo>
                    <a:lnTo>
                      <a:pt x="3" y="1170"/>
                    </a:lnTo>
                    <a:lnTo>
                      <a:pt x="14" y="1239"/>
                    </a:lnTo>
                    <a:lnTo>
                      <a:pt x="24" y="1299"/>
                    </a:lnTo>
                    <a:lnTo>
                      <a:pt x="40" y="1358"/>
                    </a:lnTo>
                    <a:lnTo>
                      <a:pt x="62" y="1427"/>
                    </a:lnTo>
                    <a:lnTo>
                      <a:pt x="87" y="1488"/>
                    </a:lnTo>
                    <a:lnTo>
                      <a:pt x="113" y="1542"/>
                    </a:lnTo>
                    <a:lnTo>
                      <a:pt x="144" y="1602"/>
                    </a:lnTo>
                    <a:lnTo>
                      <a:pt x="178" y="1660"/>
                    </a:lnTo>
                    <a:lnTo>
                      <a:pt x="208" y="1715"/>
                    </a:lnTo>
                    <a:lnTo>
                      <a:pt x="239" y="1770"/>
                    </a:lnTo>
                    <a:lnTo>
                      <a:pt x="272" y="1830"/>
                    </a:lnTo>
                    <a:lnTo>
                      <a:pt x="323" y="1917"/>
                    </a:lnTo>
                    <a:lnTo>
                      <a:pt x="370" y="2007"/>
                    </a:lnTo>
                    <a:lnTo>
                      <a:pt x="398" y="2053"/>
                    </a:lnTo>
                    <a:lnTo>
                      <a:pt x="412" y="2091"/>
                    </a:lnTo>
                    <a:lnTo>
                      <a:pt x="429" y="2138"/>
                    </a:lnTo>
                    <a:lnTo>
                      <a:pt x="445" y="2192"/>
                    </a:lnTo>
                    <a:lnTo>
                      <a:pt x="458" y="2239"/>
                    </a:lnTo>
                    <a:lnTo>
                      <a:pt x="469" y="2292"/>
                    </a:lnTo>
                    <a:lnTo>
                      <a:pt x="479" y="2365"/>
                    </a:lnTo>
                    <a:lnTo>
                      <a:pt x="492" y="2444"/>
                    </a:lnTo>
                    <a:lnTo>
                      <a:pt x="501" y="2506"/>
                    </a:lnTo>
                    <a:lnTo>
                      <a:pt x="511" y="2586"/>
                    </a:lnTo>
                    <a:lnTo>
                      <a:pt x="518" y="2643"/>
                    </a:lnTo>
                    <a:lnTo>
                      <a:pt x="526" y="2693"/>
                    </a:lnTo>
                    <a:lnTo>
                      <a:pt x="537" y="2742"/>
                    </a:lnTo>
                    <a:lnTo>
                      <a:pt x="541" y="2756"/>
                    </a:lnTo>
                    <a:lnTo>
                      <a:pt x="543" y="2767"/>
                    </a:lnTo>
                    <a:lnTo>
                      <a:pt x="545" y="2773"/>
                    </a:lnTo>
                    <a:lnTo>
                      <a:pt x="546" y="2778"/>
                    </a:lnTo>
                    <a:lnTo>
                      <a:pt x="552" y="2784"/>
                    </a:lnTo>
                    <a:lnTo>
                      <a:pt x="558" y="2794"/>
                    </a:lnTo>
                    <a:lnTo>
                      <a:pt x="567" y="2803"/>
                    </a:lnTo>
                    <a:lnTo>
                      <a:pt x="576" y="2812"/>
                    </a:lnTo>
                    <a:lnTo>
                      <a:pt x="592" y="2824"/>
                    </a:lnTo>
                    <a:lnTo>
                      <a:pt x="610" y="2833"/>
                    </a:lnTo>
                    <a:lnTo>
                      <a:pt x="635" y="2847"/>
                    </a:lnTo>
                    <a:lnTo>
                      <a:pt x="657" y="2856"/>
                    </a:lnTo>
                    <a:lnTo>
                      <a:pt x="681" y="2864"/>
                    </a:lnTo>
                    <a:lnTo>
                      <a:pt x="703" y="2870"/>
                    </a:lnTo>
                    <a:lnTo>
                      <a:pt x="723" y="2875"/>
                    </a:lnTo>
                    <a:lnTo>
                      <a:pt x="753" y="2883"/>
                    </a:lnTo>
                    <a:lnTo>
                      <a:pt x="778" y="2889"/>
                    </a:lnTo>
                    <a:lnTo>
                      <a:pt x="802" y="2892"/>
                    </a:lnTo>
                    <a:lnTo>
                      <a:pt x="829" y="2896"/>
                    </a:lnTo>
                    <a:lnTo>
                      <a:pt x="857" y="2900"/>
                    </a:lnTo>
                    <a:lnTo>
                      <a:pt x="883" y="2902"/>
                    </a:lnTo>
                    <a:lnTo>
                      <a:pt x="906" y="2904"/>
                    </a:lnTo>
                    <a:lnTo>
                      <a:pt x="934" y="2906"/>
                    </a:lnTo>
                    <a:lnTo>
                      <a:pt x="959" y="2908"/>
                    </a:lnTo>
                    <a:lnTo>
                      <a:pt x="984" y="2908"/>
                    </a:lnTo>
                    <a:lnTo>
                      <a:pt x="1006" y="2908"/>
                    </a:lnTo>
                    <a:lnTo>
                      <a:pt x="1031" y="2908"/>
                    </a:lnTo>
                    <a:lnTo>
                      <a:pt x="1061" y="2908"/>
                    </a:lnTo>
                    <a:lnTo>
                      <a:pt x="1086" y="2906"/>
                    </a:lnTo>
                    <a:lnTo>
                      <a:pt x="1108" y="2906"/>
                    </a:lnTo>
                    <a:lnTo>
                      <a:pt x="1134" y="2902"/>
                    </a:lnTo>
                    <a:lnTo>
                      <a:pt x="1166" y="2900"/>
                    </a:lnTo>
                    <a:lnTo>
                      <a:pt x="1188" y="2896"/>
                    </a:lnTo>
                    <a:lnTo>
                      <a:pt x="1217" y="2892"/>
                    </a:lnTo>
                    <a:lnTo>
                      <a:pt x="1241" y="2887"/>
                    </a:lnTo>
                    <a:lnTo>
                      <a:pt x="1265" y="2883"/>
                    </a:lnTo>
                    <a:lnTo>
                      <a:pt x="1288" y="2877"/>
                    </a:lnTo>
                    <a:lnTo>
                      <a:pt x="1309" y="2871"/>
                    </a:lnTo>
                    <a:lnTo>
                      <a:pt x="1334" y="2864"/>
                    </a:lnTo>
                    <a:lnTo>
                      <a:pt x="1354" y="2856"/>
                    </a:lnTo>
                    <a:lnTo>
                      <a:pt x="1375" y="2849"/>
                    </a:lnTo>
                    <a:lnTo>
                      <a:pt x="1395" y="2839"/>
                    </a:lnTo>
                    <a:lnTo>
                      <a:pt x="1415" y="283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04" name="Oval 66"/>
              <p:cNvSpPr>
                <a:spLocks noChangeAspect="1"/>
              </p:cNvSpPr>
              <p:nvPr/>
            </p:nvSpPr>
            <p:spPr>
              <a:xfrm>
                <a:off x="6337" y="4185"/>
                <a:ext cx="886" cy="296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205" name="Freeform 67"/>
              <p:cNvSpPr>
                <a:spLocks noChangeAspect="1"/>
              </p:cNvSpPr>
              <p:nvPr/>
            </p:nvSpPr>
            <p:spPr>
              <a:xfrm>
                <a:off x="7261" y="1899"/>
                <a:ext cx="338" cy="432"/>
              </a:xfrm>
              <a:custGeom>
                <a:avLst/>
                <a:gdLst>
                  <a:gd name="txL" fmla="*/ 0 w 338"/>
                  <a:gd name="txT" fmla="*/ 0 h 432"/>
                  <a:gd name="txR" fmla="*/ 338 w 338"/>
                  <a:gd name="txB" fmla="*/ 432 h 432"/>
                </a:gdLst>
                <a:ahLst/>
                <a:cxnLst>
                  <a:cxn ang="0">
                    <a:pos x="0" y="0"/>
                  </a:cxn>
                  <a:cxn ang="0">
                    <a:pos x="90" y="46"/>
                  </a:cxn>
                  <a:cxn ang="0">
                    <a:pos x="172" y="97"/>
                  </a:cxn>
                  <a:cxn ang="0">
                    <a:pos x="234" y="148"/>
                  </a:cxn>
                  <a:cxn ang="0">
                    <a:pos x="275" y="203"/>
                  </a:cxn>
                  <a:cxn ang="0">
                    <a:pos x="304" y="259"/>
                  </a:cxn>
                  <a:cxn ang="0">
                    <a:pos x="325" y="308"/>
                  </a:cxn>
                  <a:cxn ang="0">
                    <a:pos x="338" y="358"/>
                  </a:cxn>
                  <a:cxn ang="0">
                    <a:pos x="219" y="432"/>
                  </a:cxn>
                  <a:cxn ang="0">
                    <a:pos x="208" y="362"/>
                  </a:cxn>
                  <a:cxn ang="0">
                    <a:pos x="189" y="287"/>
                  </a:cxn>
                  <a:cxn ang="0">
                    <a:pos x="161" y="209"/>
                  </a:cxn>
                  <a:cxn ang="0">
                    <a:pos x="124" y="144"/>
                  </a:cxn>
                  <a:cxn ang="0">
                    <a:pos x="73" y="78"/>
                  </a:cxn>
                  <a:cxn ang="0">
                    <a:pos x="0" y="0"/>
                  </a:cxn>
                </a:cxnLst>
                <a:rect l="txL" t="txT" r="txR" b="txB"/>
                <a:pathLst>
                  <a:path w="338" h="432">
                    <a:moveTo>
                      <a:pt x="0" y="0"/>
                    </a:moveTo>
                    <a:lnTo>
                      <a:pt x="90" y="46"/>
                    </a:lnTo>
                    <a:lnTo>
                      <a:pt x="172" y="97"/>
                    </a:lnTo>
                    <a:lnTo>
                      <a:pt x="234" y="148"/>
                    </a:lnTo>
                    <a:lnTo>
                      <a:pt x="275" y="203"/>
                    </a:lnTo>
                    <a:lnTo>
                      <a:pt x="304" y="259"/>
                    </a:lnTo>
                    <a:lnTo>
                      <a:pt x="325" y="308"/>
                    </a:lnTo>
                    <a:lnTo>
                      <a:pt x="338" y="358"/>
                    </a:lnTo>
                    <a:lnTo>
                      <a:pt x="219" y="432"/>
                    </a:lnTo>
                    <a:lnTo>
                      <a:pt x="208" y="362"/>
                    </a:lnTo>
                    <a:lnTo>
                      <a:pt x="189" y="287"/>
                    </a:lnTo>
                    <a:lnTo>
                      <a:pt x="161" y="209"/>
                    </a:lnTo>
                    <a:lnTo>
                      <a:pt x="124" y="144"/>
                    </a:lnTo>
                    <a:lnTo>
                      <a:pt x="73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206" name="Group 68"/>
              <p:cNvGrpSpPr>
                <a:grpSpLocks noChangeAspect="1"/>
              </p:cNvGrpSpPr>
              <p:nvPr/>
            </p:nvGrpSpPr>
            <p:grpSpPr>
              <a:xfrm>
                <a:off x="6498" y="2481"/>
                <a:ext cx="562" cy="1806"/>
                <a:chOff x="6498" y="2481"/>
                <a:chExt cx="562" cy="1806"/>
              </a:xfrm>
            </p:grpSpPr>
            <p:sp>
              <p:nvSpPr>
                <p:cNvPr id="1208" name="Freeform 69"/>
                <p:cNvSpPr>
                  <a:spLocks noChangeAspect="1"/>
                </p:cNvSpPr>
                <p:nvPr/>
              </p:nvSpPr>
              <p:spPr>
                <a:xfrm>
                  <a:off x="6604" y="3234"/>
                  <a:ext cx="345" cy="1053"/>
                </a:xfrm>
                <a:custGeom>
                  <a:avLst/>
                  <a:gdLst>
                    <a:gd name="txL" fmla="*/ 0 w 345"/>
                    <a:gd name="txT" fmla="*/ 0 h 1053"/>
                    <a:gd name="txR" fmla="*/ 345 w 345"/>
                    <a:gd name="txB" fmla="*/ 1053 h 1053"/>
                  </a:gdLst>
                  <a:ahLst/>
                  <a:cxnLst>
                    <a:cxn ang="0">
                      <a:pos x="0" y="80"/>
                    </a:cxn>
                    <a:cxn ang="0">
                      <a:pos x="6" y="252"/>
                    </a:cxn>
                    <a:cxn ang="0">
                      <a:pos x="23" y="274"/>
                    </a:cxn>
                    <a:cxn ang="0">
                      <a:pos x="17" y="975"/>
                    </a:cxn>
                    <a:cxn ang="0">
                      <a:pos x="40" y="1053"/>
                    </a:cxn>
                    <a:cxn ang="0">
                      <a:pos x="98" y="1053"/>
                    </a:cxn>
                    <a:cxn ang="0">
                      <a:pos x="146" y="1015"/>
                    </a:cxn>
                    <a:cxn ang="0">
                      <a:pos x="201" y="1015"/>
                    </a:cxn>
                    <a:cxn ang="0">
                      <a:pos x="245" y="1053"/>
                    </a:cxn>
                    <a:cxn ang="0">
                      <a:pos x="307" y="1053"/>
                    </a:cxn>
                    <a:cxn ang="0">
                      <a:pos x="328" y="975"/>
                    </a:cxn>
                    <a:cxn ang="0">
                      <a:pos x="317" y="274"/>
                    </a:cxn>
                    <a:cxn ang="0">
                      <a:pos x="333" y="252"/>
                    </a:cxn>
                    <a:cxn ang="0">
                      <a:pos x="345" y="80"/>
                    </a:cxn>
                    <a:cxn ang="0">
                      <a:pos x="269" y="17"/>
                    </a:cxn>
                    <a:cxn ang="0">
                      <a:pos x="231" y="17"/>
                    </a:cxn>
                    <a:cxn ang="0">
                      <a:pos x="210" y="0"/>
                    </a:cxn>
                    <a:cxn ang="0">
                      <a:pos x="123" y="0"/>
                    </a:cxn>
                    <a:cxn ang="0">
                      <a:pos x="104" y="17"/>
                    </a:cxn>
                    <a:cxn ang="0">
                      <a:pos x="72" y="17"/>
                    </a:cxn>
                    <a:cxn ang="0">
                      <a:pos x="0" y="80"/>
                    </a:cxn>
                  </a:cxnLst>
                  <a:rect l="txL" t="txT" r="txR" b="txB"/>
                  <a:pathLst>
                    <a:path w="345" h="1053">
                      <a:moveTo>
                        <a:pt x="0" y="80"/>
                      </a:moveTo>
                      <a:lnTo>
                        <a:pt x="6" y="252"/>
                      </a:lnTo>
                      <a:lnTo>
                        <a:pt x="23" y="274"/>
                      </a:lnTo>
                      <a:lnTo>
                        <a:pt x="17" y="975"/>
                      </a:lnTo>
                      <a:lnTo>
                        <a:pt x="40" y="1053"/>
                      </a:lnTo>
                      <a:lnTo>
                        <a:pt x="98" y="1053"/>
                      </a:lnTo>
                      <a:lnTo>
                        <a:pt x="146" y="1015"/>
                      </a:lnTo>
                      <a:lnTo>
                        <a:pt x="201" y="1015"/>
                      </a:lnTo>
                      <a:lnTo>
                        <a:pt x="245" y="1053"/>
                      </a:lnTo>
                      <a:lnTo>
                        <a:pt x="307" y="1053"/>
                      </a:lnTo>
                      <a:lnTo>
                        <a:pt x="328" y="975"/>
                      </a:lnTo>
                      <a:lnTo>
                        <a:pt x="317" y="274"/>
                      </a:lnTo>
                      <a:lnTo>
                        <a:pt x="333" y="252"/>
                      </a:lnTo>
                      <a:lnTo>
                        <a:pt x="345" y="80"/>
                      </a:lnTo>
                      <a:lnTo>
                        <a:pt x="269" y="17"/>
                      </a:lnTo>
                      <a:lnTo>
                        <a:pt x="231" y="17"/>
                      </a:lnTo>
                      <a:lnTo>
                        <a:pt x="210" y="0"/>
                      </a:lnTo>
                      <a:lnTo>
                        <a:pt x="123" y="0"/>
                      </a:lnTo>
                      <a:lnTo>
                        <a:pt x="104" y="17"/>
                      </a:lnTo>
                      <a:lnTo>
                        <a:pt x="72" y="17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09" name="Oval 70"/>
                <p:cNvSpPr>
                  <a:spLocks noChangeAspect="1"/>
                </p:cNvSpPr>
                <p:nvPr/>
              </p:nvSpPr>
              <p:spPr>
                <a:xfrm>
                  <a:off x="6781" y="3267"/>
                  <a:ext cx="45" cy="72"/>
                </a:xfrm>
                <a:prstGeom prst="ellipse">
                  <a:avLst/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210" name="Group 71"/>
                <p:cNvGrpSpPr>
                  <a:grpSpLocks noChangeAspect="1"/>
                </p:cNvGrpSpPr>
                <p:nvPr/>
              </p:nvGrpSpPr>
              <p:grpSpPr>
                <a:xfrm>
                  <a:off x="6498" y="2481"/>
                  <a:ext cx="562" cy="828"/>
                  <a:chOff x="6498" y="2481"/>
                  <a:chExt cx="562" cy="828"/>
                </a:xfrm>
              </p:grpSpPr>
              <p:sp>
                <p:nvSpPr>
                  <p:cNvPr id="1216" name="Oval 72"/>
                  <p:cNvSpPr>
                    <a:spLocks noChangeAspect="1"/>
                  </p:cNvSpPr>
                  <p:nvPr/>
                </p:nvSpPr>
                <p:spPr>
                  <a:xfrm>
                    <a:off x="6531" y="2481"/>
                    <a:ext cx="514" cy="28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pPr eaLnBrk="1" hangingPunct="1"/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17" name="Freeform 73"/>
                  <p:cNvSpPr>
                    <a:spLocks noChangeAspect="1"/>
                  </p:cNvSpPr>
                  <p:nvPr/>
                </p:nvSpPr>
                <p:spPr>
                  <a:xfrm>
                    <a:off x="6498" y="2610"/>
                    <a:ext cx="562" cy="699"/>
                  </a:xfrm>
                  <a:custGeom>
                    <a:avLst/>
                    <a:gdLst>
                      <a:gd name="txL" fmla="*/ 0 w 562"/>
                      <a:gd name="txT" fmla="*/ 0 h 699"/>
                      <a:gd name="txR" fmla="*/ 562 w 562"/>
                      <a:gd name="txB" fmla="*/ 699 h 699"/>
                    </a:gdLst>
                    <a:ahLst/>
                    <a:cxnLst>
                      <a:cxn ang="0">
                        <a:pos x="358" y="699"/>
                      </a:cxn>
                      <a:cxn ang="0">
                        <a:pos x="562" y="69"/>
                      </a:cxn>
                      <a:cxn ang="0">
                        <a:pos x="526" y="56"/>
                      </a:cxn>
                      <a:cxn ang="0">
                        <a:pos x="485" y="38"/>
                      </a:cxn>
                      <a:cxn ang="0">
                        <a:pos x="431" y="24"/>
                      </a:cxn>
                      <a:cxn ang="0">
                        <a:pos x="384" y="12"/>
                      </a:cxn>
                      <a:cxn ang="0">
                        <a:pos x="342" y="4"/>
                      </a:cxn>
                      <a:cxn ang="0">
                        <a:pos x="297" y="0"/>
                      </a:cxn>
                      <a:cxn ang="0">
                        <a:pos x="248" y="3"/>
                      </a:cxn>
                      <a:cxn ang="0">
                        <a:pos x="185" y="10"/>
                      </a:cxn>
                      <a:cxn ang="0">
                        <a:pos x="132" y="24"/>
                      </a:cxn>
                      <a:cxn ang="0">
                        <a:pos x="80" y="38"/>
                      </a:cxn>
                      <a:cxn ang="0">
                        <a:pos x="34" y="58"/>
                      </a:cxn>
                      <a:cxn ang="0">
                        <a:pos x="0" y="76"/>
                      </a:cxn>
                      <a:cxn ang="0">
                        <a:pos x="197" y="699"/>
                      </a:cxn>
                    </a:cxnLst>
                    <a:rect l="txL" t="txT" r="txR" b="txB"/>
                    <a:pathLst>
                      <a:path w="562" h="699">
                        <a:moveTo>
                          <a:pt x="358" y="699"/>
                        </a:moveTo>
                        <a:lnTo>
                          <a:pt x="562" y="69"/>
                        </a:lnTo>
                        <a:lnTo>
                          <a:pt x="526" y="56"/>
                        </a:lnTo>
                        <a:lnTo>
                          <a:pt x="485" y="38"/>
                        </a:lnTo>
                        <a:lnTo>
                          <a:pt x="431" y="24"/>
                        </a:lnTo>
                        <a:lnTo>
                          <a:pt x="384" y="12"/>
                        </a:lnTo>
                        <a:lnTo>
                          <a:pt x="342" y="4"/>
                        </a:lnTo>
                        <a:lnTo>
                          <a:pt x="297" y="0"/>
                        </a:lnTo>
                        <a:lnTo>
                          <a:pt x="248" y="3"/>
                        </a:lnTo>
                        <a:lnTo>
                          <a:pt x="185" y="10"/>
                        </a:lnTo>
                        <a:lnTo>
                          <a:pt x="132" y="24"/>
                        </a:lnTo>
                        <a:lnTo>
                          <a:pt x="80" y="38"/>
                        </a:lnTo>
                        <a:lnTo>
                          <a:pt x="34" y="58"/>
                        </a:lnTo>
                        <a:lnTo>
                          <a:pt x="0" y="76"/>
                        </a:lnTo>
                        <a:lnTo>
                          <a:pt x="197" y="699"/>
                        </a:lnTo>
                      </a:path>
                    </a:pathLst>
                  </a:custGeom>
                  <a:solidFill>
                    <a:srgbClr val="FFFFFF"/>
                  </a:solidFill>
                  <a:ln w="63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11" name="Group 74"/>
                <p:cNvGrpSpPr>
                  <a:grpSpLocks noChangeAspect="1"/>
                </p:cNvGrpSpPr>
                <p:nvPr/>
              </p:nvGrpSpPr>
              <p:grpSpPr>
                <a:xfrm>
                  <a:off x="6676" y="3385"/>
                  <a:ext cx="193" cy="804"/>
                  <a:chOff x="6676" y="3385"/>
                  <a:chExt cx="193" cy="804"/>
                </a:xfrm>
              </p:grpSpPr>
              <p:sp>
                <p:nvSpPr>
                  <p:cNvPr id="1212" name="Line 75"/>
                  <p:cNvSpPr>
                    <a:spLocks noChangeAspect="1"/>
                  </p:cNvSpPr>
                  <p:nvPr/>
                </p:nvSpPr>
                <p:spPr>
                  <a:xfrm>
                    <a:off x="6708" y="3406"/>
                    <a:ext cx="1" cy="783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13" name="Line 76"/>
                  <p:cNvSpPr>
                    <a:spLocks noChangeAspect="1"/>
                  </p:cNvSpPr>
                  <p:nvPr/>
                </p:nvSpPr>
                <p:spPr>
                  <a:xfrm flipV="1">
                    <a:off x="6836" y="3406"/>
                    <a:ext cx="4" cy="779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14" name="Line 77"/>
                  <p:cNvSpPr>
                    <a:spLocks noChangeAspect="1"/>
                  </p:cNvSpPr>
                  <p:nvPr/>
                </p:nvSpPr>
                <p:spPr>
                  <a:xfrm flipV="1">
                    <a:off x="6866" y="3385"/>
                    <a:ext cx="3" cy="780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215" name="Line 78"/>
                  <p:cNvSpPr>
                    <a:spLocks noChangeAspect="1"/>
                  </p:cNvSpPr>
                  <p:nvPr/>
                </p:nvSpPr>
                <p:spPr>
                  <a:xfrm flipH="1" flipV="1">
                    <a:off x="6676" y="3385"/>
                    <a:ext cx="2" cy="780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sp>
            <p:nvSpPr>
              <p:cNvPr id="1207" name="Freeform 79"/>
              <p:cNvSpPr>
                <a:spLocks noChangeAspect="1"/>
              </p:cNvSpPr>
              <p:nvPr/>
            </p:nvSpPr>
            <p:spPr>
              <a:xfrm>
                <a:off x="6740" y="3766"/>
                <a:ext cx="546" cy="681"/>
              </a:xfrm>
              <a:custGeom>
                <a:avLst/>
                <a:gdLst>
                  <a:gd name="txL" fmla="*/ 0 w 546"/>
                  <a:gd name="txT" fmla="*/ 0 h 681"/>
                  <a:gd name="txR" fmla="*/ 546 w 546"/>
                  <a:gd name="txB" fmla="*/ 681 h 681"/>
                </a:gdLst>
                <a:ahLst/>
                <a:cxnLst>
                  <a:cxn ang="0">
                    <a:pos x="546" y="0"/>
                  </a:cxn>
                  <a:cxn ang="0">
                    <a:pos x="523" y="20"/>
                  </a:cxn>
                  <a:cxn ang="0">
                    <a:pos x="432" y="441"/>
                  </a:cxn>
                  <a:cxn ang="0">
                    <a:pos x="415" y="483"/>
                  </a:cxn>
                  <a:cxn ang="0">
                    <a:pos x="388" y="518"/>
                  </a:cxn>
                  <a:cxn ang="0">
                    <a:pos x="347" y="550"/>
                  </a:cxn>
                  <a:cxn ang="0">
                    <a:pos x="307" y="575"/>
                  </a:cxn>
                  <a:cxn ang="0">
                    <a:pos x="262" y="598"/>
                  </a:cxn>
                  <a:cxn ang="0">
                    <a:pos x="215" y="618"/>
                  </a:cxn>
                  <a:cxn ang="0">
                    <a:pos x="163" y="637"/>
                  </a:cxn>
                  <a:cxn ang="0">
                    <a:pos x="119" y="647"/>
                  </a:cxn>
                  <a:cxn ang="0">
                    <a:pos x="65" y="656"/>
                  </a:cxn>
                  <a:cxn ang="0">
                    <a:pos x="0" y="652"/>
                  </a:cxn>
                  <a:cxn ang="0">
                    <a:pos x="10" y="677"/>
                  </a:cxn>
                  <a:cxn ang="0">
                    <a:pos x="55" y="681"/>
                  </a:cxn>
                  <a:cxn ang="0">
                    <a:pos x="86" y="681"/>
                  </a:cxn>
                  <a:cxn ang="0">
                    <a:pos x="134" y="677"/>
                  </a:cxn>
                  <a:cxn ang="0">
                    <a:pos x="173" y="674"/>
                  </a:cxn>
                  <a:cxn ang="0">
                    <a:pos x="227" y="665"/>
                  </a:cxn>
                  <a:cxn ang="0">
                    <a:pos x="269" y="657"/>
                  </a:cxn>
                  <a:cxn ang="0">
                    <a:pos x="316" y="643"/>
                  </a:cxn>
                  <a:cxn ang="0">
                    <a:pos x="343" y="635"/>
                  </a:cxn>
                  <a:cxn ang="0">
                    <a:pos x="384" y="618"/>
                  </a:cxn>
                  <a:cxn ang="0">
                    <a:pos x="427" y="590"/>
                  </a:cxn>
                  <a:cxn ang="0">
                    <a:pos x="440" y="575"/>
                  </a:cxn>
                  <a:cxn ang="0">
                    <a:pos x="452" y="554"/>
                  </a:cxn>
                  <a:cxn ang="0">
                    <a:pos x="462" y="512"/>
                  </a:cxn>
                  <a:cxn ang="0">
                    <a:pos x="471" y="470"/>
                  </a:cxn>
                  <a:cxn ang="0">
                    <a:pos x="546" y="0"/>
                  </a:cxn>
                </a:cxnLst>
                <a:rect l="txL" t="txT" r="txR" b="txB"/>
                <a:pathLst>
                  <a:path w="546" h="681">
                    <a:moveTo>
                      <a:pt x="546" y="0"/>
                    </a:moveTo>
                    <a:lnTo>
                      <a:pt x="523" y="20"/>
                    </a:lnTo>
                    <a:lnTo>
                      <a:pt x="432" y="441"/>
                    </a:lnTo>
                    <a:lnTo>
                      <a:pt x="415" y="483"/>
                    </a:lnTo>
                    <a:lnTo>
                      <a:pt x="388" y="518"/>
                    </a:lnTo>
                    <a:lnTo>
                      <a:pt x="347" y="550"/>
                    </a:lnTo>
                    <a:lnTo>
                      <a:pt x="307" y="575"/>
                    </a:lnTo>
                    <a:lnTo>
                      <a:pt x="262" y="598"/>
                    </a:lnTo>
                    <a:lnTo>
                      <a:pt x="215" y="618"/>
                    </a:lnTo>
                    <a:lnTo>
                      <a:pt x="163" y="637"/>
                    </a:lnTo>
                    <a:lnTo>
                      <a:pt x="119" y="647"/>
                    </a:lnTo>
                    <a:lnTo>
                      <a:pt x="65" y="656"/>
                    </a:lnTo>
                    <a:lnTo>
                      <a:pt x="0" y="652"/>
                    </a:lnTo>
                    <a:lnTo>
                      <a:pt x="10" y="677"/>
                    </a:lnTo>
                    <a:lnTo>
                      <a:pt x="55" y="681"/>
                    </a:lnTo>
                    <a:lnTo>
                      <a:pt x="86" y="681"/>
                    </a:lnTo>
                    <a:lnTo>
                      <a:pt x="134" y="677"/>
                    </a:lnTo>
                    <a:lnTo>
                      <a:pt x="173" y="674"/>
                    </a:lnTo>
                    <a:lnTo>
                      <a:pt x="227" y="665"/>
                    </a:lnTo>
                    <a:lnTo>
                      <a:pt x="269" y="657"/>
                    </a:lnTo>
                    <a:lnTo>
                      <a:pt x="316" y="643"/>
                    </a:lnTo>
                    <a:lnTo>
                      <a:pt x="343" y="635"/>
                    </a:lnTo>
                    <a:lnTo>
                      <a:pt x="384" y="618"/>
                    </a:lnTo>
                    <a:lnTo>
                      <a:pt x="427" y="590"/>
                    </a:lnTo>
                    <a:lnTo>
                      <a:pt x="440" y="575"/>
                    </a:lnTo>
                    <a:lnTo>
                      <a:pt x="452" y="554"/>
                    </a:lnTo>
                    <a:lnTo>
                      <a:pt x="462" y="512"/>
                    </a:lnTo>
                    <a:lnTo>
                      <a:pt x="471" y="470"/>
                    </a:lnTo>
                    <a:lnTo>
                      <a:pt x="54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90" name="Freeform 80"/>
            <p:cNvSpPr>
              <a:spLocks noChangeAspect="1"/>
            </p:cNvSpPr>
            <p:nvPr/>
          </p:nvSpPr>
          <p:spPr>
            <a:xfrm flipV="1">
              <a:off x="6279" y="12565"/>
              <a:ext cx="1416" cy="49"/>
            </a:xfrm>
            <a:custGeom>
              <a:avLst/>
              <a:gdLst>
                <a:gd name="txL" fmla="*/ 0 w 400"/>
                <a:gd name="txT" fmla="*/ 0 h 400"/>
                <a:gd name="txR" fmla="*/ 400 w 400"/>
                <a:gd name="txB" fmla="*/ 400 h 400"/>
              </a:gdLst>
              <a:ahLst/>
              <a:cxnLst>
                <a:cxn ang="0">
                  <a:pos x="0" y="0"/>
                </a:cxn>
                <a:cxn ang="0">
                  <a:pos x="62821" y="0"/>
                </a:cxn>
                <a:cxn ang="0">
                  <a:pos x="62821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400" h="400">
                  <a:moveTo>
                    <a:pt x="0" y="0"/>
                  </a:moveTo>
                  <a:lnTo>
                    <a:pt x="400" y="0"/>
                  </a:lnTo>
                  <a:lnTo>
                    <a:pt x="400" y="400"/>
                  </a:lnTo>
                  <a:lnTo>
                    <a:pt x="0" y="40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CC99">
                    <a:alpha val="62000"/>
                  </a:srgbClr>
                </a:gs>
                <a:gs pos="100000">
                  <a:srgbClr val="765E47">
                    <a:alpha val="57001"/>
                  </a:srgbClr>
                </a:gs>
              </a:gsLst>
              <a:lin ang="5400000" scaled="1"/>
              <a:tileRect/>
            </a:gradFill>
            <a:ln w="9525" cap="flat" cmpd="sng">
              <a:prstDash val="solid"/>
              <a:miter/>
              <a:headEnd type="none" w="med" len="med"/>
              <a:tailEnd type="none" w="med" len="med"/>
            </a:ln>
            <a:scene3d>
              <a:camera prst="legacyObliqueTopRight">
                <a:rot lat="0" lon="0" rev="0"/>
              </a:camera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99"/>
              </a:extrusionClr>
            </a:sp3d>
          </p:spPr>
          <p:txBody>
            <a:bodyPr>
              <a:flatTx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91" name="Rectangle 81"/>
            <p:cNvSpPr>
              <a:spLocks noChangeAspect="1"/>
            </p:cNvSpPr>
            <p:nvPr/>
          </p:nvSpPr>
          <p:spPr>
            <a:xfrm>
              <a:off x="6984" y="12270"/>
              <a:ext cx="232" cy="163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C0C0C0"/>
                </a:gs>
                <a:gs pos="100000">
                  <a:srgbClr val="80808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192" name="Group 82"/>
            <p:cNvGrpSpPr/>
            <p:nvPr/>
          </p:nvGrpSpPr>
          <p:grpSpPr>
            <a:xfrm>
              <a:off x="6594" y="12225"/>
              <a:ext cx="177" cy="224"/>
              <a:chOff x="3794" y="3850"/>
              <a:chExt cx="177" cy="224"/>
            </a:xfrm>
          </p:grpSpPr>
          <p:sp>
            <p:nvSpPr>
              <p:cNvPr id="97363" name="AutoShape 83"/>
              <p:cNvSpPr>
                <a:spLocks noChangeAspect="1" noChangeArrowheads="1"/>
              </p:cNvSpPr>
              <p:nvPr/>
            </p:nvSpPr>
            <p:spPr bwMode="auto">
              <a:xfrm>
                <a:off x="3824" y="3938"/>
                <a:ext cx="117" cy="136"/>
              </a:xfrm>
              <a:prstGeom prst="flowChartMagneticDisk">
                <a:avLst/>
              </a:prstGeom>
              <a:gradFill rotWithShape="1">
                <a:gsLst>
                  <a:gs pos="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  <a:gs pos="50000">
                    <a:srgbClr val="969696">
                      <a:alpha val="28000"/>
                    </a:srgbClr>
                  </a:gs>
                  <a:gs pos="10000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01" name="AutoShape 84"/>
              <p:cNvSpPr>
                <a:spLocks noChangeAspect="1"/>
              </p:cNvSpPr>
              <p:nvPr/>
            </p:nvSpPr>
            <p:spPr>
              <a:xfrm>
                <a:off x="3794" y="3850"/>
                <a:ext cx="177" cy="172"/>
              </a:xfrm>
              <a:prstGeom prst="flowChartMagneticDisk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EEEEEE"/>
                  </a:gs>
                </a:gsLst>
                <a:lin ang="0" scaled="1"/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193" name="Group 85"/>
            <p:cNvGrpSpPr/>
            <p:nvPr/>
          </p:nvGrpSpPr>
          <p:grpSpPr>
            <a:xfrm>
              <a:off x="7434" y="12225"/>
              <a:ext cx="177" cy="224"/>
              <a:chOff x="3794" y="3850"/>
              <a:chExt cx="177" cy="224"/>
            </a:xfrm>
          </p:grpSpPr>
          <p:sp>
            <p:nvSpPr>
              <p:cNvPr id="97366" name="AutoShape 86"/>
              <p:cNvSpPr>
                <a:spLocks noChangeAspect="1" noChangeArrowheads="1"/>
              </p:cNvSpPr>
              <p:nvPr/>
            </p:nvSpPr>
            <p:spPr bwMode="auto">
              <a:xfrm>
                <a:off x="3824" y="3938"/>
                <a:ext cx="117" cy="136"/>
              </a:xfrm>
              <a:prstGeom prst="flowChartMagneticDisk">
                <a:avLst/>
              </a:prstGeom>
              <a:gradFill rotWithShape="1">
                <a:gsLst>
                  <a:gs pos="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  <a:gs pos="50000">
                    <a:srgbClr val="969696">
                      <a:alpha val="28000"/>
                    </a:srgbClr>
                  </a:gs>
                  <a:gs pos="100000">
                    <a:srgbClr val="969696">
                      <a:gamma/>
                      <a:shade val="53333"/>
                      <a:invGamma/>
                      <a:alpha val="47000"/>
                    </a:srgbClr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97" name="AutoShape 87"/>
              <p:cNvSpPr>
                <a:spLocks noChangeAspect="1"/>
              </p:cNvSpPr>
              <p:nvPr/>
            </p:nvSpPr>
            <p:spPr>
              <a:xfrm>
                <a:off x="3794" y="3850"/>
                <a:ext cx="177" cy="172"/>
              </a:xfrm>
              <a:prstGeom prst="flowChartMagneticDisk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EEEEEE"/>
                  </a:gs>
                </a:gsLst>
                <a:lin ang="0" scaled="1"/>
                <a:tileRect/>
              </a:gra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37" name="Group 88"/>
          <p:cNvGrpSpPr/>
          <p:nvPr/>
        </p:nvGrpSpPr>
        <p:grpSpPr>
          <a:xfrm>
            <a:off x="3479800" y="3059113"/>
            <a:ext cx="906463" cy="666750"/>
            <a:chOff x="3509" y="8430"/>
            <a:chExt cx="1936" cy="1425"/>
          </a:xfrm>
        </p:grpSpPr>
        <p:sp>
          <p:nvSpPr>
            <p:cNvPr id="1178" name="AutoShape 89"/>
            <p:cNvSpPr/>
            <p:nvPr/>
          </p:nvSpPr>
          <p:spPr>
            <a:xfrm>
              <a:off x="3510" y="9360"/>
              <a:ext cx="1913" cy="360"/>
            </a:xfrm>
            <a:prstGeom prst="parallelogram">
              <a:avLst>
                <a:gd name="adj" fmla="val 132847"/>
              </a:avLst>
            </a:prstGeom>
            <a:solidFill>
              <a:srgbClr val="FFFFFF"/>
            </a:solidFill>
            <a:ln w="1905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79" name="Freeform 90" descr="瓦形"/>
            <p:cNvSpPr/>
            <p:nvPr/>
          </p:nvSpPr>
          <p:spPr>
            <a:xfrm>
              <a:off x="3509" y="9720"/>
              <a:ext cx="1440" cy="135"/>
            </a:xfrm>
            <a:custGeom>
              <a:avLst/>
              <a:gdLst>
                <a:gd name="txL" fmla="*/ 0 w 1440"/>
                <a:gd name="txT" fmla="*/ 0 h 255"/>
                <a:gd name="txR" fmla="*/ 1440 w 1440"/>
                <a:gd name="txB" fmla="*/ 255 h 255"/>
              </a:gdLst>
              <a:ahLst/>
              <a:cxnLst>
                <a:cxn ang="0">
                  <a:pos x="0" y="4"/>
                </a:cxn>
                <a:cxn ang="0">
                  <a:pos x="0" y="20"/>
                </a:cxn>
                <a:cxn ang="0">
                  <a:pos x="1440" y="20"/>
                </a:cxn>
                <a:cxn ang="0">
                  <a:pos x="1440" y="0"/>
                </a:cxn>
              </a:cxnLst>
              <a:rect l="txL" t="txT" r="txR" b="txB"/>
              <a:pathLst>
                <a:path w="1440" h="255">
                  <a:moveTo>
                    <a:pt x="0" y="45"/>
                  </a:moveTo>
                  <a:lnTo>
                    <a:pt x="0" y="255"/>
                  </a:lnTo>
                  <a:lnTo>
                    <a:pt x="1440" y="255"/>
                  </a:lnTo>
                  <a:lnTo>
                    <a:pt x="1440" y="0"/>
                  </a:lnTo>
                </a:path>
              </a:pathLst>
            </a:custGeom>
            <a:pattFill prst="shingle">
              <a:fgClr>
                <a:srgbClr val="000000"/>
              </a:fgClr>
              <a:bgClr>
                <a:srgbClr val="FFFFFF"/>
              </a:bgClr>
            </a:patt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0" name="Freeform 91" descr="瓦形"/>
            <p:cNvSpPr/>
            <p:nvPr/>
          </p:nvSpPr>
          <p:spPr>
            <a:xfrm>
              <a:off x="4949" y="9360"/>
              <a:ext cx="496" cy="495"/>
            </a:xfrm>
            <a:custGeom>
              <a:avLst/>
              <a:gdLst>
                <a:gd name="txL" fmla="*/ 0 w 496"/>
                <a:gd name="txT" fmla="*/ 0 h 495"/>
                <a:gd name="txR" fmla="*/ 496 w 496"/>
                <a:gd name="txB" fmla="*/ 495 h 495"/>
              </a:gdLst>
              <a:ahLst/>
              <a:cxnLst>
                <a:cxn ang="0">
                  <a:pos x="481" y="0"/>
                </a:cxn>
                <a:cxn ang="0">
                  <a:pos x="496" y="150"/>
                </a:cxn>
                <a:cxn ang="0">
                  <a:pos x="0" y="495"/>
                </a:cxn>
              </a:cxnLst>
              <a:rect l="txL" t="txT" r="txR" b="txB"/>
              <a:pathLst>
                <a:path w="496" h="495">
                  <a:moveTo>
                    <a:pt x="481" y="0"/>
                  </a:moveTo>
                  <a:lnTo>
                    <a:pt x="496" y="150"/>
                  </a:lnTo>
                  <a:lnTo>
                    <a:pt x="0" y="495"/>
                  </a:lnTo>
                </a:path>
              </a:pathLst>
            </a:custGeom>
            <a:pattFill prst="shingle">
              <a:fgClr>
                <a:srgbClr val="000000"/>
              </a:fgClr>
              <a:bgClr>
                <a:srgbClr val="FFFFFF"/>
              </a:bgClr>
            </a:patt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1" name="AutoShape 92"/>
            <p:cNvSpPr/>
            <p:nvPr/>
          </p:nvSpPr>
          <p:spPr>
            <a:xfrm rot="3179038">
              <a:off x="4715" y="8485"/>
              <a:ext cx="134" cy="17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2" name="AutoShape 93"/>
            <p:cNvSpPr/>
            <p:nvPr/>
          </p:nvSpPr>
          <p:spPr>
            <a:xfrm rot="3179038">
              <a:off x="4358" y="8403"/>
              <a:ext cx="189" cy="846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3" name="AutoShape 94"/>
            <p:cNvSpPr/>
            <p:nvPr/>
          </p:nvSpPr>
          <p:spPr>
            <a:xfrm>
              <a:off x="4080" y="8937"/>
              <a:ext cx="180" cy="61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4" name="Line 95"/>
            <p:cNvSpPr/>
            <p:nvPr/>
          </p:nvSpPr>
          <p:spPr>
            <a:xfrm flipH="1">
              <a:off x="4153" y="9027"/>
              <a:ext cx="60" cy="0"/>
            </a:xfrm>
            <a:prstGeom prst="line">
              <a:avLst/>
            </a:prstGeom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oval" w="sm" len="sm"/>
            </a:ln>
          </p:spPr>
        </p:sp>
        <p:sp>
          <p:nvSpPr>
            <p:cNvPr id="1185" name="AutoShape 96"/>
            <p:cNvSpPr/>
            <p:nvPr/>
          </p:nvSpPr>
          <p:spPr>
            <a:xfrm rot="3179038">
              <a:off x="4819" y="8409"/>
              <a:ext cx="134" cy="17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6" name="AutoShape 97"/>
            <p:cNvSpPr/>
            <p:nvPr/>
          </p:nvSpPr>
          <p:spPr>
            <a:xfrm>
              <a:off x="4710" y="8937"/>
              <a:ext cx="180" cy="61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7" name="AutoShape 98"/>
            <p:cNvSpPr/>
            <p:nvPr/>
          </p:nvSpPr>
          <p:spPr>
            <a:xfrm rot="-151939">
              <a:off x="3844" y="9399"/>
              <a:ext cx="134" cy="176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8" name="AutoShape 99"/>
            <p:cNvSpPr/>
            <p:nvPr/>
          </p:nvSpPr>
          <p:spPr>
            <a:xfrm rot="-151939">
              <a:off x="4970" y="9399"/>
              <a:ext cx="134" cy="176"/>
            </a:xfrm>
            <a:prstGeom prst="roundRect">
              <a:avLst>
                <a:gd name="adj" fmla="val 0"/>
              </a:avLst>
            </a:prstGeom>
            <a:solidFill>
              <a:srgbClr val="000000"/>
            </a:solidFill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97527" name="Freeform 247"/>
          <p:cNvSpPr/>
          <p:nvPr/>
        </p:nvSpPr>
        <p:spPr>
          <a:xfrm>
            <a:off x="5765800" y="4686300"/>
            <a:ext cx="2133600" cy="266700"/>
          </a:xfrm>
          <a:custGeom>
            <a:avLst/>
            <a:gdLst>
              <a:gd name="txL" fmla="*/ 0 w 1344"/>
              <a:gd name="txT" fmla="*/ 0 h 168"/>
              <a:gd name="txR" fmla="*/ 1344 w 1344"/>
              <a:gd name="txB" fmla="*/ 168 h 16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1344" h="168">
                <a:moveTo>
                  <a:pt x="1344" y="120"/>
                </a:moveTo>
                <a:cubicBezTo>
                  <a:pt x="1256" y="80"/>
                  <a:pt x="1168" y="40"/>
                  <a:pt x="1056" y="24"/>
                </a:cubicBezTo>
                <a:cubicBezTo>
                  <a:pt x="944" y="8"/>
                  <a:pt x="848" y="0"/>
                  <a:pt x="672" y="24"/>
                </a:cubicBezTo>
                <a:cubicBezTo>
                  <a:pt x="496" y="48"/>
                  <a:pt x="248" y="108"/>
                  <a:pt x="0" y="168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528" name="Freeform 248"/>
          <p:cNvSpPr/>
          <p:nvPr/>
        </p:nvSpPr>
        <p:spPr>
          <a:xfrm>
            <a:off x="4089400" y="3505200"/>
            <a:ext cx="1143000" cy="1447800"/>
          </a:xfrm>
          <a:custGeom>
            <a:avLst/>
            <a:gdLst>
              <a:gd name="txL" fmla="*/ 0 w 720"/>
              <a:gd name="txT" fmla="*/ 0 h 912"/>
              <a:gd name="txR" fmla="*/ 720 w 720"/>
              <a:gd name="txB" fmla="*/ 912 h 91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720" h="912">
                <a:moveTo>
                  <a:pt x="720" y="912"/>
                </a:moveTo>
                <a:cubicBezTo>
                  <a:pt x="584" y="908"/>
                  <a:pt x="448" y="904"/>
                  <a:pt x="336" y="816"/>
                </a:cubicBezTo>
                <a:cubicBezTo>
                  <a:pt x="224" y="728"/>
                  <a:pt x="96" y="520"/>
                  <a:pt x="48" y="384"/>
                </a:cubicBezTo>
                <a:cubicBezTo>
                  <a:pt x="0" y="248"/>
                  <a:pt x="24" y="124"/>
                  <a:pt x="48" y="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529" name="Freeform 249"/>
          <p:cNvSpPr/>
          <p:nvPr/>
        </p:nvSpPr>
        <p:spPr>
          <a:xfrm>
            <a:off x="3452813" y="2205038"/>
            <a:ext cx="1990725" cy="1376362"/>
          </a:xfrm>
          <a:custGeom>
            <a:avLst/>
            <a:gdLst>
              <a:gd name="txL" fmla="*/ 0 w 1601"/>
              <a:gd name="txT" fmla="*/ 0 h 856"/>
              <a:gd name="txR" fmla="*/ 1601 w 1601"/>
              <a:gd name="txB" fmla="*/ 856 h 85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601" h="856">
                <a:moveTo>
                  <a:pt x="113" y="856"/>
                </a:moveTo>
                <a:cubicBezTo>
                  <a:pt x="98" y="825"/>
                  <a:pt x="25" y="763"/>
                  <a:pt x="23" y="667"/>
                </a:cubicBezTo>
                <a:cubicBezTo>
                  <a:pt x="21" y="571"/>
                  <a:pt x="0" y="383"/>
                  <a:pt x="103" y="279"/>
                </a:cubicBezTo>
                <a:cubicBezTo>
                  <a:pt x="206" y="175"/>
                  <a:pt x="391" y="80"/>
                  <a:pt x="641" y="40"/>
                </a:cubicBezTo>
                <a:cubicBezTo>
                  <a:pt x="891" y="0"/>
                  <a:pt x="1249" y="20"/>
                  <a:pt x="1601" y="4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530" name="Freeform 250"/>
          <p:cNvSpPr/>
          <p:nvPr/>
        </p:nvSpPr>
        <p:spPr>
          <a:xfrm>
            <a:off x="6811963" y="2260600"/>
            <a:ext cx="2174875" cy="2595563"/>
          </a:xfrm>
          <a:custGeom>
            <a:avLst/>
            <a:gdLst>
              <a:gd name="txL" fmla="*/ 0 w 1370"/>
              <a:gd name="txT" fmla="*/ 0 h 1635"/>
              <a:gd name="txR" fmla="*/ 1370 w 1370"/>
              <a:gd name="txB" fmla="*/ 1635 h 1635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70" h="1635">
                <a:moveTo>
                  <a:pt x="0" y="16"/>
                </a:moveTo>
                <a:cubicBezTo>
                  <a:pt x="84" y="24"/>
                  <a:pt x="307" y="0"/>
                  <a:pt x="493" y="64"/>
                </a:cubicBezTo>
                <a:cubicBezTo>
                  <a:pt x="679" y="128"/>
                  <a:pt x="973" y="224"/>
                  <a:pt x="1117" y="400"/>
                </a:cubicBezTo>
                <a:cubicBezTo>
                  <a:pt x="1261" y="576"/>
                  <a:pt x="1370" y="914"/>
                  <a:pt x="1357" y="1120"/>
                </a:cubicBezTo>
                <a:cubicBezTo>
                  <a:pt x="1344" y="1326"/>
                  <a:pt x="1107" y="1528"/>
                  <a:pt x="1041" y="1635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42" name="AutoShape 255"/>
          <p:cNvSpPr/>
          <p:nvPr/>
        </p:nvSpPr>
        <p:spPr>
          <a:xfrm>
            <a:off x="3787775" y="620713"/>
            <a:ext cx="51657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探究串联电路电压的特点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043" name="Group 256"/>
          <p:cNvGrpSpPr/>
          <p:nvPr/>
        </p:nvGrpSpPr>
        <p:grpSpPr>
          <a:xfrm>
            <a:off x="5372100" y="2060575"/>
            <a:ext cx="1546225" cy="330200"/>
            <a:chOff x="0" y="0"/>
            <a:chExt cx="20000" cy="20000"/>
          </a:xfrm>
        </p:grpSpPr>
        <p:sp>
          <p:nvSpPr>
            <p:cNvPr id="1166" name="Rectangle 257"/>
            <p:cNvSpPr/>
            <p:nvPr/>
          </p:nvSpPr>
          <p:spPr>
            <a:xfrm>
              <a:off x="0" y="17305"/>
              <a:ext cx="20000" cy="2695"/>
            </a:xfrm>
            <a:prstGeom prst="rect">
              <a:avLst/>
            </a:prstGeom>
            <a:noFill/>
            <a:ln w="127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167" name="Group 258"/>
            <p:cNvGrpSpPr/>
            <p:nvPr/>
          </p:nvGrpSpPr>
          <p:grpSpPr>
            <a:xfrm>
              <a:off x="2463" y="0"/>
              <a:ext cx="15053" cy="17069"/>
              <a:chOff x="2" y="0"/>
              <a:chExt cx="19996" cy="20000"/>
            </a:xfrm>
          </p:grpSpPr>
          <p:grpSp>
            <p:nvGrpSpPr>
              <p:cNvPr id="1172" name="Group 259"/>
              <p:cNvGrpSpPr/>
              <p:nvPr/>
            </p:nvGrpSpPr>
            <p:grpSpPr>
              <a:xfrm>
                <a:off x="2" y="0"/>
                <a:ext cx="9992" cy="20000"/>
                <a:chOff x="6" y="0"/>
                <a:chExt cx="19994" cy="20000"/>
              </a:xfrm>
            </p:grpSpPr>
            <p:sp>
              <p:nvSpPr>
                <p:cNvPr id="1176" name="Rectangle 260"/>
                <p:cNvSpPr/>
                <p:nvPr/>
              </p:nvSpPr>
              <p:spPr>
                <a:xfrm>
                  <a:off x="18041" y="6648"/>
                  <a:ext cx="1959" cy="565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7" name="Rectangle 261"/>
                <p:cNvSpPr/>
                <p:nvPr/>
              </p:nvSpPr>
              <p:spPr>
                <a:xfrm>
                  <a:off x="6" y="0"/>
                  <a:ext cx="18061" cy="2000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173" name="Group 262"/>
              <p:cNvGrpSpPr/>
              <p:nvPr/>
            </p:nvGrpSpPr>
            <p:grpSpPr>
              <a:xfrm>
                <a:off x="10007" y="0"/>
                <a:ext cx="9991" cy="20000"/>
                <a:chOff x="0" y="0"/>
                <a:chExt cx="20000" cy="20000"/>
              </a:xfrm>
            </p:grpSpPr>
            <p:sp>
              <p:nvSpPr>
                <p:cNvPr id="1174" name="Rectangle 263"/>
                <p:cNvSpPr/>
                <p:nvPr/>
              </p:nvSpPr>
              <p:spPr>
                <a:xfrm>
                  <a:off x="0" y="0"/>
                  <a:ext cx="18070" cy="2000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5" name="Rectangle 264"/>
                <p:cNvSpPr/>
                <p:nvPr/>
              </p:nvSpPr>
              <p:spPr>
                <a:xfrm>
                  <a:off x="18040" y="6648"/>
                  <a:ext cx="1960" cy="565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00000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168" name="Arc 265"/>
            <p:cNvSpPr/>
            <p:nvPr/>
          </p:nvSpPr>
          <p:spPr>
            <a:xfrm flipV="1">
              <a:off x="1545" y="2553"/>
              <a:ext cx="1050" cy="14799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4760"/>
                </a:cxn>
                <a:cxn ang="0">
                  <a:pos x="0" y="476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69" name="Rectangle 266"/>
            <p:cNvSpPr/>
            <p:nvPr/>
          </p:nvSpPr>
          <p:spPr>
            <a:xfrm>
              <a:off x="979" y="12057"/>
              <a:ext cx="576" cy="5343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70" name="Rectangle 267"/>
            <p:cNvSpPr/>
            <p:nvPr/>
          </p:nvSpPr>
          <p:spPr>
            <a:xfrm>
              <a:off x="18435" y="12057"/>
              <a:ext cx="576" cy="5343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71" name="Arc 268"/>
            <p:cNvSpPr/>
            <p:nvPr/>
          </p:nvSpPr>
          <p:spPr>
            <a:xfrm flipH="1" flipV="1">
              <a:off x="17577" y="2553"/>
              <a:ext cx="1050" cy="14799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4760"/>
                </a:cxn>
                <a:cxn ang="0">
                  <a:pos x="0" y="476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044" name="Text Box 269"/>
          <p:cNvSpPr txBox="1"/>
          <p:nvPr/>
        </p:nvSpPr>
        <p:spPr>
          <a:xfrm>
            <a:off x="5083175" y="5084763"/>
            <a:ext cx="863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i="1" dirty="0">
                <a:latin typeface="Arial" panose="020B0604020202020204" pitchFamily="34" charset="0"/>
              </a:rPr>
              <a:t>L</a:t>
            </a:r>
            <a:r>
              <a:rPr lang="en-US" altLang="zh-CN" sz="2400" b="1" baseline="-25000" dirty="0">
                <a:latin typeface="Arial" panose="020B0604020202020204" pitchFamily="34" charset="0"/>
              </a:rPr>
              <a:t>1</a:t>
            </a:r>
            <a:endParaRPr lang="en-US" altLang="zh-CN" sz="2400" b="1" baseline="-25000" dirty="0">
              <a:latin typeface="Arial" panose="020B0604020202020204" pitchFamily="34" charset="0"/>
            </a:endParaRPr>
          </a:p>
        </p:txBody>
      </p:sp>
      <p:sp>
        <p:nvSpPr>
          <p:cNvPr id="1045" name="Text Box 270"/>
          <p:cNvSpPr txBox="1"/>
          <p:nvPr/>
        </p:nvSpPr>
        <p:spPr>
          <a:xfrm>
            <a:off x="7747000" y="5013325"/>
            <a:ext cx="863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i="1" dirty="0">
                <a:latin typeface="Arial" panose="020B0604020202020204" pitchFamily="34" charset="0"/>
              </a:rPr>
              <a:t>L</a:t>
            </a:r>
            <a:r>
              <a:rPr lang="en-US" altLang="zh-CN" sz="2400" b="1" baseline="-25000" dirty="0">
                <a:latin typeface="Arial" panose="020B0604020202020204" pitchFamily="34" charset="0"/>
              </a:rPr>
              <a:t>2</a:t>
            </a:r>
            <a:endParaRPr lang="en-US" altLang="zh-CN" sz="2400" b="1" baseline="-25000" dirty="0">
              <a:latin typeface="Arial" panose="020B0604020202020204" pitchFamily="34" charset="0"/>
            </a:endParaRPr>
          </a:p>
        </p:txBody>
      </p:sp>
      <p:grpSp>
        <p:nvGrpSpPr>
          <p:cNvPr id="1046" name="lxqdxt32-2"/>
          <p:cNvGrpSpPr/>
          <p:nvPr/>
        </p:nvGrpSpPr>
        <p:grpSpPr>
          <a:xfrm>
            <a:off x="5730875" y="2781300"/>
            <a:ext cx="1512888" cy="1311275"/>
            <a:chOff x="4900" y="1323"/>
            <a:chExt cx="1354" cy="1407"/>
          </a:xfrm>
        </p:grpSpPr>
        <p:grpSp>
          <p:nvGrpSpPr>
            <p:cNvPr id="1051" name="Group 272"/>
            <p:cNvGrpSpPr/>
            <p:nvPr/>
          </p:nvGrpSpPr>
          <p:grpSpPr>
            <a:xfrm>
              <a:off x="4900" y="1323"/>
              <a:ext cx="1354" cy="1407"/>
              <a:chOff x="4900" y="1323"/>
              <a:chExt cx="1354" cy="1407"/>
            </a:xfrm>
          </p:grpSpPr>
          <p:sp>
            <p:nvSpPr>
              <p:cNvPr id="1053" name="Freeform 273"/>
              <p:cNvSpPr/>
              <p:nvPr/>
            </p:nvSpPr>
            <p:spPr>
              <a:xfrm>
                <a:off x="5168" y="1514"/>
                <a:ext cx="904" cy="408"/>
              </a:xfrm>
              <a:custGeom>
                <a:avLst/>
                <a:gdLst>
                  <a:gd name="txL" fmla="*/ 0 w 2130"/>
                  <a:gd name="txT" fmla="*/ 0 h 960"/>
                  <a:gd name="txR" fmla="*/ 2130 w 2130"/>
                  <a:gd name="txB" fmla="*/ 960 h 960"/>
                </a:gdLst>
                <a:ahLst/>
                <a:cxnLst>
                  <a:cxn ang="0">
                    <a:pos x="6" y="0"/>
                  </a:cxn>
                  <a:cxn ang="0">
                    <a:pos x="69" y="0"/>
                  </a:cxn>
                  <a:cxn ang="0">
                    <a:pos x="63" y="31"/>
                  </a:cxn>
                  <a:cxn ang="0">
                    <a:pos x="0" y="31"/>
                  </a:cxn>
                  <a:cxn ang="0">
                    <a:pos x="6" y="0"/>
                  </a:cxn>
                </a:cxnLst>
                <a:rect l="txL" t="txT" r="txR" b="txB"/>
                <a:pathLst>
                  <a:path w="2130" h="960">
                    <a:moveTo>
                      <a:pt x="194" y="0"/>
                    </a:moveTo>
                    <a:lnTo>
                      <a:pt x="2130" y="0"/>
                    </a:lnTo>
                    <a:lnTo>
                      <a:pt x="1950" y="960"/>
                    </a:lnTo>
                    <a:lnTo>
                      <a:pt x="0" y="960"/>
                    </a:lnTo>
                    <a:lnTo>
                      <a:pt x="194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54" name="Freeform 274"/>
              <p:cNvSpPr/>
              <p:nvPr/>
            </p:nvSpPr>
            <p:spPr>
              <a:xfrm>
                <a:off x="4900" y="1323"/>
                <a:ext cx="1354" cy="1407"/>
              </a:xfrm>
              <a:custGeom>
                <a:avLst/>
                <a:gdLst>
                  <a:gd name="txL" fmla="*/ 0 w 2974"/>
                  <a:gd name="txT" fmla="*/ 0 h 3090"/>
                  <a:gd name="txR" fmla="*/ 2974 w 2974"/>
                  <a:gd name="txB" fmla="*/ 3090 h 3090"/>
                </a:gdLst>
                <a:ahLst/>
                <a:cxnLst>
                  <a:cxn ang="0">
                    <a:pos x="30" y="9"/>
                  </a:cxn>
                  <a:cxn ang="0">
                    <a:pos x="33" y="4"/>
                  </a:cxn>
                  <a:cxn ang="0">
                    <a:pos x="38" y="1"/>
                  </a:cxn>
                  <a:cxn ang="0">
                    <a:pos x="45" y="0"/>
                  </a:cxn>
                  <a:cxn ang="0">
                    <a:pos x="108" y="0"/>
                  </a:cxn>
                  <a:cxn ang="0">
                    <a:pos x="116" y="2"/>
                  </a:cxn>
                  <a:cxn ang="0">
                    <a:pos x="119" y="4"/>
                  </a:cxn>
                  <a:cxn ang="0">
                    <a:pos x="121" y="7"/>
                  </a:cxn>
                  <a:cxn ang="0">
                    <a:pos x="124" y="11"/>
                  </a:cxn>
                  <a:cxn ang="0">
                    <a:pos x="124" y="68"/>
                  </a:cxn>
                  <a:cxn ang="0">
                    <a:pos x="126" y="70"/>
                  </a:cxn>
                  <a:cxn ang="0">
                    <a:pos x="127" y="74"/>
                  </a:cxn>
                  <a:cxn ang="0">
                    <a:pos x="127" y="92"/>
                  </a:cxn>
                  <a:cxn ang="0">
                    <a:pos x="127" y="93"/>
                  </a:cxn>
                  <a:cxn ang="0">
                    <a:pos x="127" y="97"/>
                  </a:cxn>
                  <a:cxn ang="0">
                    <a:pos x="123" y="97"/>
                  </a:cxn>
                  <a:cxn ang="0">
                    <a:pos x="94" y="127"/>
                  </a:cxn>
                  <a:cxn ang="0">
                    <a:pos x="90" y="131"/>
                  </a:cxn>
                  <a:cxn ang="0">
                    <a:pos x="83" y="133"/>
                  </a:cxn>
                  <a:cxn ang="0">
                    <a:pos x="78" y="132"/>
                  </a:cxn>
                  <a:cxn ang="0">
                    <a:pos x="72" y="128"/>
                  </a:cxn>
                  <a:cxn ang="0">
                    <a:pos x="20" y="128"/>
                  </a:cxn>
                  <a:cxn ang="0">
                    <a:pos x="17" y="131"/>
                  </a:cxn>
                  <a:cxn ang="0">
                    <a:pos x="10" y="133"/>
                  </a:cxn>
                  <a:cxn ang="0">
                    <a:pos x="5" y="132"/>
                  </a:cxn>
                  <a:cxn ang="0">
                    <a:pos x="0" y="127"/>
                  </a:cxn>
                  <a:cxn ang="0">
                    <a:pos x="0" y="111"/>
                  </a:cxn>
                  <a:cxn ang="0">
                    <a:pos x="9" y="99"/>
                  </a:cxn>
                  <a:cxn ang="0">
                    <a:pos x="25" y="18"/>
                  </a:cxn>
                  <a:cxn ang="0">
                    <a:pos x="26" y="13"/>
                  </a:cxn>
                  <a:cxn ang="0">
                    <a:pos x="30" y="10"/>
                  </a:cxn>
                  <a:cxn ang="0">
                    <a:pos x="35" y="9"/>
                  </a:cxn>
                  <a:cxn ang="0">
                    <a:pos x="40" y="9"/>
                  </a:cxn>
                  <a:cxn ang="0">
                    <a:pos x="103" y="9"/>
                  </a:cxn>
                  <a:cxn ang="0">
                    <a:pos x="110" y="10"/>
                  </a:cxn>
                  <a:cxn ang="0">
                    <a:pos x="113" y="12"/>
                  </a:cxn>
                  <a:cxn ang="0">
                    <a:pos x="116" y="15"/>
                  </a:cxn>
                  <a:cxn ang="0">
                    <a:pos x="118" y="20"/>
                  </a:cxn>
                  <a:cxn ang="0">
                    <a:pos x="118" y="80"/>
                  </a:cxn>
                </a:cxnLst>
                <a:rect l="txL" t="txT" r="txR" b="txB"/>
                <a:pathLst>
                  <a:path w="2974" h="3090">
                    <a:moveTo>
                      <a:pt x="699" y="214"/>
                    </a:moveTo>
                    <a:lnTo>
                      <a:pt x="769" y="90"/>
                    </a:lnTo>
                    <a:lnTo>
                      <a:pt x="889" y="23"/>
                    </a:lnTo>
                    <a:lnTo>
                      <a:pt x="1039" y="0"/>
                    </a:lnTo>
                    <a:lnTo>
                      <a:pt x="2509" y="0"/>
                    </a:lnTo>
                    <a:lnTo>
                      <a:pt x="2697" y="38"/>
                    </a:lnTo>
                    <a:lnTo>
                      <a:pt x="2779" y="98"/>
                    </a:lnTo>
                    <a:lnTo>
                      <a:pt x="2824" y="173"/>
                    </a:lnTo>
                    <a:lnTo>
                      <a:pt x="2892" y="263"/>
                    </a:lnTo>
                    <a:lnTo>
                      <a:pt x="2892" y="1583"/>
                    </a:lnTo>
                    <a:lnTo>
                      <a:pt x="2937" y="1635"/>
                    </a:lnTo>
                    <a:lnTo>
                      <a:pt x="2952" y="1710"/>
                    </a:lnTo>
                    <a:lnTo>
                      <a:pt x="2952" y="2130"/>
                    </a:lnTo>
                    <a:lnTo>
                      <a:pt x="2974" y="2175"/>
                    </a:lnTo>
                    <a:lnTo>
                      <a:pt x="2944" y="2250"/>
                    </a:lnTo>
                    <a:lnTo>
                      <a:pt x="2877" y="2273"/>
                    </a:lnTo>
                    <a:lnTo>
                      <a:pt x="2179" y="2955"/>
                    </a:lnTo>
                    <a:lnTo>
                      <a:pt x="2097" y="3053"/>
                    </a:lnTo>
                    <a:lnTo>
                      <a:pt x="1947" y="3090"/>
                    </a:lnTo>
                    <a:lnTo>
                      <a:pt x="1812" y="3068"/>
                    </a:lnTo>
                    <a:lnTo>
                      <a:pt x="1684" y="2978"/>
                    </a:lnTo>
                    <a:lnTo>
                      <a:pt x="454" y="2978"/>
                    </a:lnTo>
                    <a:lnTo>
                      <a:pt x="394" y="3053"/>
                    </a:lnTo>
                    <a:lnTo>
                      <a:pt x="248" y="3083"/>
                    </a:lnTo>
                    <a:lnTo>
                      <a:pt x="108" y="3062"/>
                    </a:lnTo>
                    <a:lnTo>
                      <a:pt x="0" y="2943"/>
                    </a:lnTo>
                    <a:lnTo>
                      <a:pt x="0" y="2577"/>
                    </a:lnTo>
                    <a:lnTo>
                      <a:pt x="214" y="2298"/>
                    </a:lnTo>
                    <a:lnTo>
                      <a:pt x="590" y="408"/>
                    </a:lnTo>
                    <a:lnTo>
                      <a:pt x="619" y="308"/>
                    </a:lnTo>
                    <a:lnTo>
                      <a:pt x="687" y="233"/>
                    </a:lnTo>
                    <a:lnTo>
                      <a:pt x="799" y="210"/>
                    </a:lnTo>
                    <a:lnTo>
                      <a:pt x="924" y="204"/>
                    </a:lnTo>
                    <a:lnTo>
                      <a:pt x="2408" y="204"/>
                    </a:lnTo>
                    <a:lnTo>
                      <a:pt x="2562" y="233"/>
                    </a:lnTo>
                    <a:lnTo>
                      <a:pt x="2644" y="278"/>
                    </a:lnTo>
                    <a:lnTo>
                      <a:pt x="2689" y="353"/>
                    </a:lnTo>
                    <a:lnTo>
                      <a:pt x="2740" y="471"/>
                    </a:lnTo>
                    <a:lnTo>
                      <a:pt x="2740" y="1869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55" name="Line 275"/>
              <p:cNvSpPr>
                <a:spLocks noChangeAspect="1"/>
              </p:cNvSpPr>
              <p:nvPr/>
            </p:nvSpPr>
            <p:spPr>
              <a:xfrm flipH="1">
                <a:off x="6199" y="1554"/>
                <a:ext cx="2" cy="80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56" name="Line 276"/>
              <p:cNvSpPr>
                <a:spLocks noChangeAspect="1"/>
              </p:cNvSpPr>
              <p:nvPr/>
            </p:nvSpPr>
            <p:spPr>
              <a:xfrm>
                <a:off x="6167" y="1530"/>
                <a:ext cx="0" cy="8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57" name="Freeform 277"/>
              <p:cNvSpPr>
                <a:spLocks noChangeAspect="1"/>
              </p:cNvSpPr>
              <p:nvPr/>
            </p:nvSpPr>
            <p:spPr>
              <a:xfrm>
                <a:off x="6127" y="1532"/>
                <a:ext cx="1" cy="897"/>
              </a:xfrm>
              <a:custGeom>
                <a:avLst/>
                <a:gdLst>
                  <a:gd name="txL" fmla="*/ 0 w 3"/>
                  <a:gd name="txT" fmla="*/ 0 h 2048"/>
                  <a:gd name="txR" fmla="*/ 3 w 3"/>
                  <a:gd name="txB" fmla="*/ 2048 h 2048"/>
                </a:gdLst>
                <a:ahLst/>
                <a:cxnLst>
                  <a:cxn ang="0">
                    <a:pos x="0" y="0"/>
                  </a:cxn>
                  <a:cxn ang="0">
                    <a:pos x="0" y="75"/>
                  </a:cxn>
                </a:cxnLst>
                <a:rect l="txL" t="txT" r="txR" b="txB"/>
                <a:pathLst>
                  <a:path w="3" h="2048">
                    <a:moveTo>
                      <a:pt x="0" y="0"/>
                    </a:moveTo>
                    <a:lnTo>
                      <a:pt x="3" y="2048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58" name="Line 278"/>
              <p:cNvSpPr>
                <a:spLocks noChangeAspect="1"/>
              </p:cNvSpPr>
              <p:nvPr/>
            </p:nvSpPr>
            <p:spPr>
              <a:xfrm flipH="1">
                <a:off x="6102" y="1635"/>
                <a:ext cx="2" cy="84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59" name="Line 279"/>
              <p:cNvSpPr>
                <a:spLocks noChangeAspect="1"/>
              </p:cNvSpPr>
              <p:nvPr/>
            </p:nvSpPr>
            <p:spPr>
              <a:xfrm>
                <a:off x="6040" y="1964"/>
                <a:ext cx="3" cy="5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0" name="Line 280"/>
              <p:cNvSpPr>
                <a:spLocks noChangeAspect="1"/>
              </p:cNvSpPr>
              <p:nvPr/>
            </p:nvSpPr>
            <p:spPr>
              <a:xfrm flipH="1">
                <a:off x="6010" y="2135"/>
                <a:ext cx="2" cy="43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1" name="Line 281"/>
              <p:cNvSpPr>
                <a:spLocks noChangeAspect="1"/>
              </p:cNvSpPr>
              <p:nvPr/>
            </p:nvSpPr>
            <p:spPr>
              <a:xfrm>
                <a:off x="5051" y="2378"/>
                <a:ext cx="906" cy="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2" name="Arc 282"/>
              <p:cNvSpPr>
                <a:spLocks noChangeAspect="1"/>
              </p:cNvSpPr>
              <p:nvPr/>
            </p:nvSpPr>
            <p:spPr>
              <a:xfrm>
                <a:off x="6033" y="1378"/>
                <a:ext cx="166" cy="163"/>
              </a:xfrm>
              <a:custGeom>
                <a:avLst/>
                <a:gdLst>
                  <a:gd name="txL" fmla="*/ 0 w 21600"/>
                  <a:gd name="txT" fmla="*/ 0 h 24564"/>
                  <a:gd name="txR" fmla="*/ 21600 w 21600"/>
                  <a:gd name="txB" fmla="*/ 24564 h 2456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21600" h="24564" fill="none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2591"/>
                      <a:pt x="21531" y="23581"/>
                      <a:pt x="21395" y="24563"/>
                    </a:cubicBezTo>
                  </a:path>
                  <a:path w="21600" h="24564" stroke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2591"/>
                      <a:pt x="21531" y="23581"/>
                      <a:pt x="21395" y="24563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63" name="Line 283"/>
              <p:cNvSpPr>
                <a:spLocks noChangeAspect="1"/>
              </p:cNvSpPr>
              <p:nvPr/>
            </p:nvSpPr>
            <p:spPr>
              <a:xfrm>
                <a:off x="6070" y="1795"/>
                <a:ext cx="1" cy="70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4" name="Freeform 284"/>
              <p:cNvSpPr>
                <a:spLocks noChangeAspect="1"/>
              </p:cNvSpPr>
              <p:nvPr/>
            </p:nvSpPr>
            <p:spPr>
              <a:xfrm>
                <a:off x="5017" y="2362"/>
                <a:ext cx="39" cy="19"/>
              </a:xfrm>
              <a:custGeom>
                <a:avLst/>
                <a:gdLst>
                  <a:gd name="txL" fmla="*/ 0 w 42"/>
                  <a:gd name="txT" fmla="*/ 0 h 21"/>
                  <a:gd name="txR" fmla="*/ 42 w 42"/>
                  <a:gd name="txB" fmla="*/ 21 h 21"/>
                </a:gdLst>
                <a:ahLst/>
                <a:cxnLst>
                  <a:cxn ang="0">
                    <a:pos x="0" y="0"/>
                  </a:cxn>
                  <a:cxn ang="0">
                    <a:pos x="31" y="14"/>
                  </a:cxn>
                </a:cxnLst>
                <a:rect l="txL" t="txT" r="txR" b="txB"/>
                <a:pathLst>
                  <a:path w="42" h="21">
                    <a:moveTo>
                      <a:pt x="0" y="0"/>
                    </a:moveTo>
                    <a:cubicBezTo>
                      <a:pt x="4" y="13"/>
                      <a:pt x="28" y="21"/>
                      <a:pt x="42" y="21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65" name="Line 285"/>
              <p:cNvSpPr>
                <a:spLocks noChangeAspect="1"/>
              </p:cNvSpPr>
              <p:nvPr/>
            </p:nvSpPr>
            <p:spPr>
              <a:xfrm>
                <a:off x="4920" y="2494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6" name="Line 286"/>
              <p:cNvSpPr>
                <a:spLocks noChangeAspect="1"/>
              </p:cNvSpPr>
              <p:nvPr/>
            </p:nvSpPr>
            <p:spPr>
              <a:xfrm>
                <a:off x="5142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7" name="Line 287"/>
              <p:cNvSpPr>
                <a:spLocks noChangeAspect="1"/>
              </p:cNvSpPr>
              <p:nvPr/>
            </p:nvSpPr>
            <p:spPr>
              <a:xfrm>
                <a:off x="5172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8" name="Line 288"/>
              <p:cNvSpPr>
                <a:spLocks noChangeAspect="1"/>
              </p:cNvSpPr>
              <p:nvPr/>
            </p:nvSpPr>
            <p:spPr>
              <a:xfrm>
                <a:off x="5202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69" name="Line 289"/>
              <p:cNvSpPr>
                <a:spLocks noChangeAspect="1"/>
              </p:cNvSpPr>
              <p:nvPr/>
            </p:nvSpPr>
            <p:spPr>
              <a:xfrm>
                <a:off x="5109" y="2506"/>
                <a:ext cx="0" cy="177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0" name="Line 290"/>
              <p:cNvSpPr>
                <a:spLocks noChangeAspect="1"/>
              </p:cNvSpPr>
              <p:nvPr/>
            </p:nvSpPr>
            <p:spPr>
              <a:xfrm>
                <a:off x="5269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1" name="Line 291"/>
              <p:cNvSpPr>
                <a:spLocks noChangeAspect="1"/>
              </p:cNvSpPr>
              <p:nvPr/>
            </p:nvSpPr>
            <p:spPr>
              <a:xfrm>
                <a:off x="5299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2" name="Line 292"/>
              <p:cNvSpPr>
                <a:spLocks noChangeAspect="1"/>
              </p:cNvSpPr>
              <p:nvPr/>
            </p:nvSpPr>
            <p:spPr>
              <a:xfrm>
                <a:off x="5330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3" name="Line 293"/>
              <p:cNvSpPr>
                <a:spLocks noChangeAspect="1"/>
              </p:cNvSpPr>
              <p:nvPr/>
            </p:nvSpPr>
            <p:spPr>
              <a:xfrm>
                <a:off x="5236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4" name="Line 294"/>
              <p:cNvSpPr>
                <a:spLocks noChangeAspect="1"/>
              </p:cNvSpPr>
              <p:nvPr/>
            </p:nvSpPr>
            <p:spPr>
              <a:xfrm>
                <a:off x="5362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5" name="Line 295"/>
              <p:cNvSpPr>
                <a:spLocks noChangeAspect="1"/>
              </p:cNvSpPr>
              <p:nvPr/>
            </p:nvSpPr>
            <p:spPr>
              <a:xfrm>
                <a:off x="5394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6" name="Line 296"/>
              <p:cNvSpPr>
                <a:spLocks noChangeAspect="1"/>
              </p:cNvSpPr>
              <p:nvPr/>
            </p:nvSpPr>
            <p:spPr>
              <a:xfrm>
                <a:off x="5424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7" name="Line 297"/>
              <p:cNvSpPr>
                <a:spLocks noChangeAspect="1"/>
              </p:cNvSpPr>
              <p:nvPr/>
            </p:nvSpPr>
            <p:spPr>
              <a:xfrm>
                <a:off x="5330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8" name="Line 298"/>
              <p:cNvSpPr>
                <a:spLocks noChangeAspect="1"/>
              </p:cNvSpPr>
              <p:nvPr/>
            </p:nvSpPr>
            <p:spPr>
              <a:xfrm>
                <a:off x="5490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79" name="Line 299"/>
              <p:cNvSpPr>
                <a:spLocks noChangeAspect="1"/>
              </p:cNvSpPr>
              <p:nvPr/>
            </p:nvSpPr>
            <p:spPr>
              <a:xfrm>
                <a:off x="5520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0" name="Line 300"/>
              <p:cNvSpPr>
                <a:spLocks noChangeAspect="1"/>
              </p:cNvSpPr>
              <p:nvPr/>
            </p:nvSpPr>
            <p:spPr>
              <a:xfrm>
                <a:off x="5550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1" name="Line 301"/>
              <p:cNvSpPr>
                <a:spLocks noChangeAspect="1"/>
              </p:cNvSpPr>
              <p:nvPr/>
            </p:nvSpPr>
            <p:spPr>
              <a:xfrm>
                <a:off x="5457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2" name="Line 302"/>
              <p:cNvSpPr>
                <a:spLocks noChangeAspect="1"/>
              </p:cNvSpPr>
              <p:nvPr/>
            </p:nvSpPr>
            <p:spPr>
              <a:xfrm>
                <a:off x="5619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3" name="Line 303"/>
              <p:cNvSpPr>
                <a:spLocks noChangeAspect="1"/>
              </p:cNvSpPr>
              <p:nvPr/>
            </p:nvSpPr>
            <p:spPr>
              <a:xfrm>
                <a:off x="5651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4" name="Line 304"/>
              <p:cNvSpPr>
                <a:spLocks noChangeAspect="1"/>
              </p:cNvSpPr>
              <p:nvPr/>
            </p:nvSpPr>
            <p:spPr>
              <a:xfrm>
                <a:off x="5681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5" name="Line 305"/>
              <p:cNvSpPr>
                <a:spLocks noChangeAspect="1"/>
              </p:cNvSpPr>
              <p:nvPr/>
            </p:nvSpPr>
            <p:spPr>
              <a:xfrm>
                <a:off x="5586" y="2506"/>
                <a:ext cx="0" cy="166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6" name="Line 306"/>
              <p:cNvSpPr>
                <a:spLocks noChangeAspect="1"/>
              </p:cNvSpPr>
              <p:nvPr/>
            </p:nvSpPr>
            <p:spPr>
              <a:xfrm>
                <a:off x="5746" y="2506"/>
                <a:ext cx="0" cy="20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7" name="Line 307"/>
              <p:cNvSpPr>
                <a:spLocks noChangeAspect="1"/>
              </p:cNvSpPr>
              <p:nvPr/>
            </p:nvSpPr>
            <p:spPr>
              <a:xfrm>
                <a:off x="5777" y="2506"/>
                <a:ext cx="0" cy="211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8" name="Line 308"/>
              <p:cNvSpPr>
                <a:spLocks noChangeAspect="1"/>
              </p:cNvSpPr>
              <p:nvPr/>
            </p:nvSpPr>
            <p:spPr>
              <a:xfrm>
                <a:off x="5807" y="2506"/>
                <a:ext cx="0" cy="20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89" name="Line 309"/>
              <p:cNvSpPr>
                <a:spLocks noChangeAspect="1"/>
              </p:cNvSpPr>
              <p:nvPr/>
            </p:nvSpPr>
            <p:spPr>
              <a:xfrm>
                <a:off x="5711" y="2506"/>
                <a:ext cx="0" cy="197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0" name="Line 310"/>
              <p:cNvSpPr>
                <a:spLocks noChangeAspect="1"/>
              </p:cNvSpPr>
              <p:nvPr/>
            </p:nvSpPr>
            <p:spPr>
              <a:xfrm>
                <a:off x="4984" y="2506"/>
                <a:ext cx="0" cy="20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1" name="Line 311"/>
              <p:cNvSpPr>
                <a:spLocks noChangeAspect="1"/>
              </p:cNvSpPr>
              <p:nvPr/>
            </p:nvSpPr>
            <p:spPr>
              <a:xfrm>
                <a:off x="5014" y="2506"/>
                <a:ext cx="0" cy="21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2" name="Line 312"/>
              <p:cNvSpPr>
                <a:spLocks noChangeAspect="1"/>
              </p:cNvSpPr>
              <p:nvPr/>
            </p:nvSpPr>
            <p:spPr>
              <a:xfrm>
                <a:off x="5045" y="2506"/>
                <a:ext cx="0" cy="20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3" name="Line 313"/>
              <p:cNvSpPr>
                <a:spLocks noChangeAspect="1"/>
              </p:cNvSpPr>
              <p:nvPr/>
            </p:nvSpPr>
            <p:spPr>
              <a:xfrm>
                <a:off x="4951" y="2506"/>
                <a:ext cx="0" cy="182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4" name="Line 314"/>
              <p:cNvSpPr>
                <a:spLocks noChangeAspect="1"/>
              </p:cNvSpPr>
              <p:nvPr/>
            </p:nvSpPr>
            <p:spPr>
              <a:xfrm>
                <a:off x="5078" y="2506"/>
                <a:ext cx="0" cy="192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5" name="Line 315"/>
              <p:cNvSpPr>
                <a:spLocks noChangeAspect="1"/>
              </p:cNvSpPr>
              <p:nvPr/>
            </p:nvSpPr>
            <p:spPr>
              <a:xfrm>
                <a:off x="5837" y="2506"/>
                <a:ext cx="0" cy="21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6" name="Line 316"/>
              <p:cNvSpPr>
                <a:spLocks noChangeAspect="1"/>
              </p:cNvSpPr>
              <p:nvPr/>
            </p:nvSpPr>
            <p:spPr>
              <a:xfrm>
                <a:off x="5979" y="2298"/>
                <a:ext cx="0" cy="303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7" name="Line 317"/>
              <p:cNvSpPr>
                <a:spLocks noChangeAspect="1"/>
              </p:cNvSpPr>
              <p:nvPr/>
            </p:nvSpPr>
            <p:spPr>
              <a:xfrm>
                <a:off x="5942" y="2464"/>
                <a:ext cx="0" cy="179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8" name="Line 318"/>
              <p:cNvSpPr>
                <a:spLocks noChangeAspect="1"/>
              </p:cNvSpPr>
              <p:nvPr/>
            </p:nvSpPr>
            <p:spPr>
              <a:xfrm>
                <a:off x="5910" y="2464"/>
                <a:ext cx="0" cy="211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099" name="Line 319"/>
              <p:cNvSpPr>
                <a:spLocks noChangeAspect="1"/>
              </p:cNvSpPr>
              <p:nvPr/>
            </p:nvSpPr>
            <p:spPr>
              <a:xfrm>
                <a:off x="5871" y="2498"/>
                <a:ext cx="0" cy="208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00" name="AutoShape 320"/>
              <p:cNvSpPr>
                <a:spLocks noChangeAspect="1"/>
              </p:cNvSpPr>
              <p:nvPr/>
            </p:nvSpPr>
            <p:spPr>
              <a:xfrm rot="-2700000" flipH="1">
                <a:off x="5812" y="2265"/>
                <a:ext cx="521" cy="52"/>
              </a:xfrm>
              <a:prstGeom prst="parallelogram">
                <a:avLst>
                  <a:gd name="adj" fmla="val 0"/>
                </a:avLst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101" name="Group 321"/>
              <p:cNvGrpSpPr>
                <a:grpSpLocks noChangeAspect="1"/>
              </p:cNvGrpSpPr>
              <p:nvPr/>
            </p:nvGrpSpPr>
            <p:grpSpPr>
              <a:xfrm>
                <a:off x="5064" y="2223"/>
                <a:ext cx="121" cy="233"/>
                <a:chOff x="3903" y="3156"/>
                <a:chExt cx="179" cy="213"/>
              </a:xfrm>
            </p:grpSpPr>
            <p:sp>
              <p:nvSpPr>
                <p:cNvPr id="1159" name="AutoShape 322"/>
                <p:cNvSpPr>
                  <a:spLocks noChangeAspect="1"/>
                </p:cNvSpPr>
                <p:nvPr/>
              </p:nvSpPr>
              <p:spPr>
                <a:xfrm>
                  <a:off x="3936" y="3312"/>
                  <a:ext cx="113" cy="57"/>
                </a:xfrm>
                <a:prstGeom prst="can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160" name="Group 323"/>
                <p:cNvGrpSpPr>
                  <a:grpSpLocks noChangeAspect="1"/>
                </p:cNvGrpSpPr>
                <p:nvPr/>
              </p:nvGrpSpPr>
              <p:grpSpPr>
                <a:xfrm>
                  <a:off x="3903" y="3156"/>
                  <a:ext cx="179" cy="155"/>
                  <a:chOff x="4640" y="3164"/>
                  <a:chExt cx="179" cy="155"/>
                </a:xfrm>
              </p:grpSpPr>
              <p:sp>
                <p:nvSpPr>
                  <p:cNvPr id="1161" name="AutoShape 324"/>
                  <p:cNvSpPr>
                    <a:spLocks noChangeAspect="1"/>
                  </p:cNvSpPr>
                  <p:nvPr/>
                </p:nvSpPr>
                <p:spPr>
                  <a:xfrm>
                    <a:off x="4640" y="3164"/>
                    <a:ext cx="179" cy="155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pPr eaLnBrk="1" hangingPunct="1"/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62" name="Line 325"/>
                  <p:cNvSpPr>
                    <a:spLocks noChangeAspect="1"/>
                  </p:cNvSpPr>
                  <p:nvPr/>
                </p:nvSpPr>
                <p:spPr>
                  <a:xfrm>
                    <a:off x="4661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63" name="Line 326"/>
                  <p:cNvSpPr>
                    <a:spLocks noChangeAspect="1"/>
                  </p:cNvSpPr>
                  <p:nvPr/>
                </p:nvSpPr>
                <p:spPr>
                  <a:xfrm>
                    <a:off x="4760" y="3210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64" name="Line 327"/>
                  <p:cNvSpPr>
                    <a:spLocks noChangeAspect="1"/>
                  </p:cNvSpPr>
                  <p:nvPr/>
                </p:nvSpPr>
                <p:spPr>
                  <a:xfrm>
                    <a:off x="4697" y="3209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65" name="Line 328"/>
                  <p:cNvSpPr>
                    <a:spLocks noChangeAspect="1"/>
                  </p:cNvSpPr>
                  <p:nvPr/>
                </p:nvSpPr>
                <p:spPr>
                  <a:xfrm>
                    <a:off x="4796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102" name="Group 329"/>
              <p:cNvGrpSpPr>
                <a:grpSpLocks noChangeAspect="1"/>
              </p:cNvGrpSpPr>
              <p:nvPr/>
            </p:nvGrpSpPr>
            <p:grpSpPr>
              <a:xfrm>
                <a:off x="5368" y="2226"/>
                <a:ext cx="120" cy="234"/>
                <a:chOff x="3903" y="3156"/>
                <a:chExt cx="179" cy="213"/>
              </a:xfrm>
            </p:grpSpPr>
            <p:sp>
              <p:nvSpPr>
                <p:cNvPr id="1152" name="AutoShape 330"/>
                <p:cNvSpPr>
                  <a:spLocks noChangeAspect="1"/>
                </p:cNvSpPr>
                <p:nvPr/>
              </p:nvSpPr>
              <p:spPr>
                <a:xfrm>
                  <a:off x="3936" y="3312"/>
                  <a:ext cx="113" cy="57"/>
                </a:xfrm>
                <a:prstGeom prst="can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153" name="Group 331"/>
                <p:cNvGrpSpPr>
                  <a:grpSpLocks noChangeAspect="1"/>
                </p:cNvGrpSpPr>
                <p:nvPr/>
              </p:nvGrpSpPr>
              <p:grpSpPr>
                <a:xfrm>
                  <a:off x="3903" y="3156"/>
                  <a:ext cx="179" cy="155"/>
                  <a:chOff x="4640" y="3164"/>
                  <a:chExt cx="179" cy="155"/>
                </a:xfrm>
              </p:grpSpPr>
              <p:sp>
                <p:nvSpPr>
                  <p:cNvPr id="1154" name="AutoShape 332"/>
                  <p:cNvSpPr>
                    <a:spLocks noChangeAspect="1"/>
                  </p:cNvSpPr>
                  <p:nvPr/>
                </p:nvSpPr>
                <p:spPr>
                  <a:xfrm>
                    <a:off x="4640" y="3164"/>
                    <a:ext cx="179" cy="155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pPr eaLnBrk="1" hangingPunct="1"/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55" name="Line 333"/>
                  <p:cNvSpPr>
                    <a:spLocks noChangeAspect="1"/>
                  </p:cNvSpPr>
                  <p:nvPr/>
                </p:nvSpPr>
                <p:spPr>
                  <a:xfrm>
                    <a:off x="4661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56" name="Line 334"/>
                  <p:cNvSpPr>
                    <a:spLocks noChangeAspect="1"/>
                  </p:cNvSpPr>
                  <p:nvPr/>
                </p:nvSpPr>
                <p:spPr>
                  <a:xfrm>
                    <a:off x="4760" y="3210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57" name="Line 335"/>
                  <p:cNvSpPr>
                    <a:spLocks noChangeAspect="1"/>
                  </p:cNvSpPr>
                  <p:nvPr/>
                </p:nvSpPr>
                <p:spPr>
                  <a:xfrm>
                    <a:off x="4697" y="3209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58" name="Line 336"/>
                  <p:cNvSpPr>
                    <a:spLocks noChangeAspect="1"/>
                  </p:cNvSpPr>
                  <p:nvPr/>
                </p:nvSpPr>
                <p:spPr>
                  <a:xfrm>
                    <a:off x="4796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103" name="Group 337"/>
              <p:cNvGrpSpPr>
                <a:grpSpLocks noChangeAspect="1"/>
              </p:cNvGrpSpPr>
              <p:nvPr/>
            </p:nvGrpSpPr>
            <p:grpSpPr>
              <a:xfrm>
                <a:off x="5697" y="2223"/>
                <a:ext cx="119" cy="233"/>
                <a:chOff x="3903" y="3156"/>
                <a:chExt cx="179" cy="213"/>
              </a:xfrm>
            </p:grpSpPr>
            <p:sp>
              <p:nvSpPr>
                <p:cNvPr id="1145" name="AutoShape 338"/>
                <p:cNvSpPr>
                  <a:spLocks noChangeAspect="1"/>
                </p:cNvSpPr>
                <p:nvPr/>
              </p:nvSpPr>
              <p:spPr>
                <a:xfrm>
                  <a:off x="3936" y="3312"/>
                  <a:ext cx="113" cy="57"/>
                </a:xfrm>
                <a:prstGeom prst="can">
                  <a:avLst>
                    <a:gd name="adj" fmla="val 25000"/>
                  </a:avLst>
                </a:prstGeom>
                <a:solidFill>
                  <a:srgbClr val="FFFFFF"/>
                </a:solidFill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146" name="Group 339"/>
                <p:cNvGrpSpPr>
                  <a:grpSpLocks noChangeAspect="1"/>
                </p:cNvGrpSpPr>
                <p:nvPr/>
              </p:nvGrpSpPr>
              <p:grpSpPr>
                <a:xfrm>
                  <a:off x="3903" y="3156"/>
                  <a:ext cx="179" cy="155"/>
                  <a:chOff x="4640" y="3164"/>
                  <a:chExt cx="179" cy="155"/>
                </a:xfrm>
              </p:grpSpPr>
              <p:sp>
                <p:nvSpPr>
                  <p:cNvPr id="1147" name="AutoShape 340"/>
                  <p:cNvSpPr>
                    <a:spLocks noChangeAspect="1"/>
                  </p:cNvSpPr>
                  <p:nvPr/>
                </p:nvSpPr>
                <p:spPr>
                  <a:xfrm>
                    <a:off x="4640" y="3164"/>
                    <a:ext cx="179" cy="155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pPr eaLnBrk="1" hangingPunct="1"/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48" name="Line 341"/>
                  <p:cNvSpPr>
                    <a:spLocks noChangeAspect="1"/>
                  </p:cNvSpPr>
                  <p:nvPr/>
                </p:nvSpPr>
                <p:spPr>
                  <a:xfrm>
                    <a:off x="4661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49" name="Line 342"/>
                  <p:cNvSpPr>
                    <a:spLocks noChangeAspect="1"/>
                  </p:cNvSpPr>
                  <p:nvPr/>
                </p:nvSpPr>
                <p:spPr>
                  <a:xfrm>
                    <a:off x="4760" y="3210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50" name="Line 343"/>
                  <p:cNvSpPr>
                    <a:spLocks noChangeAspect="1"/>
                  </p:cNvSpPr>
                  <p:nvPr/>
                </p:nvSpPr>
                <p:spPr>
                  <a:xfrm>
                    <a:off x="4697" y="3209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51" name="Line 344"/>
                  <p:cNvSpPr>
                    <a:spLocks noChangeAspect="1"/>
                  </p:cNvSpPr>
                  <p:nvPr/>
                </p:nvSpPr>
                <p:spPr>
                  <a:xfrm>
                    <a:off x="4796" y="3204"/>
                    <a:ext cx="0" cy="102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1104" name="Group 345"/>
              <p:cNvGrpSpPr>
                <a:grpSpLocks noChangeAspect="1"/>
              </p:cNvGrpSpPr>
              <p:nvPr/>
            </p:nvGrpSpPr>
            <p:grpSpPr>
              <a:xfrm>
                <a:off x="5564" y="1944"/>
                <a:ext cx="64" cy="63"/>
                <a:chOff x="3375" y="4257"/>
                <a:chExt cx="85" cy="85"/>
              </a:xfrm>
            </p:grpSpPr>
            <p:sp>
              <p:nvSpPr>
                <p:cNvPr id="1143" name="Oval 346"/>
                <p:cNvSpPr>
                  <a:spLocks noChangeAspect="1"/>
                </p:cNvSpPr>
                <p:nvPr/>
              </p:nvSpPr>
              <p:spPr>
                <a:xfrm>
                  <a:off x="3375" y="4257"/>
                  <a:ext cx="85" cy="85"/>
                </a:xfrm>
                <a:prstGeom prst="ellipse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pPr eaLnBrk="1" hangingPunct="1"/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44" name="Line 347"/>
                <p:cNvSpPr>
                  <a:spLocks noChangeAspect="1"/>
                </p:cNvSpPr>
                <p:nvPr/>
              </p:nvSpPr>
              <p:spPr>
                <a:xfrm>
                  <a:off x="3375" y="4302"/>
                  <a:ext cx="85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105" name="WordArt 348"/>
              <p:cNvSpPr>
                <a:spLocks noChangeAspect="1" noTextEdit="1"/>
              </p:cNvSpPr>
              <p:nvPr/>
            </p:nvSpPr>
            <p:spPr>
              <a:xfrm>
                <a:off x="5824" y="2398"/>
                <a:ext cx="186" cy="1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30690"/>
                  </a:avLst>
                </a:prstTxWarp>
                <a:normAutofit fontScale="25000"/>
              </a:bodyPr>
              <a:p>
                <a:pPr algn="ctr"/>
                <a:r>
                  <a:rPr lang="zh-CN" altLang="en-US" sz="1200" b="1">
                    <a:ln w="3175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15</a:t>
                </a:r>
                <a:endParaRPr lang="zh-CN" altLang="en-US" sz="1200" b="1">
                  <a:ln w="317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106" name="WordArt 349"/>
              <p:cNvSpPr>
                <a:spLocks noChangeAspect="1" noTextEdit="1"/>
              </p:cNvSpPr>
              <p:nvPr/>
            </p:nvSpPr>
            <p:spPr>
              <a:xfrm>
                <a:off x="5492" y="2400"/>
                <a:ext cx="110" cy="1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7606"/>
                  </a:avLst>
                </a:prstTxWarp>
                <a:normAutofit/>
              </a:bodyPr>
              <a:p>
                <a:pPr algn="ctr"/>
                <a:r>
                  <a:rPr lang="zh-CN" altLang="en-US" sz="1200" b="1">
                    <a:ln w="3175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</a:t>
                </a:r>
                <a:endParaRPr lang="zh-CN" altLang="en-US" sz="1200" b="1">
                  <a:ln w="3175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107" name="Line 350"/>
              <p:cNvSpPr/>
              <p:nvPr/>
            </p:nvSpPr>
            <p:spPr>
              <a:xfrm>
                <a:off x="5210" y="2433"/>
                <a:ext cx="66" cy="0"/>
              </a:xfrm>
              <a:prstGeom prst="line">
                <a:avLst/>
              </a:prstGeom>
              <a:ln w="952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</p:sp>
          <p:graphicFrame>
            <p:nvGraphicFramePr>
              <p:cNvPr id="1026" name="lxqdxt71"/>
              <p:cNvGraphicFramePr>
                <a:graphicFrameLocks noChangeAspect="1"/>
              </p:cNvGraphicFramePr>
              <p:nvPr/>
            </p:nvGraphicFramePr>
            <p:xfrm>
              <a:off x="5509" y="2004"/>
              <a:ext cx="185" cy="1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name="" r:id="rId1" imgW="165100" imgH="177800" progId="Equation.3">
                      <p:embed/>
                    </p:oleObj>
                  </mc:Choice>
                  <mc:Fallback>
                    <p:oleObj name="" r:id="rId1" imgW="165100" imgH="177800" progId="Equation.3">
                      <p:embed/>
                      <p:pic>
                        <p:nvPicPr>
                          <p:cNvPr id="0" name="图片 3083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5509" y="2004"/>
                            <a:ext cx="185" cy="194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108" name="Group 352"/>
              <p:cNvGrpSpPr/>
              <p:nvPr/>
            </p:nvGrpSpPr>
            <p:grpSpPr>
              <a:xfrm>
                <a:off x="5212" y="1489"/>
                <a:ext cx="808" cy="713"/>
                <a:chOff x="5212" y="1489"/>
                <a:chExt cx="808" cy="713"/>
              </a:xfrm>
            </p:grpSpPr>
            <p:grpSp>
              <p:nvGrpSpPr>
                <p:cNvPr id="1109" name="Group 353"/>
                <p:cNvGrpSpPr/>
                <p:nvPr/>
              </p:nvGrpSpPr>
              <p:grpSpPr>
                <a:xfrm>
                  <a:off x="5285" y="1617"/>
                  <a:ext cx="658" cy="585"/>
                  <a:chOff x="4918" y="3353"/>
                  <a:chExt cx="1209" cy="1075"/>
                </a:xfrm>
              </p:grpSpPr>
              <p:sp>
                <p:nvSpPr>
                  <p:cNvPr id="1110" name="Line 354"/>
                  <p:cNvSpPr>
                    <a:spLocks noChangeAspect="1"/>
                  </p:cNvSpPr>
                  <p:nvPr/>
                </p:nvSpPr>
                <p:spPr>
                  <a:xfrm flipV="1">
                    <a:off x="5517" y="3356"/>
                    <a:ext cx="0" cy="146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1" name="Line 355"/>
                  <p:cNvSpPr>
                    <a:spLocks noChangeAspect="1"/>
                  </p:cNvSpPr>
                  <p:nvPr/>
                </p:nvSpPr>
                <p:spPr>
                  <a:xfrm flipV="1">
                    <a:off x="5557" y="3358"/>
                    <a:ext cx="3" cy="6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2" name="Line 356"/>
                  <p:cNvSpPr>
                    <a:spLocks noChangeAspect="1"/>
                  </p:cNvSpPr>
                  <p:nvPr/>
                </p:nvSpPr>
                <p:spPr>
                  <a:xfrm flipV="1">
                    <a:off x="5596" y="3360"/>
                    <a:ext cx="7" cy="66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3" name="Line 357"/>
                  <p:cNvSpPr>
                    <a:spLocks noChangeAspect="1"/>
                  </p:cNvSpPr>
                  <p:nvPr/>
                </p:nvSpPr>
                <p:spPr>
                  <a:xfrm flipV="1">
                    <a:off x="5637" y="3365"/>
                    <a:ext cx="8" cy="6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4" name="Line 358"/>
                  <p:cNvSpPr>
                    <a:spLocks noChangeAspect="1"/>
                  </p:cNvSpPr>
                  <p:nvPr/>
                </p:nvSpPr>
                <p:spPr>
                  <a:xfrm flipV="1">
                    <a:off x="5677" y="3370"/>
                    <a:ext cx="11" cy="66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5" name="Line 359"/>
                  <p:cNvSpPr>
                    <a:spLocks noChangeAspect="1"/>
                  </p:cNvSpPr>
                  <p:nvPr/>
                </p:nvSpPr>
                <p:spPr>
                  <a:xfrm flipV="1">
                    <a:off x="5700" y="3379"/>
                    <a:ext cx="28" cy="143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6" name="Line 360"/>
                  <p:cNvSpPr>
                    <a:spLocks noChangeAspect="1"/>
                  </p:cNvSpPr>
                  <p:nvPr/>
                </p:nvSpPr>
                <p:spPr>
                  <a:xfrm flipV="1">
                    <a:off x="5754" y="3390"/>
                    <a:ext cx="17" cy="64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7" name="Line 361"/>
                  <p:cNvSpPr>
                    <a:spLocks noChangeAspect="1"/>
                  </p:cNvSpPr>
                  <p:nvPr/>
                </p:nvSpPr>
                <p:spPr>
                  <a:xfrm flipV="1">
                    <a:off x="5792" y="3402"/>
                    <a:ext cx="19" cy="6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8" name="Line 362"/>
                  <p:cNvSpPr>
                    <a:spLocks noChangeAspect="1"/>
                  </p:cNvSpPr>
                  <p:nvPr/>
                </p:nvSpPr>
                <p:spPr>
                  <a:xfrm flipV="1">
                    <a:off x="5830" y="3414"/>
                    <a:ext cx="22" cy="64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19" name="Line 363"/>
                  <p:cNvSpPr>
                    <a:spLocks noChangeAspect="1"/>
                  </p:cNvSpPr>
                  <p:nvPr/>
                </p:nvSpPr>
                <p:spPr>
                  <a:xfrm flipV="1">
                    <a:off x="5869" y="3430"/>
                    <a:ext cx="23" cy="6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0" name="Line 364"/>
                  <p:cNvSpPr>
                    <a:spLocks noChangeAspect="1"/>
                  </p:cNvSpPr>
                  <p:nvPr/>
                </p:nvSpPr>
                <p:spPr>
                  <a:xfrm flipV="1">
                    <a:off x="5874" y="3448"/>
                    <a:ext cx="57" cy="13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1" name="Line 365"/>
                  <p:cNvSpPr>
                    <a:spLocks noChangeAspect="1"/>
                  </p:cNvSpPr>
                  <p:nvPr/>
                </p:nvSpPr>
                <p:spPr>
                  <a:xfrm flipV="1">
                    <a:off x="5941" y="3467"/>
                    <a:ext cx="28" cy="59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2" name="Line 366"/>
                  <p:cNvSpPr>
                    <a:spLocks noChangeAspect="1"/>
                  </p:cNvSpPr>
                  <p:nvPr/>
                </p:nvSpPr>
                <p:spPr>
                  <a:xfrm flipV="1">
                    <a:off x="5976" y="3487"/>
                    <a:ext cx="31" cy="58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3" name="Line 367"/>
                  <p:cNvSpPr>
                    <a:spLocks noChangeAspect="1"/>
                  </p:cNvSpPr>
                  <p:nvPr/>
                </p:nvSpPr>
                <p:spPr>
                  <a:xfrm flipV="1">
                    <a:off x="6012" y="3509"/>
                    <a:ext cx="32" cy="57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4" name="Line 368"/>
                  <p:cNvSpPr>
                    <a:spLocks noChangeAspect="1"/>
                  </p:cNvSpPr>
                  <p:nvPr/>
                </p:nvSpPr>
                <p:spPr>
                  <a:xfrm flipV="1">
                    <a:off x="6046" y="3533"/>
                    <a:ext cx="34" cy="5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5" name="Line 369"/>
                  <p:cNvSpPr>
                    <a:spLocks noChangeAspect="1"/>
                  </p:cNvSpPr>
                  <p:nvPr/>
                </p:nvSpPr>
                <p:spPr>
                  <a:xfrm flipV="1">
                    <a:off x="6033" y="3559"/>
                    <a:ext cx="82" cy="117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6" name="Line 370"/>
                  <p:cNvSpPr>
                    <a:spLocks noChangeAspect="1"/>
                  </p:cNvSpPr>
                  <p:nvPr/>
                </p:nvSpPr>
                <p:spPr>
                  <a:xfrm flipH="1" flipV="1">
                    <a:off x="4920" y="3559"/>
                    <a:ext cx="81" cy="117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7" name="Line 371"/>
                  <p:cNvSpPr>
                    <a:spLocks noChangeAspect="1"/>
                  </p:cNvSpPr>
                  <p:nvPr/>
                </p:nvSpPr>
                <p:spPr>
                  <a:xfrm flipH="1" flipV="1">
                    <a:off x="4955" y="3533"/>
                    <a:ext cx="34" cy="5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8" name="Line 372"/>
                  <p:cNvSpPr>
                    <a:spLocks noChangeAspect="1"/>
                  </p:cNvSpPr>
                  <p:nvPr/>
                </p:nvSpPr>
                <p:spPr>
                  <a:xfrm flipH="1" flipV="1">
                    <a:off x="4991" y="3509"/>
                    <a:ext cx="32" cy="57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29" name="Line 373"/>
                  <p:cNvSpPr>
                    <a:spLocks noChangeAspect="1"/>
                  </p:cNvSpPr>
                  <p:nvPr/>
                </p:nvSpPr>
                <p:spPr>
                  <a:xfrm flipH="1" flipV="1">
                    <a:off x="5027" y="3487"/>
                    <a:ext cx="32" cy="58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0" name="Line 374"/>
                  <p:cNvSpPr>
                    <a:spLocks noChangeAspect="1"/>
                  </p:cNvSpPr>
                  <p:nvPr/>
                </p:nvSpPr>
                <p:spPr>
                  <a:xfrm flipH="1" flipV="1">
                    <a:off x="5065" y="3467"/>
                    <a:ext cx="29" cy="59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1" name="Line 375"/>
                  <p:cNvSpPr>
                    <a:spLocks noChangeAspect="1"/>
                  </p:cNvSpPr>
                  <p:nvPr/>
                </p:nvSpPr>
                <p:spPr>
                  <a:xfrm flipH="1" flipV="1">
                    <a:off x="5104" y="3448"/>
                    <a:ext cx="57" cy="13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2" name="Line 376"/>
                  <p:cNvSpPr>
                    <a:spLocks noChangeAspect="1"/>
                  </p:cNvSpPr>
                  <p:nvPr/>
                </p:nvSpPr>
                <p:spPr>
                  <a:xfrm flipH="1" flipV="1">
                    <a:off x="5143" y="3430"/>
                    <a:ext cx="23" cy="6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3" name="Line 377"/>
                  <p:cNvSpPr>
                    <a:spLocks noChangeAspect="1"/>
                  </p:cNvSpPr>
                  <p:nvPr/>
                </p:nvSpPr>
                <p:spPr>
                  <a:xfrm flipH="1" flipV="1">
                    <a:off x="5182" y="3414"/>
                    <a:ext cx="22" cy="64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4" name="Line 378"/>
                  <p:cNvSpPr>
                    <a:spLocks noChangeAspect="1"/>
                  </p:cNvSpPr>
                  <p:nvPr/>
                </p:nvSpPr>
                <p:spPr>
                  <a:xfrm flipH="1" flipV="1">
                    <a:off x="5223" y="3402"/>
                    <a:ext cx="19" cy="62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5" name="Line 379"/>
                  <p:cNvSpPr>
                    <a:spLocks noChangeAspect="1"/>
                  </p:cNvSpPr>
                  <p:nvPr/>
                </p:nvSpPr>
                <p:spPr>
                  <a:xfrm flipH="1" flipV="1">
                    <a:off x="5264" y="3390"/>
                    <a:ext cx="16" cy="64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6" name="Line 380"/>
                  <p:cNvSpPr>
                    <a:spLocks noChangeAspect="1"/>
                  </p:cNvSpPr>
                  <p:nvPr/>
                </p:nvSpPr>
                <p:spPr>
                  <a:xfrm flipH="1" flipV="1">
                    <a:off x="5306" y="3379"/>
                    <a:ext cx="29" cy="143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7" name="Line 381"/>
                  <p:cNvSpPr>
                    <a:spLocks noChangeAspect="1"/>
                  </p:cNvSpPr>
                  <p:nvPr/>
                </p:nvSpPr>
                <p:spPr>
                  <a:xfrm flipH="1" flipV="1">
                    <a:off x="5347" y="3370"/>
                    <a:ext cx="11" cy="66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8" name="Line 382"/>
                  <p:cNvSpPr>
                    <a:spLocks noChangeAspect="1"/>
                  </p:cNvSpPr>
                  <p:nvPr/>
                </p:nvSpPr>
                <p:spPr>
                  <a:xfrm flipH="1" flipV="1">
                    <a:off x="5389" y="3365"/>
                    <a:ext cx="9" cy="6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39" name="Line 383"/>
                  <p:cNvSpPr>
                    <a:spLocks noChangeAspect="1"/>
                  </p:cNvSpPr>
                  <p:nvPr/>
                </p:nvSpPr>
                <p:spPr>
                  <a:xfrm flipH="1" flipV="1">
                    <a:off x="5432" y="3360"/>
                    <a:ext cx="6" cy="66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40" name="Line 384"/>
                  <p:cNvSpPr>
                    <a:spLocks noChangeAspect="1"/>
                  </p:cNvSpPr>
                  <p:nvPr/>
                </p:nvSpPr>
                <p:spPr>
                  <a:xfrm flipH="1" flipV="1">
                    <a:off x="5475" y="3358"/>
                    <a:ext cx="3" cy="65"/>
                  </a:xfrm>
                  <a:prstGeom prst="line">
                    <a:avLst/>
                  </a:prstGeom>
                  <a:ln w="6350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141" name="Arc 385"/>
                  <p:cNvSpPr/>
                  <p:nvPr/>
                </p:nvSpPr>
                <p:spPr>
                  <a:xfrm>
                    <a:off x="4918" y="3353"/>
                    <a:ext cx="1209" cy="1062"/>
                  </a:xfrm>
                  <a:custGeom>
                    <a:avLst/>
                    <a:gdLst>
                      <a:gd name="txL" fmla="*/ 0 w 25569"/>
                      <a:gd name="txT" fmla="*/ 0 h 21600"/>
                      <a:gd name="txR" fmla="*/ 25569 w 25569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txL" t="txT" r="txR" b="txB"/>
                    <a:pathLst>
                      <a:path w="25569" h="21600" fill="none">
                        <a:moveTo>
                          <a:pt x="-1" y="4240"/>
                        </a:moveTo>
                        <a:cubicBezTo>
                          <a:pt x="3719" y="1486"/>
                          <a:pt x="8224" y="0"/>
                          <a:pt x="12853" y="0"/>
                        </a:cubicBezTo>
                        <a:cubicBezTo>
                          <a:pt x="17422" y="0"/>
                          <a:pt x="21875" y="1449"/>
                          <a:pt x="25569" y="4139"/>
                        </a:cubicBezTo>
                      </a:path>
                      <a:path w="25569" h="21600" stroke="0">
                        <a:moveTo>
                          <a:pt x="-1" y="4240"/>
                        </a:moveTo>
                        <a:cubicBezTo>
                          <a:pt x="3719" y="1486"/>
                          <a:pt x="8224" y="0"/>
                          <a:pt x="12853" y="0"/>
                        </a:cubicBezTo>
                        <a:cubicBezTo>
                          <a:pt x="17422" y="0"/>
                          <a:pt x="21875" y="1449"/>
                          <a:pt x="25569" y="4139"/>
                        </a:cubicBezTo>
                        <a:lnTo>
                          <a:pt x="12853" y="21600"/>
                        </a:lnTo>
                        <a:lnTo>
                          <a:pt x="-1" y="4240"/>
                        </a:lnTo>
                        <a:close/>
                      </a:path>
                    </a:pathLst>
                  </a:custGeom>
                  <a:noFill/>
                  <a:ln w="63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42" name="Arc 386"/>
                  <p:cNvSpPr/>
                  <p:nvPr/>
                </p:nvSpPr>
                <p:spPr>
                  <a:xfrm>
                    <a:off x="4966" y="3428"/>
                    <a:ext cx="1105" cy="1000"/>
                  </a:xfrm>
                  <a:custGeom>
                    <a:avLst/>
                    <a:gdLst>
                      <a:gd name="txL" fmla="*/ 0 w 24890"/>
                      <a:gd name="txT" fmla="*/ 0 h 21600"/>
                      <a:gd name="txR" fmla="*/ 24890 w 2489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txL" t="txT" r="txR" b="txB"/>
                    <a:pathLst>
                      <a:path w="24890" h="21600" fill="none">
                        <a:moveTo>
                          <a:pt x="-1" y="3995"/>
                        </a:moveTo>
                        <a:cubicBezTo>
                          <a:pt x="3655" y="1396"/>
                          <a:pt x="8030" y="0"/>
                          <a:pt x="12516" y="0"/>
                        </a:cubicBezTo>
                        <a:cubicBezTo>
                          <a:pt x="16942" y="0"/>
                          <a:pt x="21262" y="1359"/>
                          <a:pt x="24890" y="3895"/>
                        </a:cubicBezTo>
                      </a:path>
                      <a:path w="24890" h="21600" stroke="0">
                        <a:moveTo>
                          <a:pt x="-1" y="3995"/>
                        </a:moveTo>
                        <a:cubicBezTo>
                          <a:pt x="3655" y="1396"/>
                          <a:pt x="8030" y="0"/>
                          <a:pt x="12516" y="0"/>
                        </a:cubicBezTo>
                        <a:cubicBezTo>
                          <a:pt x="16942" y="0"/>
                          <a:pt x="21262" y="1359"/>
                          <a:pt x="24890" y="3895"/>
                        </a:cubicBezTo>
                        <a:lnTo>
                          <a:pt x="12516" y="21600"/>
                        </a:lnTo>
                        <a:lnTo>
                          <a:pt x="-1" y="3995"/>
                        </a:lnTo>
                        <a:close/>
                      </a:path>
                    </a:pathLst>
                  </a:custGeom>
                  <a:noFill/>
                  <a:ln w="63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</p:grpSp>
            <p:graphicFrame>
              <p:nvGraphicFramePr>
                <p:cNvPr id="1027" name="Object 78"/>
                <p:cNvGraphicFramePr>
                  <a:graphicFrameLocks noChangeAspect="1"/>
                </p:cNvGraphicFramePr>
                <p:nvPr/>
              </p:nvGraphicFramePr>
              <p:xfrm>
                <a:off x="5442" y="1491"/>
                <a:ext cx="111" cy="15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76" name="" r:id="rId3" imgW="114300" imgH="165100" progId="Equation.3">
                        <p:embed/>
                      </p:oleObj>
                    </mc:Choice>
                    <mc:Fallback>
                      <p:oleObj name="" r:id="rId3" imgW="114300" imgH="165100" progId="Equation.3">
                        <p:embed/>
                        <p:pic>
                          <p:nvPicPr>
                            <p:cNvPr id="0" name="图片 3075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42" y="1491"/>
                              <a:ext cx="111" cy="156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8" name="Object 79"/>
                <p:cNvGraphicFramePr>
                  <a:graphicFrameLocks noChangeAspect="1"/>
                </p:cNvGraphicFramePr>
                <p:nvPr/>
              </p:nvGraphicFramePr>
              <p:xfrm>
                <a:off x="5684" y="1489"/>
                <a:ext cx="124" cy="15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77" name="" r:id="rId5" imgW="127000" imgH="165100" progId="Equation.3">
                        <p:embed/>
                      </p:oleObj>
                    </mc:Choice>
                    <mc:Fallback>
                      <p:oleObj name="" r:id="rId5" imgW="127000" imgH="165100" progId="Equation.3">
                        <p:embed/>
                        <p:pic>
                          <p:nvPicPr>
                            <p:cNvPr id="0" name="图片 3076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84" y="1489"/>
                              <a:ext cx="124" cy="15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9" name="Object 80"/>
                <p:cNvGraphicFramePr>
                  <a:graphicFrameLocks noChangeAspect="1"/>
                </p:cNvGraphicFramePr>
                <p:nvPr/>
              </p:nvGraphicFramePr>
              <p:xfrm>
                <a:off x="5896" y="1592"/>
                <a:ext cx="124" cy="16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78" name="" r:id="rId7" imgW="127000" imgH="177165" progId="Equation.3">
                        <p:embed/>
                      </p:oleObj>
                    </mc:Choice>
                    <mc:Fallback>
                      <p:oleObj name="" r:id="rId7" imgW="127000" imgH="177165" progId="Equation.3">
                        <p:embed/>
                        <p:pic>
                          <p:nvPicPr>
                            <p:cNvPr id="0" name="图片 3077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896" y="1592"/>
                              <a:ext cx="124" cy="169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0" name="Object 81"/>
                <p:cNvGraphicFramePr>
                  <a:graphicFrameLocks noChangeAspect="1"/>
                </p:cNvGraphicFramePr>
                <p:nvPr/>
              </p:nvGraphicFramePr>
              <p:xfrm>
                <a:off x="5258" y="1758"/>
                <a:ext cx="123" cy="1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79" name="" r:id="rId9" imgW="127000" imgH="177165" progId="Equation.3">
                        <p:embed/>
                      </p:oleObj>
                    </mc:Choice>
                    <mc:Fallback>
                      <p:oleObj name="" r:id="rId9" imgW="127000" imgH="177165" progId="Equation.3">
                        <p:embed/>
                        <p:pic>
                          <p:nvPicPr>
                            <p:cNvPr id="0" name="图片 3078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258" y="1758"/>
                              <a:ext cx="123" cy="16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1" name="Object 82"/>
                <p:cNvGraphicFramePr>
                  <a:graphicFrameLocks noChangeAspect="1"/>
                </p:cNvGraphicFramePr>
                <p:nvPr/>
              </p:nvGraphicFramePr>
              <p:xfrm>
                <a:off x="5468" y="1689"/>
                <a:ext cx="117" cy="15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0" name="" r:id="rId11" imgW="127000" imgH="177165" progId="Equation.3">
                        <p:embed/>
                      </p:oleObj>
                    </mc:Choice>
                    <mc:Fallback>
                      <p:oleObj name="" r:id="rId11" imgW="127000" imgH="177165" progId="Equation.3">
                        <p:embed/>
                        <p:pic>
                          <p:nvPicPr>
                            <p:cNvPr id="0" name="图片 3079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68" y="1689"/>
                              <a:ext cx="117" cy="159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2" name="Object 83"/>
                <p:cNvGraphicFramePr>
                  <a:graphicFrameLocks noChangeAspect="1"/>
                </p:cNvGraphicFramePr>
                <p:nvPr/>
              </p:nvGraphicFramePr>
              <p:xfrm>
                <a:off x="5620" y="1689"/>
                <a:ext cx="175" cy="15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1" name="" r:id="rId13" imgW="190500" imgH="177800" progId="Equation.3">
                        <p:embed/>
                      </p:oleObj>
                    </mc:Choice>
                    <mc:Fallback>
                      <p:oleObj name="" r:id="rId13" imgW="190500" imgH="177800" progId="Equation.3">
                        <p:embed/>
                        <p:pic>
                          <p:nvPicPr>
                            <p:cNvPr id="0" name="图片 3080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20" y="1689"/>
                              <a:ext cx="175" cy="159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3" name="Object 84"/>
                <p:cNvGraphicFramePr>
                  <a:graphicFrameLocks noChangeAspect="1"/>
                </p:cNvGraphicFramePr>
                <p:nvPr/>
              </p:nvGraphicFramePr>
              <p:xfrm>
                <a:off x="5812" y="1767"/>
                <a:ext cx="175" cy="15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2" name="" r:id="rId15" imgW="190500" imgH="177800" progId="Equation.3">
                        <p:embed/>
                      </p:oleObj>
                    </mc:Choice>
                    <mc:Fallback>
                      <p:oleObj name="" r:id="rId15" imgW="190500" imgH="177800" progId="Equation.3">
                        <p:embed/>
                        <p:pic>
                          <p:nvPicPr>
                            <p:cNvPr id="0" name="图片 3081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812" y="1767"/>
                              <a:ext cx="175" cy="159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34" name="Object 85"/>
                <p:cNvGraphicFramePr>
                  <a:graphicFrameLocks noChangeAspect="1"/>
                </p:cNvGraphicFramePr>
                <p:nvPr/>
              </p:nvGraphicFramePr>
              <p:xfrm>
                <a:off x="5212" y="1593"/>
                <a:ext cx="123" cy="1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3" name="" r:id="rId17" imgW="127000" imgH="177165" progId="Equation.3">
                        <p:embed/>
                      </p:oleObj>
                    </mc:Choice>
                    <mc:Fallback>
                      <p:oleObj name="" r:id="rId17" imgW="127000" imgH="177165" progId="Equation.3">
                        <p:embed/>
                        <p:pic>
                          <p:nvPicPr>
                            <p:cNvPr id="0" name="图片 3082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212" y="1593"/>
                              <a:ext cx="123" cy="16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  <a:miter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1052" name="Freeform 395"/>
            <p:cNvSpPr>
              <a:spLocks noChangeAspect="1"/>
            </p:cNvSpPr>
            <p:nvPr/>
          </p:nvSpPr>
          <p:spPr>
            <a:xfrm>
              <a:off x="5294" y="1746"/>
              <a:ext cx="117" cy="174"/>
            </a:xfrm>
            <a:custGeom>
              <a:avLst/>
              <a:gdLst>
                <a:gd name="txL" fmla="*/ 0 w 117"/>
                <a:gd name="txT" fmla="*/ 0 h 174"/>
                <a:gd name="txR" fmla="*/ 117 w 117"/>
                <a:gd name="txB" fmla="*/ 174 h 174"/>
              </a:gdLst>
              <a:ahLst/>
              <a:cxnLst>
                <a:cxn ang="0">
                  <a:pos x="0" y="0"/>
                </a:cxn>
                <a:cxn ang="0">
                  <a:pos x="117" y="174"/>
                </a:cxn>
              </a:cxnLst>
              <a:rect l="txL" t="txT" r="txR" b="txB"/>
              <a:pathLst>
                <a:path w="117" h="174">
                  <a:moveTo>
                    <a:pt x="0" y="0"/>
                  </a:moveTo>
                  <a:lnTo>
                    <a:pt x="117" y="174"/>
                  </a:lnTo>
                </a:path>
              </a:pathLst>
            </a:custGeom>
            <a:noFill/>
            <a:ln w="9525" cap="flat" cmpd="sng">
              <a:solidFill>
                <a:srgbClr val="FF0000"/>
              </a:solidFill>
              <a:prstDash val="solid"/>
              <a:round/>
              <a:headEnd type="stealth" w="sm" len="sm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97676" name="Freeform 396"/>
          <p:cNvSpPr/>
          <p:nvPr/>
        </p:nvSpPr>
        <p:spPr>
          <a:xfrm>
            <a:off x="5803900" y="3789363"/>
            <a:ext cx="719138" cy="1079500"/>
          </a:xfrm>
          <a:custGeom>
            <a:avLst/>
            <a:gdLst>
              <a:gd name="txL" fmla="*/ 0 w 453"/>
              <a:gd name="txT" fmla="*/ 0 h 680"/>
              <a:gd name="txR" fmla="*/ 453 w 453"/>
              <a:gd name="txB" fmla="*/ 680 h 680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453" h="680">
                <a:moveTo>
                  <a:pt x="0" y="680"/>
                </a:moveTo>
                <a:cubicBezTo>
                  <a:pt x="121" y="634"/>
                  <a:pt x="242" y="589"/>
                  <a:pt x="317" y="544"/>
                </a:cubicBezTo>
                <a:cubicBezTo>
                  <a:pt x="392" y="499"/>
                  <a:pt x="453" y="499"/>
                  <a:pt x="453" y="408"/>
                </a:cubicBezTo>
                <a:cubicBezTo>
                  <a:pt x="453" y="317"/>
                  <a:pt x="385" y="158"/>
                  <a:pt x="317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677" name="Freeform 397"/>
          <p:cNvSpPr/>
          <p:nvPr/>
        </p:nvSpPr>
        <p:spPr>
          <a:xfrm>
            <a:off x="4999038" y="3789363"/>
            <a:ext cx="947737" cy="1152525"/>
          </a:xfrm>
          <a:custGeom>
            <a:avLst/>
            <a:gdLst>
              <a:gd name="txL" fmla="*/ 0 w 597"/>
              <a:gd name="txT" fmla="*/ 0 h 726"/>
              <a:gd name="txR" fmla="*/ 597 w 597"/>
              <a:gd name="txB" fmla="*/ 726 h 72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597" h="726">
                <a:moveTo>
                  <a:pt x="144" y="726"/>
                </a:moveTo>
                <a:cubicBezTo>
                  <a:pt x="106" y="710"/>
                  <a:pt x="68" y="695"/>
                  <a:pt x="53" y="635"/>
                </a:cubicBezTo>
                <a:cubicBezTo>
                  <a:pt x="38" y="575"/>
                  <a:pt x="0" y="423"/>
                  <a:pt x="53" y="363"/>
                </a:cubicBezTo>
                <a:cubicBezTo>
                  <a:pt x="106" y="303"/>
                  <a:pt x="280" y="332"/>
                  <a:pt x="371" y="272"/>
                </a:cubicBezTo>
                <a:cubicBezTo>
                  <a:pt x="462" y="212"/>
                  <a:pt x="529" y="106"/>
                  <a:pt x="597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678" name="Freeform 398"/>
          <p:cNvSpPr/>
          <p:nvPr/>
        </p:nvSpPr>
        <p:spPr>
          <a:xfrm>
            <a:off x="5980113" y="3783013"/>
            <a:ext cx="1911350" cy="1085850"/>
          </a:xfrm>
          <a:custGeom>
            <a:avLst/>
            <a:gdLst>
              <a:gd name="txL" fmla="*/ 0 w 1204"/>
              <a:gd name="txT" fmla="*/ 0 h 684"/>
              <a:gd name="txR" fmla="*/ 1204 w 1204"/>
              <a:gd name="txB" fmla="*/ 684 h 684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204" h="684">
                <a:moveTo>
                  <a:pt x="0" y="0"/>
                </a:moveTo>
                <a:cubicBezTo>
                  <a:pt x="60" y="70"/>
                  <a:pt x="208" y="340"/>
                  <a:pt x="358" y="418"/>
                </a:cubicBezTo>
                <a:cubicBezTo>
                  <a:pt x="508" y="496"/>
                  <a:pt x="777" y="442"/>
                  <a:pt x="899" y="471"/>
                </a:cubicBezTo>
                <a:cubicBezTo>
                  <a:pt x="1021" y="500"/>
                  <a:pt x="1041" y="557"/>
                  <a:pt x="1092" y="593"/>
                </a:cubicBezTo>
                <a:cubicBezTo>
                  <a:pt x="1143" y="629"/>
                  <a:pt x="1166" y="665"/>
                  <a:pt x="1204" y="684"/>
                </a:cubicBezTo>
              </a:path>
            </a:pathLst>
          </a:custGeom>
          <a:noFill/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7679" name="Freeform 399"/>
          <p:cNvSpPr/>
          <p:nvPr/>
        </p:nvSpPr>
        <p:spPr>
          <a:xfrm>
            <a:off x="6307138" y="3789363"/>
            <a:ext cx="2254250" cy="1079500"/>
          </a:xfrm>
          <a:custGeom>
            <a:avLst/>
            <a:gdLst>
              <a:gd name="txL" fmla="*/ 0 w 1420"/>
              <a:gd name="txT" fmla="*/ 0 h 680"/>
              <a:gd name="txR" fmla="*/ 1420 w 1420"/>
              <a:gd name="txB" fmla="*/ 680 h 680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420" h="680">
                <a:moveTo>
                  <a:pt x="0" y="0"/>
                </a:moveTo>
                <a:cubicBezTo>
                  <a:pt x="37" y="83"/>
                  <a:pt x="82" y="154"/>
                  <a:pt x="272" y="181"/>
                </a:cubicBezTo>
                <a:cubicBezTo>
                  <a:pt x="462" y="208"/>
                  <a:pt x="953" y="122"/>
                  <a:pt x="1138" y="161"/>
                </a:cubicBezTo>
                <a:cubicBezTo>
                  <a:pt x="1323" y="200"/>
                  <a:pt x="1346" y="327"/>
                  <a:pt x="1383" y="414"/>
                </a:cubicBezTo>
                <a:cubicBezTo>
                  <a:pt x="1420" y="501"/>
                  <a:pt x="1366" y="625"/>
                  <a:pt x="1361" y="680"/>
                </a:cubicBezTo>
              </a:path>
            </a:pathLst>
          </a:custGeom>
          <a:noFill/>
          <a:ln w="2540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9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9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9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9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9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9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9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9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527" grpId="0" bldLvl="0" animBg="1"/>
      <p:bldP spid="97528" grpId="0" bldLvl="0" animBg="1"/>
      <p:bldP spid="97529" grpId="0" bldLvl="0" animBg="1"/>
      <p:bldP spid="97530" grpId="0" bldLvl="0" animBg="1"/>
      <p:bldP spid="97676" grpId="0" bldLvl="0" animBg="1"/>
      <p:bldP spid="97676" grpId="1" bldLvl="0" animBg="1"/>
      <p:bldP spid="97677" grpId="0" bldLvl="0" animBg="1"/>
      <p:bldP spid="97677" grpId="1" bldLvl="0" animBg="1"/>
      <p:bldP spid="97677" grpId="2" bldLvl="0" animBg="1"/>
      <p:bldP spid="97678" grpId="0" bldLvl="0" animBg="1"/>
      <p:bldP spid="97678" grpId="1" bldLvl="0" animBg="1"/>
      <p:bldP spid="9767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AutoShape 7"/>
          <p:cNvSpPr/>
          <p:nvPr/>
        </p:nvSpPr>
        <p:spPr>
          <a:xfrm>
            <a:off x="3627438" y="404813"/>
            <a:ext cx="51657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探究串联电路电压的特点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229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38538" y="1844675"/>
            <a:ext cx="5343525" cy="4448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AutoShape 4"/>
          <p:cNvSpPr/>
          <p:nvPr/>
        </p:nvSpPr>
        <p:spPr>
          <a:xfrm>
            <a:off x="3719513" y="549275"/>
            <a:ext cx="47339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串联电路电压的特点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3315" name="Group 50"/>
          <p:cNvGrpSpPr/>
          <p:nvPr/>
        </p:nvGrpSpPr>
        <p:grpSpPr>
          <a:xfrm>
            <a:off x="4440238" y="1557338"/>
            <a:ext cx="3024187" cy="2654300"/>
            <a:chOff x="1837" y="1253"/>
            <a:chExt cx="1905" cy="1672"/>
          </a:xfrm>
        </p:grpSpPr>
        <p:sp>
          <p:nvSpPr>
            <p:cNvPr id="13320" name="Text Box 15"/>
            <p:cNvSpPr txBox="1"/>
            <p:nvPr/>
          </p:nvSpPr>
          <p:spPr>
            <a:xfrm>
              <a:off x="3016" y="2478"/>
              <a:ext cx="519" cy="447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pPr algn="just" eaLnBrk="1" hangingPunct="1"/>
              <a:r>
                <a:rPr lang="en-US" altLang="zh-CN" sz="1600" b="1" dirty="0">
                  <a:latin typeface="Times New Roman" panose="02020603050405020304" pitchFamily="18" charset="0"/>
                </a:rPr>
                <a:t>L</a:t>
              </a:r>
              <a:r>
                <a:rPr lang="en-US" altLang="zh-CN" sz="1600" b="1" baseline="-25000" dirty="0">
                  <a:latin typeface="Times New Roman" panose="02020603050405020304" pitchFamily="18" charset="0"/>
                </a:rPr>
                <a:t>2</a:t>
              </a:r>
              <a:endParaRPr lang="en-US" altLang="zh-CN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3321" name="Text Box 16"/>
            <p:cNvSpPr txBox="1"/>
            <p:nvPr/>
          </p:nvSpPr>
          <p:spPr>
            <a:xfrm>
              <a:off x="2290" y="2478"/>
              <a:ext cx="519" cy="447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pPr algn="just" eaLnBrk="1" hangingPunct="1"/>
              <a:r>
                <a:rPr lang="en-US" altLang="zh-CN" sz="1600" b="1" dirty="0">
                  <a:latin typeface="Times New Roman" panose="02020603050405020304" pitchFamily="18" charset="0"/>
                </a:rPr>
                <a:t>L</a:t>
              </a:r>
              <a:r>
                <a:rPr lang="en-US" altLang="zh-CN" sz="1600" b="1" baseline="-25000" dirty="0">
                  <a:latin typeface="Times New Roman" panose="02020603050405020304" pitchFamily="18" charset="0"/>
                </a:rPr>
                <a:t>1</a:t>
              </a:r>
              <a:endParaRPr lang="en-US" altLang="zh-CN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3322" name="xjhzja29"/>
            <p:cNvSpPr/>
            <p:nvPr/>
          </p:nvSpPr>
          <p:spPr>
            <a:xfrm>
              <a:off x="1837" y="1402"/>
              <a:ext cx="1905" cy="983"/>
            </a:xfrm>
            <a:prstGeom prst="rect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3323" name="lxqdxt14-1"/>
            <p:cNvGrpSpPr/>
            <p:nvPr/>
          </p:nvGrpSpPr>
          <p:grpSpPr>
            <a:xfrm>
              <a:off x="2530" y="1253"/>
              <a:ext cx="110" cy="332"/>
              <a:chOff x="2322" y="1653"/>
              <a:chExt cx="315" cy="468"/>
            </a:xfrm>
          </p:grpSpPr>
          <p:sp>
            <p:nvSpPr>
              <p:cNvPr id="13352" name="Rectangle 19"/>
              <p:cNvSpPr/>
              <p:nvPr/>
            </p:nvSpPr>
            <p:spPr>
              <a:xfrm>
                <a:off x="2322" y="1653"/>
                <a:ext cx="315" cy="4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353" name="Line 20"/>
              <p:cNvSpPr/>
              <p:nvPr/>
            </p:nvSpPr>
            <p:spPr>
              <a:xfrm>
                <a:off x="2322" y="1733"/>
                <a:ext cx="0" cy="312"/>
              </a:xfrm>
              <a:prstGeom prst="line">
                <a:avLst/>
              </a:prstGeom>
              <a:ln w="254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54" name="Line 21"/>
              <p:cNvSpPr/>
              <p:nvPr/>
            </p:nvSpPr>
            <p:spPr>
              <a:xfrm>
                <a:off x="2637" y="1653"/>
                <a:ext cx="0" cy="468"/>
              </a:xfrm>
              <a:prstGeom prst="line">
                <a:avLst/>
              </a:prstGeom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3324" name="Group 22"/>
            <p:cNvGrpSpPr/>
            <p:nvPr/>
          </p:nvGrpSpPr>
          <p:grpSpPr>
            <a:xfrm>
              <a:off x="3049" y="1253"/>
              <a:ext cx="347" cy="298"/>
              <a:chOff x="3248" y="4092"/>
              <a:chExt cx="362" cy="312"/>
            </a:xfrm>
          </p:grpSpPr>
          <p:sp>
            <p:nvSpPr>
              <p:cNvPr id="13348" name="Rectangle 23"/>
              <p:cNvSpPr/>
              <p:nvPr/>
            </p:nvSpPr>
            <p:spPr>
              <a:xfrm>
                <a:off x="3248" y="4092"/>
                <a:ext cx="362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3349" name="Group 24"/>
              <p:cNvGrpSpPr/>
              <p:nvPr/>
            </p:nvGrpSpPr>
            <p:grpSpPr>
              <a:xfrm>
                <a:off x="3248" y="4092"/>
                <a:ext cx="362" cy="156"/>
                <a:chOff x="2162" y="3936"/>
                <a:chExt cx="362" cy="156"/>
              </a:xfrm>
            </p:grpSpPr>
            <p:sp>
              <p:nvSpPr>
                <p:cNvPr id="13350" name="Line 25"/>
                <p:cNvSpPr/>
                <p:nvPr/>
              </p:nvSpPr>
              <p:spPr>
                <a:xfrm flipV="1">
                  <a:off x="2162" y="3936"/>
                  <a:ext cx="362" cy="156"/>
                </a:xfrm>
                <a:prstGeom prst="line">
                  <a:avLst/>
                </a:prstGeom>
                <a:ln w="19050" cap="flat" cmpd="sng">
                  <a:solidFill>
                    <a:srgbClr val="000000"/>
                  </a:solidFill>
                  <a:prstDash val="solid"/>
                  <a:headEnd type="oval" w="med" len="med"/>
                  <a:tailEnd type="none" w="sm" len="sm"/>
                </a:ln>
              </p:spPr>
            </p:sp>
            <p:sp>
              <p:nvSpPr>
                <p:cNvPr id="13351" name="Line 26"/>
                <p:cNvSpPr/>
                <p:nvPr/>
              </p:nvSpPr>
              <p:spPr>
                <a:xfrm>
                  <a:off x="2524" y="4092"/>
                  <a:ext cx="0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oval" w="sm" len="sm"/>
                  <a:tailEnd type="oval" w="sm" len="sm"/>
                </a:ln>
              </p:spPr>
            </p:sp>
          </p:grpSp>
        </p:grpSp>
        <p:sp>
          <p:nvSpPr>
            <p:cNvPr id="13325" name="AutoShape 29"/>
            <p:cNvSpPr/>
            <p:nvPr/>
          </p:nvSpPr>
          <p:spPr>
            <a:xfrm>
              <a:off x="3079" y="2260"/>
              <a:ext cx="225" cy="227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26" name="AutoShape 8"/>
            <p:cNvSpPr/>
            <p:nvPr/>
          </p:nvSpPr>
          <p:spPr>
            <a:xfrm>
              <a:off x="2272" y="2260"/>
              <a:ext cx="225" cy="227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3327" name="Group 41"/>
            <p:cNvGrpSpPr/>
            <p:nvPr/>
          </p:nvGrpSpPr>
          <p:grpSpPr>
            <a:xfrm>
              <a:off x="2037" y="2024"/>
              <a:ext cx="680" cy="363"/>
              <a:chOff x="2064" y="2024"/>
              <a:chExt cx="680" cy="363"/>
            </a:xfrm>
          </p:grpSpPr>
          <p:sp>
            <p:nvSpPr>
              <p:cNvPr id="13345" name="Line 38"/>
              <p:cNvSpPr/>
              <p:nvPr/>
            </p:nvSpPr>
            <p:spPr>
              <a:xfrm flipV="1">
                <a:off x="206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  <p:sp>
            <p:nvSpPr>
              <p:cNvPr id="13346" name="Line 39"/>
              <p:cNvSpPr/>
              <p:nvPr/>
            </p:nvSpPr>
            <p:spPr>
              <a:xfrm>
                <a:off x="2064" y="2024"/>
                <a:ext cx="68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7" name="Line 40"/>
              <p:cNvSpPr/>
              <p:nvPr/>
            </p:nvSpPr>
            <p:spPr>
              <a:xfrm flipV="1">
                <a:off x="274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</p:grpSp>
        <p:grpSp>
          <p:nvGrpSpPr>
            <p:cNvPr id="13328" name="Group 30"/>
            <p:cNvGrpSpPr/>
            <p:nvPr/>
          </p:nvGrpSpPr>
          <p:grpSpPr>
            <a:xfrm>
              <a:off x="2271" y="1915"/>
              <a:ext cx="215" cy="212"/>
              <a:chOff x="1196" y="2233"/>
              <a:chExt cx="215" cy="212"/>
            </a:xfrm>
          </p:grpSpPr>
          <p:sp>
            <p:nvSpPr>
              <p:cNvPr id="13343" name="Oval 6"/>
              <p:cNvSpPr/>
              <p:nvPr/>
            </p:nvSpPr>
            <p:spPr>
              <a:xfrm>
                <a:off x="1196" y="2233"/>
                <a:ext cx="212" cy="212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344" name="Text Box 7"/>
              <p:cNvSpPr txBox="1"/>
              <p:nvPr/>
            </p:nvSpPr>
            <p:spPr>
              <a:xfrm>
                <a:off x="1255" y="2262"/>
                <a:ext cx="156" cy="1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 eaLnBrk="1" hangingPunct="1"/>
                <a:r>
                  <a:rPr lang="en-US" altLang="zh-CN" sz="1400" b="1" dirty="0">
                    <a:latin typeface="Times New Roman" panose="02020603050405020304" pitchFamily="18" charset="0"/>
                  </a:rPr>
                  <a:t>V</a:t>
                </a:r>
                <a:r>
                  <a:rPr lang="en-US" altLang="zh-CN" sz="1400" b="1" baseline="-25000" dirty="0">
                    <a:latin typeface="Times New Roman" panose="02020603050405020304" pitchFamily="18" charset="0"/>
                  </a:rPr>
                  <a:t>1</a:t>
                </a:r>
                <a:endParaRPr lang="en-US" altLang="zh-CN" sz="1400" b="1" baseline="-250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329" name="Group 42"/>
            <p:cNvGrpSpPr/>
            <p:nvPr/>
          </p:nvGrpSpPr>
          <p:grpSpPr>
            <a:xfrm>
              <a:off x="2853" y="2024"/>
              <a:ext cx="680" cy="363"/>
              <a:chOff x="2064" y="2024"/>
              <a:chExt cx="680" cy="363"/>
            </a:xfrm>
          </p:grpSpPr>
          <p:sp>
            <p:nvSpPr>
              <p:cNvPr id="13340" name="Line 43"/>
              <p:cNvSpPr/>
              <p:nvPr/>
            </p:nvSpPr>
            <p:spPr>
              <a:xfrm flipV="1">
                <a:off x="206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  <p:sp>
            <p:nvSpPr>
              <p:cNvPr id="13341" name="Line 44"/>
              <p:cNvSpPr/>
              <p:nvPr/>
            </p:nvSpPr>
            <p:spPr>
              <a:xfrm>
                <a:off x="2064" y="2024"/>
                <a:ext cx="68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42" name="Line 45"/>
              <p:cNvSpPr/>
              <p:nvPr/>
            </p:nvSpPr>
            <p:spPr>
              <a:xfrm flipV="1">
                <a:off x="274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</p:grpSp>
        <p:grpSp>
          <p:nvGrpSpPr>
            <p:cNvPr id="13330" name="Group 31"/>
            <p:cNvGrpSpPr/>
            <p:nvPr/>
          </p:nvGrpSpPr>
          <p:grpSpPr>
            <a:xfrm>
              <a:off x="3079" y="1915"/>
              <a:ext cx="215" cy="212"/>
              <a:chOff x="1196" y="2233"/>
              <a:chExt cx="215" cy="212"/>
            </a:xfrm>
          </p:grpSpPr>
          <p:sp>
            <p:nvSpPr>
              <p:cNvPr id="13338" name="Oval 32"/>
              <p:cNvSpPr/>
              <p:nvPr/>
            </p:nvSpPr>
            <p:spPr>
              <a:xfrm>
                <a:off x="1196" y="2233"/>
                <a:ext cx="212" cy="212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339" name="Text Box 33"/>
              <p:cNvSpPr txBox="1"/>
              <p:nvPr/>
            </p:nvSpPr>
            <p:spPr>
              <a:xfrm>
                <a:off x="1255" y="2262"/>
                <a:ext cx="156" cy="1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 eaLnBrk="1" hangingPunct="1"/>
                <a:r>
                  <a:rPr lang="en-US" altLang="zh-CN" sz="1400" b="1" dirty="0">
                    <a:latin typeface="Times New Roman" panose="02020603050405020304" pitchFamily="18" charset="0"/>
                  </a:rPr>
                  <a:t>V</a:t>
                </a:r>
                <a:r>
                  <a:rPr lang="en-US" altLang="zh-CN" sz="1400" b="1" baseline="-25000" dirty="0">
                    <a:latin typeface="Times New Roman" panose="02020603050405020304" pitchFamily="18" charset="0"/>
                  </a:rPr>
                  <a:t>2</a:t>
                </a:r>
                <a:endParaRPr lang="en-US" altLang="zh-CN" sz="1400" b="1" baseline="-25000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331" name="Group 46"/>
            <p:cNvGrpSpPr/>
            <p:nvPr/>
          </p:nvGrpSpPr>
          <p:grpSpPr>
            <a:xfrm flipV="1">
              <a:off x="2036" y="2387"/>
              <a:ext cx="1496" cy="363"/>
              <a:chOff x="2064" y="2024"/>
              <a:chExt cx="680" cy="363"/>
            </a:xfrm>
          </p:grpSpPr>
          <p:sp>
            <p:nvSpPr>
              <p:cNvPr id="13335" name="Line 47"/>
              <p:cNvSpPr/>
              <p:nvPr/>
            </p:nvSpPr>
            <p:spPr>
              <a:xfrm flipV="1">
                <a:off x="206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  <p:sp>
            <p:nvSpPr>
              <p:cNvPr id="13336" name="Line 48"/>
              <p:cNvSpPr/>
              <p:nvPr/>
            </p:nvSpPr>
            <p:spPr>
              <a:xfrm>
                <a:off x="2064" y="2024"/>
                <a:ext cx="68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337" name="Line 49"/>
              <p:cNvSpPr/>
              <p:nvPr/>
            </p:nvSpPr>
            <p:spPr>
              <a:xfrm flipV="1">
                <a:off x="274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</p:grpSp>
        <p:grpSp>
          <p:nvGrpSpPr>
            <p:cNvPr id="13332" name="Group 37"/>
            <p:cNvGrpSpPr/>
            <p:nvPr/>
          </p:nvGrpSpPr>
          <p:grpSpPr>
            <a:xfrm>
              <a:off x="2690" y="2641"/>
              <a:ext cx="233" cy="212"/>
              <a:chOff x="521" y="1661"/>
              <a:chExt cx="233" cy="212"/>
            </a:xfrm>
          </p:grpSpPr>
          <p:sp>
            <p:nvSpPr>
              <p:cNvPr id="13333" name="Oval 35"/>
              <p:cNvSpPr/>
              <p:nvPr/>
            </p:nvSpPr>
            <p:spPr>
              <a:xfrm>
                <a:off x="521" y="1661"/>
                <a:ext cx="212" cy="212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334" name="Text Box 36"/>
              <p:cNvSpPr txBox="1"/>
              <p:nvPr/>
            </p:nvSpPr>
            <p:spPr>
              <a:xfrm>
                <a:off x="598" y="1708"/>
                <a:ext cx="156" cy="1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 eaLnBrk="1" hangingPunct="1"/>
                <a:r>
                  <a:rPr lang="en-US" altLang="zh-CN" sz="1400" b="1" dirty="0">
                    <a:latin typeface="Times New Roman" panose="02020603050405020304" pitchFamily="18" charset="0"/>
                  </a:rPr>
                  <a:t>V</a:t>
                </a:r>
                <a:endParaRPr lang="en-US" altLang="zh-CN" sz="1400" b="1" baseline="-250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98355" name="Text Box 51"/>
          <p:cNvSpPr txBox="1"/>
          <p:nvPr/>
        </p:nvSpPr>
        <p:spPr>
          <a:xfrm>
            <a:off x="5087938" y="2276475"/>
            <a:ext cx="5048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endParaRPr lang="en-US" altLang="zh-CN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8356" name="Text Box 52"/>
          <p:cNvSpPr txBox="1"/>
          <p:nvPr/>
        </p:nvSpPr>
        <p:spPr>
          <a:xfrm>
            <a:off x="6456363" y="2276475"/>
            <a:ext cx="5048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r>
              <a:rPr lang="en-US" altLang="zh-CN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endParaRPr lang="en-US" altLang="zh-CN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8357" name="Text Box 53"/>
          <p:cNvSpPr txBox="1"/>
          <p:nvPr/>
        </p:nvSpPr>
        <p:spPr>
          <a:xfrm>
            <a:off x="6024563" y="4005263"/>
            <a:ext cx="5048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endParaRPr lang="en-US" altLang="zh-CN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8358" name="AutoShape 54"/>
          <p:cNvSpPr/>
          <p:nvPr/>
        </p:nvSpPr>
        <p:spPr>
          <a:xfrm>
            <a:off x="2279650" y="4365625"/>
            <a:ext cx="8059738" cy="2035175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25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</a:rPr>
              <a:t>串联电路中，串联电路两端的总电压等于各部分电路两端的电压之和。</a:t>
            </a:r>
            <a:br>
              <a:rPr lang="zh-CN" altLang="en-US" sz="3600" b="1" dirty="0">
                <a:latin typeface="Arial" panose="020B0604020202020204" pitchFamily="34" charset="0"/>
              </a:rPr>
            </a:br>
            <a:r>
              <a:rPr lang="zh-CN" altLang="en-US" sz="3600" b="1" dirty="0">
                <a:latin typeface="Arial" panose="020B0604020202020204" pitchFamily="34" charset="0"/>
              </a:rPr>
              <a:t>即：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U=U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+U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endParaRPr lang="en-US" altLang="zh-CN" sz="3600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8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8358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55" grpId="0"/>
      <p:bldP spid="98356" grpId="0"/>
      <p:bldP spid="98357" grpId="0"/>
      <p:bldP spid="98358" grpId="0" animBg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AutoShape 4"/>
          <p:cNvSpPr/>
          <p:nvPr/>
        </p:nvSpPr>
        <p:spPr>
          <a:xfrm>
            <a:off x="3719513" y="549275"/>
            <a:ext cx="47339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并联电路电压的特点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4339" name="Picture 5" descr="点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2725" y="3513138"/>
            <a:ext cx="295275" cy="382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6" descr="点点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1550" y="3513138"/>
            <a:ext cx="293688" cy="382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Line 7"/>
          <p:cNvSpPr/>
          <p:nvPr/>
        </p:nvSpPr>
        <p:spPr>
          <a:xfrm>
            <a:off x="4918075" y="3171825"/>
            <a:ext cx="0" cy="9731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2" name="Line 8"/>
          <p:cNvSpPr/>
          <p:nvPr/>
        </p:nvSpPr>
        <p:spPr>
          <a:xfrm>
            <a:off x="6684963" y="3159125"/>
            <a:ext cx="0" cy="97155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3" name="Line 9"/>
          <p:cNvSpPr/>
          <p:nvPr/>
        </p:nvSpPr>
        <p:spPr>
          <a:xfrm>
            <a:off x="4433888" y="2098675"/>
            <a:ext cx="0" cy="15954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4" name="Line 10"/>
          <p:cNvSpPr/>
          <p:nvPr/>
        </p:nvSpPr>
        <p:spPr>
          <a:xfrm>
            <a:off x="4433888" y="3694113"/>
            <a:ext cx="461962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5" name="Line 11"/>
          <p:cNvSpPr/>
          <p:nvPr/>
        </p:nvSpPr>
        <p:spPr>
          <a:xfrm>
            <a:off x="7202488" y="2098675"/>
            <a:ext cx="0" cy="15954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6" name="Line 12"/>
          <p:cNvSpPr/>
          <p:nvPr/>
        </p:nvSpPr>
        <p:spPr>
          <a:xfrm flipV="1">
            <a:off x="6718300" y="3694113"/>
            <a:ext cx="484188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7" name="Line 13"/>
          <p:cNvSpPr/>
          <p:nvPr/>
        </p:nvSpPr>
        <p:spPr>
          <a:xfrm>
            <a:off x="6127750" y="1677988"/>
            <a:ext cx="0" cy="841375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8" name="Line 14"/>
          <p:cNvSpPr/>
          <p:nvPr/>
        </p:nvSpPr>
        <p:spPr>
          <a:xfrm>
            <a:off x="6294438" y="1906588"/>
            <a:ext cx="0" cy="344487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9" name="Line 15"/>
          <p:cNvSpPr/>
          <p:nvPr/>
        </p:nvSpPr>
        <p:spPr>
          <a:xfrm>
            <a:off x="4433888" y="2098675"/>
            <a:ext cx="300037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0" name="Line 16"/>
          <p:cNvSpPr/>
          <p:nvPr/>
        </p:nvSpPr>
        <p:spPr>
          <a:xfrm>
            <a:off x="5075238" y="2098675"/>
            <a:ext cx="301625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1" name="Line 19"/>
          <p:cNvSpPr/>
          <p:nvPr/>
        </p:nvSpPr>
        <p:spPr>
          <a:xfrm>
            <a:off x="5302250" y="2098675"/>
            <a:ext cx="84772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2" name="Line 20"/>
          <p:cNvSpPr/>
          <p:nvPr/>
        </p:nvSpPr>
        <p:spPr>
          <a:xfrm>
            <a:off x="6302375" y="2098675"/>
            <a:ext cx="92392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3" name="Line 21"/>
          <p:cNvSpPr/>
          <p:nvPr/>
        </p:nvSpPr>
        <p:spPr>
          <a:xfrm>
            <a:off x="5346700" y="4133850"/>
            <a:ext cx="989013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4" name="Oval 22"/>
          <p:cNvSpPr/>
          <p:nvPr/>
        </p:nvSpPr>
        <p:spPr>
          <a:xfrm>
            <a:off x="5594350" y="3873500"/>
            <a:ext cx="495300" cy="522288"/>
          </a:xfrm>
          <a:prstGeom prst="ellipse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lIns="72000" tIns="0" rIns="0" bIns="0"/>
          <a:p>
            <a:pPr eaLnBrk="1" hangingPunct="1"/>
            <a:endParaRPr lang="zh-CN" altLang="zh-CN" sz="4800" b="1" dirty="0">
              <a:solidFill>
                <a:srgbClr val="FF66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55" name="Line 23"/>
          <p:cNvSpPr/>
          <p:nvPr/>
        </p:nvSpPr>
        <p:spPr>
          <a:xfrm>
            <a:off x="5664200" y="3932238"/>
            <a:ext cx="373063" cy="390525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6" name="Line 24"/>
          <p:cNvSpPr/>
          <p:nvPr/>
        </p:nvSpPr>
        <p:spPr>
          <a:xfrm flipH="1">
            <a:off x="5664200" y="3932238"/>
            <a:ext cx="373063" cy="390525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7" name="Line 25"/>
          <p:cNvSpPr/>
          <p:nvPr/>
        </p:nvSpPr>
        <p:spPr>
          <a:xfrm>
            <a:off x="5332413" y="3175000"/>
            <a:ext cx="992187" cy="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58" name="Oval 26"/>
          <p:cNvSpPr/>
          <p:nvPr/>
        </p:nvSpPr>
        <p:spPr>
          <a:xfrm>
            <a:off x="5581650" y="2890838"/>
            <a:ext cx="496888" cy="519112"/>
          </a:xfrm>
          <a:prstGeom prst="ellipse">
            <a:avLst/>
          </a:prstGeom>
          <a:solidFill>
            <a:srgbClr val="FFFFFF"/>
          </a:solidFill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lIns="72000" tIns="0" rIns="0" bIns="0"/>
          <a:p>
            <a:pPr eaLnBrk="1" hangingPunct="1"/>
            <a:endParaRPr lang="zh-CN" altLang="zh-CN" sz="4800" b="1" dirty="0">
              <a:solidFill>
                <a:srgbClr val="FF66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4359" name="Line 27"/>
          <p:cNvSpPr/>
          <p:nvPr/>
        </p:nvSpPr>
        <p:spPr>
          <a:xfrm>
            <a:off x="5653088" y="2973388"/>
            <a:ext cx="371475" cy="38735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0" name="Line 28"/>
          <p:cNvSpPr/>
          <p:nvPr/>
        </p:nvSpPr>
        <p:spPr>
          <a:xfrm flipH="1">
            <a:off x="5653088" y="2973388"/>
            <a:ext cx="371475" cy="387350"/>
          </a:xfrm>
          <a:prstGeom prst="line">
            <a:avLst/>
          </a:prstGeom>
          <a:ln w="381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1" name="Text Box 29"/>
          <p:cNvSpPr txBox="1"/>
          <p:nvPr/>
        </p:nvSpPr>
        <p:spPr>
          <a:xfrm>
            <a:off x="4794250" y="1414463"/>
            <a:ext cx="482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S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101407" name="Rectangle 31"/>
          <p:cNvSpPr/>
          <p:nvPr/>
        </p:nvSpPr>
        <p:spPr>
          <a:xfrm>
            <a:off x="6456363" y="4365625"/>
            <a:ext cx="43053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U</a:t>
            </a:r>
            <a:r>
              <a:rPr lang="en-US" altLang="zh-CN" b="1" baseline="-25000" dirty="0">
                <a:latin typeface="Arial" panose="020B0604020202020204" pitchFamily="34" charset="0"/>
              </a:rPr>
              <a:t>2</a:t>
            </a:r>
            <a:endParaRPr lang="en-US" altLang="zh-CN" b="1" baseline="-25000" dirty="0">
              <a:latin typeface="Arial" panose="020B0604020202020204" pitchFamily="34" charset="0"/>
            </a:endParaRPr>
          </a:p>
        </p:txBody>
      </p:sp>
      <p:sp>
        <p:nvSpPr>
          <p:cNvPr id="14363" name="Line 32"/>
          <p:cNvSpPr/>
          <p:nvPr/>
        </p:nvSpPr>
        <p:spPr>
          <a:xfrm>
            <a:off x="4918075" y="3171825"/>
            <a:ext cx="48577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4" name="Line 33"/>
          <p:cNvSpPr/>
          <p:nvPr/>
        </p:nvSpPr>
        <p:spPr>
          <a:xfrm>
            <a:off x="6202363" y="3171825"/>
            <a:ext cx="482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5" name="Line 34"/>
          <p:cNvSpPr/>
          <p:nvPr/>
        </p:nvSpPr>
        <p:spPr>
          <a:xfrm>
            <a:off x="4918075" y="4130675"/>
            <a:ext cx="48577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6" name="Line 35"/>
          <p:cNvSpPr/>
          <p:nvPr/>
        </p:nvSpPr>
        <p:spPr>
          <a:xfrm>
            <a:off x="6211888" y="4130675"/>
            <a:ext cx="484187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1416" name="Text Box 40"/>
          <p:cNvSpPr txBox="1"/>
          <p:nvPr/>
        </p:nvSpPr>
        <p:spPr>
          <a:xfrm>
            <a:off x="6383338" y="2492375"/>
            <a:ext cx="5603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latin typeface="Arial" panose="020B0604020202020204" pitchFamily="34" charset="0"/>
              </a:rPr>
              <a:t>U</a:t>
            </a:r>
            <a:r>
              <a:rPr lang="en-US" altLang="zh-CN" sz="1200" b="1" dirty="0">
                <a:latin typeface="Arial" panose="020B0604020202020204" pitchFamily="34" charset="0"/>
              </a:rPr>
              <a:t>1</a:t>
            </a:r>
            <a:endParaRPr lang="en-US" altLang="zh-CN" sz="1200" b="1" dirty="0">
              <a:latin typeface="Arial" panose="020B0604020202020204" pitchFamily="34" charset="0"/>
            </a:endParaRPr>
          </a:p>
        </p:txBody>
      </p:sp>
      <p:grpSp>
        <p:nvGrpSpPr>
          <p:cNvPr id="14368" name="xjhzja18"/>
          <p:cNvGrpSpPr/>
          <p:nvPr/>
        </p:nvGrpSpPr>
        <p:grpSpPr>
          <a:xfrm rot="637507">
            <a:off x="4713288" y="1844675"/>
            <a:ext cx="460375" cy="577850"/>
            <a:chOff x="3248" y="4092"/>
            <a:chExt cx="362" cy="312"/>
          </a:xfrm>
        </p:grpSpPr>
        <p:sp>
          <p:nvSpPr>
            <p:cNvPr id="14386" name="Rectangle 49"/>
            <p:cNvSpPr/>
            <p:nvPr/>
          </p:nvSpPr>
          <p:spPr>
            <a:xfrm>
              <a:off x="3248" y="4092"/>
              <a:ext cx="362" cy="31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4387" name="Group 50"/>
            <p:cNvGrpSpPr/>
            <p:nvPr/>
          </p:nvGrpSpPr>
          <p:grpSpPr>
            <a:xfrm>
              <a:off x="3248" y="4092"/>
              <a:ext cx="362" cy="156"/>
              <a:chOff x="2162" y="3936"/>
              <a:chExt cx="362" cy="156"/>
            </a:xfrm>
          </p:grpSpPr>
          <p:sp>
            <p:nvSpPr>
              <p:cNvPr id="14388" name="Line 51"/>
              <p:cNvSpPr/>
              <p:nvPr/>
            </p:nvSpPr>
            <p:spPr>
              <a:xfrm flipV="1">
                <a:off x="2162" y="3936"/>
                <a:ext cx="362" cy="156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oval" w="sm" len="sm"/>
                <a:tailEnd type="none" w="sm" len="sm"/>
              </a:ln>
            </p:spPr>
          </p:sp>
          <p:sp>
            <p:nvSpPr>
              <p:cNvPr id="14389" name="Line 52"/>
              <p:cNvSpPr/>
              <p:nvPr/>
            </p:nvSpPr>
            <p:spPr>
              <a:xfrm>
                <a:off x="2524" y="4092"/>
                <a:ext cx="0" cy="0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oval" w="sm" len="sm"/>
                <a:tailEnd type="oval" w="sm" len="sm"/>
              </a:ln>
            </p:spPr>
          </p:sp>
        </p:grpSp>
      </p:grpSp>
      <p:grpSp>
        <p:nvGrpSpPr>
          <p:cNvPr id="4" name="Group 53"/>
          <p:cNvGrpSpPr/>
          <p:nvPr/>
        </p:nvGrpSpPr>
        <p:grpSpPr>
          <a:xfrm>
            <a:off x="5232400" y="2420938"/>
            <a:ext cx="1079500" cy="749300"/>
            <a:chOff x="767" y="2686"/>
            <a:chExt cx="680" cy="472"/>
          </a:xfrm>
        </p:grpSpPr>
        <p:grpSp>
          <p:nvGrpSpPr>
            <p:cNvPr id="14379" name="Group 54"/>
            <p:cNvGrpSpPr/>
            <p:nvPr/>
          </p:nvGrpSpPr>
          <p:grpSpPr>
            <a:xfrm>
              <a:off x="767" y="2795"/>
              <a:ext cx="680" cy="363"/>
              <a:chOff x="2064" y="2024"/>
              <a:chExt cx="680" cy="363"/>
            </a:xfrm>
          </p:grpSpPr>
          <p:sp>
            <p:nvSpPr>
              <p:cNvPr id="14383" name="Line 55"/>
              <p:cNvSpPr/>
              <p:nvPr/>
            </p:nvSpPr>
            <p:spPr>
              <a:xfrm flipV="1">
                <a:off x="206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  <p:sp>
            <p:nvSpPr>
              <p:cNvPr id="14384" name="Line 56"/>
              <p:cNvSpPr/>
              <p:nvPr/>
            </p:nvSpPr>
            <p:spPr>
              <a:xfrm>
                <a:off x="2064" y="2024"/>
                <a:ext cx="68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4385" name="Line 57"/>
              <p:cNvSpPr/>
              <p:nvPr/>
            </p:nvSpPr>
            <p:spPr>
              <a:xfrm flipV="1">
                <a:off x="274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</p:grpSp>
        <p:grpSp>
          <p:nvGrpSpPr>
            <p:cNvPr id="14380" name="Group 58"/>
            <p:cNvGrpSpPr/>
            <p:nvPr/>
          </p:nvGrpSpPr>
          <p:grpSpPr>
            <a:xfrm>
              <a:off x="1001" y="2686"/>
              <a:ext cx="215" cy="212"/>
              <a:chOff x="1196" y="2233"/>
              <a:chExt cx="215" cy="212"/>
            </a:xfrm>
          </p:grpSpPr>
          <p:sp>
            <p:nvSpPr>
              <p:cNvPr id="14381" name="Oval 59"/>
              <p:cNvSpPr/>
              <p:nvPr/>
            </p:nvSpPr>
            <p:spPr>
              <a:xfrm>
                <a:off x="1196" y="2233"/>
                <a:ext cx="212" cy="212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382" name="Text Box 60"/>
              <p:cNvSpPr txBox="1"/>
              <p:nvPr/>
            </p:nvSpPr>
            <p:spPr>
              <a:xfrm>
                <a:off x="1255" y="2262"/>
                <a:ext cx="156" cy="1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 eaLnBrk="1" hangingPunct="1"/>
                <a:r>
                  <a:rPr lang="en-US" altLang="zh-CN" sz="1400" b="1" dirty="0">
                    <a:latin typeface="Times New Roman" panose="02020603050405020304" pitchFamily="18" charset="0"/>
                  </a:rPr>
                  <a:t>V</a:t>
                </a:r>
                <a:r>
                  <a:rPr lang="en-US" altLang="zh-CN" sz="1400" b="1" baseline="-25000" dirty="0">
                    <a:latin typeface="Times New Roman" panose="02020603050405020304" pitchFamily="18" charset="0"/>
                  </a:rPr>
                  <a:t>1</a:t>
                </a:r>
                <a:endParaRPr lang="en-US" altLang="zh-CN" sz="1400" b="1" baseline="-25000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9"/>
          <p:cNvGrpSpPr/>
          <p:nvPr/>
        </p:nvGrpSpPr>
        <p:grpSpPr>
          <a:xfrm>
            <a:off x="5232400" y="4149725"/>
            <a:ext cx="1079500" cy="739775"/>
            <a:chOff x="767" y="2686"/>
            <a:chExt cx="680" cy="466"/>
          </a:xfrm>
        </p:grpSpPr>
        <p:grpSp>
          <p:nvGrpSpPr>
            <p:cNvPr id="14372" name="Group 62"/>
            <p:cNvGrpSpPr/>
            <p:nvPr/>
          </p:nvGrpSpPr>
          <p:grpSpPr>
            <a:xfrm flipV="1">
              <a:off x="767" y="2686"/>
              <a:ext cx="680" cy="363"/>
              <a:chOff x="2064" y="2024"/>
              <a:chExt cx="680" cy="363"/>
            </a:xfrm>
          </p:grpSpPr>
          <p:sp>
            <p:nvSpPr>
              <p:cNvPr id="14376" name="Line 63"/>
              <p:cNvSpPr/>
              <p:nvPr/>
            </p:nvSpPr>
            <p:spPr>
              <a:xfrm flipV="1">
                <a:off x="206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  <p:sp>
            <p:nvSpPr>
              <p:cNvPr id="14377" name="Line 64"/>
              <p:cNvSpPr/>
              <p:nvPr/>
            </p:nvSpPr>
            <p:spPr>
              <a:xfrm>
                <a:off x="2064" y="2024"/>
                <a:ext cx="680" cy="0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4378" name="Line 65"/>
              <p:cNvSpPr/>
              <p:nvPr/>
            </p:nvSpPr>
            <p:spPr>
              <a:xfrm flipV="1">
                <a:off x="2744" y="2024"/>
                <a:ext cx="0" cy="363"/>
              </a:xfrm>
              <a:prstGeom prst="line">
                <a:avLst/>
              </a:prstGeom>
              <a:ln w="22225" cap="flat" cmpd="sng">
                <a:solidFill>
                  <a:schemeClr val="tx1"/>
                </a:solidFill>
                <a:prstDash val="solid"/>
                <a:headEnd type="oval" w="med" len="med"/>
                <a:tailEnd type="none" w="med" len="med"/>
              </a:ln>
            </p:spPr>
          </p:sp>
        </p:grpSp>
        <p:grpSp>
          <p:nvGrpSpPr>
            <p:cNvPr id="14373" name="Group 66"/>
            <p:cNvGrpSpPr/>
            <p:nvPr/>
          </p:nvGrpSpPr>
          <p:grpSpPr>
            <a:xfrm>
              <a:off x="993" y="2940"/>
              <a:ext cx="215" cy="212"/>
              <a:chOff x="1196" y="2233"/>
              <a:chExt cx="215" cy="212"/>
            </a:xfrm>
          </p:grpSpPr>
          <p:sp>
            <p:nvSpPr>
              <p:cNvPr id="14374" name="Oval 67"/>
              <p:cNvSpPr/>
              <p:nvPr/>
            </p:nvSpPr>
            <p:spPr>
              <a:xfrm>
                <a:off x="1196" y="2233"/>
                <a:ext cx="212" cy="212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4375" name="Text Box 68"/>
              <p:cNvSpPr txBox="1"/>
              <p:nvPr/>
            </p:nvSpPr>
            <p:spPr>
              <a:xfrm>
                <a:off x="1255" y="2262"/>
                <a:ext cx="156" cy="1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/>
              <a:p>
                <a:pPr algn="just" eaLnBrk="1" hangingPunct="1"/>
                <a:r>
                  <a:rPr lang="en-US" altLang="zh-CN" sz="1400" b="1" dirty="0">
                    <a:latin typeface="Times New Roman" panose="02020603050405020304" pitchFamily="18" charset="0"/>
                  </a:rPr>
                  <a:t>V</a:t>
                </a:r>
                <a:r>
                  <a:rPr lang="en-US" altLang="zh-CN" sz="1400" b="1" baseline="-25000" dirty="0">
                    <a:latin typeface="Times New Roman" panose="02020603050405020304" pitchFamily="18" charset="0"/>
                  </a:rPr>
                  <a:t>2</a:t>
                </a:r>
                <a:endParaRPr lang="en-US" altLang="zh-CN" sz="1400" b="1" baseline="-25000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1446" name="AutoShape 70"/>
          <p:cNvSpPr/>
          <p:nvPr/>
        </p:nvSpPr>
        <p:spPr>
          <a:xfrm>
            <a:off x="2279650" y="5300663"/>
            <a:ext cx="8059738" cy="1100137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猜想：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和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之间什么关系？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1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144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07" grpId="0"/>
      <p:bldP spid="101416" grpId="0"/>
      <p:bldP spid="101446" grpId="0" animBg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AutoShape 7"/>
          <p:cNvSpPr/>
          <p:nvPr/>
        </p:nvSpPr>
        <p:spPr>
          <a:xfrm>
            <a:off x="3432175" y="404813"/>
            <a:ext cx="51657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探究并联电路电压的特点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536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24188" y="1844675"/>
            <a:ext cx="6010275" cy="4371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AutoShape 4"/>
          <p:cNvSpPr/>
          <p:nvPr/>
        </p:nvSpPr>
        <p:spPr>
          <a:xfrm>
            <a:off x="3719513" y="549275"/>
            <a:ext cx="47339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并联电路电压的特点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3429" name="AutoShape 5"/>
          <p:cNvSpPr/>
          <p:nvPr/>
        </p:nvSpPr>
        <p:spPr>
          <a:xfrm>
            <a:off x="2063750" y="2636838"/>
            <a:ext cx="8059738" cy="2035175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25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</a:rPr>
              <a:t>在并联电路中，各支路两端的电压相等。</a:t>
            </a:r>
            <a:br>
              <a:rPr lang="zh-CN" altLang="en-US" sz="3600" b="1" dirty="0">
                <a:latin typeface="Arial" panose="020B0604020202020204" pitchFamily="34" charset="0"/>
              </a:rPr>
            </a:br>
            <a:r>
              <a:rPr lang="zh-CN" altLang="en-US" sz="3600" b="1" dirty="0">
                <a:latin typeface="Arial" panose="020B0604020202020204" pitchFamily="34" charset="0"/>
              </a:rPr>
              <a:t>      即：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=U</a:t>
            </a:r>
            <a:r>
              <a:rPr lang="en-US" altLang="zh-CN" sz="3600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endParaRPr lang="en-US" altLang="zh-CN" sz="3600" b="1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3429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nimBg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6463" y="1844675"/>
            <a:ext cx="3776662" cy="4032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150" y="1844675"/>
            <a:ext cx="3776663" cy="403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 Box 5"/>
          <p:cNvSpPr txBox="1"/>
          <p:nvPr/>
        </p:nvSpPr>
        <p:spPr>
          <a:xfrm>
            <a:off x="1990725" y="5883275"/>
            <a:ext cx="28082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U</a:t>
            </a:r>
            <a:r>
              <a:rPr lang="en-US" altLang="zh-CN" sz="3600" b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=_____V</a:t>
            </a: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3" name="Text Box 6"/>
          <p:cNvSpPr txBox="1"/>
          <p:nvPr/>
        </p:nvSpPr>
        <p:spPr>
          <a:xfrm>
            <a:off x="6959600" y="5883275"/>
            <a:ext cx="280828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U</a:t>
            </a:r>
            <a:r>
              <a:rPr lang="en-US" altLang="zh-CN" sz="3600" b="1" baseline="-250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=_____V</a:t>
            </a:r>
            <a:endParaRPr lang="en-US" altLang="zh-CN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2998788" y="5883275"/>
            <a:ext cx="10810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1.5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7824788" y="5883275"/>
            <a:ext cx="10810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12.5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6" name="Text Box 9"/>
          <p:cNvSpPr txBox="1"/>
          <p:nvPr/>
        </p:nvSpPr>
        <p:spPr>
          <a:xfrm>
            <a:off x="2063750" y="1196975"/>
            <a:ext cx="69119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读出下列电压表的示数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7" name="AutoShape 31"/>
          <p:cNvSpPr/>
          <p:nvPr/>
        </p:nvSpPr>
        <p:spPr>
          <a:xfrm>
            <a:off x="4943475" y="393700"/>
            <a:ext cx="2447925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当堂检测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1524000" y="1600200"/>
            <a:ext cx="8229600" cy="4525963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130000"/>
              </a:lnSpc>
              <a:buNone/>
            </a:pPr>
            <a:r>
              <a:rPr lang="en-US" altLang="zh-CN" sz="3600" b="1" dirty="0"/>
              <a:t> 2.</a:t>
            </a:r>
            <a:r>
              <a:rPr lang="zh-CN" altLang="en-US" sz="3600" b="1" dirty="0"/>
              <a:t>一节干电池的电压是</a:t>
            </a:r>
            <a:r>
              <a:rPr lang="zh-CN" altLang="en-US" sz="3600" b="1" u="sng" dirty="0"/>
              <a:t>              </a:t>
            </a:r>
            <a:r>
              <a:rPr lang="zh-CN" altLang="en-US" sz="3600" b="1" dirty="0"/>
              <a:t>；两节干电池串联起来组成了电池组，电池组的电压为</a:t>
            </a:r>
            <a:r>
              <a:rPr lang="zh-CN" altLang="en-US" sz="3600" b="1" u="sng" dirty="0"/>
              <a:t>                    </a:t>
            </a:r>
            <a:r>
              <a:rPr lang="zh-CN" altLang="en-US" sz="3600" b="1" dirty="0"/>
              <a:t>。</a:t>
            </a:r>
            <a:endParaRPr lang="zh-CN" altLang="en-US" sz="3600" b="1" dirty="0"/>
          </a:p>
        </p:txBody>
      </p:sp>
      <p:sp>
        <p:nvSpPr>
          <p:cNvPr id="104452" name="Text Box 4"/>
          <p:cNvSpPr txBox="1"/>
          <p:nvPr/>
        </p:nvSpPr>
        <p:spPr>
          <a:xfrm>
            <a:off x="6596063" y="1700213"/>
            <a:ext cx="1368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1.5V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453" name="Text Box 5"/>
          <p:cNvSpPr txBox="1"/>
          <p:nvPr/>
        </p:nvSpPr>
        <p:spPr>
          <a:xfrm>
            <a:off x="5159375" y="2997200"/>
            <a:ext cx="13684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3V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>
          <a:xfrm>
            <a:off x="2166938" y="928688"/>
            <a:ext cx="8015287" cy="4525962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en-US" b="1" dirty="0"/>
              <a:t>为什么电池组大多采用电池串联的方式呢？</a:t>
            </a:r>
            <a:endParaRPr lang="zh-CN" altLang="en-US" b="1" dirty="0"/>
          </a:p>
          <a:p>
            <a:pPr eaLnBrk="1" hangingPunct="1"/>
            <a:endParaRPr lang="zh-CN" altLang="en-US" b="1" dirty="0"/>
          </a:p>
          <a:p>
            <a:pPr eaLnBrk="1" hangingPunct="1"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可以增大电源的电压。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charRg st="21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499">
                                            <p:txEl>
                                              <p:charRg st="21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9488" y="2044700"/>
            <a:ext cx="5168900" cy="3832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2"/>
          <p:cNvSpPr txBox="1"/>
          <p:nvPr/>
        </p:nvSpPr>
        <p:spPr>
          <a:xfrm>
            <a:off x="1809750" y="334963"/>
            <a:ext cx="86868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在○内填上适当的电表，并标出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“</a:t>
            </a:r>
            <a:r>
              <a:rPr lang="en-US" altLang="zh-CN" sz="4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+”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、“</a:t>
            </a:r>
            <a:r>
              <a:rPr lang="en-US" altLang="zh-CN" sz="4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”</a:t>
            </a: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接线柱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44"/>
          <p:cNvSpPr txBox="1"/>
          <p:nvPr/>
        </p:nvSpPr>
        <p:spPr>
          <a:xfrm>
            <a:off x="4727575" y="3475038"/>
            <a:ext cx="936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Text Box 45"/>
          <p:cNvSpPr txBox="1"/>
          <p:nvPr/>
        </p:nvSpPr>
        <p:spPr>
          <a:xfrm>
            <a:off x="5807075" y="4483100"/>
            <a:ext cx="936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V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Text Box 49"/>
          <p:cNvSpPr txBox="1"/>
          <p:nvPr/>
        </p:nvSpPr>
        <p:spPr>
          <a:xfrm>
            <a:off x="4295775" y="3251200"/>
            <a:ext cx="936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en-US" altLang="zh-CN" sz="40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 Box 50"/>
          <p:cNvSpPr txBox="1"/>
          <p:nvPr/>
        </p:nvSpPr>
        <p:spPr>
          <a:xfrm>
            <a:off x="5232400" y="3213100"/>
            <a:ext cx="936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endParaRPr lang="en-US" altLang="zh-CN" sz="40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55"/>
          <p:cNvSpPr txBox="1"/>
          <p:nvPr/>
        </p:nvSpPr>
        <p:spPr>
          <a:xfrm>
            <a:off x="6311900" y="4187825"/>
            <a:ext cx="936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endParaRPr lang="en-US" altLang="zh-CN" sz="40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56"/>
          <p:cNvSpPr txBox="1"/>
          <p:nvPr/>
        </p:nvSpPr>
        <p:spPr>
          <a:xfrm>
            <a:off x="5375275" y="4187825"/>
            <a:ext cx="9366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endParaRPr lang="en-US" altLang="zh-CN" sz="40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3" name="Text Box 5"/>
          <p:cNvSpPr txBox="1"/>
          <p:nvPr/>
        </p:nvSpPr>
        <p:spPr>
          <a:xfrm>
            <a:off x="6457950" y="2551113"/>
            <a:ext cx="12969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水压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53255" name="Text Box 7"/>
          <p:cNvSpPr txBox="1"/>
          <p:nvPr/>
        </p:nvSpPr>
        <p:spPr>
          <a:xfrm>
            <a:off x="8367713" y="2549525"/>
            <a:ext cx="12969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水流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53256" name="Text Box 8"/>
          <p:cNvSpPr txBox="1"/>
          <p:nvPr/>
        </p:nvSpPr>
        <p:spPr>
          <a:xfrm>
            <a:off x="4473575" y="2551113"/>
            <a:ext cx="12969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抽水机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Text Box 9"/>
          <p:cNvSpPr txBox="1"/>
          <p:nvPr/>
        </p:nvSpPr>
        <p:spPr>
          <a:xfrm>
            <a:off x="2025650" y="2478088"/>
            <a:ext cx="2447925" cy="521970"/>
          </a:xfrm>
          <a:prstGeom prst="rect">
            <a:avLst/>
          </a:prstGeom>
          <a:solidFill>
            <a:srgbClr val="003300"/>
          </a:solidFill>
          <a:ln w="9525" cap="flat" cmpd="sng">
            <a:solidFill>
              <a:srgbClr val="00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水流的形成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7313613" y="2422525"/>
            <a:ext cx="1371600" cy="460375"/>
            <a:chOff x="3580" y="3249"/>
            <a:chExt cx="864" cy="290"/>
          </a:xfrm>
        </p:grpSpPr>
        <p:sp>
          <p:nvSpPr>
            <p:cNvPr id="4117" name="Text Box 6"/>
            <p:cNvSpPr txBox="1"/>
            <p:nvPr/>
          </p:nvSpPr>
          <p:spPr>
            <a:xfrm>
              <a:off x="3627" y="3249"/>
              <a:ext cx="8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996600"/>
                  </a:solidFill>
                  <a:latin typeface="Arial" panose="020B0604020202020204" pitchFamily="34" charset="0"/>
                </a:rPr>
                <a:t>形成</a:t>
              </a:r>
              <a:endParaRPr lang="zh-CN" altLang="en-US" sz="2400" b="1" dirty="0">
                <a:solidFill>
                  <a:srgbClr val="9966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18" name="Line 10"/>
            <p:cNvSpPr/>
            <p:nvPr/>
          </p:nvSpPr>
          <p:spPr>
            <a:xfrm>
              <a:off x="3580" y="3520"/>
              <a:ext cx="680" cy="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3" name="Group 23"/>
          <p:cNvGrpSpPr/>
          <p:nvPr/>
        </p:nvGrpSpPr>
        <p:grpSpPr>
          <a:xfrm>
            <a:off x="5481638" y="2397125"/>
            <a:ext cx="1441450" cy="460375"/>
            <a:chOff x="2426" y="3233"/>
            <a:chExt cx="908" cy="290"/>
          </a:xfrm>
        </p:grpSpPr>
        <p:sp>
          <p:nvSpPr>
            <p:cNvPr id="4115" name="Text Box 11"/>
            <p:cNvSpPr txBox="1"/>
            <p:nvPr/>
          </p:nvSpPr>
          <p:spPr>
            <a:xfrm>
              <a:off x="2517" y="3233"/>
              <a:ext cx="8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996600"/>
                  </a:solidFill>
                  <a:latin typeface="Arial" panose="020B0604020202020204" pitchFamily="34" charset="0"/>
                </a:rPr>
                <a:t>维持</a:t>
              </a:r>
              <a:endParaRPr lang="zh-CN" altLang="en-US" sz="2400" b="1" dirty="0">
                <a:solidFill>
                  <a:srgbClr val="9966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16" name="Line 12"/>
            <p:cNvSpPr/>
            <p:nvPr/>
          </p:nvSpPr>
          <p:spPr>
            <a:xfrm>
              <a:off x="2426" y="3521"/>
              <a:ext cx="680" cy="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53261" name="Text Box 13"/>
          <p:cNvSpPr txBox="1"/>
          <p:nvPr/>
        </p:nvSpPr>
        <p:spPr>
          <a:xfrm>
            <a:off x="6489700" y="3286125"/>
            <a:ext cx="12969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电压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53263" name="Text Box 15"/>
          <p:cNvSpPr txBox="1"/>
          <p:nvPr/>
        </p:nvSpPr>
        <p:spPr>
          <a:xfrm>
            <a:off x="8366125" y="3284538"/>
            <a:ext cx="12969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电流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53264" name="Text Box 16"/>
          <p:cNvSpPr txBox="1"/>
          <p:nvPr/>
        </p:nvSpPr>
        <p:spPr>
          <a:xfrm>
            <a:off x="4618038" y="3270250"/>
            <a:ext cx="12969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电源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Text Box 17"/>
          <p:cNvSpPr txBox="1"/>
          <p:nvPr/>
        </p:nvSpPr>
        <p:spPr>
          <a:xfrm>
            <a:off x="2024063" y="3197225"/>
            <a:ext cx="2447925" cy="521970"/>
          </a:xfrm>
          <a:prstGeom prst="rect">
            <a:avLst/>
          </a:prstGeom>
          <a:solidFill>
            <a:srgbClr val="003300"/>
          </a:solidFill>
          <a:ln w="9525" cap="flat" cmpd="sng">
            <a:solidFill>
              <a:srgbClr val="00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电流的形成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4" name="Group 24"/>
          <p:cNvGrpSpPr/>
          <p:nvPr/>
        </p:nvGrpSpPr>
        <p:grpSpPr>
          <a:xfrm>
            <a:off x="7312025" y="3141663"/>
            <a:ext cx="1411288" cy="460375"/>
            <a:chOff x="3579" y="3702"/>
            <a:chExt cx="889" cy="290"/>
          </a:xfrm>
        </p:grpSpPr>
        <p:sp>
          <p:nvSpPr>
            <p:cNvPr id="4113" name="Text Box 14"/>
            <p:cNvSpPr txBox="1"/>
            <p:nvPr/>
          </p:nvSpPr>
          <p:spPr>
            <a:xfrm>
              <a:off x="3651" y="3702"/>
              <a:ext cx="8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996600"/>
                  </a:solidFill>
                  <a:latin typeface="Arial" panose="020B0604020202020204" pitchFamily="34" charset="0"/>
                </a:rPr>
                <a:t>形成</a:t>
              </a:r>
              <a:endParaRPr lang="zh-CN" altLang="en-US" sz="2400" b="1" dirty="0">
                <a:solidFill>
                  <a:srgbClr val="9966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14" name="Line 18"/>
            <p:cNvSpPr/>
            <p:nvPr/>
          </p:nvSpPr>
          <p:spPr>
            <a:xfrm>
              <a:off x="3579" y="3973"/>
              <a:ext cx="680" cy="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5" name="Group 25"/>
          <p:cNvGrpSpPr/>
          <p:nvPr/>
        </p:nvGrpSpPr>
        <p:grpSpPr>
          <a:xfrm>
            <a:off x="5483225" y="3116263"/>
            <a:ext cx="1333500" cy="460375"/>
            <a:chOff x="2427" y="3686"/>
            <a:chExt cx="840" cy="290"/>
          </a:xfrm>
        </p:grpSpPr>
        <p:sp>
          <p:nvSpPr>
            <p:cNvPr id="4111" name="Text Box 19"/>
            <p:cNvSpPr txBox="1"/>
            <p:nvPr/>
          </p:nvSpPr>
          <p:spPr>
            <a:xfrm>
              <a:off x="2450" y="3686"/>
              <a:ext cx="8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996600"/>
                  </a:solidFill>
                  <a:latin typeface="Arial" panose="020B0604020202020204" pitchFamily="34" charset="0"/>
                </a:rPr>
                <a:t>维持</a:t>
              </a:r>
              <a:endParaRPr lang="zh-CN" altLang="en-US" sz="2400" b="1" dirty="0">
                <a:solidFill>
                  <a:srgbClr val="9966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12" name="Line 20"/>
            <p:cNvSpPr/>
            <p:nvPr/>
          </p:nvSpPr>
          <p:spPr>
            <a:xfrm>
              <a:off x="2427" y="3974"/>
              <a:ext cx="680" cy="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53269" name="Text Box 21"/>
          <p:cNvSpPr txBox="1"/>
          <p:nvPr/>
        </p:nvSpPr>
        <p:spPr>
          <a:xfrm>
            <a:off x="9415145" y="2422525"/>
            <a:ext cx="675005" cy="1366838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类比法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53255" grpId="0"/>
      <p:bldP spid="53256" grpId="0"/>
      <p:bldP spid="53261" grpId="0"/>
      <p:bldP spid="53263" grpId="0"/>
      <p:bldP spid="53264" grpId="0"/>
      <p:bldP spid="5326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5"/>
          <p:cNvSpPr txBox="1"/>
          <p:nvPr/>
        </p:nvSpPr>
        <p:spPr>
          <a:xfrm>
            <a:off x="1992313" y="333375"/>
            <a:ext cx="842486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1" dirty="0">
                <a:latin typeface="Times New Roman" panose="02020603050405020304" pitchFamily="18" charset="0"/>
              </a:rPr>
              <a:t>4.</a:t>
            </a:r>
            <a:r>
              <a:rPr lang="zh-CN" altLang="en-US" sz="3200" b="1" dirty="0">
                <a:latin typeface="Times New Roman" panose="02020603050405020304" pitchFamily="18" charset="0"/>
              </a:rPr>
              <a:t>在甲、乙两个电路中，电压表所测的各是哪只灯泡的电压？</a:t>
            </a:r>
            <a:endParaRPr lang="zh-CN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65543" name="Text Box 7"/>
          <p:cNvSpPr txBox="1"/>
          <p:nvPr/>
        </p:nvSpPr>
        <p:spPr>
          <a:xfrm>
            <a:off x="2135188" y="5013325"/>
            <a:ext cx="36734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电压表测</a:t>
            </a:r>
            <a:r>
              <a:rPr lang="en-US" altLang="zh-CN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3600" b="1" baseline="-25000" dirty="0">
                <a:solidFill>
                  <a:srgbClr val="FF0066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两端的电压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546" name="Text Box 10"/>
          <p:cNvSpPr txBox="1"/>
          <p:nvPr/>
        </p:nvSpPr>
        <p:spPr>
          <a:xfrm>
            <a:off x="6311900" y="5013325"/>
            <a:ext cx="396081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电压表测</a:t>
            </a:r>
            <a:r>
              <a:rPr lang="en-US" altLang="zh-CN" sz="36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3600" b="1" baseline="-25000" dirty="0">
                <a:solidFill>
                  <a:srgbClr val="FF0066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两端的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电压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1509" name="Group 15"/>
          <p:cNvGrpSpPr/>
          <p:nvPr/>
        </p:nvGrpSpPr>
        <p:grpSpPr>
          <a:xfrm>
            <a:off x="2279650" y="1484313"/>
            <a:ext cx="3529013" cy="3489325"/>
            <a:chOff x="476" y="935"/>
            <a:chExt cx="2223" cy="2198"/>
          </a:xfrm>
        </p:grpSpPr>
        <p:pic>
          <p:nvPicPr>
            <p:cNvPr id="21514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6" y="935"/>
              <a:ext cx="2223" cy="21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5" name="Rectangle 13"/>
            <p:cNvSpPr/>
            <p:nvPr/>
          </p:nvSpPr>
          <p:spPr>
            <a:xfrm>
              <a:off x="1474" y="1433"/>
              <a:ext cx="408" cy="232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b="1" i="1" dirty="0">
                  <a:latin typeface="Times New Roman" panose="02020603050405020304" pitchFamily="18" charset="0"/>
                </a:rPr>
                <a:t>L</a:t>
              </a:r>
              <a:r>
                <a:rPr lang="en-US" altLang="zh-CN" b="1" baseline="-25000" dirty="0">
                  <a:latin typeface="Arial" panose="020B0604020202020204" pitchFamily="34" charset="0"/>
                </a:rPr>
                <a:t>2</a:t>
              </a:r>
              <a:endParaRPr lang="en-US" altLang="zh-CN" b="1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21516" name="Rectangle 14"/>
            <p:cNvSpPr/>
            <p:nvPr/>
          </p:nvSpPr>
          <p:spPr>
            <a:xfrm>
              <a:off x="703" y="1434"/>
              <a:ext cx="408" cy="232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b="1" i="1" dirty="0">
                  <a:latin typeface="Times New Roman" panose="02020603050405020304" pitchFamily="18" charset="0"/>
                </a:rPr>
                <a:t>L</a:t>
              </a:r>
              <a:r>
                <a:rPr lang="en-US" altLang="zh-CN" b="1" baseline="-25000" dirty="0">
                  <a:latin typeface="Arial" panose="020B0604020202020204" pitchFamily="34" charset="0"/>
                </a:rPr>
                <a:t>1</a:t>
              </a:r>
              <a:endParaRPr lang="en-US" altLang="zh-CN" b="1" baseline="-250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1510" name="Group 18"/>
          <p:cNvGrpSpPr/>
          <p:nvPr/>
        </p:nvGrpSpPr>
        <p:grpSpPr>
          <a:xfrm>
            <a:off x="5735638" y="1357313"/>
            <a:ext cx="4356100" cy="3324225"/>
            <a:chOff x="2653" y="855"/>
            <a:chExt cx="2744" cy="2094"/>
          </a:xfrm>
        </p:grpSpPr>
        <p:pic>
          <p:nvPicPr>
            <p:cNvPr id="21511" name="Picture 9" descr="乙 副本"/>
            <p:cNvPicPr>
              <a:picLocks noChangeAspect="1"/>
            </p:cNvPicPr>
            <p:nvPr/>
          </p:nvPicPr>
          <p:blipFill>
            <a:blip r:embed="rId2"/>
            <a:srcRect t="2605"/>
            <a:stretch>
              <a:fillRect/>
            </a:stretch>
          </p:blipFill>
          <p:spPr>
            <a:xfrm>
              <a:off x="2653" y="855"/>
              <a:ext cx="2744" cy="20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2" name="Rectangle 16"/>
            <p:cNvSpPr/>
            <p:nvPr/>
          </p:nvSpPr>
          <p:spPr>
            <a:xfrm>
              <a:off x="4422" y="2125"/>
              <a:ext cx="318" cy="232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b="1" i="1" dirty="0">
                  <a:latin typeface="Times New Roman" panose="02020603050405020304" pitchFamily="18" charset="0"/>
                </a:rPr>
                <a:t>L</a:t>
              </a:r>
              <a:r>
                <a:rPr lang="en-US" altLang="zh-CN" b="1" baseline="-25000" dirty="0">
                  <a:latin typeface="Arial" panose="020B0604020202020204" pitchFamily="34" charset="0"/>
                </a:rPr>
                <a:t>2</a:t>
              </a:r>
              <a:endParaRPr lang="en-US" altLang="zh-CN" b="1" baseline="-25000" dirty="0">
                <a:latin typeface="Arial" panose="020B0604020202020204" pitchFamily="34" charset="0"/>
              </a:endParaRPr>
            </a:p>
          </p:txBody>
        </p:sp>
        <p:sp>
          <p:nvSpPr>
            <p:cNvPr id="21513" name="Rectangle 17"/>
            <p:cNvSpPr/>
            <p:nvPr/>
          </p:nvSpPr>
          <p:spPr>
            <a:xfrm>
              <a:off x="3515" y="2160"/>
              <a:ext cx="408" cy="232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b="1" i="1" dirty="0">
                  <a:latin typeface="Times New Roman" panose="02020603050405020304" pitchFamily="18" charset="0"/>
                </a:rPr>
                <a:t>L</a:t>
              </a:r>
              <a:r>
                <a:rPr lang="en-US" altLang="zh-CN" b="1" baseline="-25000" dirty="0">
                  <a:latin typeface="Arial" panose="020B0604020202020204" pitchFamily="34" charset="0"/>
                </a:rPr>
                <a:t>1</a:t>
              </a:r>
              <a:endParaRPr lang="en-US" altLang="zh-CN" b="1" baseline="-25000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/>
      <p:bldP spid="655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Group 2"/>
          <p:cNvGrpSpPr/>
          <p:nvPr/>
        </p:nvGrpSpPr>
        <p:grpSpPr>
          <a:xfrm>
            <a:off x="1992313" y="1844675"/>
            <a:ext cx="7856537" cy="4724400"/>
            <a:chOff x="288" y="1200"/>
            <a:chExt cx="4949" cy="2976"/>
          </a:xfrm>
        </p:grpSpPr>
        <p:pic>
          <p:nvPicPr>
            <p:cNvPr id="22538" name="Picture 3" descr="学生电压表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88" y="2736"/>
              <a:ext cx="1349" cy="13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9" name="Picture 4" descr="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" y="2688"/>
              <a:ext cx="3360" cy="14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40" name="Picture 5" descr="9k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8" y="1200"/>
              <a:ext cx="3360" cy="15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4998" name="Freeform 6"/>
          <p:cNvSpPr/>
          <p:nvPr/>
        </p:nvSpPr>
        <p:spPr>
          <a:xfrm>
            <a:off x="3640138" y="5627688"/>
            <a:ext cx="2116137" cy="207962"/>
          </a:xfrm>
          <a:custGeom>
            <a:avLst/>
            <a:gdLst>
              <a:gd name="txL" fmla="*/ 0 w 1333"/>
              <a:gd name="txT" fmla="*/ 0 h 131"/>
              <a:gd name="txR" fmla="*/ 1333 w 1333"/>
              <a:gd name="txB" fmla="*/ 131 h 13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1333" h="131">
                <a:moveTo>
                  <a:pt x="1333" y="0"/>
                </a:moveTo>
                <a:cubicBezTo>
                  <a:pt x="1071" y="131"/>
                  <a:pt x="884" y="38"/>
                  <a:pt x="527" y="33"/>
                </a:cubicBezTo>
                <a:cubicBezTo>
                  <a:pt x="351" y="31"/>
                  <a:pt x="176" y="33"/>
                  <a:pt x="0" y="33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4999" name="Freeform 7"/>
          <p:cNvSpPr/>
          <p:nvPr/>
        </p:nvSpPr>
        <p:spPr>
          <a:xfrm>
            <a:off x="5664200" y="5589588"/>
            <a:ext cx="3117850" cy="339725"/>
          </a:xfrm>
          <a:custGeom>
            <a:avLst/>
            <a:gdLst>
              <a:gd name="txL" fmla="*/ 0 w 1964"/>
              <a:gd name="txT" fmla="*/ 0 h 214"/>
              <a:gd name="txR" fmla="*/ 1964 w 1964"/>
              <a:gd name="txB" fmla="*/ 214 h 214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964" h="214">
                <a:moveTo>
                  <a:pt x="0" y="0"/>
                </a:moveTo>
                <a:cubicBezTo>
                  <a:pt x="16" y="11"/>
                  <a:pt x="37" y="18"/>
                  <a:pt x="49" y="33"/>
                </a:cubicBezTo>
                <a:cubicBezTo>
                  <a:pt x="60" y="46"/>
                  <a:pt x="51" y="72"/>
                  <a:pt x="65" y="82"/>
                </a:cubicBezTo>
                <a:cubicBezTo>
                  <a:pt x="93" y="102"/>
                  <a:pt x="164" y="115"/>
                  <a:pt x="164" y="115"/>
                </a:cubicBezTo>
                <a:cubicBezTo>
                  <a:pt x="269" y="184"/>
                  <a:pt x="372" y="199"/>
                  <a:pt x="493" y="214"/>
                </a:cubicBezTo>
                <a:cubicBezTo>
                  <a:pt x="734" y="209"/>
                  <a:pt x="976" y="210"/>
                  <a:pt x="1217" y="198"/>
                </a:cubicBezTo>
                <a:cubicBezTo>
                  <a:pt x="1964" y="161"/>
                  <a:pt x="1226" y="165"/>
                  <a:pt x="1579" y="16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5000" name="Text Box 8"/>
          <p:cNvSpPr txBox="1"/>
          <p:nvPr/>
        </p:nvSpPr>
        <p:spPr>
          <a:xfrm>
            <a:off x="2262188" y="255588"/>
            <a:ext cx="6802437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、要求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32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32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组成串联电路，测量灯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32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两端的电压的连接方法如下：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5001" name="Freeform 9"/>
          <p:cNvSpPr/>
          <p:nvPr/>
        </p:nvSpPr>
        <p:spPr>
          <a:xfrm>
            <a:off x="3935413" y="2133600"/>
            <a:ext cx="2016125" cy="1295400"/>
          </a:xfrm>
          <a:custGeom>
            <a:avLst/>
            <a:gdLst>
              <a:gd name="txL" fmla="*/ 0 w 1270"/>
              <a:gd name="txT" fmla="*/ 0 h 816"/>
              <a:gd name="txR" fmla="*/ 1270 w 1270"/>
              <a:gd name="txB" fmla="*/ 816 h 816"/>
            </a:gdLst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270" h="816">
                <a:moveTo>
                  <a:pt x="0" y="0"/>
                </a:moveTo>
                <a:cubicBezTo>
                  <a:pt x="177" y="3"/>
                  <a:pt x="355" y="7"/>
                  <a:pt x="499" y="45"/>
                </a:cubicBezTo>
                <a:cubicBezTo>
                  <a:pt x="643" y="83"/>
                  <a:pt x="764" y="150"/>
                  <a:pt x="862" y="226"/>
                </a:cubicBezTo>
                <a:cubicBezTo>
                  <a:pt x="960" y="302"/>
                  <a:pt x="1021" y="400"/>
                  <a:pt x="1089" y="498"/>
                </a:cubicBezTo>
                <a:cubicBezTo>
                  <a:pt x="1157" y="596"/>
                  <a:pt x="1213" y="706"/>
                  <a:pt x="1270" y="816"/>
                </a:cubicBezTo>
              </a:path>
            </a:pathLst>
          </a:custGeom>
          <a:noFill/>
          <a:ln w="2857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5002" name="Freeform 10"/>
          <p:cNvSpPr/>
          <p:nvPr/>
        </p:nvSpPr>
        <p:spPr>
          <a:xfrm>
            <a:off x="6743700" y="3429000"/>
            <a:ext cx="671513" cy="2160588"/>
          </a:xfrm>
          <a:custGeom>
            <a:avLst/>
            <a:gdLst>
              <a:gd name="txL" fmla="*/ 0 w 423"/>
              <a:gd name="txT" fmla="*/ 0 h 1361"/>
              <a:gd name="txR" fmla="*/ 423 w 423"/>
              <a:gd name="txB" fmla="*/ 1361 h 136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423" h="1361">
                <a:moveTo>
                  <a:pt x="136" y="0"/>
                </a:moveTo>
                <a:cubicBezTo>
                  <a:pt x="185" y="19"/>
                  <a:pt x="234" y="38"/>
                  <a:pt x="272" y="91"/>
                </a:cubicBezTo>
                <a:cubicBezTo>
                  <a:pt x="310" y="144"/>
                  <a:pt x="348" y="205"/>
                  <a:pt x="363" y="318"/>
                </a:cubicBezTo>
                <a:cubicBezTo>
                  <a:pt x="378" y="431"/>
                  <a:pt x="423" y="597"/>
                  <a:pt x="363" y="771"/>
                </a:cubicBezTo>
                <a:cubicBezTo>
                  <a:pt x="303" y="945"/>
                  <a:pt x="151" y="1153"/>
                  <a:pt x="0" y="1361"/>
                </a:cubicBezTo>
              </a:path>
            </a:pathLst>
          </a:custGeom>
          <a:noFill/>
          <a:ln w="2857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5003" name="Freeform 11"/>
          <p:cNvSpPr/>
          <p:nvPr/>
        </p:nvSpPr>
        <p:spPr>
          <a:xfrm>
            <a:off x="1751013" y="2205038"/>
            <a:ext cx="1031875" cy="3384550"/>
          </a:xfrm>
          <a:custGeom>
            <a:avLst/>
            <a:gdLst>
              <a:gd name="txL" fmla="*/ 0 w 650"/>
              <a:gd name="txT" fmla="*/ 0 h 2132"/>
              <a:gd name="txR" fmla="*/ 650 w 650"/>
              <a:gd name="txB" fmla="*/ 2132 h 2132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650" h="2132">
                <a:moveTo>
                  <a:pt x="469" y="0"/>
                </a:moveTo>
                <a:cubicBezTo>
                  <a:pt x="405" y="7"/>
                  <a:pt x="341" y="15"/>
                  <a:pt x="288" y="45"/>
                </a:cubicBezTo>
                <a:cubicBezTo>
                  <a:pt x="235" y="75"/>
                  <a:pt x="190" y="113"/>
                  <a:pt x="152" y="181"/>
                </a:cubicBezTo>
                <a:cubicBezTo>
                  <a:pt x="114" y="249"/>
                  <a:pt x="84" y="347"/>
                  <a:pt x="61" y="453"/>
                </a:cubicBezTo>
                <a:cubicBezTo>
                  <a:pt x="38" y="559"/>
                  <a:pt x="23" y="687"/>
                  <a:pt x="15" y="816"/>
                </a:cubicBezTo>
                <a:cubicBezTo>
                  <a:pt x="7" y="945"/>
                  <a:pt x="0" y="1081"/>
                  <a:pt x="15" y="1225"/>
                </a:cubicBezTo>
                <a:cubicBezTo>
                  <a:pt x="30" y="1369"/>
                  <a:pt x="46" y="1542"/>
                  <a:pt x="106" y="1678"/>
                </a:cubicBezTo>
                <a:cubicBezTo>
                  <a:pt x="166" y="1814"/>
                  <a:pt x="287" y="1965"/>
                  <a:pt x="378" y="2041"/>
                </a:cubicBezTo>
                <a:cubicBezTo>
                  <a:pt x="469" y="2117"/>
                  <a:pt x="559" y="2124"/>
                  <a:pt x="650" y="2132"/>
                </a:cubicBezTo>
              </a:path>
            </a:pathLst>
          </a:custGeom>
          <a:noFill/>
          <a:ln w="2857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5004" name="Freeform 12"/>
          <p:cNvSpPr/>
          <p:nvPr/>
        </p:nvSpPr>
        <p:spPr>
          <a:xfrm>
            <a:off x="6743700" y="3873500"/>
            <a:ext cx="3421063" cy="2435225"/>
          </a:xfrm>
          <a:custGeom>
            <a:avLst/>
            <a:gdLst>
              <a:gd name="txL" fmla="*/ 0 w 2155"/>
              <a:gd name="txT" fmla="*/ 0 h 1534"/>
              <a:gd name="txR" fmla="*/ 2155 w 2155"/>
              <a:gd name="txB" fmla="*/ 1534 h 1534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55" h="1534">
                <a:moveTo>
                  <a:pt x="0" y="1081"/>
                </a:moveTo>
                <a:cubicBezTo>
                  <a:pt x="49" y="1077"/>
                  <a:pt x="99" y="1073"/>
                  <a:pt x="227" y="945"/>
                </a:cubicBezTo>
                <a:cubicBezTo>
                  <a:pt x="355" y="817"/>
                  <a:pt x="605" y="461"/>
                  <a:pt x="771" y="310"/>
                </a:cubicBezTo>
                <a:cubicBezTo>
                  <a:pt x="937" y="159"/>
                  <a:pt x="1066" y="76"/>
                  <a:pt x="1225" y="38"/>
                </a:cubicBezTo>
                <a:cubicBezTo>
                  <a:pt x="1384" y="0"/>
                  <a:pt x="1581" y="8"/>
                  <a:pt x="1724" y="83"/>
                </a:cubicBezTo>
                <a:cubicBezTo>
                  <a:pt x="1867" y="158"/>
                  <a:pt x="2019" y="332"/>
                  <a:pt x="2087" y="491"/>
                </a:cubicBezTo>
                <a:cubicBezTo>
                  <a:pt x="2155" y="650"/>
                  <a:pt x="2155" y="869"/>
                  <a:pt x="2132" y="1035"/>
                </a:cubicBezTo>
                <a:cubicBezTo>
                  <a:pt x="2109" y="1201"/>
                  <a:pt x="2064" y="1444"/>
                  <a:pt x="1951" y="1489"/>
                </a:cubicBezTo>
                <a:cubicBezTo>
                  <a:pt x="1838" y="1534"/>
                  <a:pt x="1645" y="1421"/>
                  <a:pt x="1452" y="1308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bldLvl="0" animBg="1"/>
      <p:bldP spid="84999" grpId="0" bldLvl="0" animBg="1"/>
      <p:bldP spid="85000" grpId="0"/>
      <p:bldP spid="85001" grpId="0" bldLvl="0" animBg="1"/>
      <p:bldP spid="85002" grpId="0" bldLvl="0" animBg="1"/>
      <p:bldP spid="85003" grpId="0" bldLvl="0" animBg="1"/>
      <p:bldP spid="8500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AutoShape 2"/>
          <p:cNvSpPr/>
          <p:nvPr/>
        </p:nvSpPr>
        <p:spPr>
          <a:xfrm>
            <a:off x="4656138" y="428625"/>
            <a:ext cx="2879725" cy="7969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电  压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4211" name="AutoShape 3"/>
          <p:cNvSpPr/>
          <p:nvPr/>
        </p:nvSpPr>
        <p:spPr>
          <a:xfrm>
            <a:off x="2286000" y="1479550"/>
            <a:ext cx="7620000" cy="4876800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电压：</a:t>
            </a:r>
            <a:r>
              <a:rPr lang="zh-CN" altLang="en-US" sz="3200" b="1" dirty="0">
                <a:latin typeface="Arial" panose="020B0604020202020204" pitchFamily="34" charset="0"/>
              </a:rPr>
              <a:t>是形成电流的原因。</a:t>
            </a:r>
            <a:b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</a:br>
            <a:r>
              <a:rPr lang="en-US" altLang="zh-CN" sz="3200" b="1" dirty="0">
                <a:latin typeface="Arial" panose="020B0604020202020204" pitchFamily="34" charset="0"/>
              </a:rPr>
              <a:t>2.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</a:rPr>
              <a:t>符号：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U</a:t>
            </a:r>
            <a:br>
              <a:rPr lang="en-US" altLang="zh-CN" sz="3200" b="1" i="1" dirty="0">
                <a:latin typeface="Arial" panose="020B0604020202020204" pitchFamily="34" charset="0"/>
              </a:rPr>
            </a:br>
            <a:r>
              <a:rPr lang="en-US" altLang="zh-CN" sz="3200" b="1" dirty="0">
                <a:latin typeface="Arial" panose="020B0604020202020204" pitchFamily="34" charset="0"/>
              </a:rPr>
              <a:t>3.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电流的单位：</a:t>
            </a:r>
            <a:r>
              <a:rPr lang="zh-CN" altLang="en-US" sz="3200" b="1" dirty="0">
                <a:latin typeface="Arial" panose="020B0604020202020204" pitchFamily="34" charset="0"/>
              </a:rPr>
              <a:t>伏特，简称伏，符号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V</a:t>
            </a:r>
            <a:br>
              <a:rPr lang="en-US" altLang="zh-CN" sz="3200" b="1" dirty="0">
                <a:latin typeface="Arial" panose="020B0604020202020204" pitchFamily="34" charset="0"/>
              </a:rPr>
            </a:b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常用单位：</a:t>
            </a:r>
            <a:r>
              <a:rPr lang="zh-CN" altLang="en-US" sz="3200" b="1" dirty="0">
                <a:latin typeface="Arial" panose="020B0604020202020204" pitchFamily="34" charset="0"/>
              </a:rPr>
              <a:t>千伏</a:t>
            </a:r>
            <a:r>
              <a:rPr lang="en-US" altLang="zh-CN" sz="3200" b="1" dirty="0">
                <a:latin typeface="Arial" panose="020B0604020202020204" pitchFamily="34" charset="0"/>
              </a:rPr>
              <a:t>(KV)</a:t>
            </a:r>
            <a:r>
              <a:rPr lang="zh-CN" altLang="en-US" sz="3200" b="1" dirty="0">
                <a:latin typeface="Arial" panose="020B0604020202020204" pitchFamily="34" charset="0"/>
              </a:rPr>
              <a:t>和毫伏</a:t>
            </a:r>
            <a:r>
              <a:rPr lang="en-US" altLang="zh-CN" sz="3200" b="1" dirty="0">
                <a:latin typeface="Arial" panose="020B0604020202020204" pitchFamily="34" charset="0"/>
              </a:rPr>
              <a:t>(mV)</a:t>
            </a:r>
            <a:br>
              <a:rPr lang="en-US" altLang="zh-CN" sz="3200" b="1" dirty="0">
                <a:latin typeface="Arial" panose="020B0604020202020204" pitchFamily="34" charset="0"/>
              </a:rPr>
            </a:b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换算关系：</a:t>
            </a:r>
            <a:r>
              <a:rPr lang="en-US" altLang="zh-CN" sz="3200" b="1" dirty="0">
                <a:latin typeface="Arial" panose="020B0604020202020204" pitchFamily="34" charset="0"/>
              </a:rPr>
              <a:t>1KV=1000V   </a:t>
            </a:r>
            <a:br>
              <a:rPr lang="en-US" altLang="zh-CN" sz="3200" b="1" dirty="0">
                <a:latin typeface="Arial" panose="020B0604020202020204" pitchFamily="34" charset="0"/>
              </a:rPr>
            </a:br>
            <a:r>
              <a:rPr lang="en-US" altLang="zh-CN" sz="3200" b="1" dirty="0">
                <a:latin typeface="Arial" panose="020B0604020202020204" pitchFamily="34" charset="0"/>
              </a:rPr>
              <a:t>                     1V=10</a:t>
            </a:r>
            <a:r>
              <a:rPr lang="en-US" altLang="zh-CN" sz="3200" b="1" baseline="30000" dirty="0">
                <a:latin typeface="Arial" panose="020B0604020202020204" pitchFamily="34" charset="0"/>
              </a:rPr>
              <a:t>3</a:t>
            </a:r>
            <a:r>
              <a:rPr lang="en-US" altLang="zh-CN" sz="3200" b="1" dirty="0">
                <a:latin typeface="Arial" panose="020B0604020202020204" pitchFamily="34" charset="0"/>
              </a:rPr>
              <a:t>mV</a:t>
            </a:r>
            <a:br>
              <a:rPr lang="en-US" altLang="zh-CN" sz="3200" b="1" dirty="0">
                <a:latin typeface="Arial" panose="020B0604020202020204" pitchFamily="34" charset="0"/>
              </a:rPr>
            </a:br>
            <a:endParaRPr lang="en-US" altLang="zh-CN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charRg st="0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4211">
                                            <p:txEl>
                                              <p:charRg st="0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animBg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6146" name="Picture 6" descr="ft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700213" y="188913"/>
            <a:ext cx="2105025" cy="2454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735638" y="404813"/>
            <a:ext cx="3889375" cy="6451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伏特 </a:t>
            </a:r>
            <a:r>
              <a:rPr kumimoji="1" lang="en-US" altLang="zh-CN" sz="36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(1745-1827) </a:t>
            </a:r>
            <a:endParaRPr kumimoji="1" lang="en-US" altLang="zh-CN" sz="36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4398963" y="1196975"/>
            <a:ext cx="5945188" cy="333819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　　意大利科学家，他发明了伏特电</a:t>
            </a:r>
            <a:r>
              <a:rPr kumimoji="1" lang="zh-CN" altLang="en-US" sz="3200" b="1" kern="1200" cap="none" spc="0" normalizeH="0" baseline="0" noProof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堆</a:t>
            </a:r>
            <a:r>
              <a:rPr kumimoji="1" lang="zh-CN" altLang="en-US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1" lang="zh-CN" altLang="en-US" sz="3200" b="1" kern="1200" cap="none" spc="0" normalizeH="0" baseline="0" noProof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这</a:t>
            </a:r>
            <a:r>
              <a:rPr kumimoji="1" lang="zh-CN" altLang="en-US" sz="3200" b="1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是物理学历史上的神奇发明之一。电堆能产生连续的电流，它的强度的数量级比从静电起电机能得到的电流大，由此开始了一场真正电学的科学革命。</a:t>
            </a:r>
            <a:endParaRPr kumimoji="1" lang="zh-CN" altLang="en-US" sz="32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3"/>
          <p:cNvSpPr txBox="1"/>
          <p:nvPr/>
        </p:nvSpPr>
        <p:spPr>
          <a:xfrm>
            <a:off x="2524125" y="2205038"/>
            <a:ext cx="74898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(1) 256kV=</a:t>
            </a:r>
            <a:r>
              <a:rPr lang="en-US" altLang="zh-CN" sz="44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            </a:t>
            </a:r>
            <a:r>
              <a:rPr lang="en-US" altLang="zh-CN" sz="4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V</a:t>
            </a:r>
            <a:endParaRPr lang="en-US" altLang="zh-CN" sz="4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1" name="Text Box 4"/>
          <p:cNvSpPr txBox="1"/>
          <p:nvPr/>
        </p:nvSpPr>
        <p:spPr>
          <a:xfrm>
            <a:off x="2524125" y="3500438"/>
            <a:ext cx="554513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(2) 220mV=</a:t>
            </a:r>
            <a:r>
              <a:rPr lang="en-US" altLang="zh-CN" sz="4400" b="1" u="sng" dirty="0">
                <a:latin typeface="Times New Roman" panose="02020603050405020304" pitchFamily="18" charset="0"/>
                <a:ea typeface="黑体" panose="02010609060101010101" pitchFamily="49" charset="-122"/>
              </a:rPr>
              <a:t>             </a:t>
            </a:r>
            <a:r>
              <a:rPr lang="en-US" altLang="zh-CN" sz="4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V</a:t>
            </a:r>
            <a:endParaRPr lang="en-US" altLang="zh-CN" sz="4400" b="1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7110" name="Text Box 6"/>
          <p:cNvSpPr txBox="1"/>
          <p:nvPr/>
        </p:nvSpPr>
        <p:spPr>
          <a:xfrm>
            <a:off x="5765800" y="2133600"/>
            <a:ext cx="295116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2.56×10</a:t>
            </a:r>
            <a:r>
              <a:rPr lang="en-US" altLang="zh-CN" sz="4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7111" name="Text Box 7"/>
          <p:cNvSpPr txBox="1"/>
          <p:nvPr/>
        </p:nvSpPr>
        <p:spPr>
          <a:xfrm>
            <a:off x="5765800" y="3357563"/>
            <a:ext cx="12954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0.22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4" name="AutoShape 10"/>
          <p:cNvSpPr/>
          <p:nvPr/>
        </p:nvSpPr>
        <p:spPr>
          <a:xfrm>
            <a:off x="4613275" y="765175"/>
            <a:ext cx="2879725" cy="7969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练一练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/>
      <p:bldP spid="47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AutoShape 4"/>
          <p:cNvSpPr/>
          <p:nvPr/>
        </p:nvSpPr>
        <p:spPr>
          <a:xfrm>
            <a:off x="4583113" y="571500"/>
            <a:ext cx="3240087" cy="7969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常见的电压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5237" name="AutoShape 5"/>
          <p:cNvSpPr/>
          <p:nvPr/>
        </p:nvSpPr>
        <p:spPr>
          <a:xfrm>
            <a:off x="2209800" y="1651000"/>
            <a:ext cx="7772400" cy="4556125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35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chemeClr val="tx2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3600" b="1" dirty="0">
                <a:latin typeface="Arial" panose="020B0604020202020204" pitchFamily="34" charset="0"/>
              </a:rPr>
              <a:t>一节干电池的电压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1.5 V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b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en-US" altLang="zh-CN" sz="3600" b="1" dirty="0">
                <a:latin typeface="Arial" panose="020B0604020202020204" pitchFamily="34" charset="0"/>
              </a:rPr>
              <a:t>2.</a:t>
            </a:r>
            <a:r>
              <a:rPr lang="zh-CN" altLang="en-US" sz="3600" b="1" dirty="0">
                <a:latin typeface="Arial" panose="020B0604020202020204" pitchFamily="34" charset="0"/>
              </a:rPr>
              <a:t>一节蓄电池的电压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2 V</a:t>
            </a:r>
            <a:br>
              <a:rPr lang="en-US" altLang="zh-CN" sz="3600" b="1" dirty="0">
                <a:latin typeface="Arial" panose="020B0604020202020204" pitchFamily="34" charset="0"/>
              </a:rPr>
            </a:br>
            <a:r>
              <a:rPr lang="en-US" altLang="zh-CN" sz="3600" b="1" dirty="0">
                <a:latin typeface="Arial" panose="020B0604020202020204" pitchFamily="34" charset="0"/>
              </a:rPr>
              <a:t>3.</a:t>
            </a:r>
            <a:r>
              <a:rPr lang="zh-CN" altLang="en-US" sz="3600" b="1" dirty="0">
                <a:latin typeface="Arial" panose="020B0604020202020204" pitchFamily="34" charset="0"/>
              </a:rPr>
              <a:t>家庭电路的电压    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220V</a:t>
            </a:r>
            <a:r>
              <a:rPr lang="en-US" altLang="zh-CN" sz="3600" dirty="0">
                <a:latin typeface="Arial" panose="020B0604020202020204" pitchFamily="34" charset="0"/>
              </a:rPr>
              <a:t> </a:t>
            </a:r>
            <a:br>
              <a:rPr lang="en-US" altLang="zh-CN" sz="3600" b="1" dirty="0">
                <a:latin typeface="Arial" panose="020B0604020202020204" pitchFamily="34" charset="0"/>
              </a:rPr>
            </a:br>
            <a:r>
              <a:rPr lang="en-US" altLang="zh-CN" sz="3600" b="1" dirty="0">
                <a:latin typeface="Arial" panose="020B0604020202020204" pitchFamily="34" charset="0"/>
              </a:rPr>
              <a:t>4.</a:t>
            </a:r>
            <a:r>
              <a:rPr lang="zh-CN" altLang="en-US" sz="3600" b="1" dirty="0">
                <a:latin typeface="Arial" panose="020B0604020202020204" pitchFamily="34" charset="0"/>
              </a:rPr>
              <a:t>动力用电电压            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380V</a:t>
            </a:r>
            <a:br>
              <a:rPr lang="en-US" altLang="zh-CN" sz="3600" b="1" dirty="0">
                <a:latin typeface="Arial" panose="020B0604020202020204" pitchFamily="34" charset="0"/>
              </a:rPr>
            </a:br>
            <a:r>
              <a:rPr lang="en-US" altLang="zh-CN" sz="3600" b="1" dirty="0">
                <a:latin typeface="Arial" panose="020B0604020202020204" pitchFamily="34" charset="0"/>
              </a:rPr>
              <a:t>5.</a:t>
            </a:r>
            <a:r>
              <a:rPr lang="zh-CN" altLang="en-US" sz="3600" b="1" dirty="0">
                <a:latin typeface="Arial" panose="020B0604020202020204" pitchFamily="34" charset="0"/>
              </a:rPr>
              <a:t>对人体安全的电压    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不高于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36V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charRg st="0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5237">
                                            <p:txEl>
                                              <p:charRg st="0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 animBg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9" descr="13-4图片-20电压表4"/>
          <p:cNvPicPr>
            <a:picLocks noChangeAspect="1"/>
          </p:cNvPicPr>
          <p:nvPr/>
        </p:nvPicPr>
        <p:blipFill>
          <a:blip r:embed="rId1"/>
          <a:srcRect t="6334" b="6334"/>
          <a:stretch>
            <a:fillRect/>
          </a:stretch>
        </p:blipFill>
        <p:spPr>
          <a:xfrm>
            <a:off x="3335338" y="1436688"/>
            <a:ext cx="5689600" cy="496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AutoShape 10"/>
          <p:cNvSpPr/>
          <p:nvPr/>
        </p:nvSpPr>
        <p:spPr>
          <a:xfrm>
            <a:off x="4775200" y="428625"/>
            <a:ext cx="2879725" cy="7969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电压表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AutoShape 2"/>
          <p:cNvSpPr/>
          <p:nvPr/>
        </p:nvSpPr>
        <p:spPr>
          <a:xfrm>
            <a:off x="2238375" y="1649413"/>
            <a:ext cx="7772400" cy="4484687"/>
          </a:xfrm>
          <a:prstGeom prst="roundRect">
            <a:avLst>
              <a:gd name="adj" fmla="val 7519"/>
            </a:avLst>
          </a:prstGeom>
          <a:noFill/>
          <a:ln w="15875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eaLnBrk="1" hangingPunct="1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使用前指针要调零；</a:t>
            </a:r>
            <a:b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电压表要并联在待测电路两端；</a:t>
            </a:r>
            <a:b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3.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电流从“</a:t>
            </a:r>
            <a:r>
              <a:rPr lang="zh-CN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＋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”接线柱流入，从“</a:t>
            </a:r>
            <a:r>
              <a:rPr lang="zh-CN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－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”接线柱流出（正进负出）；</a:t>
            </a:r>
            <a:b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altLang="zh-CN" sz="3200" b="1" dirty="0">
                <a:solidFill>
                  <a:schemeClr val="tx2"/>
                </a:solidFill>
                <a:latin typeface="Arial" panose="020B0604020202020204" pitchFamily="34" charset="0"/>
              </a:rPr>
              <a:t>4. </a:t>
            </a: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被测电压的大小不能超过电压表的量</a:t>
            </a:r>
            <a:b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</a:rPr>
              <a:t>程。</a:t>
            </a:r>
            <a:endParaRPr lang="zh-CN" altLang="en-US" sz="32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AutoShape 3"/>
          <p:cNvSpPr/>
          <p:nvPr/>
        </p:nvSpPr>
        <p:spPr>
          <a:xfrm>
            <a:off x="4398963" y="714375"/>
            <a:ext cx="3276600" cy="762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8000"/>
            </a:solidFill>
            <a:prstDash val="lgDashDot"/>
            <a:headEnd type="none" w="med" len="med"/>
            <a:tailEnd type="none" w="med" len="med"/>
          </a:ln>
        </p:spPr>
        <p:txBody>
          <a:bodyPr anchor="ctr" anchorCtr="1"/>
          <a:p>
            <a:pPr algn="ctr" eaLnBrk="1" hangingPunct="1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电压表的使用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>
                                            <p:txEl>
                                              <p:charRg st="0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6258">
                                            <p:txEl>
                                              <p:charRg st="0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 animBg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7905" name="Group 257"/>
          <p:cNvGraphicFramePr>
            <a:graphicFrameLocks noGrp="1"/>
          </p:cNvGraphicFramePr>
          <p:nvPr>
            <p:ph type="tbl" idx="1"/>
          </p:nvPr>
        </p:nvGraphicFramePr>
        <p:xfrm>
          <a:off x="1955800" y="1268413"/>
          <a:ext cx="8497570" cy="5078095"/>
        </p:xfrm>
        <a:graphic>
          <a:graphicData uri="http://schemas.openxmlformats.org/drawingml/2006/table">
            <a:tbl>
              <a:tblPr/>
              <a:tblGrid>
                <a:gridCol w="1338580"/>
                <a:gridCol w="3772535"/>
                <a:gridCol w="3386455"/>
              </a:tblGrid>
              <a:tr h="718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电流表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电压表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4995">
                <a:tc vMerge="1"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9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45717" marB="45717" horzOverflow="overflow">
                    <a:lnL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11286" name="Rectangle 29"/>
          <p:cNvSpPr>
            <a:spLocks noGrp="1"/>
          </p:cNvSpPr>
          <p:nvPr>
            <p:ph type="title" idx="4294967295"/>
          </p:nvPr>
        </p:nvSpPr>
        <p:spPr>
          <a:xfrm>
            <a:off x="1652588" y="11588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chemeClr val="tx1"/>
                </a:solidFill>
                <a:ea typeface="黑体" panose="02010609060101010101" pitchFamily="49" charset="-122"/>
              </a:rPr>
              <a:t>电压表电流表使用规则比较</a:t>
            </a:r>
            <a:endParaRPr lang="zh-CN" altLang="en-US" b="1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27796" name="Rectangle 148"/>
          <p:cNvSpPr/>
          <p:nvPr/>
        </p:nvSpPr>
        <p:spPr>
          <a:xfrm>
            <a:off x="3379788" y="1989138"/>
            <a:ext cx="316865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必须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串联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接入待测电路两端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7797" name="Rectangle 149"/>
          <p:cNvSpPr/>
          <p:nvPr/>
        </p:nvSpPr>
        <p:spPr>
          <a:xfrm>
            <a:off x="7024688" y="1989138"/>
            <a:ext cx="3097212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必须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并联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接入待测电路中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7803" name="Rectangle 155"/>
          <p:cNvSpPr/>
          <p:nvPr/>
        </p:nvSpPr>
        <p:spPr>
          <a:xfrm>
            <a:off x="7070725" y="3141663"/>
            <a:ext cx="3097213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直接接在电源两极上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测电源电压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endParaRPr lang="en-US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805" name="Rectangle 157"/>
          <p:cNvSpPr/>
          <p:nvPr/>
        </p:nvSpPr>
        <p:spPr>
          <a:xfrm>
            <a:off x="3278188" y="2997200"/>
            <a:ext cx="3960812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绝对不允许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把电流表直接接到电源的两极，否则会烧毁电流表或损坏电源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7811" name="Rectangle 163"/>
          <p:cNvSpPr/>
          <p:nvPr/>
        </p:nvSpPr>
        <p:spPr>
          <a:xfrm>
            <a:off x="3452813" y="4868863"/>
            <a:ext cx="45720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都要注意零点校正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②电流从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③都要注意量程的选取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Group 200"/>
          <p:cNvGrpSpPr>
            <a:grpSpLocks noChangeAspect="1"/>
          </p:cNvGrpSpPr>
          <p:nvPr/>
        </p:nvGrpSpPr>
        <p:grpSpPr>
          <a:xfrm>
            <a:off x="4006850" y="3090863"/>
            <a:ext cx="2303463" cy="1552575"/>
            <a:chOff x="3672" y="3204"/>
            <a:chExt cx="1728" cy="1166"/>
          </a:xfrm>
        </p:grpSpPr>
        <p:sp>
          <p:nvSpPr>
            <p:cNvPr id="11317" name="Rectangle 201"/>
            <p:cNvSpPr>
              <a:spLocks noChangeAspect="1"/>
            </p:cNvSpPr>
            <p:nvPr/>
          </p:nvSpPr>
          <p:spPr>
            <a:xfrm>
              <a:off x="3780" y="3312"/>
              <a:ext cx="1620" cy="936"/>
            </a:xfrm>
            <a:prstGeom prst="rect">
              <a:avLst/>
            </a:prstGeom>
            <a:noFill/>
            <a:ln w="222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318" name="AutoShape 202"/>
            <p:cNvSpPr>
              <a:spLocks noChangeAspect="1"/>
            </p:cNvSpPr>
            <p:nvPr/>
          </p:nvSpPr>
          <p:spPr>
            <a:xfrm>
              <a:off x="3672" y="3780"/>
              <a:ext cx="210" cy="211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1319" name="xjhzja16"/>
            <p:cNvGrpSpPr>
              <a:grpSpLocks noChangeAspect="1"/>
            </p:cNvGrpSpPr>
            <p:nvPr/>
          </p:nvGrpSpPr>
          <p:grpSpPr>
            <a:xfrm>
              <a:off x="4860" y="4108"/>
              <a:ext cx="86" cy="262"/>
              <a:chOff x="2322" y="1653"/>
              <a:chExt cx="315" cy="468"/>
            </a:xfrm>
          </p:grpSpPr>
          <p:sp>
            <p:nvSpPr>
              <p:cNvPr id="11326" name="Rectangle 204"/>
              <p:cNvSpPr>
                <a:spLocks noChangeAspect="1"/>
              </p:cNvSpPr>
              <p:nvPr/>
            </p:nvSpPr>
            <p:spPr>
              <a:xfrm>
                <a:off x="2322" y="1653"/>
                <a:ext cx="315" cy="4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327" name="Line 205"/>
              <p:cNvSpPr>
                <a:spLocks noChangeAspect="1"/>
              </p:cNvSpPr>
              <p:nvPr/>
            </p:nvSpPr>
            <p:spPr>
              <a:xfrm>
                <a:off x="2322" y="1733"/>
                <a:ext cx="0" cy="312"/>
              </a:xfrm>
              <a:prstGeom prst="line">
                <a:avLst/>
              </a:prstGeom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28" name="Line 206"/>
              <p:cNvSpPr>
                <a:spLocks noChangeAspect="1"/>
              </p:cNvSpPr>
              <p:nvPr/>
            </p:nvSpPr>
            <p:spPr>
              <a:xfrm>
                <a:off x="2637" y="1653"/>
                <a:ext cx="0" cy="468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1320" name="xjhzja18"/>
            <p:cNvGrpSpPr>
              <a:grpSpLocks noChangeAspect="1"/>
            </p:cNvGrpSpPr>
            <p:nvPr/>
          </p:nvGrpSpPr>
          <p:grpSpPr>
            <a:xfrm>
              <a:off x="4140" y="4148"/>
              <a:ext cx="226" cy="196"/>
              <a:chOff x="3248" y="4092"/>
              <a:chExt cx="362" cy="312"/>
            </a:xfrm>
          </p:grpSpPr>
          <p:sp>
            <p:nvSpPr>
              <p:cNvPr id="11322" name="Rectangle 208"/>
              <p:cNvSpPr>
                <a:spLocks noChangeAspect="1"/>
              </p:cNvSpPr>
              <p:nvPr/>
            </p:nvSpPr>
            <p:spPr>
              <a:xfrm>
                <a:off x="3248" y="4092"/>
                <a:ext cx="362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1323" name="Group 209"/>
              <p:cNvGrpSpPr>
                <a:grpSpLocks noChangeAspect="1"/>
              </p:cNvGrpSpPr>
              <p:nvPr/>
            </p:nvGrpSpPr>
            <p:grpSpPr>
              <a:xfrm>
                <a:off x="3248" y="4092"/>
                <a:ext cx="362" cy="156"/>
                <a:chOff x="2162" y="3936"/>
                <a:chExt cx="362" cy="156"/>
              </a:xfrm>
            </p:grpSpPr>
            <p:sp>
              <p:nvSpPr>
                <p:cNvPr id="11324" name="Line 210"/>
                <p:cNvSpPr>
                  <a:spLocks noChangeAspect="1"/>
                </p:cNvSpPr>
                <p:nvPr/>
              </p:nvSpPr>
              <p:spPr>
                <a:xfrm flipV="1">
                  <a:off x="2162" y="3936"/>
                  <a:ext cx="362" cy="156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oval" w="sm" len="sm"/>
                  <a:tailEnd type="none" w="sm" len="sm"/>
                </a:ln>
              </p:spPr>
            </p:sp>
            <p:sp>
              <p:nvSpPr>
                <p:cNvPr id="11325" name="Line 211"/>
                <p:cNvSpPr>
                  <a:spLocks noChangeAspect="1"/>
                </p:cNvSpPr>
                <p:nvPr/>
              </p:nvSpPr>
              <p:spPr>
                <a:xfrm>
                  <a:off x="2524" y="4092"/>
                  <a:ext cx="0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oval" w="sm" len="sm"/>
                  <a:tailEnd type="oval" w="sm" len="sm"/>
                </a:ln>
              </p:spPr>
            </p:sp>
          </p:grpSp>
        </p:grpSp>
        <p:sp>
          <p:nvSpPr>
            <p:cNvPr id="11321" name="AutoShape 212"/>
            <p:cNvSpPr>
              <a:spLocks noChangeAspect="1"/>
            </p:cNvSpPr>
            <p:nvPr/>
          </p:nvSpPr>
          <p:spPr>
            <a:xfrm>
              <a:off x="4496" y="3204"/>
              <a:ext cx="210" cy="211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7861" name="Text Box 213"/>
          <p:cNvSpPr txBox="1"/>
          <p:nvPr/>
        </p:nvSpPr>
        <p:spPr>
          <a:xfrm>
            <a:off x="5662613" y="3017838"/>
            <a:ext cx="288925" cy="368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grpSp>
        <p:nvGrpSpPr>
          <p:cNvPr id="6" name="Group 214"/>
          <p:cNvGrpSpPr/>
          <p:nvPr/>
        </p:nvGrpSpPr>
        <p:grpSpPr>
          <a:xfrm>
            <a:off x="5662613" y="3046413"/>
            <a:ext cx="290512" cy="368299"/>
            <a:chOff x="2698" y="2895"/>
            <a:chExt cx="183" cy="232"/>
          </a:xfrm>
        </p:grpSpPr>
        <p:sp>
          <p:nvSpPr>
            <p:cNvPr id="11315" name="Oval 215"/>
            <p:cNvSpPr/>
            <p:nvPr/>
          </p:nvSpPr>
          <p:spPr>
            <a:xfrm>
              <a:off x="2699" y="2931"/>
              <a:ext cx="182" cy="182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316" name="Text Box 216"/>
            <p:cNvSpPr txBox="1"/>
            <p:nvPr/>
          </p:nvSpPr>
          <p:spPr>
            <a:xfrm>
              <a:off x="2698" y="2895"/>
              <a:ext cx="181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dirty="0">
                  <a:latin typeface="宋体" panose="02010600030101010101" pitchFamily="2" charset="-122"/>
                </a:rPr>
                <a:t>A</a:t>
              </a:r>
              <a:endParaRPr lang="en-US" altLang="zh-CN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7" name="Group 237"/>
          <p:cNvGrpSpPr>
            <a:grpSpLocks noChangeAspect="1"/>
          </p:cNvGrpSpPr>
          <p:nvPr/>
        </p:nvGrpSpPr>
        <p:grpSpPr>
          <a:xfrm>
            <a:off x="7650163" y="2997200"/>
            <a:ext cx="2232025" cy="1503363"/>
            <a:chOff x="3672" y="3204"/>
            <a:chExt cx="1728" cy="1166"/>
          </a:xfrm>
        </p:grpSpPr>
        <p:sp>
          <p:nvSpPr>
            <p:cNvPr id="11303" name="Rectangle 238"/>
            <p:cNvSpPr>
              <a:spLocks noChangeAspect="1"/>
            </p:cNvSpPr>
            <p:nvPr/>
          </p:nvSpPr>
          <p:spPr>
            <a:xfrm>
              <a:off x="3780" y="3312"/>
              <a:ext cx="1620" cy="936"/>
            </a:xfrm>
            <a:prstGeom prst="rect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304" name="AutoShape 239"/>
            <p:cNvSpPr>
              <a:spLocks noChangeAspect="1"/>
            </p:cNvSpPr>
            <p:nvPr/>
          </p:nvSpPr>
          <p:spPr>
            <a:xfrm>
              <a:off x="3672" y="3780"/>
              <a:ext cx="210" cy="211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1305" name="xjhzja16"/>
            <p:cNvGrpSpPr>
              <a:grpSpLocks noChangeAspect="1"/>
            </p:cNvGrpSpPr>
            <p:nvPr/>
          </p:nvGrpSpPr>
          <p:grpSpPr>
            <a:xfrm>
              <a:off x="4860" y="4108"/>
              <a:ext cx="86" cy="262"/>
              <a:chOff x="2322" y="1653"/>
              <a:chExt cx="315" cy="468"/>
            </a:xfrm>
          </p:grpSpPr>
          <p:sp>
            <p:nvSpPr>
              <p:cNvPr id="11312" name="Rectangle 241"/>
              <p:cNvSpPr>
                <a:spLocks noChangeAspect="1"/>
              </p:cNvSpPr>
              <p:nvPr/>
            </p:nvSpPr>
            <p:spPr>
              <a:xfrm>
                <a:off x="2322" y="1653"/>
                <a:ext cx="315" cy="46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313" name="Line 242"/>
              <p:cNvSpPr>
                <a:spLocks noChangeAspect="1"/>
              </p:cNvSpPr>
              <p:nvPr/>
            </p:nvSpPr>
            <p:spPr>
              <a:xfrm>
                <a:off x="2322" y="1733"/>
                <a:ext cx="0" cy="312"/>
              </a:xfrm>
              <a:prstGeom prst="line">
                <a:avLst/>
              </a:prstGeom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14" name="Line 243"/>
              <p:cNvSpPr>
                <a:spLocks noChangeAspect="1"/>
              </p:cNvSpPr>
              <p:nvPr/>
            </p:nvSpPr>
            <p:spPr>
              <a:xfrm>
                <a:off x="2637" y="1653"/>
                <a:ext cx="0" cy="468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1306" name="xjhzja18"/>
            <p:cNvGrpSpPr>
              <a:grpSpLocks noChangeAspect="1"/>
            </p:cNvGrpSpPr>
            <p:nvPr/>
          </p:nvGrpSpPr>
          <p:grpSpPr>
            <a:xfrm>
              <a:off x="4140" y="4148"/>
              <a:ext cx="226" cy="196"/>
              <a:chOff x="3248" y="4092"/>
              <a:chExt cx="362" cy="312"/>
            </a:xfrm>
          </p:grpSpPr>
          <p:sp>
            <p:nvSpPr>
              <p:cNvPr id="11308" name="Rectangle 245"/>
              <p:cNvSpPr>
                <a:spLocks noChangeAspect="1"/>
              </p:cNvSpPr>
              <p:nvPr/>
            </p:nvSpPr>
            <p:spPr>
              <a:xfrm>
                <a:off x="3248" y="4092"/>
                <a:ext cx="362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1309" name="Group 246"/>
              <p:cNvGrpSpPr>
                <a:grpSpLocks noChangeAspect="1"/>
              </p:cNvGrpSpPr>
              <p:nvPr/>
            </p:nvGrpSpPr>
            <p:grpSpPr>
              <a:xfrm>
                <a:off x="3248" y="4092"/>
                <a:ext cx="362" cy="156"/>
                <a:chOff x="2162" y="3936"/>
                <a:chExt cx="362" cy="156"/>
              </a:xfrm>
            </p:grpSpPr>
            <p:sp>
              <p:nvSpPr>
                <p:cNvPr id="11310" name="Line 247"/>
                <p:cNvSpPr>
                  <a:spLocks noChangeAspect="1"/>
                </p:cNvSpPr>
                <p:nvPr/>
              </p:nvSpPr>
              <p:spPr>
                <a:xfrm flipV="1">
                  <a:off x="2162" y="3936"/>
                  <a:ext cx="362" cy="156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oval" w="sm" len="sm"/>
                  <a:tailEnd type="none" w="sm" len="sm"/>
                </a:ln>
              </p:spPr>
            </p:sp>
            <p:sp>
              <p:nvSpPr>
                <p:cNvPr id="11311" name="Line 248"/>
                <p:cNvSpPr>
                  <a:spLocks noChangeAspect="1"/>
                </p:cNvSpPr>
                <p:nvPr/>
              </p:nvSpPr>
              <p:spPr>
                <a:xfrm>
                  <a:off x="2524" y="4092"/>
                  <a:ext cx="0" cy="0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oval" w="sm" len="sm"/>
                  <a:tailEnd type="oval" w="sm" len="sm"/>
                </a:ln>
              </p:spPr>
            </p:sp>
          </p:grpSp>
        </p:grpSp>
        <p:sp>
          <p:nvSpPr>
            <p:cNvPr id="11307" name="AutoShape 249"/>
            <p:cNvSpPr>
              <a:spLocks noChangeAspect="1"/>
            </p:cNvSpPr>
            <p:nvPr/>
          </p:nvSpPr>
          <p:spPr>
            <a:xfrm>
              <a:off x="4496" y="3204"/>
              <a:ext cx="210" cy="211"/>
            </a:xfrm>
            <a:prstGeom prst="flowChartSummingJunction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Group 250"/>
          <p:cNvGrpSpPr/>
          <p:nvPr/>
        </p:nvGrpSpPr>
        <p:grpSpPr>
          <a:xfrm>
            <a:off x="8715375" y="3328988"/>
            <a:ext cx="287338" cy="336550"/>
            <a:chOff x="2064" y="3049"/>
            <a:chExt cx="181" cy="212"/>
          </a:xfrm>
        </p:grpSpPr>
        <p:sp>
          <p:nvSpPr>
            <p:cNvPr id="11301" name="Oval 251"/>
            <p:cNvSpPr/>
            <p:nvPr/>
          </p:nvSpPr>
          <p:spPr>
            <a:xfrm>
              <a:off x="2064" y="3067"/>
              <a:ext cx="181" cy="181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302" name="Text Box 252"/>
            <p:cNvSpPr txBox="1"/>
            <p:nvPr/>
          </p:nvSpPr>
          <p:spPr>
            <a:xfrm>
              <a:off x="2064" y="3049"/>
              <a:ext cx="18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1600" dirty="0">
                  <a:latin typeface="宋体" panose="02010600030101010101" pitchFamily="2" charset="-122"/>
                </a:rPr>
                <a:t>V</a:t>
              </a:r>
              <a:endParaRPr lang="en-US" altLang="zh-CN" sz="1600" dirty="0">
                <a:latin typeface="宋体" panose="02010600030101010101" pitchFamily="2" charset="-122"/>
              </a:endParaRPr>
            </a:p>
          </p:txBody>
        </p:sp>
      </p:grpSp>
      <p:sp>
        <p:nvSpPr>
          <p:cNvPr id="27901" name="Line 253"/>
          <p:cNvSpPr/>
          <p:nvPr/>
        </p:nvSpPr>
        <p:spPr>
          <a:xfrm>
            <a:off x="8297863" y="3141663"/>
            <a:ext cx="0" cy="360362"/>
          </a:xfrm>
          <a:prstGeom prst="line">
            <a:avLst/>
          </a:prstGeom>
          <a:ln w="15875" cap="flat" cmpd="sng">
            <a:solidFill>
              <a:schemeClr val="tx1"/>
            </a:solidFill>
            <a:prstDash val="solid"/>
            <a:headEnd type="oval" w="sm" len="sm"/>
            <a:tailEnd type="none" w="med" len="med"/>
          </a:ln>
        </p:spPr>
      </p:sp>
      <p:sp>
        <p:nvSpPr>
          <p:cNvPr id="27902" name="Line 254"/>
          <p:cNvSpPr/>
          <p:nvPr/>
        </p:nvSpPr>
        <p:spPr>
          <a:xfrm>
            <a:off x="8297863" y="3502025"/>
            <a:ext cx="431800" cy="0"/>
          </a:xfrm>
          <a:prstGeom prst="line">
            <a:avLst/>
          </a:prstGeom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903" name="Line 255"/>
          <p:cNvSpPr/>
          <p:nvPr/>
        </p:nvSpPr>
        <p:spPr>
          <a:xfrm>
            <a:off x="9017000" y="3502025"/>
            <a:ext cx="288925" cy="0"/>
          </a:xfrm>
          <a:prstGeom prst="line">
            <a:avLst/>
          </a:prstGeom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904" name="Line 256"/>
          <p:cNvSpPr/>
          <p:nvPr/>
        </p:nvSpPr>
        <p:spPr>
          <a:xfrm>
            <a:off x="9305925" y="3141663"/>
            <a:ext cx="0" cy="360362"/>
          </a:xfrm>
          <a:prstGeom prst="line">
            <a:avLst/>
          </a:prstGeom>
          <a:ln w="15875" cap="flat" cmpd="sng">
            <a:solidFill>
              <a:schemeClr val="tx1"/>
            </a:solidFill>
            <a:prstDash val="solid"/>
            <a:headEnd type="oval" w="sm" len="sm"/>
            <a:tailEnd type="none" w="med" len="med"/>
          </a:ln>
        </p:spPr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27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2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1000"/>
                                        <p:tgtEl>
                                          <p:spTgt spid="2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2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3" dur="500"/>
                                        <p:tgtEl>
                                          <p:spTgt spid="27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6" dur="500"/>
                                        <p:tgtEl>
                                          <p:spTgt spid="27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27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2" dur="500"/>
                                        <p:tgtEl>
                                          <p:spTgt spid="279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96" grpId="0"/>
      <p:bldP spid="27797" grpId="0"/>
      <p:bldP spid="27803" grpId="0"/>
      <p:bldP spid="27805" grpId="0"/>
      <p:bldP spid="27811" grpId="0"/>
      <p:bldP spid="27861" grpId="0" bldLvl="0" animBg="1"/>
      <p:bldP spid="27861" grpId="1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1141</Words>
  <Application>WPS 演示</Application>
  <PresentationFormat>宽屏</PresentationFormat>
  <Paragraphs>199</Paragraphs>
  <Slides>21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21</vt:i4>
      </vt:variant>
    </vt:vector>
  </HeadingPairs>
  <TitlesOfParts>
    <vt:vector size="42" baseType="lpstr">
      <vt:lpstr>Arial</vt:lpstr>
      <vt:lpstr>宋体</vt:lpstr>
      <vt:lpstr>Wingdings</vt:lpstr>
      <vt:lpstr>Wingdings</vt:lpstr>
      <vt:lpstr>黑体</vt:lpstr>
      <vt:lpstr>Times New Roman</vt:lpstr>
      <vt:lpstr>微软雅黑</vt:lpstr>
      <vt:lpstr>Calibri</vt:lpstr>
      <vt:lpstr>Arial Unicode MS</vt:lpstr>
      <vt:lpstr>华文新魏</vt:lpstr>
      <vt:lpstr>Office 主题​​</vt:lpstr>
      <vt:lpstr>默认设计模板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电压和电压表的使用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电压表电流表使用规则比较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05E7300834584F4BA52D32E2F1292410</vt:lpwstr>
  </property>
</Properties>
</file>