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gs" Target="tags/tag63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2867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3789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389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3994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4096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  <p:sp>
        <p:nvSpPr>
          <p:cNvPr id="29699" name="Rectangle 2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>
              <a:alpha val="100000"/>
            </a:srgbClr>
          </a:solidFill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9700" name="Rectangle 3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>
              <a:alpha val="100000"/>
            </a:srgbClr>
          </a:solidFill>
          <a:ln>
            <a:solidFill>
              <a:srgbClr val="000000">
                <a:alpha val="100000"/>
              </a:srgbClr>
            </a:solidFill>
            <a:miter lim="800000"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  <p:sp>
        <p:nvSpPr>
          <p:cNvPr id="30723" name="Rectangle 2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>
              <a:alpha val="100000"/>
            </a:srgbClr>
          </a:solidFill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0724" name="Rectangle 3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>
              <a:alpha val="100000"/>
            </a:srgbClr>
          </a:solidFill>
          <a:ln>
            <a:solidFill>
              <a:srgbClr val="000000">
                <a:alpha val="100000"/>
              </a:srgbClr>
            </a:solidFill>
            <a:miter lim="800000"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zh-C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  <p:sp>
        <p:nvSpPr>
          <p:cNvPr id="31747" name="Rectangle 2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>
              <a:alpha val="100000"/>
            </a:srgbClr>
          </a:solidFill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1748" name="Rectangle 3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>
              <a:alpha val="100000"/>
            </a:srgbClr>
          </a:solidFill>
          <a:ln>
            <a:solidFill>
              <a:srgbClr val="000000">
                <a:alpha val="100000"/>
              </a:srgbClr>
            </a:solidFill>
            <a:miter lim="800000"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zh-CN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327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337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348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368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灯片编号占位符 8"/>
          <p:cNvSpPr>
            <a:spLocks noGrp="1"/>
          </p:cNvSpPr>
          <p:nvPr>
            <p:ph type="sldNum" sz="quarter" idx="4"/>
          </p:nvPr>
        </p:nvSpPr>
        <p:spPr>
          <a:xfrm>
            <a:off x="10839451" y="5734050"/>
            <a:ext cx="812800" cy="5207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9"/>
          <p:cNvSpPr>
            <a:spLocks noGrp="1"/>
          </p:cNvSpPr>
          <p:nvPr>
            <p:ph type="ftr" sz="quarter" idx="3"/>
          </p:nvPr>
        </p:nvSpPr>
        <p:spPr>
          <a:xfrm rot="5400000">
            <a:off x="9319684" y="3736975"/>
            <a:ext cx="4267200" cy="365125"/>
          </a:xfrm>
          <a:prstGeom prst="rect">
            <a:avLst/>
          </a:prstGeom>
        </p:spPr>
        <p:txBody>
          <a:bodyPr rtlCol="0"/>
          <a:lstStyle>
            <a:lvl1pPr eaLnBrk="1" hangingPunct="1"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页脚占位符 5"/>
          <p:cNvSpPr>
            <a:spLocks noGrp="1"/>
          </p:cNvSpPr>
          <p:nvPr>
            <p:ph type="ftr" sz="quarter" idx="3"/>
          </p:nvPr>
        </p:nvSpPr>
        <p:spPr>
          <a:xfrm rot="5400000">
            <a:off x="9319684" y="3736975"/>
            <a:ext cx="42672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10839451" y="5734050"/>
            <a:ext cx="812800" cy="5207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页脚占位符 7"/>
          <p:cNvSpPr>
            <a:spLocks noGrp="1"/>
          </p:cNvSpPr>
          <p:nvPr>
            <p:ph type="ftr" sz="quarter" idx="13"/>
          </p:nvPr>
        </p:nvSpPr>
        <p:spPr>
          <a:xfrm rot="5400000">
            <a:off x="9319684" y="3736975"/>
            <a:ext cx="42672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10839451" y="5734050"/>
            <a:ext cx="812800" cy="5207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10839451" y="5734050"/>
            <a:ext cx="812800" cy="5207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7"/>
          <p:cNvSpPr>
            <a:spLocks noGrp="1"/>
          </p:cNvSpPr>
          <p:nvPr>
            <p:ph type="ftr" sz="quarter" idx="3"/>
          </p:nvPr>
        </p:nvSpPr>
        <p:spPr>
          <a:xfrm rot="5400000">
            <a:off x="9319684" y="3736975"/>
            <a:ext cx="4267200" cy="365125"/>
          </a:xfrm>
          <a:prstGeom prst="rect">
            <a:avLst/>
          </a:prstGeom>
        </p:spPr>
        <p:txBody>
          <a:bodyPr rtlCol="0"/>
          <a:lstStyle>
            <a:lvl1pPr eaLnBrk="1" hangingPunct="1"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9319684" y="3736975"/>
            <a:ext cx="42672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10839451" y="5734050"/>
            <a:ext cx="812800" cy="5207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接连接符 3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直接连接符 4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直接连接符 7"/>
          <p:cNvSpPr>
            <a:spLocks noChangeShapeType="1"/>
          </p:cNvSpPr>
          <p:nvPr/>
        </p:nvSpPr>
        <p:spPr bwMode="auto">
          <a:xfrm>
            <a:off x="8257117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直接连接符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直接连接符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0875433" y="5715000"/>
            <a:ext cx="732367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4495800" y="3200400"/>
            <a:ext cx="841248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10839451" y="5734050"/>
            <a:ext cx="812800" cy="5207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  <p:sp>
        <p:nvSpPr>
          <p:cNvPr id="12" name="页脚占位符 22"/>
          <p:cNvSpPr>
            <a:spLocks noGrp="1"/>
          </p:cNvSpPr>
          <p:nvPr>
            <p:ph type="ftr" sz="quarter" idx="3"/>
          </p:nvPr>
        </p:nvSpPr>
        <p:spPr>
          <a:xfrm rot="5400000">
            <a:off x="9319684" y="3736975"/>
            <a:ext cx="4267200" cy="365125"/>
          </a:xfrm>
          <a:prstGeom prst="rect">
            <a:avLst/>
          </a:prstGeom>
        </p:spPr>
        <p:txBody>
          <a:bodyPr rtlCol="0"/>
          <a:lstStyle>
            <a:lvl1pPr eaLnBrk="1" hangingPunct="1"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接连接符 3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椭圆 4"/>
          <p:cNvSpPr/>
          <p:nvPr/>
        </p:nvSpPr>
        <p:spPr>
          <a:xfrm>
            <a:off x="10875433" y="5715000"/>
            <a:ext cx="732367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直接连接符 7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6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直接连接符 9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直接连接符 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直接连接符 11"/>
          <p:cNvSpPr>
            <a:spLocks noChangeShapeType="1"/>
          </p:cNvSpPr>
          <p:nvPr/>
        </p:nvSpPr>
        <p:spPr bwMode="auto">
          <a:xfrm>
            <a:off x="8257117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4466844" y="3200400"/>
            <a:ext cx="841248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normAutofit/>
          </a:bodyPr>
          <a:lstStyle>
            <a:lvl1pPr marL="0" indent="0">
              <a:buNone/>
              <a:defRPr sz="3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2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10839451" y="5734050"/>
            <a:ext cx="812800" cy="5207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  <p:sp>
        <p:nvSpPr>
          <p:cNvPr id="13" name="页脚占位符 20"/>
          <p:cNvSpPr>
            <a:spLocks noGrp="1"/>
          </p:cNvSpPr>
          <p:nvPr>
            <p:ph type="ftr" sz="quarter" idx="3"/>
          </p:nvPr>
        </p:nvSpPr>
        <p:spPr>
          <a:xfrm rot="5400000">
            <a:off x="9319684" y="3736975"/>
            <a:ext cx="4267200" cy="365125"/>
          </a:xfrm>
          <a:prstGeom prst="rect">
            <a:avLst/>
          </a:prstGeom>
        </p:spPr>
        <p:txBody>
          <a:bodyPr rtlCol="0"/>
          <a:lstStyle>
            <a:lvl1pPr eaLnBrk="1" hangingPunct="1"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3"/>
          </p:nvPr>
        </p:nvSpPr>
        <p:spPr>
          <a:xfrm rot="5400000">
            <a:off x="9319684" y="3736975"/>
            <a:ext cx="42672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39451" y="5734050"/>
            <a:ext cx="812800" cy="5207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235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3"/>
          </p:nvPr>
        </p:nvSpPr>
        <p:spPr>
          <a:xfrm rot="5400000">
            <a:off x="9319684" y="3736975"/>
            <a:ext cx="42672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39451" y="5734050"/>
            <a:ext cx="812800" cy="5207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123" name="文本占位符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6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ea typeface="华文楷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ea typeface="华文楷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ea typeface="华文楷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ea typeface="华文楷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ea typeface="华文楷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ea typeface="华文楷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ea typeface="华文楷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ea typeface="华文楷体" pitchFamily="2" charset="-122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anose="05000000000000000000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880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405" indent="-182880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12.wmf"/><Relationship Id="rId3" Type="http://schemas.openxmlformats.org/officeDocument/2006/relationships/oleObject" Target="../embeddings/oleObject5.bin"/><Relationship Id="rId2" Type="http://schemas.openxmlformats.org/officeDocument/2006/relationships/image" Target="../media/image11.wmf"/><Relationship Id="rId1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1.wmf"/><Relationship Id="rId1" Type="http://schemas.openxmlformats.org/officeDocument/2006/relationships/oleObject" Target="../embeddings/oleObject6.bin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vmlDrawing" Target="../drawings/vmlDrawing4.vml"/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23.wmf"/><Relationship Id="rId3" Type="http://schemas.openxmlformats.org/officeDocument/2006/relationships/oleObject" Target="../embeddings/oleObject8.bin"/><Relationship Id="rId2" Type="http://schemas.openxmlformats.org/officeDocument/2006/relationships/image" Target="../media/image22.wmf"/><Relationship Id="rId1" Type="http://schemas.openxmlformats.org/officeDocument/2006/relationships/oleObject" Target="../embeddings/oleObject7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vmlDrawing" Target="../drawings/vmlDrawing1.vml"/><Relationship Id="rId7" Type="http://schemas.openxmlformats.org/officeDocument/2006/relationships/slideLayout" Target="../slideLayouts/slideLayout18.x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2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11.wmf"/><Relationship Id="rId1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TextBox 2"/>
          <p:cNvSpPr txBox="1"/>
          <p:nvPr/>
        </p:nvSpPr>
        <p:spPr>
          <a:xfrm>
            <a:off x="2809875" y="2214563"/>
            <a:ext cx="632460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/>
            <a:r>
              <a:rPr lang="zh-CN" altLang="en-US" sz="8000" b="1" dirty="0">
                <a:latin typeface="Calibri" panose="020F0502020204030204" charset="0"/>
              </a:rPr>
              <a:t>功   率</a:t>
            </a:r>
            <a:endParaRPr lang="zh-CN" altLang="en-US" sz="8000" b="1" dirty="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圆角矩形 34"/>
          <p:cNvSpPr/>
          <p:nvPr/>
        </p:nvSpPr>
        <p:spPr>
          <a:xfrm>
            <a:off x="2495550" y="981075"/>
            <a:ext cx="1697038" cy="578386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>
            <a:spAutoFit/>
          </a:bodyPr>
          <a:p>
            <a:pPr eaLnBrk="1" hangingPunct="1"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二、功率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5603" name="Text Box 5"/>
          <p:cNvSpPr txBox="1"/>
          <p:nvPr/>
        </p:nvSpPr>
        <p:spPr>
          <a:xfrm>
            <a:off x="5138738" y="1398588"/>
            <a:ext cx="19608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buNone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一些功率值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5"/>
          <p:cNvGrpSpPr/>
          <p:nvPr/>
        </p:nvGrpSpPr>
        <p:grpSpPr>
          <a:xfrm>
            <a:off x="2782888" y="2039938"/>
            <a:ext cx="6626225" cy="2160587"/>
            <a:chOff x="0" y="1214422"/>
            <a:chExt cx="8358182" cy="2928958"/>
          </a:xfrm>
        </p:grpSpPr>
        <p:pic>
          <p:nvPicPr>
            <p:cNvPr id="25606" name="Picture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1214422"/>
              <a:ext cx="2643174" cy="292895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607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86050" y="1214422"/>
              <a:ext cx="2714644" cy="292895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608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15008" y="1214422"/>
              <a:ext cx="2643174" cy="2928957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5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2888" y="4437063"/>
            <a:ext cx="6626225" cy="1892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2" name="Text Box 5"/>
          <p:cNvSpPr txBox="1"/>
          <p:nvPr/>
        </p:nvSpPr>
        <p:spPr>
          <a:xfrm>
            <a:off x="3630613" y="1454150"/>
            <a:ext cx="50196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buNone/>
            </a:pPr>
            <a:r>
              <a:rPr lang="zh-CN" altLang="en-US" sz="2400" dirty="0">
                <a:solidFill>
                  <a:srgbClr val="FF0000"/>
                </a:solidFill>
                <a:latin typeface="Times New Roman Italic" pitchFamily="18" charset="0"/>
                <a:ea typeface="黑体" panose="02010609060101010101" pitchFamily="49" charset="-122"/>
              </a:rPr>
              <a:t>通过这节课的学习，你有什么收获？</a:t>
            </a:r>
            <a:endParaRPr lang="zh-CN" altLang="en-US" sz="2400" dirty="0">
              <a:solidFill>
                <a:srgbClr val="FF0000"/>
              </a:solidFill>
              <a:latin typeface="Times New Roman Italic" pitchFamily="18" charset="0"/>
              <a:ea typeface="黑体" panose="02010609060101010101" pitchFamily="49" charset="-122"/>
            </a:endParaRPr>
          </a:p>
        </p:txBody>
      </p:sp>
      <p:sp>
        <p:nvSpPr>
          <p:cNvPr id="2053" name="TextBox 6"/>
          <p:cNvSpPr txBox="1"/>
          <p:nvPr/>
        </p:nvSpPr>
        <p:spPr>
          <a:xfrm>
            <a:off x="5329238" y="889000"/>
            <a:ext cx="16052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 Italic" pitchFamily="18" charset="0"/>
                <a:ea typeface="黑体" panose="02010609060101010101" pitchFamily="49" charset="-122"/>
              </a:rPr>
              <a:t>本课小结</a:t>
            </a:r>
            <a:endParaRPr lang="zh-CN" altLang="en-US" sz="2800" dirty="0">
              <a:solidFill>
                <a:srgbClr val="FF0000"/>
              </a:solidFill>
              <a:latin typeface="Times New Roman Italic" pitchFamily="18" charset="0"/>
              <a:ea typeface="黑体" panose="02010609060101010101" pitchFamily="49" charset="-122"/>
            </a:endParaRPr>
          </a:p>
        </p:txBody>
      </p:sp>
      <p:sp>
        <p:nvSpPr>
          <p:cNvPr id="2054" name="文本框 11"/>
          <p:cNvSpPr txBox="1"/>
          <p:nvPr/>
        </p:nvSpPr>
        <p:spPr>
          <a:xfrm>
            <a:off x="2519363" y="2020888"/>
            <a:ext cx="422433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一、比较物体做功的快慢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55" name="文本框 12"/>
          <p:cNvSpPr txBox="1"/>
          <p:nvPr/>
        </p:nvSpPr>
        <p:spPr>
          <a:xfrm>
            <a:off x="2536825" y="3468688"/>
            <a:ext cx="163353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二、功率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517775" y="2573338"/>
            <a:ext cx="7250113" cy="9772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做功相等时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，比时间，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时间短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做功快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时间相等时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，比做功，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做功多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做功快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532063" y="3986213"/>
            <a:ext cx="7235825" cy="9772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    把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一段时间内做的功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与做功所用的这段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时间的比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叫做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功率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功率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是表示物体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做功快慢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的物理量。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530475" y="4965700"/>
            <a:ext cx="1981200" cy="5340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）公式：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517775" y="5708650"/>
            <a:ext cx="6457950" cy="5340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）单位：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瓦特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，简称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瓦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，符号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W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aphicFrame>
        <p:nvGraphicFramePr>
          <p:cNvPr id="13" name="Object 56"/>
          <p:cNvGraphicFramePr>
            <a:graphicFrameLocks noChangeAspect="1"/>
          </p:cNvGraphicFramePr>
          <p:nvPr/>
        </p:nvGraphicFramePr>
        <p:xfrm>
          <a:off x="6221413" y="4833938"/>
          <a:ext cx="1044575" cy="852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494665" imgH="405765" progId="Equation.DSMT4">
                  <p:embed/>
                </p:oleObj>
              </mc:Choice>
              <mc:Fallback>
                <p:oleObj name="" r:id="rId1" imgW="494665" imgH="405765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221413" y="4833938"/>
                        <a:ext cx="1044575" cy="8524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4200525" y="4833938"/>
          <a:ext cx="1646238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3" imgW="812165" imgH="419100" progId="Equation.DSMT4">
                  <p:embed/>
                </p:oleObj>
              </mc:Choice>
              <mc:Fallback>
                <p:oleObj name="" r:id="rId3" imgW="812165" imgH="4191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00525" y="4833938"/>
                        <a:ext cx="1646238" cy="8445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6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TextBox 6"/>
          <p:cNvSpPr txBox="1"/>
          <p:nvPr/>
        </p:nvSpPr>
        <p:spPr>
          <a:xfrm>
            <a:off x="5354638" y="1041400"/>
            <a:ext cx="16052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 Italic" pitchFamily="18" charset="0"/>
                <a:ea typeface="黑体" panose="02010609060101010101" pitchFamily="49" charset="-122"/>
              </a:rPr>
              <a:t>随堂练习</a:t>
            </a:r>
            <a:endParaRPr lang="zh-CN" altLang="en-US" sz="2800" dirty="0">
              <a:solidFill>
                <a:srgbClr val="FF0000"/>
              </a:solidFill>
              <a:latin typeface="Times New Roman Italic" pitchFamily="18" charset="0"/>
              <a:ea typeface="黑体" panose="02010609060101010101" pitchFamily="49" charset="-122"/>
            </a:endParaRPr>
          </a:p>
        </p:txBody>
      </p:sp>
      <p:sp>
        <p:nvSpPr>
          <p:cNvPr id="26627" name="文本框 3"/>
          <p:cNvSpPr txBox="1"/>
          <p:nvPr/>
        </p:nvSpPr>
        <p:spPr>
          <a:xfrm>
            <a:off x="2495550" y="1557338"/>
            <a:ext cx="7200900" cy="28613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、使用机械做功时，下面说法正确的是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(       )</a:t>
            </a:r>
            <a:endParaRPr lang="en-US" altLang="zh-CN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．功率大的机器一定比功率小的机器做功多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．功率大的机器一定比功率小的机器做功时间少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．功率小的机器一定比功率大的机器做功慢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D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．以上说法都不对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112125" y="1692275"/>
            <a:ext cx="3619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5" name="TextBox 6"/>
          <p:cNvSpPr txBox="1"/>
          <p:nvPr/>
        </p:nvSpPr>
        <p:spPr>
          <a:xfrm>
            <a:off x="5302250" y="1065213"/>
            <a:ext cx="16052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 Italic" pitchFamily="18" charset="0"/>
                <a:ea typeface="黑体" panose="02010609060101010101" pitchFamily="49" charset="-122"/>
              </a:rPr>
              <a:t>随堂练习</a:t>
            </a:r>
            <a:endParaRPr lang="zh-CN" altLang="en-US" sz="2800" dirty="0">
              <a:solidFill>
                <a:srgbClr val="FF0000"/>
              </a:solidFill>
              <a:latin typeface="Times New Roman Italic" pitchFamily="18" charset="0"/>
              <a:ea typeface="黑体" panose="02010609060101010101" pitchFamily="49" charset="-122"/>
            </a:endParaRPr>
          </a:p>
        </p:txBody>
      </p:sp>
      <p:sp>
        <p:nvSpPr>
          <p:cNvPr id="3076" name="Text Box 6"/>
          <p:cNvSpPr txBox="1"/>
          <p:nvPr/>
        </p:nvSpPr>
        <p:spPr>
          <a:xfrm>
            <a:off x="2495550" y="1589088"/>
            <a:ext cx="7345363" cy="9772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、大石头质量为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6 t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，起重机的吊钩在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15 s 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内将大石头匀速提升了 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1 m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，起重机提升大石头的功率是多少？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95550" y="2765425"/>
            <a:ext cx="7345363" cy="2749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  <a:buNone/>
            </a:pPr>
            <a:r>
              <a:rPr lang="zh-CN" altLang="en-US" sz="2400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 ：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因为起重机匀速大石头的拉力宇大石头所受的重力相等，即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None/>
            </a:pP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         </a:t>
            </a:r>
            <a:r>
              <a:rPr lang="en-US" altLang="zh-CN" sz="2400" i="1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F</a:t>
            </a:r>
            <a:r>
              <a:rPr lang="en-US" altLang="zh-CN" sz="2400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= </a:t>
            </a:r>
            <a:r>
              <a:rPr lang="en-US" altLang="zh-CN" sz="2400" i="1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G</a:t>
            </a:r>
            <a:r>
              <a:rPr lang="en-US" altLang="zh-CN" sz="2400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= </a:t>
            </a:r>
            <a:r>
              <a:rPr lang="en-US" altLang="zh-CN" sz="2400" i="1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mg</a:t>
            </a:r>
            <a:r>
              <a:rPr lang="en-US" altLang="zh-CN" sz="2400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= 6×10</a:t>
            </a:r>
            <a:r>
              <a:rPr lang="en-US" altLang="zh-CN" sz="2400" baseline="30000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en-US" altLang="zh-CN" sz="2400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kg×10 N/kg = 6×10</a:t>
            </a:r>
            <a:r>
              <a:rPr lang="en-US" altLang="zh-CN" sz="2400" baseline="30000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 </a:t>
            </a:r>
            <a:r>
              <a:rPr lang="en-US" altLang="zh-CN" sz="2400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N</a:t>
            </a:r>
            <a:endParaRPr lang="en-US" altLang="zh-CN" sz="2400" dirty="0">
              <a:solidFill>
                <a:srgbClr val="CC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石头在拉力方向上移动的距离  </a:t>
            </a:r>
            <a:r>
              <a:rPr lang="en-US" altLang="zh-CN" sz="2400" i="1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s </a:t>
            </a:r>
            <a:r>
              <a:rPr lang="en-US" altLang="zh-CN" sz="2400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=1m</a:t>
            </a:r>
            <a:endParaRPr lang="en-US" altLang="zh-CN" sz="2400" dirty="0">
              <a:solidFill>
                <a:srgbClr val="CC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拉力做的功是：</a:t>
            </a:r>
            <a:r>
              <a:rPr lang="en-US" altLang="zh-CN" sz="2400" i="1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W</a:t>
            </a:r>
            <a:r>
              <a:rPr lang="en-US" altLang="zh-CN" sz="2400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= </a:t>
            </a:r>
            <a:r>
              <a:rPr lang="en-US" altLang="zh-CN" sz="2400" i="1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Fs</a:t>
            </a:r>
            <a:r>
              <a:rPr lang="en-US" altLang="zh-CN" sz="2400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= 6×10</a:t>
            </a:r>
            <a:r>
              <a:rPr lang="en-US" altLang="zh-CN" sz="2400" baseline="30000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 </a:t>
            </a:r>
            <a:r>
              <a:rPr lang="en-US" altLang="zh-CN" sz="2400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N ×1 m = 6×10</a:t>
            </a:r>
            <a:r>
              <a:rPr lang="en-US" altLang="zh-CN" sz="2400" baseline="30000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r>
              <a:rPr lang="en-US" altLang="zh-CN" sz="2400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J</a:t>
            </a:r>
            <a:endParaRPr lang="en-US" altLang="zh-CN" sz="2400" dirty="0">
              <a:solidFill>
                <a:srgbClr val="CC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起重机提升水泥板的功率是</a:t>
            </a:r>
            <a:endParaRPr lang="en-US" altLang="zh-CN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3432175" y="5373688"/>
          <a:ext cx="4114800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1" imgW="1930400" imgH="457200" progId="Equation.DSMT4">
                  <p:embed/>
                </p:oleObj>
              </mc:Choice>
              <mc:Fallback>
                <p:oleObj name="" r:id="rId1" imgW="1930400" imgH="457200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432175" y="5373688"/>
                        <a:ext cx="4114800" cy="974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30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79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100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139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0" name="Rectangle 2"/>
          <p:cNvSpPr/>
          <p:nvPr/>
        </p:nvSpPr>
        <p:spPr>
          <a:xfrm>
            <a:off x="2490788" y="1524000"/>
            <a:ext cx="7453312" cy="17430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1" hangingPunct="1">
              <a:lnSpc>
                <a:spcPct val="120000"/>
              </a:lnSpc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、一台电动机用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2 min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将一辆观光缆车运送到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200 m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高的山顶，做功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1.2×10</a:t>
            </a:r>
            <a:r>
              <a:rPr lang="en-US" altLang="zh-CN" sz="2400" baseline="30000" dirty="0">
                <a:latin typeface="Times New Roman" panose="02020603050405020304" pitchFamily="18" charset="0"/>
                <a:ea typeface="黑体" panose="02010609060101010101" pitchFamily="49" charset="-122"/>
              </a:rPr>
              <a:t>6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 J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，它的功率是多少？一个质量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60 kg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的人，从山脚爬到山顶，大约需要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20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min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，这个人做功的功率大约是多少？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6" name="Text Box 3"/>
          <p:cNvSpPr txBox="1"/>
          <p:nvPr/>
        </p:nvSpPr>
        <p:spPr>
          <a:xfrm>
            <a:off x="2493963" y="3290888"/>
            <a:ext cx="7343775" cy="5340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已知：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W</a:t>
            </a:r>
            <a:r>
              <a:rPr lang="en-US" altLang="zh-CN" sz="2400" baseline="-25000" dirty="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= 1.2×10</a:t>
            </a:r>
            <a:r>
              <a:rPr lang="en-US" altLang="zh-CN" sz="2400" baseline="30000" dirty="0">
                <a:latin typeface="Times New Roman" panose="02020603050405020304" pitchFamily="18" charset="0"/>
                <a:ea typeface="黑体" panose="02010609060101010101" pitchFamily="49" charset="-122"/>
              </a:rPr>
              <a:t>6 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J  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t</a:t>
            </a:r>
            <a:r>
              <a:rPr lang="en-US" altLang="zh-CN" sz="2400" baseline="-25000" dirty="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= 2 min   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m 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= 60 kg  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t</a:t>
            </a:r>
            <a:r>
              <a:rPr lang="en-US" altLang="zh-CN" sz="2400" baseline="-25000" dirty="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= 20 min 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aphicFrame>
        <p:nvGraphicFramePr>
          <p:cNvPr id="27" name="Object 2"/>
          <p:cNvGraphicFramePr>
            <a:graphicFrameLocks noChangeAspect="1"/>
          </p:cNvGraphicFramePr>
          <p:nvPr/>
        </p:nvGraphicFramePr>
        <p:xfrm>
          <a:off x="3216275" y="3776663"/>
          <a:ext cx="3525838" cy="90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790700" imgH="457200" progId="Equation.DSMT4">
                  <p:embed/>
                </p:oleObj>
              </mc:Choice>
              <mc:Fallback>
                <p:oleObj name="" r:id="rId1" imgW="1790700" imgH="4572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216275" y="3776663"/>
                        <a:ext cx="3525838" cy="9001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3"/>
          <p:cNvGraphicFramePr>
            <a:graphicFrameLocks noChangeAspect="1"/>
          </p:cNvGraphicFramePr>
          <p:nvPr/>
        </p:nvGraphicFramePr>
        <p:xfrm>
          <a:off x="3216275" y="4676775"/>
          <a:ext cx="4575175" cy="170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3" imgW="2387600" imgH="889000" progId="Equation.DSMT4">
                  <p:embed/>
                </p:oleObj>
              </mc:Choice>
              <mc:Fallback>
                <p:oleObj name="" r:id="rId3" imgW="2387600" imgH="88900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16275" y="4676775"/>
                        <a:ext cx="4575175" cy="17049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 Box 35"/>
          <p:cNvSpPr txBox="1"/>
          <p:nvPr/>
        </p:nvSpPr>
        <p:spPr>
          <a:xfrm>
            <a:off x="2490788" y="3922713"/>
            <a:ext cx="6477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  <a:buNone/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4103" name="TextBox 6"/>
          <p:cNvSpPr txBox="1"/>
          <p:nvPr/>
        </p:nvSpPr>
        <p:spPr>
          <a:xfrm>
            <a:off x="5354638" y="1041400"/>
            <a:ext cx="16052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 Italic" pitchFamily="18" charset="0"/>
                <a:ea typeface="黑体" panose="02010609060101010101" pitchFamily="49" charset="-122"/>
              </a:rPr>
              <a:t>随堂练习</a:t>
            </a:r>
            <a:endParaRPr lang="zh-CN" altLang="en-US" sz="2800" dirty="0">
              <a:solidFill>
                <a:srgbClr val="FF0000"/>
              </a:solidFill>
              <a:latin typeface="Times New Roman Italic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charRg st="0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26">
                                            <p:txEl>
                                              <p:charRg st="0" end="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圆角矩形 34"/>
          <p:cNvSpPr/>
          <p:nvPr/>
        </p:nvSpPr>
        <p:spPr>
          <a:xfrm>
            <a:off x="2527300" y="981075"/>
            <a:ext cx="4216400" cy="57854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>
            <a:spAutoFit/>
          </a:bodyPr>
          <a:p>
            <a:pPr eaLnBrk="1" hangingPunct="1"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一、比较物体做功的快慢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10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43250" y="3284538"/>
            <a:ext cx="5883275" cy="2881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6"/>
          <p:cNvSpPr txBox="1"/>
          <p:nvPr/>
        </p:nvSpPr>
        <p:spPr>
          <a:xfrm>
            <a:off x="2527300" y="1716088"/>
            <a:ext cx="7188200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        小明的教室在五楼，通常他上楼需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1.5min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。有一次，他跑步上楼只花了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40s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。在如下图所示的两种情况下，小明的体重、上升的高度相同，做的功相同，但做功的快慢程度却不同。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0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charRg st="0" end="9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圆角矩形 34"/>
          <p:cNvSpPr/>
          <p:nvPr/>
        </p:nvSpPr>
        <p:spPr>
          <a:xfrm>
            <a:off x="2527300" y="981075"/>
            <a:ext cx="4216400" cy="57854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>
            <a:spAutoFit/>
          </a:bodyPr>
          <a:p>
            <a:pPr eaLnBrk="1" hangingPunct="1"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一、比较物体做功的快慢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9459" name="Rectangle 36"/>
          <p:cNvSpPr/>
          <p:nvPr/>
        </p:nvSpPr>
        <p:spPr>
          <a:xfrm>
            <a:off x="3028950" y="4948238"/>
            <a:ext cx="2503488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en-US" sz="2000" dirty="0">
                <a:latin typeface="Times New Roman" panose="02020603050405020304" pitchFamily="18" charset="0"/>
                <a:ea typeface="黑体" panose="02010609060101010101" pitchFamily="49" charset="-122"/>
              </a:rPr>
              <a:t>重物相同，时间不同</a:t>
            </a:r>
            <a:endParaRPr lang="zh-CN" altLang="en-US" sz="20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9460" name="Rectangle 36"/>
          <p:cNvSpPr/>
          <p:nvPr/>
        </p:nvSpPr>
        <p:spPr>
          <a:xfrm>
            <a:off x="4635500" y="1698625"/>
            <a:ext cx="3238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你能判定谁做功快吗？</a:t>
            </a:r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19461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32513" y="2205038"/>
            <a:ext cx="3578225" cy="2736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2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7775" y="2209800"/>
            <a:ext cx="3525838" cy="2732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3" name="Rectangle 36"/>
          <p:cNvSpPr/>
          <p:nvPr/>
        </p:nvSpPr>
        <p:spPr>
          <a:xfrm>
            <a:off x="6669088" y="4941888"/>
            <a:ext cx="2505075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en-US" sz="2000" dirty="0">
                <a:latin typeface="Times New Roman" panose="02020603050405020304" pitchFamily="18" charset="0"/>
                <a:ea typeface="黑体" panose="02010609060101010101" pitchFamily="49" charset="-122"/>
              </a:rPr>
              <a:t>重物不同，时间相同</a:t>
            </a:r>
            <a:endParaRPr lang="zh-CN" altLang="en-US" sz="20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43" name="Rectangle 36"/>
          <p:cNvSpPr/>
          <p:nvPr/>
        </p:nvSpPr>
        <p:spPr>
          <a:xfrm>
            <a:off x="3349625" y="5427663"/>
            <a:ext cx="581025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高度相同，重物相同，时间短的做功快；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buNone/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高度相同，时间相同，重物重的做功快。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charRg st="19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">
                                            <p:txEl>
                                              <p:charRg st="19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>
                                            <p:txEl>
                                              <p:charRg st="19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">
                                            <p:txEl>
                                              <p:charRg st="19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36"/>
          <p:cNvSpPr/>
          <p:nvPr/>
        </p:nvSpPr>
        <p:spPr>
          <a:xfrm>
            <a:off x="3471863" y="1885950"/>
            <a:ext cx="53054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比较滑轮和杠杆做功快慢的方法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7" name="Rectangle 36"/>
          <p:cNvSpPr/>
          <p:nvPr/>
        </p:nvSpPr>
        <p:spPr>
          <a:xfrm>
            <a:off x="3622675" y="5013325"/>
            <a:ext cx="5005388" cy="1210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）做的功相等，比时间；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）用的时间相等，比做功。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0484" name="圆角矩形 34"/>
          <p:cNvSpPr/>
          <p:nvPr/>
        </p:nvSpPr>
        <p:spPr>
          <a:xfrm>
            <a:off x="2527300" y="981075"/>
            <a:ext cx="4216400" cy="57854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>
            <a:spAutoFit/>
          </a:bodyPr>
          <a:p>
            <a:pPr eaLnBrk="1" hangingPunct="1"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一、比较物体做功的快慢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20485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20950" y="2636838"/>
            <a:ext cx="7208838" cy="2254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14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charRg st="14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圆角矩形 34"/>
          <p:cNvSpPr/>
          <p:nvPr/>
        </p:nvSpPr>
        <p:spPr>
          <a:xfrm>
            <a:off x="2527300" y="981075"/>
            <a:ext cx="4216400" cy="57854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>
            <a:spAutoFit/>
          </a:bodyPr>
          <a:p>
            <a:pPr eaLnBrk="1" hangingPunct="1"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一、比较物体做功的快慢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1507" name="Rectangle 2"/>
          <p:cNvSpPr/>
          <p:nvPr/>
        </p:nvSpPr>
        <p:spPr>
          <a:xfrm>
            <a:off x="4598988" y="1631950"/>
            <a:ext cx="298608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buNone/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比较做功快慢的方法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5" name="Rectangle 4"/>
          <p:cNvSpPr/>
          <p:nvPr/>
        </p:nvSpPr>
        <p:spPr>
          <a:xfrm>
            <a:off x="2527300" y="2092325"/>
            <a:ext cx="616108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buNone/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方法一：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W</a:t>
            </a:r>
            <a:r>
              <a:rPr lang="zh-CN" altLang="en-US" sz="2400" baseline="-25000" dirty="0">
                <a:latin typeface="Times New Roman" panose="02020603050405020304" pitchFamily="18" charset="0"/>
                <a:ea typeface="黑体" panose="02010609060101010101" pitchFamily="49" charset="-122"/>
              </a:rPr>
              <a:t>甲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=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W</a:t>
            </a:r>
            <a:r>
              <a:rPr lang="zh-CN" altLang="en-US" sz="2400" baseline="-25000" dirty="0">
                <a:latin typeface="Times New Roman" panose="02020603050405020304" pitchFamily="18" charset="0"/>
                <a:ea typeface="黑体" panose="02010609060101010101" pitchFamily="49" charset="-122"/>
              </a:rPr>
              <a:t>乙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时，用时间短的则做功快；</a:t>
            </a:r>
            <a:endParaRPr lang="zh-CN" altLang="en-US" sz="2400" baseline="-250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6" name="Rectangle 7"/>
          <p:cNvSpPr/>
          <p:nvPr/>
        </p:nvSpPr>
        <p:spPr>
          <a:xfrm>
            <a:off x="2527300" y="2581275"/>
            <a:ext cx="594518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None/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方法二：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  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t</a:t>
            </a:r>
            <a:r>
              <a:rPr lang="zh-CN" altLang="en-US" sz="2400" baseline="-25000" dirty="0">
                <a:latin typeface="Times New Roman" panose="02020603050405020304" pitchFamily="18" charset="0"/>
                <a:ea typeface="黑体" panose="02010609060101010101" pitchFamily="49" charset="-122"/>
              </a:rPr>
              <a:t>甲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= 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t</a:t>
            </a:r>
            <a:r>
              <a:rPr lang="zh-CN" altLang="en-US" sz="2400" baseline="-25000" dirty="0">
                <a:latin typeface="Times New Roman" panose="02020603050405020304" pitchFamily="18" charset="0"/>
                <a:ea typeface="黑体" panose="02010609060101010101" pitchFamily="49" charset="-122"/>
              </a:rPr>
              <a:t>乙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时，做功多的则做功快。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3314700" y="3087688"/>
            <a:ext cx="5621338" cy="2590800"/>
            <a:chOff x="657" y="1389"/>
            <a:chExt cx="3947" cy="1996"/>
          </a:xfrm>
        </p:grpSpPr>
        <p:pic>
          <p:nvPicPr>
            <p:cNvPr id="21513" name="Picture 12" descr="两种机械比较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66" y="1389"/>
              <a:ext cx="3538" cy="1725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1514" name="Group 15"/>
            <p:cNvGrpSpPr/>
            <p:nvPr/>
          </p:nvGrpSpPr>
          <p:grpSpPr>
            <a:xfrm>
              <a:off x="657" y="3022"/>
              <a:ext cx="1225" cy="363"/>
              <a:chOff x="1701" y="1842"/>
              <a:chExt cx="2358" cy="636"/>
            </a:xfrm>
          </p:grpSpPr>
          <p:pic>
            <p:nvPicPr>
              <p:cNvPr id="21521" name="Picture 1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758" y="1887"/>
                <a:ext cx="2244" cy="54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1522" name="Rectangle 14"/>
              <p:cNvSpPr/>
              <p:nvPr/>
            </p:nvSpPr>
            <p:spPr>
              <a:xfrm>
                <a:off x="1701" y="1842"/>
                <a:ext cx="2358" cy="636"/>
              </a:xfrm>
              <a:prstGeom prst="rect">
                <a:avLst/>
              </a:prstGeom>
              <a:noFill/>
              <a:ln w="28575" cap="flat" cmpd="sng">
                <a:solidFill>
                  <a:schemeClr val="tx2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eaLnBrk="1" hangingPunct="1">
                  <a:buNone/>
                </a:pPr>
                <a:endParaRPr lang="zh-CN" altLang="en-US" sz="2400" dirty="0"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21515" name="Group 18"/>
            <p:cNvGrpSpPr/>
            <p:nvPr/>
          </p:nvGrpSpPr>
          <p:grpSpPr>
            <a:xfrm>
              <a:off x="3288" y="3022"/>
              <a:ext cx="1269" cy="363"/>
              <a:chOff x="1701" y="1842"/>
              <a:chExt cx="2358" cy="630"/>
            </a:xfrm>
          </p:grpSpPr>
          <p:pic>
            <p:nvPicPr>
              <p:cNvPr id="21519" name="Picture 1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25" y="1848"/>
                <a:ext cx="2310" cy="62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1520" name="Rectangle 17"/>
              <p:cNvSpPr/>
              <p:nvPr/>
            </p:nvSpPr>
            <p:spPr>
              <a:xfrm>
                <a:off x="1701" y="1842"/>
                <a:ext cx="2358" cy="590"/>
              </a:xfrm>
              <a:prstGeom prst="rect">
                <a:avLst/>
              </a:prstGeom>
              <a:noFill/>
              <a:ln w="28575" cap="flat" cmpd="sng">
                <a:solidFill>
                  <a:schemeClr val="tx2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eaLnBrk="1" hangingPunct="1">
                  <a:buNone/>
                </a:pPr>
                <a:endParaRPr lang="zh-CN" altLang="en-US" sz="2400" dirty="0"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21516" name="Group 19"/>
            <p:cNvGrpSpPr/>
            <p:nvPr/>
          </p:nvGrpSpPr>
          <p:grpSpPr>
            <a:xfrm>
              <a:off x="2064" y="3022"/>
              <a:ext cx="1044" cy="318"/>
              <a:chOff x="1746" y="2341"/>
              <a:chExt cx="2359" cy="635"/>
            </a:xfrm>
          </p:grpSpPr>
          <p:pic>
            <p:nvPicPr>
              <p:cNvPr id="21517" name="Picture 2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91" y="2387"/>
                <a:ext cx="2292" cy="55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1518" name="Rectangle 21"/>
              <p:cNvSpPr/>
              <p:nvPr/>
            </p:nvSpPr>
            <p:spPr>
              <a:xfrm>
                <a:off x="1746" y="2341"/>
                <a:ext cx="2359" cy="635"/>
              </a:xfrm>
              <a:prstGeom prst="rect">
                <a:avLst/>
              </a:prstGeom>
              <a:noFill/>
              <a:ln w="28575" cap="flat" cmpd="sng">
                <a:solidFill>
                  <a:schemeClr val="accent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eaLnBrk="1" hangingPunct="1">
                  <a:buNone/>
                </a:pPr>
                <a:endParaRPr lang="zh-CN" altLang="en-US" sz="2400" dirty="0"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29" name="Text Box 23"/>
          <p:cNvSpPr txBox="1"/>
          <p:nvPr/>
        </p:nvSpPr>
        <p:spPr>
          <a:xfrm>
            <a:off x="2844800" y="3868738"/>
            <a:ext cx="5397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  <a:buNone/>
            </a:pP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甲</a:t>
            </a:r>
            <a:endParaRPr lang="zh-CN" altLang="en-US" sz="24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0" name="Text Box 24"/>
          <p:cNvSpPr txBox="1"/>
          <p:nvPr/>
        </p:nvSpPr>
        <p:spPr>
          <a:xfrm>
            <a:off x="8866188" y="3875088"/>
            <a:ext cx="5397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  <a:buNone/>
            </a:pP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乙</a:t>
            </a:r>
            <a:endParaRPr lang="zh-CN" altLang="en-US" sz="24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36"/>
          <p:cNvSpPr/>
          <p:nvPr/>
        </p:nvSpPr>
        <p:spPr>
          <a:xfrm>
            <a:off x="5159375" y="1576388"/>
            <a:ext cx="20478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思考与总结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1" name="圆角矩形 34"/>
          <p:cNvSpPr/>
          <p:nvPr/>
        </p:nvSpPr>
        <p:spPr>
          <a:xfrm>
            <a:off x="2495550" y="981075"/>
            <a:ext cx="1697038" cy="578386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>
            <a:spAutoFit/>
          </a:bodyPr>
          <a:p>
            <a:pPr eaLnBrk="1" hangingPunct="1"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二、功率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40" name="Rectangle 7"/>
          <p:cNvSpPr/>
          <p:nvPr/>
        </p:nvSpPr>
        <p:spPr>
          <a:xfrm>
            <a:off x="2713038" y="3554413"/>
            <a:ext cx="6942137" cy="9772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比较物体做功快慢，必须考虑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两个因素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：物体做了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多少功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；物体做功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所用的时间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。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41" name="Rectangle 7"/>
          <p:cNvSpPr/>
          <p:nvPr/>
        </p:nvSpPr>
        <p:spPr>
          <a:xfrm>
            <a:off x="2713038" y="5016500"/>
            <a:ext cx="6938962" cy="9772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用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一段时间内做的功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与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做功所用的时间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比来表示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做功快慢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，这个量称为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功率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。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43" name="Rectangle 7"/>
          <p:cNvSpPr/>
          <p:nvPr/>
        </p:nvSpPr>
        <p:spPr>
          <a:xfrm>
            <a:off x="2713038" y="2103438"/>
            <a:ext cx="7056437" cy="9772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比较物体做功快慢的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两种方法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：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W</a:t>
            </a:r>
            <a:r>
              <a:rPr lang="zh-CN" altLang="en-US" sz="2400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甲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W</a:t>
            </a:r>
            <a:r>
              <a:rPr lang="zh-CN" altLang="en-US" sz="2400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乙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时，用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时间短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的则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做功快；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t</a:t>
            </a:r>
            <a:r>
              <a:rPr lang="zh-CN" altLang="en-US" sz="2400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甲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 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t</a:t>
            </a:r>
            <a:r>
              <a:rPr lang="zh-CN" altLang="en-US" sz="2400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乙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时，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做功多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的则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做功快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。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" name="下箭头 1"/>
          <p:cNvSpPr/>
          <p:nvPr/>
        </p:nvSpPr>
        <p:spPr>
          <a:xfrm>
            <a:off x="5880100" y="3067050"/>
            <a:ext cx="360363" cy="5254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4" name="下箭头 43"/>
          <p:cNvSpPr/>
          <p:nvPr/>
        </p:nvSpPr>
        <p:spPr>
          <a:xfrm>
            <a:off x="5880100" y="4494213"/>
            <a:ext cx="360363" cy="5270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3" grpId="0"/>
      <p:bldP spid="2" grpId="0" bldLvl="0" animBg="1"/>
      <p:bldP spid="4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" name="Text Box 3"/>
          <p:cNvSpPr txBox="1"/>
          <p:nvPr/>
        </p:nvSpPr>
        <p:spPr>
          <a:xfrm>
            <a:off x="2549525" y="1897063"/>
            <a:ext cx="7440613" cy="9772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．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功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与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时间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之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比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叫做功率        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   数值上等于单位时间内所做的功。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6" name="Rectangle 8"/>
          <p:cNvSpPr/>
          <p:nvPr/>
        </p:nvSpPr>
        <p:spPr>
          <a:xfrm>
            <a:off x="2546350" y="3213100"/>
            <a:ext cx="15544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spcBef>
                <a:spcPct val="50000"/>
              </a:spcBef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．表达式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aphicFrame>
        <p:nvGraphicFramePr>
          <p:cNvPr id="27" name="Object 56"/>
          <p:cNvGraphicFramePr>
            <a:graphicFrameLocks noChangeAspect="1"/>
          </p:cNvGraphicFramePr>
          <p:nvPr/>
        </p:nvGraphicFramePr>
        <p:xfrm>
          <a:off x="6510338" y="3024188"/>
          <a:ext cx="1225550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" imgW="494665" imgH="405765" progId="Equation.DSMT4">
                  <p:embed/>
                </p:oleObj>
              </mc:Choice>
              <mc:Fallback>
                <p:oleObj name="" r:id="rId1" imgW="494665" imgH="405765" progId="Equation.DSMT4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510338" y="3024188"/>
                        <a:ext cx="1225550" cy="10001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13"/>
          <p:cNvGraphicFramePr>
            <a:graphicFrameLocks noChangeAspect="1"/>
          </p:cNvGraphicFramePr>
          <p:nvPr/>
        </p:nvGraphicFramePr>
        <p:xfrm>
          <a:off x="4352925" y="3043238"/>
          <a:ext cx="1879600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3" imgW="812165" imgH="419100" progId="Equation.DSMT4">
                  <p:embed/>
                </p:oleObj>
              </mc:Choice>
              <mc:Fallback>
                <p:oleObj name="" r:id="rId3" imgW="812165" imgH="419100" progId="Equation.DSMT4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52925" y="3043238"/>
                        <a:ext cx="1879600" cy="9620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 Box 3"/>
          <p:cNvSpPr txBox="1"/>
          <p:nvPr/>
        </p:nvSpPr>
        <p:spPr>
          <a:xfrm>
            <a:off x="2549525" y="4303713"/>
            <a:ext cx="2184400" cy="4235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90000"/>
              </a:lnSpc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．国际单位：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aphicFrame>
        <p:nvGraphicFramePr>
          <p:cNvPr id="32" name="Object 19"/>
          <p:cNvGraphicFramePr>
            <a:graphicFrameLocks noChangeAspect="1"/>
          </p:cNvGraphicFramePr>
          <p:nvPr/>
        </p:nvGraphicFramePr>
        <p:xfrm>
          <a:off x="4849813" y="4805363"/>
          <a:ext cx="1403350" cy="1144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5" imgW="494665" imgH="405765" progId="Equation.DSMT4">
                  <p:embed/>
                </p:oleObj>
              </mc:Choice>
              <mc:Fallback>
                <p:oleObj name="" r:id="rId5" imgW="494665" imgH="405765" progId="Equation.DSMT4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49813" y="4805363"/>
                        <a:ext cx="1403350" cy="11445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 Box 20"/>
          <p:cNvSpPr txBox="1"/>
          <p:nvPr/>
        </p:nvSpPr>
        <p:spPr>
          <a:xfrm>
            <a:off x="6223000" y="1897063"/>
            <a:ext cx="444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  <a:buNone/>
            </a:pPr>
            <a:r>
              <a:rPr lang="en-US" altLang="zh-CN" sz="2400" i="1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P</a:t>
            </a:r>
            <a:endParaRPr lang="en-US" altLang="zh-CN" sz="2400" i="1" dirty="0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2" name="Group 33"/>
          <p:cNvGrpSpPr/>
          <p:nvPr/>
        </p:nvGrpSpPr>
        <p:grpSpPr>
          <a:xfrm>
            <a:off x="6246813" y="4843463"/>
            <a:ext cx="1908175" cy="460375"/>
            <a:chOff x="3402" y="2276"/>
            <a:chExt cx="1201" cy="290"/>
          </a:xfrm>
        </p:grpSpPr>
        <p:sp>
          <p:nvSpPr>
            <p:cNvPr id="1045" name="Line 21"/>
            <p:cNvSpPr/>
            <p:nvPr/>
          </p:nvSpPr>
          <p:spPr>
            <a:xfrm>
              <a:off x="3402" y="2422"/>
              <a:ext cx="544" cy="0"/>
            </a:xfrm>
            <a:prstGeom prst="line">
              <a:avLst/>
            </a:prstGeom>
            <a:ln w="28575" cap="flat" cmpd="sng">
              <a:solidFill>
                <a:srgbClr val="CC00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046" name="Text Box 22"/>
            <p:cNvSpPr txBox="1"/>
            <p:nvPr/>
          </p:nvSpPr>
          <p:spPr>
            <a:xfrm>
              <a:off x="3969" y="2276"/>
              <a:ext cx="634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  <a:buNone/>
              </a:pPr>
              <a:r>
                <a:rPr lang="zh-CN" altLang="en-US" sz="2400" dirty="0">
                  <a:solidFill>
                    <a:srgbClr val="C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焦耳</a:t>
              </a:r>
              <a:endPara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3" name="Group 28"/>
          <p:cNvGrpSpPr/>
          <p:nvPr/>
        </p:nvGrpSpPr>
        <p:grpSpPr>
          <a:xfrm>
            <a:off x="6246813" y="5480050"/>
            <a:ext cx="1657350" cy="460375"/>
            <a:chOff x="3425" y="2591"/>
            <a:chExt cx="1044" cy="290"/>
          </a:xfrm>
        </p:grpSpPr>
        <p:sp>
          <p:nvSpPr>
            <p:cNvPr id="1043" name="Text Box 23"/>
            <p:cNvSpPr txBox="1"/>
            <p:nvPr/>
          </p:nvSpPr>
          <p:spPr>
            <a:xfrm>
              <a:off x="3970" y="2591"/>
              <a:ext cx="499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  <a:buNone/>
              </a:pPr>
              <a:r>
                <a:rPr lang="zh-CN" altLang="en-US" sz="2400" dirty="0">
                  <a:solidFill>
                    <a:srgbClr val="C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秒</a:t>
              </a:r>
              <a:endPara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1044" name="Line 24"/>
            <p:cNvSpPr/>
            <p:nvPr/>
          </p:nvSpPr>
          <p:spPr>
            <a:xfrm>
              <a:off x="3425" y="2750"/>
              <a:ext cx="544" cy="0"/>
            </a:xfrm>
            <a:prstGeom prst="line">
              <a:avLst/>
            </a:prstGeom>
            <a:ln w="28575" cap="flat" cmpd="sng">
              <a:solidFill>
                <a:srgbClr val="CC0000"/>
              </a:solidFill>
              <a:prstDash val="solid"/>
              <a:headEnd type="none" w="med" len="med"/>
              <a:tailEnd type="triangle" w="med" len="med"/>
            </a:ln>
          </p:spPr>
        </p:sp>
      </p:grpSp>
      <p:grpSp>
        <p:nvGrpSpPr>
          <p:cNvPr id="4" name="Group 35"/>
          <p:cNvGrpSpPr/>
          <p:nvPr/>
        </p:nvGrpSpPr>
        <p:grpSpPr>
          <a:xfrm>
            <a:off x="4733925" y="4289425"/>
            <a:ext cx="1116013" cy="838200"/>
            <a:chOff x="1461" y="2190"/>
            <a:chExt cx="703" cy="591"/>
          </a:xfrm>
        </p:grpSpPr>
        <p:sp>
          <p:nvSpPr>
            <p:cNvPr id="1041" name="Line 25"/>
            <p:cNvSpPr/>
            <p:nvPr/>
          </p:nvSpPr>
          <p:spPr>
            <a:xfrm rot="-5400000">
              <a:off x="1584" y="2656"/>
              <a:ext cx="249" cy="1"/>
            </a:xfrm>
            <a:prstGeom prst="line">
              <a:avLst/>
            </a:prstGeom>
            <a:ln w="28575" cap="flat" cmpd="sng">
              <a:solidFill>
                <a:srgbClr val="CC00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042" name="Text Box 26"/>
            <p:cNvSpPr txBox="1"/>
            <p:nvPr/>
          </p:nvSpPr>
          <p:spPr>
            <a:xfrm>
              <a:off x="1461" y="2190"/>
              <a:ext cx="703" cy="32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  <a:buNone/>
              </a:pPr>
              <a:r>
                <a:rPr lang="zh-CN" altLang="en-US" sz="2400" dirty="0">
                  <a:solidFill>
                    <a:srgbClr val="C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瓦特</a:t>
              </a:r>
              <a:endPara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sp>
        <p:nvSpPr>
          <p:cNvPr id="44" name="Rectangle 36"/>
          <p:cNvSpPr/>
          <p:nvPr/>
        </p:nvSpPr>
        <p:spPr>
          <a:xfrm>
            <a:off x="5603875" y="4291013"/>
            <a:ext cx="16557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buNone/>
            </a:pPr>
            <a:r>
              <a:rPr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(</a:t>
            </a:r>
            <a:r>
              <a:rPr lang="zh-CN" alt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瓦、</a:t>
            </a:r>
            <a:r>
              <a:rPr lang="en-US" altLang="zh-CN" sz="2400" dirty="0">
                <a:solidFill>
                  <a:srgbClr val="C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W)</a:t>
            </a:r>
            <a:endParaRPr lang="zh-CN" altLang="en-US" sz="2400" dirty="0">
              <a:solidFill>
                <a:srgbClr val="C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37" name="圆角矩形 34"/>
          <p:cNvSpPr/>
          <p:nvPr/>
        </p:nvSpPr>
        <p:spPr>
          <a:xfrm>
            <a:off x="2495550" y="981075"/>
            <a:ext cx="1697038" cy="578386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>
            <a:spAutoFit/>
          </a:bodyPr>
          <a:p>
            <a:pPr eaLnBrk="1" hangingPunct="1"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二、功率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5" name="Group 37"/>
          <p:cNvGrpSpPr/>
          <p:nvPr/>
        </p:nvGrpSpPr>
        <p:grpSpPr>
          <a:xfrm>
            <a:off x="7905750" y="5049838"/>
            <a:ext cx="2084388" cy="682625"/>
            <a:chOff x="3696" y="2727"/>
            <a:chExt cx="1566" cy="431"/>
          </a:xfrm>
        </p:grpSpPr>
        <p:sp>
          <p:nvSpPr>
            <p:cNvPr id="1039" name="Text Box 32"/>
            <p:cNvSpPr txBox="1"/>
            <p:nvPr/>
          </p:nvSpPr>
          <p:spPr>
            <a:xfrm>
              <a:off x="3969" y="2795"/>
              <a:ext cx="1293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  <a:buNone/>
              </a:pPr>
              <a:r>
                <a:rPr lang="zh-CN" altLang="en-US" sz="28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华文楷体" pitchFamily="2" charset="-122"/>
                </a:rPr>
                <a:t>焦耳</a:t>
              </a:r>
              <a:r>
                <a:rPr lang="en-US" altLang="zh-CN" sz="28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华文楷体" pitchFamily="2" charset="-122"/>
                </a:rPr>
                <a:t>/</a:t>
              </a:r>
              <a:r>
                <a:rPr lang="zh-CN" altLang="en-US" sz="28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华文楷体" pitchFamily="2" charset="-122"/>
                </a:rPr>
                <a:t>秒</a:t>
              </a:r>
              <a:endParaRPr lang="zh-CN" alt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华文楷体" pitchFamily="2" charset="-122"/>
              </a:endParaRPr>
            </a:p>
          </p:txBody>
        </p:sp>
        <p:sp>
          <p:nvSpPr>
            <p:cNvPr id="1040" name="AutoShape 34"/>
            <p:cNvSpPr/>
            <p:nvPr/>
          </p:nvSpPr>
          <p:spPr>
            <a:xfrm>
              <a:off x="3696" y="2727"/>
              <a:ext cx="181" cy="431"/>
            </a:xfrm>
            <a:prstGeom prst="rightBrace">
              <a:avLst>
                <a:gd name="adj1" fmla="val 19843"/>
                <a:gd name="adj2" fmla="val 50000"/>
              </a:avLst>
            </a:prstGeom>
            <a:noFill/>
            <a:ln w="28575" cap="flat" cmpd="sng">
              <a:solidFill>
                <a:srgbClr val="CC00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eaLnBrk="1" hangingPunct="1">
                <a:buNone/>
              </a:pPr>
              <a:endPara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华文楷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charRg st="21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0" grpId="0"/>
      <p:bldP spid="33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495550" y="4437063"/>
            <a:ext cx="3671888" cy="19161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555" name="圆角矩形 34"/>
          <p:cNvSpPr/>
          <p:nvPr/>
        </p:nvSpPr>
        <p:spPr>
          <a:xfrm>
            <a:off x="2495550" y="981075"/>
            <a:ext cx="1697038" cy="578386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>
            <a:spAutoFit/>
          </a:bodyPr>
          <a:p>
            <a:pPr eaLnBrk="1" hangingPunct="1"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二、功率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8" name="Text Box 18"/>
          <p:cNvSpPr txBox="1"/>
          <p:nvPr/>
        </p:nvSpPr>
        <p:spPr>
          <a:xfrm>
            <a:off x="2495550" y="1611313"/>
            <a:ext cx="7099300" cy="23063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        在国际单位制中，</a:t>
            </a:r>
            <a:r>
              <a:rPr lang="zh-CN" altLang="en-US" sz="24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功的单位是焦（</a:t>
            </a:r>
            <a:r>
              <a:rPr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J</a:t>
            </a:r>
            <a:r>
              <a:rPr lang="zh-CN" altLang="en-US" sz="24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时间的单位是秒（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s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，则功率的单位是焦∕秒（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J∕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s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）。为了纪念英国工程师、发明家瓦特在改良蒸汽机方面的突出贡献，人们把功率的单位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J∕</a:t>
            </a:r>
            <a:r>
              <a:rPr lang="en-US" altLang="zh-CN" sz="24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s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叫做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瓦特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，简称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瓦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，用字母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W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表示。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4" name="Text Box 19"/>
          <p:cNvSpPr txBox="1"/>
          <p:nvPr/>
        </p:nvSpPr>
        <p:spPr>
          <a:xfrm>
            <a:off x="3868738" y="3794125"/>
            <a:ext cx="18338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buNone/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瓦＝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焦∕秒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6" name="Text Box 20"/>
          <p:cNvSpPr txBox="1"/>
          <p:nvPr/>
        </p:nvSpPr>
        <p:spPr>
          <a:xfrm>
            <a:off x="5980113" y="3789363"/>
            <a:ext cx="151511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buNone/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1W 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1J∕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s</a:t>
            </a:r>
            <a:endParaRPr lang="en-US" altLang="zh-CN" sz="2400" i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7" name="Text Box 21"/>
          <p:cNvSpPr txBox="1"/>
          <p:nvPr/>
        </p:nvSpPr>
        <p:spPr>
          <a:xfrm>
            <a:off x="2495550" y="4568825"/>
            <a:ext cx="3508375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          在工程技术中，常用千瓦（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kW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）、兆瓦（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MW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9" name="Text Box 22"/>
          <p:cNvSpPr txBox="1"/>
          <p:nvPr/>
        </p:nvSpPr>
        <p:spPr>
          <a:xfrm>
            <a:off x="3779838" y="5516563"/>
            <a:ext cx="1890395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1kW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10</a:t>
            </a:r>
            <a:r>
              <a:rPr lang="en-US" altLang="zh-CN" sz="2400" baseline="42000" dirty="0"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W</a:t>
            </a:r>
            <a:endParaRPr lang="en-US" altLang="zh-CN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1MW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10</a:t>
            </a:r>
            <a:r>
              <a:rPr lang="en-US" altLang="zh-CN" sz="2400" baseline="42000" dirty="0">
                <a:latin typeface="Times New Roman" panose="02020603050405020304" pitchFamily="18" charset="0"/>
                <a:ea typeface="黑体" panose="02010609060101010101" pitchFamily="49" charset="-122"/>
              </a:rPr>
              <a:t>6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W</a:t>
            </a:r>
            <a:endParaRPr lang="en-US" altLang="zh-CN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23561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85100" y="3935413"/>
            <a:ext cx="1639888" cy="1698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62" name="Text Box 20"/>
          <p:cNvSpPr txBox="1"/>
          <p:nvPr/>
        </p:nvSpPr>
        <p:spPr>
          <a:xfrm>
            <a:off x="8204200" y="5646738"/>
            <a:ext cx="7924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瓦特</a:t>
            </a:r>
            <a:endParaRPr lang="en-US" altLang="zh-CN" sz="2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charRg st="0" end="1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8">
                                            <p:txEl>
                                              <p:charRg st="0" end="1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4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6" grpId="0"/>
      <p:bldP spid="37" grpId="0"/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05113" y="2430463"/>
            <a:ext cx="3425825" cy="2863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Text Box 3"/>
          <p:cNvSpPr txBox="1"/>
          <p:nvPr/>
        </p:nvSpPr>
        <p:spPr>
          <a:xfrm>
            <a:off x="3044825" y="5387975"/>
            <a:ext cx="29464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  <a:buNone/>
            </a:pPr>
            <a:r>
              <a:rPr lang="zh-CN" altLang="en-US" sz="2000" dirty="0">
                <a:latin typeface="Times New Roman" panose="02020603050405020304" pitchFamily="18" charset="0"/>
                <a:ea typeface="黑体" panose="02010609060101010101" pitchFamily="49" charset="-122"/>
              </a:rPr>
              <a:t>马拉车长时间的功率约为</a:t>
            </a:r>
            <a:r>
              <a:rPr lang="en-US" altLang="zh-CN" sz="2000" dirty="0">
                <a:latin typeface="Times New Roman" panose="02020603050405020304" pitchFamily="18" charset="0"/>
                <a:ea typeface="黑体" panose="02010609060101010101" pitchFamily="49" charset="-122"/>
              </a:rPr>
              <a:t>450W</a:t>
            </a:r>
            <a:endParaRPr lang="zh-CN" altLang="en-US" sz="20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4580" name="Rectangle 6"/>
          <p:cNvSpPr/>
          <p:nvPr/>
        </p:nvSpPr>
        <p:spPr>
          <a:xfrm>
            <a:off x="4583113" y="1773238"/>
            <a:ext cx="3095625" cy="53181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eaLnBrk="1" hangingPunct="1">
              <a:spcBef>
                <a:spcPct val="20000"/>
              </a:spcBef>
              <a:buNone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生活中常见的功率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4581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3650" y="2430463"/>
            <a:ext cx="3097213" cy="2863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Text Box 3"/>
          <p:cNvSpPr txBox="1"/>
          <p:nvPr/>
        </p:nvSpPr>
        <p:spPr>
          <a:xfrm>
            <a:off x="6494463" y="5387975"/>
            <a:ext cx="29464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  <a:buNone/>
            </a:pPr>
            <a:r>
              <a:rPr lang="zh-CN" altLang="en-US" sz="2000" dirty="0">
                <a:latin typeface="Times New Roman" panose="02020603050405020304" pitchFamily="18" charset="0"/>
                <a:ea typeface="黑体" panose="02010609060101010101" pitchFamily="49" charset="-122"/>
              </a:rPr>
              <a:t>蓝鲸鱼游动时的功率可达</a:t>
            </a:r>
            <a:r>
              <a:rPr lang="en-US" altLang="zh-CN" sz="2000" dirty="0">
                <a:latin typeface="Times New Roman" panose="02020603050405020304" pitchFamily="18" charset="0"/>
                <a:ea typeface="黑体" panose="02010609060101010101" pitchFamily="49" charset="-122"/>
              </a:rPr>
              <a:t>350kW</a:t>
            </a:r>
            <a:endParaRPr lang="zh-CN" altLang="en-US" sz="20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4583" name="圆角矩形 34"/>
          <p:cNvSpPr/>
          <p:nvPr/>
        </p:nvSpPr>
        <p:spPr>
          <a:xfrm>
            <a:off x="2495550" y="981075"/>
            <a:ext cx="1697038" cy="578386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>
            <a:spAutoFit/>
          </a:bodyPr>
          <a:p>
            <a:pPr eaLnBrk="1" hangingPunct="1">
              <a:buNone/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二、功率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1341</Words>
  <Application>WPS 演示</Application>
  <PresentationFormat>宽屏</PresentationFormat>
  <Paragraphs>139</Paragraphs>
  <Slides>14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8</vt:i4>
      </vt:variant>
      <vt:variant>
        <vt:lpstr>幻灯片标题</vt:lpstr>
      </vt:variant>
      <vt:variant>
        <vt:i4>14</vt:i4>
      </vt:variant>
    </vt:vector>
  </HeadingPairs>
  <TitlesOfParts>
    <vt:vector size="39" baseType="lpstr">
      <vt:lpstr>Arial</vt:lpstr>
      <vt:lpstr>宋体</vt:lpstr>
      <vt:lpstr>Wingdings</vt:lpstr>
      <vt:lpstr>Wingdings</vt:lpstr>
      <vt:lpstr>Century Schoolbook</vt:lpstr>
      <vt:lpstr>Century</vt:lpstr>
      <vt:lpstr>华文楷体</vt:lpstr>
      <vt:lpstr>微软雅黑</vt:lpstr>
      <vt:lpstr>Wingdings 2</vt:lpstr>
      <vt:lpstr>Wingdings</vt:lpstr>
      <vt:lpstr>Calibri</vt:lpstr>
      <vt:lpstr>Times New Roman</vt:lpstr>
      <vt:lpstr>黑体</vt:lpstr>
      <vt:lpstr>Times New Roman Italic</vt:lpstr>
      <vt:lpstr>Arial Unicode MS</vt:lpstr>
      <vt:lpstr>Office 主题​​</vt:lpstr>
      <vt:lpstr>凸显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2022-08-06T08:03:00Z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59C5BD456A0048D1BCAA638CB7BCE299</vt:lpwstr>
  </property>
</Properties>
</file>