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gs" Target="tags/tag6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CA0D92E-209C-4AE6-9CB6-4826B4251F34}" type="slidenum">
              <a:rPr lang="zh-CN" altLang="en-US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 l="-10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57805"/>
            <a:ext cx="10060940" cy="1325880"/>
          </a:xfrm>
        </p:spPr>
        <p:txBody>
          <a:bodyPr/>
          <a:lstStyle/>
          <a:p>
            <a:r>
              <a:rPr lang="zh-CN" altLang="en-US"/>
              <a:t>五、机械效率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209800" y="990600"/>
            <a:ext cx="84582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请算出刚才的三种办法中有用功在总功中占的百分比。</a:t>
            </a:r>
            <a:endParaRPr kumimoji="1" lang="zh-CN" altLang="en-US" b="1"/>
          </a:p>
        </p:txBody>
      </p:sp>
      <p:pic>
        <p:nvPicPr>
          <p:cNvPr id="74755" name="Picture 3" descr="搬沙子上楼漫画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64008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786438" y="3328988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481820" y="1700213"/>
            <a:ext cx="675005" cy="417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用哪种方法效率最高？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294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9982200" y="6400800"/>
            <a:ext cx="304800" cy="228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1524000" y="0"/>
            <a:ext cx="50292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8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二、机械效率</a:t>
            </a:r>
            <a:endParaRPr kumimoji="1" lang="zh-CN" altLang="en-US" sz="4800" b="1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992313" y="836613"/>
            <a:ext cx="76327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有用功跟总功的比值叫机械效率</a:t>
            </a:r>
            <a:r>
              <a:rPr kumimoji="1" lang="zh-CN" altLang="en-US" sz="4000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kumimoji="1"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847850" y="5805488"/>
            <a:ext cx="86756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有用功总小于总功，所以机械效率总小于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 </a:t>
            </a:r>
            <a:endParaRPr kumimoji="1" lang="en-US" altLang="zh-CN" sz="3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847850" y="4652963"/>
            <a:ext cx="88201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思考</a:t>
            </a:r>
            <a:r>
              <a:rPr kumimoji="1" lang="en-US" altLang="zh-CN" sz="40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:</a:t>
            </a:r>
            <a:r>
              <a:rPr kumimoji="1" lang="zh-CN" altLang="en-US" sz="40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机械效率会大于１吗？为什么？</a:t>
            </a:r>
            <a:endParaRPr kumimoji="1" lang="zh-CN" altLang="en-US" sz="4000" b="1">
              <a:solidFill>
                <a:srgbClr val="000099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1703388" y="3860800"/>
            <a:ext cx="91440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4000" b="1">
                <a:solidFill>
                  <a:srgbClr val="000808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机械效率一般用百分数表示，没有单位</a:t>
            </a:r>
            <a:r>
              <a:rPr kumimoji="1" lang="zh-CN" altLang="en-US" sz="4000" b="1">
                <a:solidFill>
                  <a:srgbClr val="000808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kumimoji="1" lang="zh-CN" altLang="en-US" sz="4000" b="1">
              <a:solidFill>
                <a:srgbClr val="00080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2711450" y="1497013"/>
            <a:ext cx="16002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kumimoji="1" lang="zh-CN" altLang="en-US" sz="4000" b="1">
                <a:solidFill>
                  <a:srgbClr val="000099"/>
                </a:solidFill>
                <a:latin typeface="Times New Roman" panose="02020603050405020304"/>
                <a:ea typeface="楷体" panose="02010609060101010101" pitchFamily="49" charset="-122"/>
              </a:rPr>
              <a:t>公式：</a:t>
            </a:r>
            <a:r>
              <a:rPr kumimoji="1" lang="zh-CN" altLang="en-US" sz="4000" b="1">
                <a:latin typeface="Times New Roman" panose="02020603050405020304"/>
                <a:ea typeface="楷体" panose="02010609060101010101" pitchFamily="49" charset="-122"/>
              </a:rPr>
              <a:t>  </a:t>
            </a:r>
            <a:endParaRPr kumimoji="1"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4727575" y="1557338"/>
          <a:ext cx="3455988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公式" r:id="rId1" imgW="1054100" imgH="457200" progId="Equation.3">
                  <p:embed/>
                </p:oleObj>
              </mc:Choice>
              <mc:Fallback>
                <p:oleObj name="公式" r:id="rId1" imgW="10541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lum bright="-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1557338"/>
                        <a:ext cx="3455988" cy="149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autoUpdateAnimBg="0"/>
      <p:bldP spid="39944" grpId="0" autoUpdateAnimBg="0"/>
      <p:bldP spid="399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3573463"/>
            <a:ext cx="3505200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35814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404813"/>
            <a:ext cx="33528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4221163"/>
            <a:ext cx="368617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6456363" y="6165850"/>
            <a:ext cx="382587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电动机 </a:t>
            </a:r>
            <a:r>
              <a:rPr kumimoji="1"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80%</a:t>
            </a: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90%</a:t>
            </a: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．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858000" y="2909888"/>
            <a:ext cx="434340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燃气轮机 </a:t>
            </a:r>
            <a:r>
              <a:rPr kumimoji="1" lang="en-US" alt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20%</a:t>
            </a:r>
            <a:r>
              <a:rPr kumimoji="1"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kumimoji="1" lang="en-US" altLang="zh-CN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30%</a:t>
            </a:r>
            <a:r>
              <a:rPr kumimoji="1"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．</a:t>
            </a:r>
            <a:endParaRPr kumimoji="1"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1919288" y="2781300"/>
            <a:ext cx="4427537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蒸汽机的效率通常只有</a:t>
            </a:r>
            <a:r>
              <a:rPr kumimoji="1"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6%</a:t>
            </a: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15%</a:t>
            </a:r>
            <a:r>
              <a:rPr kumimoji="1"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．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endParaRPr kumimoji="1"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anose="02010609030101010101" pitchFamily="49" charset="-122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1524000" y="5911850"/>
            <a:ext cx="5334000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空气喷气发动机 </a:t>
            </a:r>
            <a:r>
              <a:rPr kumimoji="1" lang="en-US" altLang="zh-CN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50%</a:t>
            </a:r>
            <a:r>
              <a:rPr kumimoji="1" lang="zh-CN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－</a:t>
            </a:r>
            <a:r>
              <a:rPr kumimoji="1" lang="en-US" altLang="zh-CN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60%</a:t>
            </a:r>
            <a:endParaRPr kumimoji="1" lang="en-US" altLang="zh-CN" sz="28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endParaRPr kumimoji="1" lang="zh-CN" alt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63"/>
          <p:cNvGrpSpPr/>
          <p:nvPr/>
        </p:nvGrpSpPr>
        <p:grpSpPr bwMode="auto">
          <a:xfrm>
            <a:off x="3503613" y="1989138"/>
            <a:ext cx="1295400" cy="4465637"/>
            <a:chOff x="1746" y="890"/>
            <a:chExt cx="625" cy="2813"/>
          </a:xfrm>
        </p:grpSpPr>
        <p:grpSp>
          <p:nvGrpSpPr>
            <p:cNvPr id="14341" name="Group 64"/>
            <p:cNvGrpSpPr/>
            <p:nvPr/>
          </p:nvGrpSpPr>
          <p:grpSpPr bwMode="auto">
            <a:xfrm>
              <a:off x="1931" y="2450"/>
              <a:ext cx="301" cy="1253"/>
              <a:chOff x="460" y="1993"/>
              <a:chExt cx="271" cy="791"/>
            </a:xfrm>
          </p:grpSpPr>
          <p:grpSp>
            <p:nvGrpSpPr>
              <p:cNvPr id="14374" name="Group 65"/>
              <p:cNvGrpSpPr/>
              <p:nvPr/>
            </p:nvGrpSpPr>
            <p:grpSpPr bwMode="auto">
              <a:xfrm>
                <a:off x="460" y="1993"/>
                <a:ext cx="271" cy="605"/>
                <a:chOff x="5232" y="2745"/>
                <a:chExt cx="340" cy="794"/>
              </a:xfrm>
            </p:grpSpPr>
            <p:grpSp>
              <p:nvGrpSpPr>
                <p:cNvPr id="14377" name="Group 66"/>
                <p:cNvGrpSpPr/>
                <p:nvPr/>
              </p:nvGrpSpPr>
              <p:grpSpPr bwMode="auto">
                <a:xfrm>
                  <a:off x="5232" y="2976"/>
                  <a:ext cx="340" cy="340"/>
                  <a:chOff x="4896" y="2775"/>
                  <a:chExt cx="680" cy="681"/>
                </a:xfrm>
              </p:grpSpPr>
              <p:grpSp>
                <p:nvGrpSpPr>
                  <p:cNvPr id="14384" name="Group 67"/>
                  <p:cNvGrpSpPr/>
                  <p:nvPr/>
                </p:nvGrpSpPr>
                <p:grpSpPr bwMode="auto">
                  <a:xfrm>
                    <a:off x="4896" y="2775"/>
                    <a:ext cx="680" cy="680"/>
                    <a:chOff x="192" y="3351"/>
                    <a:chExt cx="680" cy="680"/>
                  </a:xfrm>
                </p:grpSpPr>
                <p:sp>
                  <p:nvSpPr>
                    <p:cNvPr id="14387" name="Oval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" y="3351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388" name="Oval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" y="3408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4385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5133" y="3018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86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5175" y="2784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378" name="Group 72"/>
                <p:cNvGrpSpPr/>
                <p:nvPr/>
              </p:nvGrpSpPr>
              <p:grpSpPr bwMode="auto">
                <a:xfrm>
                  <a:off x="5346" y="3312"/>
                  <a:ext cx="102" cy="227"/>
                  <a:chOff x="1015" y="3264"/>
                  <a:chExt cx="148" cy="320"/>
                </a:xfrm>
              </p:grpSpPr>
              <p:sp>
                <p:nvSpPr>
                  <p:cNvPr id="14382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26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83" name="Freeform 74"/>
                  <p:cNvSpPr/>
                  <p:nvPr/>
                </p:nvSpPr>
                <p:spPr bwMode="auto">
                  <a:xfrm>
                    <a:off x="1015" y="3310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379" name="Group 75"/>
                <p:cNvGrpSpPr/>
                <p:nvPr/>
              </p:nvGrpSpPr>
              <p:grpSpPr bwMode="auto">
                <a:xfrm flipH="1" flipV="1">
                  <a:off x="5337" y="2745"/>
                  <a:ext cx="102" cy="227"/>
                  <a:chOff x="1015" y="3264"/>
                  <a:chExt cx="148" cy="320"/>
                </a:xfrm>
              </p:grpSpPr>
              <p:sp>
                <p:nvSpPr>
                  <p:cNvPr id="14380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26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chemeClr val="tx1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81" name="Freeform 77"/>
                  <p:cNvSpPr/>
                  <p:nvPr/>
                </p:nvSpPr>
                <p:spPr bwMode="auto">
                  <a:xfrm>
                    <a:off x="1015" y="3310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375" name="Rectangle 78"/>
              <p:cNvSpPr>
                <a:spLocks noChangeArrowheads="1"/>
              </p:cNvSpPr>
              <p:nvPr/>
            </p:nvSpPr>
            <p:spPr bwMode="auto">
              <a:xfrm>
                <a:off x="520" y="2674"/>
                <a:ext cx="153" cy="110"/>
              </a:xfrm>
              <a:prstGeom prst="rect">
                <a:avLst/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376" name="Line 79"/>
              <p:cNvSpPr>
                <a:spLocks noChangeShapeType="1"/>
              </p:cNvSpPr>
              <p:nvPr/>
            </p:nvSpPr>
            <p:spPr bwMode="auto">
              <a:xfrm>
                <a:off x="589" y="2601"/>
                <a:ext cx="0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342" name="Group 80"/>
            <p:cNvGrpSpPr/>
            <p:nvPr/>
          </p:nvGrpSpPr>
          <p:grpSpPr bwMode="auto">
            <a:xfrm flipV="1">
              <a:off x="1746" y="890"/>
              <a:ext cx="625" cy="59"/>
              <a:chOff x="4680" y="7053"/>
              <a:chExt cx="1764" cy="123"/>
            </a:xfrm>
          </p:grpSpPr>
          <p:grpSp>
            <p:nvGrpSpPr>
              <p:cNvPr id="14361" name="Group 81"/>
              <p:cNvGrpSpPr/>
              <p:nvPr/>
            </p:nvGrpSpPr>
            <p:grpSpPr bwMode="auto">
              <a:xfrm>
                <a:off x="4680" y="7056"/>
                <a:ext cx="864" cy="120"/>
                <a:chOff x="6480" y="6239"/>
                <a:chExt cx="864" cy="120"/>
              </a:xfrm>
            </p:grpSpPr>
            <p:sp>
              <p:nvSpPr>
                <p:cNvPr id="14369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648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70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666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71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684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72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702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73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7164" y="6246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4362" name="Line 87"/>
              <p:cNvSpPr>
                <a:spLocks noChangeShapeType="1"/>
              </p:cNvSpPr>
              <p:nvPr/>
            </p:nvSpPr>
            <p:spPr bwMode="auto">
              <a:xfrm>
                <a:off x="4845" y="7053"/>
                <a:ext cx="1593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4363" name="Group 88"/>
              <p:cNvGrpSpPr/>
              <p:nvPr/>
            </p:nvGrpSpPr>
            <p:grpSpPr bwMode="auto">
              <a:xfrm>
                <a:off x="5580" y="7056"/>
                <a:ext cx="864" cy="120"/>
                <a:chOff x="6480" y="6239"/>
                <a:chExt cx="864" cy="120"/>
              </a:xfrm>
            </p:grpSpPr>
            <p:sp>
              <p:nvSpPr>
                <p:cNvPr id="14364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648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5" name="Line 90"/>
                <p:cNvSpPr>
                  <a:spLocks noChangeShapeType="1"/>
                </p:cNvSpPr>
                <p:nvPr/>
              </p:nvSpPr>
              <p:spPr bwMode="auto">
                <a:xfrm flipH="1">
                  <a:off x="666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6" name="Line 91"/>
                <p:cNvSpPr>
                  <a:spLocks noChangeShapeType="1"/>
                </p:cNvSpPr>
                <p:nvPr/>
              </p:nvSpPr>
              <p:spPr bwMode="auto">
                <a:xfrm flipH="1">
                  <a:off x="684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7" name="Line 92"/>
                <p:cNvSpPr>
                  <a:spLocks noChangeShapeType="1"/>
                </p:cNvSpPr>
                <p:nvPr/>
              </p:nvSpPr>
              <p:spPr bwMode="auto">
                <a:xfrm flipH="1">
                  <a:off x="7020" y="6239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4368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7164" y="6246"/>
                  <a:ext cx="180" cy="11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343" name="Group 94"/>
            <p:cNvGrpSpPr/>
            <p:nvPr/>
          </p:nvGrpSpPr>
          <p:grpSpPr bwMode="auto">
            <a:xfrm>
              <a:off x="1931" y="949"/>
              <a:ext cx="301" cy="1189"/>
              <a:chOff x="1248" y="720"/>
              <a:chExt cx="340" cy="986"/>
            </a:xfrm>
          </p:grpSpPr>
          <p:grpSp>
            <p:nvGrpSpPr>
              <p:cNvPr id="14347" name="Group 95"/>
              <p:cNvGrpSpPr/>
              <p:nvPr/>
            </p:nvGrpSpPr>
            <p:grpSpPr bwMode="auto">
              <a:xfrm>
                <a:off x="1248" y="912"/>
                <a:ext cx="340" cy="794"/>
                <a:chOff x="5232" y="2745"/>
                <a:chExt cx="340" cy="794"/>
              </a:xfrm>
            </p:grpSpPr>
            <p:grpSp>
              <p:nvGrpSpPr>
                <p:cNvPr id="14349" name="Group 96"/>
                <p:cNvGrpSpPr/>
                <p:nvPr/>
              </p:nvGrpSpPr>
              <p:grpSpPr bwMode="auto">
                <a:xfrm>
                  <a:off x="5232" y="2976"/>
                  <a:ext cx="340" cy="340"/>
                  <a:chOff x="4896" y="2775"/>
                  <a:chExt cx="680" cy="681"/>
                </a:xfrm>
              </p:grpSpPr>
              <p:grpSp>
                <p:nvGrpSpPr>
                  <p:cNvPr id="14356" name="Group 97"/>
                  <p:cNvGrpSpPr/>
                  <p:nvPr/>
                </p:nvGrpSpPr>
                <p:grpSpPr bwMode="auto">
                  <a:xfrm>
                    <a:off x="4896" y="2775"/>
                    <a:ext cx="680" cy="680"/>
                    <a:chOff x="192" y="3351"/>
                    <a:chExt cx="680" cy="680"/>
                  </a:xfrm>
                </p:grpSpPr>
                <p:sp>
                  <p:nvSpPr>
                    <p:cNvPr id="14359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" y="3351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360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" y="3408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4357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5133" y="3018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58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5175" y="2784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350" name="Group 102"/>
                <p:cNvGrpSpPr/>
                <p:nvPr/>
              </p:nvGrpSpPr>
              <p:grpSpPr bwMode="auto">
                <a:xfrm>
                  <a:off x="5346" y="3312"/>
                  <a:ext cx="102" cy="227"/>
                  <a:chOff x="1015" y="3264"/>
                  <a:chExt cx="148" cy="320"/>
                </a:xfrm>
              </p:grpSpPr>
              <p:sp>
                <p:nvSpPr>
                  <p:cNvPr id="14354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26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55" name="Freeform 104"/>
                  <p:cNvSpPr/>
                  <p:nvPr/>
                </p:nvSpPr>
                <p:spPr bwMode="auto">
                  <a:xfrm>
                    <a:off x="1015" y="3310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4351" name="Group 105"/>
                <p:cNvGrpSpPr/>
                <p:nvPr/>
              </p:nvGrpSpPr>
              <p:grpSpPr bwMode="auto">
                <a:xfrm flipH="1" flipV="1">
                  <a:off x="5337" y="2745"/>
                  <a:ext cx="102" cy="227"/>
                  <a:chOff x="1015" y="3264"/>
                  <a:chExt cx="148" cy="320"/>
                </a:xfrm>
              </p:grpSpPr>
              <p:sp>
                <p:nvSpPr>
                  <p:cNvPr id="14352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264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>
                    <a:solidFill>
                      <a:schemeClr val="tx1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4353" name="Freeform 107"/>
                  <p:cNvSpPr/>
                  <p:nvPr/>
                </p:nvSpPr>
                <p:spPr bwMode="auto">
                  <a:xfrm>
                    <a:off x="1015" y="3310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4348" name="Line 108"/>
              <p:cNvSpPr>
                <a:spLocks noChangeShapeType="1"/>
              </p:cNvSpPr>
              <p:nvPr/>
            </p:nvSpPr>
            <p:spPr bwMode="auto">
              <a:xfrm>
                <a:off x="1392" y="720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44" name="Line 109"/>
            <p:cNvSpPr>
              <a:spLocks noChangeShapeType="1"/>
            </p:cNvSpPr>
            <p:nvPr/>
          </p:nvSpPr>
          <p:spPr bwMode="auto">
            <a:xfrm flipH="1" flipV="1">
              <a:off x="1953" y="1726"/>
              <a:ext cx="107" cy="7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5" name="Line 110"/>
            <p:cNvSpPr>
              <a:spLocks noChangeShapeType="1"/>
            </p:cNvSpPr>
            <p:nvPr/>
          </p:nvSpPr>
          <p:spPr bwMode="auto">
            <a:xfrm>
              <a:off x="2230" y="1650"/>
              <a:ext cx="0" cy="129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6" name="Line 111"/>
            <p:cNvSpPr>
              <a:spLocks noChangeShapeType="1"/>
            </p:cNvSpPr>
            <p:nvPr/>
          </p:nvSpPr>
          <p:spPr bwMode="auto">
            <a:xfrm flipH="1" flipV="1">
              <a:off x="1882" y="2341"/>
              <a:ext cx="61" cy="6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4339" name="Picture 21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1989138"/>
            <a:ext cx="1287463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53"/>
          <p:cNvSpPr>
            <a:spLocks noChangeArrowheads="1"/>
          </p:cNvSpPr>
          <p:nvPr/>
        </p:nvSpPr>
        <p:spPr bwMode="auto">
          <a:xfrm>
            <a:off x="2279650" y="195263"/>
            <a:ext cx="630174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三、实验探究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0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            测滑轮组的机械效率</a:t>
            </a:r>
            <a:endParaRPr lang="zh-CN" altLang="en-US" sz="40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273175" y="3341688"/>
            <a:ext cx="9791700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）测定滑轮组的机械效率，应测定的物理量有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，需要计算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的物理量有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915400" y="3355975"/>
            <a:ext cx="128016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钩码的重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G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800600" y="3762375"/>
            <a:ext cx="78232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拉力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F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728788" y="3762375"/>
            <a:ext cx="16891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钩码上升高度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h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109335" y="3784600"/>
            <a:ext cx="16510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绳端移动距离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s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418205" y="4244023"/>
            <a:ext cx="1250315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有用功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lang="zh-CN" b="1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有</a:t>
            </a:r>
            <a:endParaRPr lang="zh-CN" b="1" baseline="-25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396230" y="4244340"/>
            <a:ext cx="1020445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总功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lang="zh-CN" b="1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总</a:t>
            </a:r>
            <a:endParaRPr lang="zh-CN" b="1" baseline="-25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7129145" y="4244340"/>
            <a:ext cx="12319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机械效率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η</a:t>
            </a:r>
            <a:endParaRPr lang="zh-CN" altLang="zh-CN" b="1" baseline="-25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273175" y="4859338"/>
            <a:ext cx="8940800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）所用器材除钩码、铁架台、滑轮组、细绳外，还需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要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339975" y="5305743"/>
            <a:ext cx="87249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刻度尺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250690" y="5305743"/>
            <a:ext cx="133223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弹簧测力计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344612" y="2119313"/>
            <a:ext cx="286321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zh-CN" alt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）实验原理是</a:t>
            </a:r>
            <a:endParaRPr lang="zh-CN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1635125"/>
            <a:ext cx="1792287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5" name="Group 16"/>
          <p:cNvGrpSpPr/>
          <p:nvPr/>
        </p:nvGrpSpPr>
        <p:grpSpPr bwMode="auto">
          <a:xfrm>
            <a:off x="9120188" y="0"/>
            <a:ext cx="1039812" cy="3284538"/>
            <a:chOff x="0" y="0"/>
            <a:chExt cx="562" cy="1776"/>
          </a:xfrm>
        </p:grpSpPr>
        <p:grpSp>
          <p:nvGrpSpPr>
            <p:cNvPr id="15377" name="Group 17"/>
            <p:cNvGrpSpPr/>
            <p:nvPr/>
          </p:nvGrpSpPr>
          <p:grpSpPr bwMode="auto">
            <a:xfrm flipV="1">
              <a:off x="0" y="0"/>
              <a:ext cx="562" cy="37"/>
              <a:chOff x="0" y="0"/>
              <a:chExt cx="1764" cy="123"/>
            </a:xfrm>
          </p:grpSpPr>
          <p:grpSp>
            <p:nvGrpSpPr>
              <p:cNvPr id="15412" name="Group 18"/>
              <p:cNvGrpSpPr/>
              <p:nvPr/>
            </p:nvGrpSpPr>
            <p:grpSpPr bwMode="auto">
              <a:xfrm>
                <a:off x="0" y="3"/>
                <a:ext cx="864" cy="120"/>
                <a:chOff x="0" y="0"/>
                <a:chExt cx="864" cy="120"/>
              </a:xfrm>
            </p:grpSpPr>
            <p:sp>
              <p:nvSpPr>
                <p:cNvPr id="15420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21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18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22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36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23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54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24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684" y="7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5413" name="Line 24"/>
              <p:cNvSpPr>
                <a:spLocks noChangeShapeType="1"/>
              </p:cNvSpPr>
              <p:nvPr/>
            </p:nvSpPr>
            <p:spPr bwMode="auto">
              <a:xfrm>
                <a:off x="165" y="0"/>
                <a:ext cx="1593" cy="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5414" name="Group 25"/>
              <p:cNvGrpSpPr/>
              <p:nvPr/>
            </p:nvGrpSpPr>
            <p:grpSpPr bwMode="auto">
              <a:xfrm>
                <a:off x="900" y="3"/>
                <a:ext cx="864" cy="120"/>
                <a:chOff x="0" y="0"/>
                <a:chExt cx="864" cy="120"/>
              </a:xfrm>
            </p:grpSpPr>
            <p:sp>
              <p:nvSpPr>
                <p:cNvPr id="15415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16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18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17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36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18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540" y="0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5419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684" y="7"/>
                  <a:ext cx="180" cy="113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378" name="Group 31"/>
            <p:cNvGrpSpPr/>
            <p:nvPr/>
          </p:nvGrpSpPr>
          <p:grpSpPr bwMode="auto">
            <a:xfrm>
              <a:off x="167" y="37"/>
              <a:ext cx="271" cy="751"/>
              <a:chOff x="0" y="0"/>
              <a:chExt cx="340" cy="986"/>
            </a:xfrm>
          </p:grpSpPr>
          <p:grpSp>
            <p:nvGrpSpPr>
              <p:cNvPr id="15398" name="Group 32"/>
              <p:cNvGrpSpPr/>
              <p:nvPr/>
            </p:nvGrpSpPr>
            <p:grpSpPr bwMode="auto">
              <a:xfrm>
                <a:off x="0" y="192"/>
                <a:ext cx="340" cy="794"/>
                <a:chOff x="0" y="0"/>
                <a:chExt cx="340" cy="794"/>
              </a:xfrm>
            </p:grpSpPr>
            <p:grpSp>
              <p:nvGrpSpPr>
                <p:cNvPr id="15400" name="Group 33"/>
                <p:cNvGrpSpPr/>
                <p:nvPr/>
              </p:nvGrpSpPr>
              <p:grpSpPr bwMode="auto"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5407" name="Group 34"/>
                  <p:cNvGrpSpPr/>
                  <p:nvPr/>
                </p:nvGrpSpPr>
                <p:grpSpPr bwMode="auto"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5410" name="Oval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5715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15411" name="Oval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5715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sp>
                <p:nvSpPr>
                  <p:cNvPr id="1540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409" name="AutoShape 38"/>
                  <p:cNvSpPr>
                    <a:spLocks noChangeArrowheads="1"/>
                  </p:cNvSpPr>
                  <p:nvPr/>
                </p:nvSpPr>
                <p:spPr bwMode="auto"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15401" name="Group 39"/>
                <p:cNvGrpSpPr/>
                <p:nvPr/>
              </p:nvGrpSpPr>
              <p:grpSpPr bwMode="auto"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5405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406" name="未知"/>
                  <p:cNvSpPr/>
                  <p:nvPr/>
                </p:nvSpPr>
                <p:spPr bwMode="auto">
                  <a:xfrm>
                    <a:off x="0" y="46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57150" cmpd="sng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402" name="Group 42"/>
                <p:cNvGrpSpPr/>
                <p:nvPr/>
              </p:nvGrpSpPr>
              <p:grpSpPr bwMode="auto"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5403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404" name="未知"/>
                  <p:cNvSpPr/>
                  <p:nvPr/>
                </p:nvSpPr>
                <p:spPr bwMode="auto">
                  <a:xfrm>
                    <a:off x="0" y="46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57150" cmpd="sng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5399" name="Line 45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0" cy="1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5379" name="Group 46"/>
            <p:cNvGrpSpPr/>
            <p:nvPr/>
          </p:nvGrpSpPr>
          <p:grpSpPr bwMode="auto">
            <a:xfrm>
              <a:off x="176" y="985"/>
              <a:ext cx="271" cy="791"/>
              <a:chOff x="0" y="0"/>
              <a:chExt cx="271" cy="791"/>
            </a:xfrm>
          </p:grpSpPr>
          <p:grpSp>
            <p:nvGrpSpPr>
              <p:cNvPr id="15383" name="Group 47"/>
              <p:cNvGrpSpPr/>
              <p:nvPr/>
            </p:nvGrpSpPr>
            <p:grpSpPr bwMode="auto">
              <a:xfrm>
                <a:off x="0" y="0"/>
                <a:ext cx="271" cy="605"/>
                <a:chOff x="0" y="0"/>
                <a:chExt cx="340" cy="794"/>
              </a:xfrm>
            </p:grpSpPr>
            <p:grpSp>
              <p:nvGrpSpPr>
                <p:cNvPr id="15386" name="Group 48"/>
                <p:cNvGrpSpPr/>
                <p:nvPr/>
              </p:nvGrpSpPr>
              <p:grpSpPr bwMode="auto"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5393" name="Group 49"/>
                  <p:cNvGrpSpPr/>
                  <p:nvPr/>
                </p:nvGrpSpPr>
                <p:grpSpPr bwMode="auto"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5396" name="Oval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5715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15397" name="Oval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57150">
                      <a:solidFill>
                        <a:schemeClr val="tx1"/>
                      </a:solidFill>
                      <a:round/>
                    </a:ln>
                  </p:spPr>
                  <p:txBody>
                    <a:bodyPr wrap="none" anchor="ctr"/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sp>
                <p:nvSpPr>
                  <p:cNvPr id="15394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395" name="Auto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57150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15387" name="Group 54"/>
                <p:cNvGrpSpPr/>
                <p:nvPr/>
              </p:nvGrpSpPr>
              <p:grpSpPr bwMode="auto"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5391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392" name="未知"/>
                  <p:cNvSpPr/>
                  <p:nvPr/>
                </p:nvSpPr>
                <p:spPr bwMode="auto">
                  <a:xfrm>
                    <a:off x="0" y="46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57150" cmpd="sng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388" name="Group 57"/>
                <p:cNvGrpSpPr/>
                <p:nvPr/>
              </p:nvGrpSpPr>
              <p:grpSpPr bwMode="auto"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5389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5715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15390" name="未知"/>
                  <p:cNvSpPr/>
                  <p:nvPr/>
                </p:nvSpPr>
                <p:spPr bwMode="auto">
                  <a:xfrm>
                    <a:off x="0" y="46"/>
                    <a:ext cx="148" cy="274"/>
                  </a:xfrm>
                  <a:custGeom>
                    <a:avLst/>
                    <a:gdLst>
                      <a:gd name="T0" fmla="*/ 64 w 148"/>
                      <a:gd name="T1" fmla="*/ 0 h 274"/>
                      <a:gd name="T2" fmla="*/ 100 w 148"/>
                      <a:gd name="T3" fmla="*/ 119 h 274"/>
                      <a:gd name="T4" fmla="*/ 73 w 148"/>
                      <a:gd name="T5" fmla="*/ 274 h 274"/>
                      <a:gd name="T6" fmla="*/ 0 w 148"/>
                      <a:gd name="T7" fmla="*/ 210 h 27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48"/>
                      <a:gd name="T13" fmla="*/ 0 h 274"/>
                      <a:gd name="T14" fmla="*/ 148 w 148"/>
                      <a:gd name="T15" fmla="*/ 274 h 274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48" h="274">
                        <a:moveTo>
                          <a:pt x="64" y="0"/>
                        </a:moveTo>
                        <a:cubicBezTo>
                          <a:pt x="55" y="62"/>
                          <a:pt x="31" y="100"/>
                          <a:pt x="100" y="119"/>
                        </a:cubicBezTo>
                        <a:cubicBezTo>
                          <a:pt x="148" y="164"/>
                          <a:pt x="138" y="252"/>
                          <a:pt x="73" y="274"/>
                        </a:cubicBezTo>
                        <a:cubicBezTo>
                          <a:pt x="39" y="263"/>
                          <a:pt x="16" y="243"/>
                          <a:pt x="0" y="210"/>
                        </a:cubicBezTo>
                      </a:path>
                    </a:pathLst>
                  </a:custGeom>
                  <a:noFill/>
                  <a:ln w="57150" cmpd="sng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5384" name="Rectangle 60"/>
              <p:cNvSpPr>
                <a:spLocks noChangeArrowheads="1"/>
              </p:cNvSpPr>
              <p:nvPr/>
            </p:nvSpPr>
            <p:spPr bwMode="auto">
              <a:xfrm>
                <a:off x="60" y="681"/>
                <a:ext cx="153" cy="110"/>
              </a:xfrm>
              <a:prstGeom prst="rect">
                <a:avLst/>
              </a:prstGeom>
              <a:solidFill>
                <a:srgbClr val="663300"/>
              </a:solidFill>
              <a:ln w="57150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85" name="Line 61"/>
              <p:cNvSpPr>
                <a:spLocks noChangeShapeType="1"/>
              </p:cNvSpPr>
              <p:nvPr/>
            </p:nvSpPr>
            <p:spPr bwMode="auto">
              <a:xfrm>
                <a:off x="129" y="608"/>
                <a:ext cx="0" cy="73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80" name="Line 62"/>
            <p:cNvSpPr>
              <a:spLocks noChangeShapeType="1"/>
            </p:cNvSpPr>
            <p:nvPr/>
          </p:nvSpPr>
          <p:spPr bwMode="auto">
            <a:xfrm flipH="1" flipV="1">
              <a:off x="196" y="528"/>
              <a:ext cx="96" cy="4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Line 63"/>
            <p:cNvSpPr>
              <a:spLocks noChangeShapeType="1"/>
            </p:cNvSpPr>
            <p:nvPr/>
          </p:nvSpPr>
          <p:spPr bwMode="auto">
            <a:xfrm>
              <a:off x="445" y="480"/>
              <a:ext cx="0" cy="8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Line 64"/>
            <p:cNvSpPr>
              <a:spLocks noChangeShapeType="1"/>
            </p:cNvSpPr>
            <p:nvPr/>
          </p:nvSpPr>
          <p:spPr bwMode="auto">
            <a:xfrm flipH="1" flipV="1">
              <a:off x="91" y="1056"/>
              <a:ext cx="9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6" name="Rectangle 53"/>
          <p:cNvSpPr>
            <a:spLocks noChangeArrowheads="1"/>
          </p:cNvSpPr>
          <p:nvPr/>
        </p:nvSpPr>
        <p:spPr bwMode="auto">
          <a:xfrm>
            <a:off x="1703388" y="260350"/>
            <a:ext cx="681990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三、实验探究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0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探究一：测滑轮组的机械效率</a:t>
            </a:r>
            <a:endParaRPr lang="zh-CN" altLang="en-US" sz="40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 animBg="1" autoUpdateAnimBg="0"/>
      <p:bldP spid="5124" grpId="0" bldLvl="0" animBg="1" autoUpdateAnimBg="0"/>
      <p:bldP spid="5125" grpId="0" bldLvl="0" animBg="1" autoUpdateAnimBg="0"/>
      <p:bldP spid="5126" grpId="0" bldLvl="0" animBg="1" autoUpdateAnimBg="0"/>
      <p:bldP spid="5127" grpId="0" bldLvl="0" animBg="1" autoUpdateAnimBg="0"/>
      <p:bldP spid="5128" grpId="0" bldLvl="0" animBg="1" autoUpdateAnimBg="0"/>
      <p:bldP spid="5129" grpId="0" bldLvl="0" animBg="1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328737" y="822325"/>
            <a:ext cx="9295130" cy="1814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4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）安装好滑轮组，记下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和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的位置，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匀速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拉动弹簧测力计使钩码</a:t>
            </a: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G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升高，记下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，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并从弹簧测力计得出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的值和弹簧测力计移动的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距离</a:t>
            </a:r>
            <a:r>
              <a:rPr lang="zh-CN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 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735955" y="901700"/>
            <a:ext cx="64262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钩码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060883" y="901700"/>
            <a:ext cx="133223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弹簧测力计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12150" y="1270000"/>
            <a:ext cx="16891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钩码上升高度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h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295583" y="1773238"/>
            <a:ext cx="78232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拉力</a:t>
            </a:r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F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000375" y="2118043"/>
            <a:ext cx="3016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s</a:t>
            </a:r>
            <a:endParaRPr lang="zh-CN" altLang="zh-CN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17637" y="2924175"/>
            <a:ext cx="250571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</a:t>
            </a: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5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）设计表格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graphicFrame>
        <p:nvGraphicFramePr>
          <p:cNvPr id="6153" name="Group 9"/>
          <p:cNvGraphicFramePr>
            <a:graphicFrameLocks noGrp="1"/>
          </p:cNvGraphicFramePr>
          <p:nvPr/>
        </p:nvGraphicFramePr>
        <p:xfrm>
          <a:off x="1558925" y="3676650"/>
          <a:ext cx="9074150" cy="1554480"/>
        </p:xfrm>
        <a:graphic>
          <a:graphicData uri="http://schemas.openxmlformats.org/drawingml/2006/table">
            <a:tbl>
              <a:tblPr/>
              <a:tblGrid>
                <a:gridCol w="1081405"/>
                <a:gridCol w="1584325"/>
                <a:gridCol w="1058545"/>
                <a:gridCol w="1393825"/>
                <a:gridCol w="1866900"/>
                <a:gridCol w="936625"/>
                <a:gridCol w="1152525"/>
              </a:tblGrid>
              <a:tr h="1097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钩码重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G/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N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弹簧测力计示数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F/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N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有用功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W</a:t>
                      </a:r>
                      <a:r>
                        <a:rPr kumimoji="0" lang="zh-CN" sz="22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有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J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绳端移动距离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s/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m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钩码上升高度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h/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m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总功</a:t>
                      </a:r>
                      <a:endParaRPr kumimoji="0" 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W</a:t>
                      </a:r>
                      <a:r>
                        <a:rPr kumimoji="0" lang="zh-CN" sz="22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总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/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J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机械效率</a:t>
                      </a: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η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19" name="Picture 3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4017963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20" name="Picture 3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4054475"/>
            <a:ext cx="114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81" name="Oval 37"/>
          <p:cNvSpPr>
            <a:spLocks noChangeArrowheads="1"/>
          </p:cNvSpPr>
          <p:nvPr/>
        </p:nvSpPr>
        <p:spPr bwMode="auto">
          <a:xfrm>
            <a:off x="2063750" y="1270000"/>
            <a:ext cx="1439863" cy="50323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5735638" y="4732338"/>
            <a:ext cx="927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0.5</a:t>
            </a:r>
            <a:endParaRPr lang="en-GB" altLang="en-US" sz="2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1703388" y="4732655"/>
            <a:ext cx="927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1.0</a:t>
            </a:r>
            <a:endParaRPr lang="en-GB" altLang="en-US" sz="2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3000375" y="4725988"/>
            <a:ext cx="927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0.1</a:t>
            </a:r>
            <a:endParaRPr lang="en-GB" altLang="en-US" sz="2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7464425" y="4732338"/>
            <a:ext cx="92868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0.3</a:t>
            </a:r>
            <a:endParaRPr lang="en-GB" altLang="en-US" sz="2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6" name="Rectangle 42"/>
          <p:cNvSpPr>
            <a:spLocks noChangeArrowheads="1"/>
          </p:cNvSpPr>
          <p:nvPr/>
        </p:nvSpPr>
        <p:spPr bwMode="auto">
          <a:xfrm>
            <a:off x="8616950" y="4725988"/>
            <a:ext cx="927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00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0.15</a:t>
            </a:r>
            <a:endParaRPr lang="en-GB" altLang="en-US" sz="2600" b="1">
              <a:solidFill>
                <a:srgbClr val="00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7" name="Rectangle 43"/>
          <p:cNvSpPr>
            <a:spLocks noChangeArrowheads="1"/>
          </p:cNvSpPr>
          <p:nvPr/>
        </p:nvSpPr>
        <p:spPr bwMode="auto">
          <a:xfrm>
            <a:off x="4368800" y="4725988"/>
            <a:ext cx="9271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00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0.1</a:t>
            </a:r>
            <a:endParaRPr lang="en-GB" altLang="en-US" sz="2600" b="1">
              <a:solidFill>
                <a:srgbClr val="00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188" name="Rectangle 44"/>
          <p:cNvSpPr>
            <a:spLocks noChangeArrowheads="1"/>
          </p:cNvSpPr>
          <p:nvPr/>
        </p:nvSpPr>
        <p:spPr bwMode="auto">
          <a:xfrm>
            <a:off x="9551988" y="4732338"/>
            <a:ext cx="126047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38100" rIns="88900" bIns="38100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buSzPct val="100000"/>
              <a:buFont typeface="Times New Roman" panose="02020603050405020304" pitchFamily="18" charset="0"/>
              <a:buNone/>
            </a:pPr>
            <a:r>
              <a:rPr lang="en-GB" altLang="en-US" sz="2600" b="1">
                <a:solidFill>
                  <a:srgbClr val="00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66.7%</a:t>
            </a:r>
            <a:endParaRPr lang="en-GB" altLang="en-US" sz="2600" b="1">
              <a:solidFill>
                <a:srgbClr val="00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 autoUpdateAnimBg="0"/>
      <p:bldP spid="6147" grpId="0" bldLvl="0" animBg="1" autoUpdateAnimBg="0"/>
      <p:bldP spid="6148" grpId="0" bldLvl="0" animBg="1" autoUpdateAnimBg="0"/>
      <p:bldP spid="6149" grpId="0" bldLvl="0" animBg="1" autoUpdateAnimBg="0"/>
      <p:bldP spid="6150" grpId="0" bldLvl="0" animBg="1" autoUpdateAnimBg="0"/>
      <p:bldP spid="6151" grpId="0" bldLvl="0" animBg="1" autoUpdateAnimBg="0"/>
      <p:bldP spid="6152" grpId="0" bldLvl="0" animBg="1" autoUpdateAnimBg="0"/>
      <p:bldP spid="6181" grpId="0" bldLvl="0" animBg="1"/>
      <p:bldP spid="6182" grpId="0" autoUpdateAnimBg="0"/>
      <p:bldP spid="6183" grpId="0" autoUpdateAnimBg="0"/>
      <p:bldP spid="6184" grpId="0" autoUpdateAnimBg="0"/>
      <p:bldP spid="6185" grpId="0" autoUpdateAnimBg="0"/>
      <p:bldP spid="6186" grpId="0" autoUpdateAnimBg="0"/>
      <p:bldP spid="6187" grpId="0" autoUpdateAnimBg="0"/>
      <p:bldP spid="618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703388" y="188913"/>
            <a:ext cx="8046085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4. </a:t>
            </a: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某实验小组在测滑轮组机械效率的实验中得到的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数据如下表所示，装置如图所示</a:t>
            </a:r>
            <a:endParaRPr lang="zh-CN" sz="2800" b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graphicFrame>
        <p:nvGraphicFramePr>
          <p:cNvPr id="8195" name="Group 3"/>
          <p:cNvGraphicFramePr>
            <a:graphicFrameLocks noGrp="1"/>
          </p:cNvGraphicFramePr>
          <p:nvPr/>
        </p:nvGraphicFramePr>
        <p:xfrm>
          <a:off x="1703388" y="1196975"/>
          <a:ext cx="6096000" cy="3366770"/>
        </p:xfrm>
        <a:graphic>
          <a:graphicData uri="http://schemas.openxmlformats.org/drawingml/2006/table">
            <a:tbl>
              <a:tblPr/>
              <a:tblGrid>
                <a:gridCol w="2616200"/>
                <a:gridCol w="1152525"/>
                <a:gridCol w="1223645"/>
                <a:gridCol w="1103630"/>
              </a:tblGrid>
              <a:tr h="952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          次数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物理量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1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2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3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钩码重G/</a:t>
                      </a: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N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4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4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6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8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钩码上升高度h/</a:t>
                      </a: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m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0.1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0.1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0.1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绳端拉力F/</a:t>
                      </a: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N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1.8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1.4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2.4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绳端移动距离s/</a:t>
                      </a: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m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0.3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0.5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0.3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机械效率η</a:t>
                      </a:r>
                      <a:endParaRPr kumimoji="0" lang="zh-CN" altLang="zh-CN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74%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57%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zh-CN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83%</a:t>
                      </a:r>
                      <a:endParaRPr kumimoji="0" lang="zh-CN" altLang="zh-CN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ea typeface="楷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1465262" y="4797425"/>
            <a:ext cx="598424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（1）通过表中数据可分析出实验1是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用</a:t>
            </a:r>
            <a:r>
              <a:rPr lang="zh-CN" altLang="zh-CN" sz="2800" b="1" u="sng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图做的实验，实验2是用</a:t>
            </a:r>
            <a:r>
              <a:rPr lang="zh-CN" altLang="zh-CN" sz="2800" b="1" u="sng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图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做的实验。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2298700" y="521652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甲</a:t>
            </a:r>
            <a:endParaRPr lang="zh-CN" altLang="zh-CN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6672263" y="5229225"/>
            <a:ext cx="48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乙</a:t>
            </a:r>
            <a:endParaRPr lang="zh-CN" altLang="zh-CN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1465262" y="4797425"/>
            <a:ext cx="6169660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（2）通过实验1和实验2的数据分析得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出结论：使用不同的滑轮组，提升相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同的重物时，动滑轮的个数越多，滑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轮组的机械效率</a:t>
            </a:r>
            <a:r>
              <a:rPr lang="zh-CN" altLang="zh-CN" sz="2800" b="1" u="sng">
                <a:latin typeface="Times New Roman" panose="02020603050405020304"/>
                <a:ea typeface="楷体" panose="02010609060101010101" pitchFamily="49" charset="-122"/>
              </a:rPr>
              <a:t>            </a:t>
            </a:r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4583113" y="6067425"/>
            <a:ext cx="64262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越低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1489075" y="4797425"/>
            <a:ext cx="607885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（3）比较实验1和实验3可得出结论：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使用同一滑轮组，</a:t>
            </a:r>
            <a:r>
              <a:rPr lang="zh-CN" altLang="zh-CN" sz="2800" b="1" u="sng">
                <a:latin typeface="Times New Roman" panose="02020603050405020304"/>
                <a:ea typeface="楷体" panose="02010609060101010101" pitchFamily="49" charset="-122"/>
              </a:rPr>
              <a:t>                   </a:t>
            </a:r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，可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/>
            <a:r>
              <a:rPr lang="zh-CN" altLang="zh-CN" sz="2800" b="1">
                <a:latin typeface="Times New Roman" panose="02020603050405020304"/>
                <a:ea typeface="楷体" panose="02010609060101010101" pitchFamily="49" charset="-122"/>
              </a:rPr>
              <a:t>   以提高滑轮组的机械效率。</a:t>
            </a:r>
            <a:endParaRPr lang="zh-CN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4656138" y="5229225"/>
            <a:ext cx="1562100" cy="36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增加物体的重</a:t>
            </a:r>
            <a:endParaRPr lang="zh-CN" b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17456" name="Group 48"/>
          <p:cNvGrpSpPr/>
          <p:nvPr/>
        </p:nvGrpSpPr>
        <p:grpSpPr bwMode="auto">
          <a:xfrm>
            <a:off x="7824788" y="765175"/>
            <a:ext cx="2879725" cy="5491163"/>
            <a:chOff x="0" y="0"/>
            <a:chExt cx="1814" cy="3459"/>
          </a:xfrm>
        </p:grpSpPr>
        <p:grpSp>
          <p:nvGrpSpPr>
            <p:cNvPr id="17457" name="Group 49"/>
            <p:cNvGrpSpPr/>
            <p:nvPr/>
          </p:nvGrpSpPr>
          <p:grpSpPr bwMode="auto">
            <a:xfrm>
              <a:off x="0" y="0"/>
              <a:ext cx="1814" cy="3459"/>
              <a:chOff x="0" y="0"/>
              <a:chExt cx="1814" cy="3459"/>
            </a:xfrm>
          </p:grpSpPr>
          <p:grpSp>
            <p:nvGrpSpPr>
              <p:cNvPr id="17459" name="Group 50"/>
              <p:cNvGrpSpPr/>
              <p:nvPr/>
            </p:nvGrpSpPr>
            <p:grpSpPr bwMode="auto">
              <a:xfrm>
                <a:off x="0" y="0"/>
                <a:ext cx="907" cy="3232"/>
                <a:chOff x="0" y="0"/>
                <a:chExt cx="907" cy="3232"/>
              </a:xfrm>
            </p:grpSpPr>
            <p:grpSp>
              <p:nvGrpSpPr>
                <p:cNvPr id="17540" name="Group 51"/>
                <p:cNvGrpSpPr/>
                <p:nvPr/>
              </p:nvGrpSpPr>
              <p:grpSpPr bwMode="auto">
                <a:xfrm>
                  <a:off x="0" y="0"/>
                  <a:ext cx="907" cy="2856"/>
                  <a:chOff x="0" y="0"/>
                  <a:chExt cx="907" cy="2856"/>
                </a:xfrm>
              </p:grpSpPr>
              <p:grpSp>
                <p:nvGrpSpPr>
                  <p:cNvPr id="17542" name="Group 52"/>
                  <p:cNvGrpSpPr/>
                  <p:nvPr/>
                </p:nvGrpSpPr>
                <p:grpSpPr bwMode="auto">
                  <a:xfrm>
                    <a:off x="0" y="0"/>
                    <a:ext cx="706" cy="2856"/>
                    <a:chOff x="0" y="0"/>
                    <a:chExt cx="706" cy="2856"/>
                  </a:xfrm>
                </p:grpSpPr>
                <p:grpSp>
                  <p:nvGrpSpPr>
                    <p:cNvPr id="17544" name="Group 53"/>
                    <p:cNvGrpSpPr/>
                    <p:nvPr/>
                  </p:nvGrpSpPr>
                  <p:grpSpPr bwMode="auto">
                    <a:xfrm>
                      <a:off x="0" y="0"/>
                      <a:ext cx="706" cy="2856"/>
                      <a:chOff x="0" y="0"/>
                      <a:chExt cx="706" cy="2856"/>
                    </a:xfrm>
                  </p:grpSpPr>
                  <p:grpSp>
                    <p:nvGrpSpPr>
                      <p:cNvPr id="17548" name="Group 54"/>
                      <p:cNvGrpSpPr/>
                      <p:nvPr/>
                    </p:nvGrpSpPr>
                    <p:grpSpPr bwMode="auto">
                      <a:xfrm>
                        <a:off x="240" y="288"/>
                        <a:ext cx="340" cy="794"/>
                        <a:chOff x="0" y="0"/>
                        <a:chExt cx="340" cy="794"/>
                      </a:xfrm>
                    </p:grpSpPr>
                    <p:grpSp>
                      <p:nvGrpSpPr>
                        <p:cNvPr id="17579" name="Group 55"/>
                        <p:cNvGrpSpPr/>
                        <p:nvPr/>
                      </p:nvGrpSpPr>
                      <p:grpSpPr bwMode="auto">
                        <a:xfrm>
                          <a:off x="0" y="231"/>
                          <a:ext cx="340" cy="340"/>
                          <a:chOff x="0" y="0"/>
                          <a:chExt cx="680" cy="681"/>
                        </a:xfrm>
                      </p:grpSpPr>
                      <p:grpSp>
                        <p:nvGrpSpPr>
                          <p:cNvPr id="17586" name="Group 56"/>
                          <p:cNvGrpSpPr/>
                          <p:nvPr/>
                        </p:nvGrpSpPr>
                        <p:grpSpPr bwMode="auto">
                          <a:xfrm>
                            <a:off x="0" y="0"/>
                            <a:ext cx="680" cy="680"/>
                            <a:chOff x="0" y="0"/>
                            <a:chExt cx="680" cy="680"/>
                          </a:xfrm>
                        </p:grpSpPr>
                        <p:sp>
                          <p:nvSpPr>
                            <p:cNvPr id="17589" name="Oval 5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0" y="0"/>
                              <a:ext cx="680" cy="680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90" name="Oval 5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" y="57"/>
                              <a:ext cx="576" cy="576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sp>
                        <p:nvSpPr>
                          <p:cNvPr id="17587" name="Oval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7" y="243"/>
                            <a:ext cx="192" cy="192"/>
                          </a:xfrm>
                          <a:prstGeom prst="ellipse">
                            <a:avLst/>
                          </a:prstGeom>
                          <a:solidFill>
                            <a:schemeClr val="tx2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88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9" y="9"/>
                            <a:ext cx="96" cy="672"/>
                          </a:xfrm>
                          <a:prstGeom prst="diamond">
                            <a:avLst/>
                          </a:prstGeom>
                          <a:solidFill>
                            <a:srgbClr val="663300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80" name="Group 61"/>
                        <p:cNvGrpSpPr/>
                        <p:nvPr/>
                      </p:nvGrpSpPr>
                      <p:grpSpPr bwMode="auto">
                        <a:xfrm>
                          <a:off x="114" y="567"/>
                          <a:ext cx="102" cy="22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84" name="Oval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85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81" name="Group 64"/>
                        <p:cNvGrpSpPr/>
                        <p:nvPr/>
                      </p:nvGrpSpPr>
                      <p:grpSpPr bwMode="auto">
                        <a:xfrm flipH="1" flipV="1">
                          <a:off x="105" y="0"/>
                          <a:ext cx="102" cy="22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82" name="Oval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83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grpSp>
                    <p:nvGrpSpPr>
                      <p:cNvPr id="17549" name="Group 67"/>
                      <p:cNvGrpSpPr/>
                      <p:nvPr/>
                    </p:nvGrpSpPr>
                    <p:grpSpPr bwMode="auto">
                      <a:xfrm>
                        <a:off x="240" y="1414"/>
                        <a:ext cx="340" cy="794"/>
                        <a:chOff x="0" y="0"/>
                        <a:chExt cx="340" cy="794"/>
                      </a:xfrm>
                    </p:grpSpPr>
                    <p:grpSp>
                      <p:nvGrpSpPr>
                        <p:cNvPr id="17567" name="Group 68"/>
                        <p:cNvGrpSpPr/>
                        <p:nvPr/>
                      </p:nvGrpSpPr>
                      <p:grpSpPr bwMode="auto">
                        <a:xfrm>
                          <a:off x="0" y="231"/>
                          <a:ext cx="340" cy="340"/>
                          <a:chOff x="0" y="0"/>
                          <a:chExt cx="680" cy="681"/>
                        </a:xfrm>
                      </p:grpSpPr>
                      <p:grpSp>
                        <p:nvGrpSpPr>
                          <p:cNvPr id="17574" name="Group 69"/>
                          <p:cNvGrpSpPr/>
                          <p:nvPr/>
                        </p:nvGrpSpPr>
                        <p:grpSpPr bwMode="auto">
                          <a:xfrm>
                            <a:off x="0" y="0"/>
                            <a:ext cx="680" cy="680"/>
                            <a:chOff x="0" y="0"/>
                            <a:chExt cx="680" cy="680"/>
                          </a:xfrm>
                        </p:grpSpPr>
                        <p:sp>
                          <p:nvSpPr>
                            <p:cNvPr id="17577" name="Oval 7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0" y="0"/>
                              <a:ext cx="680" cy="680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78" name="Oval 7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" y="57"/>
                              <a:ext cx="576" cy="576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sp>
                        <p:nvSpPr>
                          <p:cNvPr id="17575" name="Oval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7" y="243"/>
                            <a:ext cx="192" cy="192"/>
                          </a:xfrm>
                          <a:prstGeom prst="ellipse">
                            <a:avLst/>
                          </a:prstGeom>
                          <a:solidFill>
                            <a:schemeClr val="tx2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76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9" y="9"/>
                            <a:ext cx="96" cy="672"/>
                          </a:xfrm>
                          <a:prstGeom prst="diamond">
                            <a:avLst/>
                          </a:prstGeom>
                          <a:solidFill>
                            <a:srgbClr val="663300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68" name="Group 74"/>
                        <p:cNvGrpSpPr/>
                        <p:nvPr/>
                      </p:nvGrpSpPr>
                      <p:grpSpPr bwMode="auto">
                        <a:xfrm>
                          <a:off x="114" y="567"/>
                          <a:ext cx="102" cy="22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72" name="Oval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73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69" name="Group 77"/>
                        <p:cNvGrpSpPr/>
                        <p:nvPr/>
                      </p:nvGrpSpPr>
                      <p:grpSpPr bwMode="auto">
                        <a:xfrm flipH="1" flipV="1">
                          <a:off x="105" y="0"/>
                          <a:ext cx="102" cy="22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70" name="Oval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71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grpSp>
                    <p:nvGrpSpPr>
                      <p:cNvPr id="17550" name="Group 80"/>
                      <p:cNvGrpSpPr/>
                      <p:nvPr/>
                    </p:nvGrpSpPr>
                    <p:grpSpPr bwMode="auto">
                      <a:xfrm flipV="1">
                        <a:off x="0" y="0"/>
                        <a:ext cx="706" cy="49"/>
                        <a:chOff x="0" y="0"/>
                        <a:chExt cx="1764" cy="123"/>
                      </a:xfrm>
                    </p:grpSpPr>
                    <p:grpSp>
                      <p:nvGrpSpPr>
                        <p:cNvPr id="17554" name="Group 81"/>
                        <p:cNvGrpSpPr/>
                        <p:nvPr/>
                      </p:nvGrpSpPr>
                      <p:grpSpPr bwMode="auto">
                        <a:xfrm>
                          <a:off x="0" y="3"/>
                          <a:ext cx="864" cy="120"/>
                          <a:chOff x="0" y="0"/>
                          <a:chExt cx="864" cy="120"/>
                        </a:xfrm>
                      </p:grpSpPr>
                      <p:sp>
                        <p:nvSpPr>
                          <p:cNvPr id="17562" name="Line 8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3" name="Line 8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18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4" name="Line 8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36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5" name="Line 8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54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6" name="Line 8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684" y="7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sp>
                      <p:nvSpPr>
                        <p:cNvPr id="17555" name="Line 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65" y="0"/>
                          <a:ext cx="1593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grpSp>
                      <p:nvGrpSpPr>
                        <p:cNvPr id="17556" name="Group 88"/>
                        <p:cNvGrpSpPr/>
                        <p:nvPr/>
                      </p:nvGrpSpPr>
                      <p:grpSpPr bwMode="auto">
                        <a:xfrm>
                          <a:off x="900" y="3"/>
                          <a:ext cx="864" cy="120"/>
                          <a:chOff x="0" y="0"/>
                          <a:chExt cx="864" cy="120"/>
                        </a:xfrm>
                      </p:grpSpPr>
                      <p:sp>
                        <p:nvSpPr>
                          <p:cNvPr id="17557" name="Line 8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58" name="Line 9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18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59" name="Line 9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36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0" name="Line 9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54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61" name="Line 9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684" y="7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sp>
                    <p:nvSpPr>
                      <p:cNvPr id="17551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48"/>
                        <a:ext cx="0" cy="24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7552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2" y="2208"/>
                        <a:ext cx="0" cy="24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8288" name="Text Box 9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81" y="2450"/>
                        <a:ext cx="454" cy="406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28575" cmpd="sng">
                        <a:solidFill>
                          <a:schemeClr val="tx1"/>
                        </a:solidFill>
                        <a:miter lim="800000"/>
                      </a:ln>
                      <a:effectLst/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pPr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sz="3600" b="1">
                            <a:effectLst>
                              <a:outerShdw blurRad="38100" dist="38100" dir="2700000" algn="tl">
                                <a:srgbClr val="FFFFFF"/>
                              </a:outerShdw>
                            </a:effectLst>
                          </a:rPr>
                          <a:t>G</a:t>
                        </a:r>
                        <a:endParaRPr lang="zh-CN" altLang="zh-CN" sz="3600" b="1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17545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" y="680"/>
                      <a:ext cx="0" cy="113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7546" name="Line 9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1" y="726"/>
                      <a:ext cx="182" cy="68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7547" name="Line 9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82" y="1179"/>
                      <a:ext cx="0" cy="635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7543" name="Text Box 10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9" y="1134"/>
                    <a:ext cx="318" cy="3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lang="zh-CN" altLang="zh-CN" sz="3200"/>
                      <a:t>F</a:t>
                    </a:r>
                    <a:endParaRPr lang="zh-CN" altLang="zh-CN" sz="3200"/>
                  </a:p>
                </p:txBody>
              </p:sp>
            </p:grpSp>
            <p:sp>
              <p:nvSpPr>
                <p:cNvPr id="8293" name="Text Box 101"/>
                <p:cNvSpPr txBox="1">
                  <a:spLocks noChangeArrowheads="1"/>
                </p:cNvSpPr>
                <p:nvPr/>
              </p:nvSpPr>
              <p:spPr bwMode="auto">
                <a:xfrm>
                  <a:off x="214" y="2903"/>
                  <a:ext cx="340" cy="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zh-CN" sz="28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甲</a:t>
                  </a:r>
                  <a:endParaRPr lang="zh-CN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  <p:grpSp>
            <p:nvGrpSpPr>
              <p:cNvPr id="17460" name="Group 102"/>
              <p:cNvGrpSpPr/>
              <p:nvPr/>
            </p:nvGrpSpPr>
            <p:grpSpPr bwMode="auto">
              <a:xfrm>
                <a:off x="816" y="11"/>
                <a:ext cx="998" cy="3448"/>
                <a:chOff x="0" y="0"/>
                <a:chExt cx="998" cy="3448"/>
              </a:xfrm>
            </p:grpSpPr>
            <p:grpSp>
              <p:nvGrpSpPr>
                <p:cNvPr id="17461" name="Group 103"/>
                <p:cNvGrpSpPr/>
                <p:nvPr/>
              </p:nvGrpSpPr>
              <p:grpSpPr bwMode="auto">
                <a:xfrm>
                  <a:off x="0" y="0"/>
                  <a:ext cx="998" cy="3103"/>
                  <a:chOff x="0" y="0"/>
                  <a:chExt cx="998" cy="3103"/>
                </a:xfrm>
              </p:grpSpPr>
              <p:sp>
                <p:nvSpPr>
                  <p:cNvPr id="17463" name="Line 1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7" y="1440"/>
                    <a:ext cx="136" cy="86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7464" name="Group 105"/>
                  <p:cNvGrpSpPr/>
                  <p:nvPr/>
                </p:nvGrpSpPr>
                <p:grpSpPr bwMode="auto">
                  <a:xfrm>
                    <a:off x="0" y="0"/>
                    <a:ext cx="998" cy="3103"/>
                    <a:chOff x="0" y="0"/>
                    <a:chExt cx="998" cy="3103"/>
                  </a:xfrm>
                </p:grpSpPr>
                <p:grpSp>
                  <p:nvGrpSpPr>
                    <p:cNvPr id="17465" name="Group 106"/>
                    <p:cNvGrpSpPr/>
                    <p:nvPr/>
                  </p:nvGrpSpPr>
                  <p:grpSpPr bwMode="auto">
                    <a:xfrm>
                      <a:off x="0" y="0"/>
                      <a:ext cx="706" cy="3103"/>
                      <a:chOff x="0" y="0"/>
                      <a:chExt cx="706" cy="3103"/>
                    </a:xfrm>
                  </p:grpSpPr>
                  <p:grpSp>
                    <p:nvGrpSpPr>
                      <p:cNvPr id="17470" name="Group 107"/>
                      <p:cNvGrpSpPr/>
                      <p:nvPr/>
                    </p:nvGrpSpPr>
                    <p:grpSpPr bwMode="auto">
                      <a:xfrm>
                        <a:off x="192" y="192"/>
                        <a:ext cx="340" cy="1116"/>
                        <a:chOff x="0" y="0"/>
                        <a:chExt cx="340" cy="1116"/>
                      </a:xfrm>
                    </p:grpSpPr>
                    <p:grpSp>
                      <p:nvGrpSpPr>
                        <p:cNvPr id="17515" name="Group 108"/>
                        <p:cNvGrpSpPr/>
                        <p:nvPr/>
                      </p:nvGrpSpPr>
                      <p:grpSpPr bwMode="auto">
                        <a:xfrm>
                          <a:off x="57" y="566"/>
                          <a:ext cx="227" cy="550"/>
                          <a:chOff x="0" y="0"/>
                          <a:chExt cx="227" cy="550"/>
                        </a:xfrm>
                      </p:grpSpPr>
                      <p:grpSp>
                        <p:nvGrpSpPr>
                          <p:cNvPr id="17528" name="Group 109"/>
                          <p:cNvGrpSpPr/>
                          <p:nvPr/>
                        </p:nvGrpSpPr>
                        <p:grpSpPr bwMode="auto">
                          <a:xfrm flipH="1" flipV="1">
                            <a:off x="57" y="0"/>
                            <a:ext cx="87" cy="83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538" name="Oval 11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39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529" name="Group 112"/>
                          <p:cNvGrpSpPr/>
                          <p:nvPr/>
                        </p:nvGrpSpPr>
                        <p:grpSpPr bwMode="auto">
                          <a:xfrm>
                            <a:off x="0" y="83"/>
                            <a:ext cx="227" cy="227"/>
                            <a:chOff x="0" y="0"/>
                            <a:chExt cx="680" cy="681"/>
                          </a:xfrm>
                        </p:grpSpPr>
                        <p:grpSp>
                          <p:nvGrpSpPr>
                            <p:cNvPr id="17533" name="Group 113"/>
                            <p:cNvGrpSpPr/>
                            <p:nvPr/>
                          </p:nvGrpSpPr>
                          <p:grpSpPr bwMode="auto">
                            <a:xfrm>
                              <a:off x="0" y="0"/>
                              <a:ext cx="680" cy="680"/>
                              <a:chOff x="0" y="0"/>
                              <a:chExt cx="680" cy="680"/>
                            </a:xfrm>
                          </p:grpSpPr>
                          <p:sp>
                            <p:nvSpPr>
                              <p:cNvPr id="17536" name="Oval 11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0" y="0"/>
                                <a:ext cx="680" cy="680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17537" name="Oval 11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8" y="57"/>
                                <a:ext cx="576" cy="576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</p:grpSp>
                        <p:sp>
                          <p:nvSpPr>
                            <p:cNvPr id="17534" name="Oval 11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37" y="243"/>
                              <a:ext cx="192" cy="192"/>
                            </a:xfrm>
                            <a:prstGeom prst="ellipse">
                              <a:avLst/>
                            </a:prstGeom>
                            <a:solidFill>
                              <a:schemeClr val="tx2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35" name="AutoShape 11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79" y="9"/>
                              <a:ext cx="96" cy="672"/>
                            </a:xfrm>
                            <a:prstGeom prst="diamond">
                              <a:avLst/>
                            </a:prstGeom>
                            <a:solidFill>
                              <a:srgbClr val="66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530" name="Group 118"/>
                          <p:cNvGrpSpPr/>
                          <p:nvPr/>
                        </p:nvGrpSpPr>
                        <p:grpSpPr bwMode="auto">
                          <a:xfrm>
                            <a:off x="66" y="323"/>
                            <a:ext cx="102" cy="227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531" name="Oval 11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32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17516" name="Group 121"/>
                        <p:cNvGrpSpPr/>
                        <p:nvPr/>
                      </p:nvGrpSpPr>
                      <p:grpSpPr bwMode="auto">
                        <a:xfrm>
                          <a:off x="0" y="231"/>
                          <a:ext cx="340" cy="340"/>
                          <a:chOff x="0" y="0"/>
                          <a:chExt cx="680" cy="681"/>
                        </a:xfrm>
                      </p:grpSpPr>
                      <p:grpSp>
                        <p:nvGrpSpPr>
                          <p:cNvPr id="17523" name="Group 122"/>
                          <p:cNvGrpSpPr/>
                          <p:nvPr/>
                        </p:nvGrpSpPr>
                        <p:grpSpPr bwMode="auto">
                          <a:xfrm>
                            <a:off x="0" y="0"/>
                            <a:ext cx="680" cy="680"/>
                            <a:chOff x="0" y="0"/>
                            <a:chExt cx="680" cy="680"/>
                          </a:xfrm>
                        </p:grpSpPr>
                        <p:sp>
                          <p:nvSpPr>
                            <p:cNvPr id="17526" name="Oval 12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0" y="0"/>
                              <a:ext cx="680" cy="680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27" name="Oval 12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" y="57"/>
                              <a:ext cx="576" cy="576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sp>
                        <p:nvSpPr>
                          <p:cNvPr id="17524" name="Oval 12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7" y="243"/>
                            <a:ext cx="192" cy="192"/>
                          </a:xfrm>
                          <a:prstGeom prst="ellipse">
                            <a:avLst/>
                          </a:prstGeom>
                          <a:solidFill>
                            <a:schemeClr val="tx2"/>
                          </a:solidFill>
                          <a:ln w="9525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25" name="AutoShape 12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9" y="9"/>
                            <a:ext cx="96" cy="672"/>
                          </a:xfrm>
                          <a:prstGeom prst="diamond">
                            <a:avLst/>
                          </a:prstGeom>
                          <a:solidFill>
                            <a:srgbClr val="663300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17" name="Group 127"/>
                        <p:cNvGrpSpPr/>
                        <p:nvPr/>
                      </p:nvGrpSpPr>
                      <p:grpSpPr bwMode="auto">
                        <a:xfrm>
                          <a:off x="135" y="576"/>
                          <a:ext cx="72" cy="5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21" name="Oval 12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22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7518" name="Group 130"/>
                        <p:cNvGrpSpPr/>
                        <p:nvPr/>
                      </p:nvGrpSpPr>
                      <p:grpSpPr bwMode="auto">
                        <a:xfrm flipH="1" flipV="1">
                          <a:off x="105" y="0"/>
                          <a:ext cx="102" cy="227"/>
                          <a:chOff x="0" y="0"/>
                          <a:chExt cx="148" cy="320"/>
                        </a:xfrm>
                      </p:grpSpPr>
                      <p:sp>
                        <p:nvSpPr>
                          <p:cNvPr id="17519" name="Oval 1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" y="0"/>
                            <a:ext cx="48" cy="48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>
                            <a:solidFill>
                              <a:schemeClr val="tx1"/>
                            </a:solidFill>
                            <a:round/>
                          </a:ln>
                        </p:spPr>
                        <p:txBody>
                          <a:bodyPr wrap="none" anchor="ctr"/>
                          <a:lstStyle>
                            <a:lvl1pPr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1pPr>
                            <a:lvl2pPr marL="742950" indent="-28575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2pPr>
                            <a:lvl3pPr marL="11430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3pPr>
                            <a:lvl4pPr marL="16002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4pPr>
                            <a:lvl5pPr marL="2057400" indent="-228600" eaLnBrk="0" hangingPunct="0"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defRPr sz="24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</a:defRPr>
                            </a:lvl9pPr>
                          </a:lstStyle>
                          <a:p>
                            <a:pPr eaLnBrk="1" hangingPunct="1"/>
                            <a:endParaRPr lang="zh-CN" altLang="en-US"/>
                          </a:p>
                        </p:txBody>
                      </p:sp>
                      <p:sp>
                        <p:nvSpPr>
                          <p:cNvPr id="17520" name="未知"/>
                          <p:cNvSpPr/>
                          <p:nvPr/>
                        </p:nvSpPr>
                        <p:spPr bwMode="auto">
                          <a:xfrm>
                            <a:off x="0" y="46"/>
                            <a:ext cx="148" cy="274"/>
                          </a:xfrm>
                          <a:custGeom>
                            <a:avLst/>
                            <a:gdLst>
                              <a:gd name="T0" fmla="*/ 64 w 148"/>
                              <a:gd name="T1" fmla="*/ 0 h 274"/>
                              <a:gd name="T2" fmla="*/ 100 w 148"/>
                              <a:gd name="T3" fmla="*/ 119 h 274"/>
                              <a:gd name="T4" fmla="*/ 73 w 148"/>
                              <a:gd name="T5" fmla="*/ 274 h 274"/>
                              <a:gd name="T6" fmla="*/ 0 w 148"/>
                              <a:gd name="T7" fmla="*/ 210 h 274"/>
                              <a:gd name="T8" fmla="*/ 0 60000 65536"/>
                              <a:gd name="T9" fmla="*/ 0 60000 65536"/>
                              <a:gd name="T10" fmla="*/ 0 60000 65536"/>
                              <a:gd name="T11" fmla="*/ 0 60000 65536"/>
                              <a:gd name="T12" fmla="*/ 0 w 148"/>
                              <a:gd name="T13" fmla="*/ 0 h 274"/>
                              <a:gd name="T14" fmla="*/ 148 w 148"/>
                              <a:gd name="T15" fmla="*/ 274 h 274"/>
                            </a:gdLst>
                            <a:ahLst/>
                            <a:cxnLst>
                              <a:cxn ang="T8">
                                <a:pos x="T0" y="T1"/>
                              </a:cxn>
                              <a:cxn ang="T9">
                                <a:pos x="T2" y="T3"/>
                              </a:cxn>
                              <a:cxn ang="T10">
                                <a:pos x="T4" y="T5"/>
                              </a:cxn>
                              <a:cxn ang="T11">
                                <a:pos x="T6" y="T7"/>
                              </a:cxn>
                            </a:cxnLst>
                            <a:rect l="T12" t="T13" r="T14" b="T15"/>
                            <a:pathLst>
                              <a:path w="148" h="274">
                                <a:moveTo>
                                  <a:pt x="64" y="0"/>
                                </a:moveTo>
                                <a:cubicBezTo>
                                  <a:pt x="55" y="62"/>
                                  <a:pt x="31" y="100"/>
                                  <a:pt x="100" y="119"/>
                                </a:cubicBezTo>
                                <a:cubicBezTo>
                                  <a:pt x="148" y="164"/>
                                  <a:pt x="138" y="252"/>
                                  <a:pt x="73" y="274"/>
                                </a:cubicBezTo>
                                <a:cubicBezTo>
                                  <a:pt x="39" y="263"/>
                                  <a:pt x="16" y="243"/>
                                  <a:pt x="0" y="210"/>
                                </a:cubicBezTo>
                              </a:path>
                            </a:pathLst>
                          </a:custGeom>
                          <a:noFill/>
                          <a:ln w="38100" cmpd="sng">
                            <a:solidFill>
                              <a:schemeClr val="tx1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grpSp>
                    <p:nvGrpSpPr>
                      <p:cNvPr id="17471" name="Group 133"/>
                      <p:cNvGrpSpPr/>
                      <p:nvPr/>
                    </p:nvGrpSpPr>
                    <p:grpSpPr bwMode="auto">
                      <a:xfrm>
                        <a:off x="192" y="1584"/>
                        <a:ext cx="340" cy="1067"/>
                        <a:chOff x="0" y="0"/>
                        <a:chExt cx="340" cy="1067"/>
                      </a:xfrm>
                    </p:grpSpPr>
                    <p:grpSp>
                      <p:nvGrpSpPr>
                        <p:cNvPr id="17489" name="Group 134"/>
                        <p:cNvGrpSpPr/>
                        <p:nvPr/>
                      </p:nvGrpSpPr>
                      <p:grpSpPr bwMode="auto">
                        <a:xfrm>
                          <a:off x="0" y="453"/>
                          <a:ext cx="340" cy="614"/>
                          <a:chOff x="0" y="0"/>
                          <a:chExt cx="340" cy="614"/>
                        </a:xfrm>
                      </p:grpSpPr>
                      <p:grpSp>
                        <p:nvGrpSpPr>
                          <p:cNvPr id="17503" name="Group 135"/>
                          <p:cNvGrpSpPr/>
                          <p:nvPr/>
                        </p:nvGrpSpPr>
                        <p:grpSpPr bwMode="auto">
                          <a:xfrm>
                            <a:off x="0" y="51"/>
                            <a:ext cx="340" cy="340"/>
                            <a:chOff x="0" y="0"/>
                            <a:chExt cx="680" cy="681"/>
                          </a:xfrm>
                        </p:grpSpPr>
                        <p:grpSp>
                          <p:nvGrpSpPr>
                            <p:cNvPr id="17510" name="Group 136"/>
                            <p:cNvGrpSpPr/>
                            <p:nvPr/>
                          </p:nvGrpSpPr>
                          <p:grpSpPr bwMode="auto">
                            <a:xfrm>
                              <a:off x="0" y="0"/>
                              <a:ext cx="680" cy="680"/>
                              <a:chOff x="0" y="0"/>
                              <a:chExt cx="680" cy="680"/>
                            </a:xfrm>
                          </p:grpSpPr>
                          <p:sp>
                            <p:nvSpPr>
                              <p:cNvPr id="17513" name="Oval 13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0" y="0"/>
                                <a:ext cx="680" cy="680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17514" name="Oval 13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8" y="57"/>
                                <a:ext cx="576" cy="576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</p:grpSp>
                        <p:sp>
                          <p:nvSpPr>
                            <p:cNvPr id="17511" name="Oval 13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37" y="243"/>
                              <a:ext cx="192" cy="192"/>
                            </a:xfrm>
                            <a:prstGeom prst="ellipse">
                              <a:avLst/>
                            </a:prstGeom>
                            <a:solidFill>
                              <a:schemeClr val="tx2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12" name="AutoShape 1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79" y="9"/>
                              <a:ext cx="96" cy="672"/>
                            </a:xfrm>
                            <a:prstGeom prst="diamond">
                              <a:avLst/>
                            </a:prstGeom>
                            <a:solidFill>
                              <a:srgbClr val="66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504" name="Group 141"/>
                          <p:cNvGrpSpPr/>
                          <p:nvPr/>
                        </p:nvGrpSpPr>
                        <p:grpSpPr bwMode="auto">
                          <a:xfrm>
                            <a:off x="114" y="387"/>
                            <a:ext cx="102" cy="227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508" name="Oval 14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09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505" name="Group 144"/>
                          <p:cNvGrpSpPr/>
                          <p:nvPr/>
                        </p:nvGrpSpPr>
                        <p:grpSpPr bwMode="auto">
                          <a:xfrm flipH="1" flipV="1">
                            <a:off x="144" y="0"/>
                            <a:ext cx="63" cy="47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506" name="Oval 14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07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17490" name="Group 147"/>
                        <p:cNvGrpSpPr/>
                        <p:nvPr/>
                      </p:nvGrpSpPr>
                      <p:grpSpPr bwMode="auto">
                        <a:xfrm>
                          <a:off x="61" y="0"/>
                          <a:ext cx="227" cy="510"/>
                          <a:chOff x="0" y="0"/>
                          <a:chExt cx="227" cy="510"/>
                        </a:xfrm>
                      </p:grpSpPr>
                      <p:grpSp>
                        <p:nvGrpSpPr>
                          <p:cNvPr id="17491" name="Group 148"/>
                          <p:cNvGrpSpPr/>
                          <p:nvPr/>
                        </p:nvGrpSpPr>
                        <p:grpSpPr bwMode="auto">
                          <a:xfrm>
                            <a:off x="0" y="231"/>
                            <a:ext cx="227" cy="227"/>
                            <a:chOff x="0" y="0"/>
                            <a:chExt cx="680" cy="681"/>
                          </a:xfrm>
                        </p:grpSpPr>
                        <p:grpSp>
                          <p:nvGrpSpPr>
                            <p:cNvPr id="17498" name="Group 149"/>
                            <p:cNvGrpSpPr/>
                            <p:nvPr/>
                          </p:nvGrpSpPr>
                          <p:grpSpPr bwMode="auto">
                            <a:xfrm>
                              <a:off x="0" y="0"/>
                              <a:ext cx="680" cy="680"/>
                              <a:chOff x="0" y="0"/>
                              <a:chExt cx="680" cy="680"/>
                            </a:xfrm>
                          </p:grpSpPr>
                          <p:sp>
                            <p:nvSpPr>
                              <p:cNvPr id="17501" name="Oval 15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0" y="0"/>
                                <a:ext cx="680" cy="680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  <p:sp>
                            <p:nvSpPr>
                              <p:cNvPr id="17502" name="Oval 151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8" y="57"/>
                                <a:ext cx="576" cy="576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/>
                              </a:solidFill>
                              <a:ln w="38100">
                                <a:solidFill>
                                  <a:schemeClr val="tx1"/>
                                </a:solidFill>
                                <a:round/>
                              </a:ln>
                            </p:spPr>
                            <p:txBody>
                              <a:bodyPr wrap="none" anchor="ctr"/>
                              <a:lstStyle>
                                <a:lvl1pPr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1pPr>
                                <a:lvl2pPr marL="742950" indent="-28575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2pPr>
                                <a:lvl3pPr marL="11430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3pPr>
                                <a:lvl4pPr marL="16002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4pPr>
                                <a:lvl5pPr marL="2057400" indent="-228600" eaLnBrk="0" hangingPunct="0"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defRPr sz="2400">
                                    <a:solidFill>
                                      <a:schemeClr val="tx1"/>
                                    </a:solidFill>
                                    <a:latin typeface="Times New Roman" panose="02020603050405020304" pitchFamily="18" charset="0"/>
                                    <a:ea typeface="宋体" panose="02010600030101010101" pitchFamily="2" charset="-122"/>
                                  </a:defRPr>
                                </a:lvl9pPr>
                              </a:lstStyle>
                              <a:p>
                                <a:pPr eaLnBrk="1" hangingPunct="1"/>
                                <a:endParaRPr lang="zh-CN" altLang="en-US"/>
                              </a:p>
                            </p:txBody>
                          </p:sp>
                        </p:grpSp>
                        <p:sp>
                          <p:nvSpPr>
                            <p:cNvPr id="17499" name="Oval 15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37" y="243"/>
                              <a:ext cx="192" cy="192"/>
                            </a:xfrm>
                            <a:prstGeom prst="ellipse">
                              <a:avLst/>
                            </a:prstGeom>
                            <a:solidFill>
                              <a:schemeClr val="tx2"/>
                            </a:solidFill>
                            <a:ln w="9525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500" name="AutoShape 15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79" y="9"/>
                              <a:ext cx="96" cy="672"/>
                            </a:xfrm>
                            <a:prstGeom prst="diamond">
                              <a:avLst/>
                            </a:prstGeom>
                            <a:solidFill>
                              <a:srgbClr val="663300"/>
                            </a:solidFill>
                            <a:ln w="9525">
                              <a:solidFill>
                                <a:schemeClr val="tx1"/>
                              </a:solidFill>
                              <a:miter lim="800000"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492" name="Group 154"/>
                          <p:cNvGrpSpPr/>
                          <p:nvPr/>
                        </p:nvGrpSpPr>
                        <p:grpSpPr bwMode="auto">
                          <a:xfrm>
                            <a:off x="92" y="453"/>
                            <a:ext cx="47" cy="57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496" name="Oval 15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497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  <p:grpSp>
                        <p:nvGrpSpPr>
                          <p:cNvPr id="17493" name="Group 157"/>
                          <p:cNvGrpSpPr/>
                          <p:nvPr/>
                        </p:nvGrpSpPr>
                        <p:grpSpPr bwMode="auto">
                          <a:xfrm flipH="1" flipV="1">
                            <a:off x="53" y="0"/>
                            <a:ext cx="102" cy="227"/>
                            <a:chOff x="0" y="0"/>
                            <a:chExt cx="148" cy="320"/>
                          </a:xfrm>
                        </p:grpSpPr>
                        <p:sp>
                          <p:nvSpPr>
                            <p:cNvPr id="17494" name="Oval 15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1" y="0"/>
                              <a:ext cx="48" cy="48"/>
                            </a:xfrm>
                            <a:prstGeom prst="ellipse">
                              <a:avLst/>
                            </a:prstGeom>
                            <a:solidFill>
                              <a:schemeClr val="accent1"/>
                            </a:solidFill>
                            <a:ln w="38100">
                              <a:solidFill>
                                <a:schemeClr val="tx1"/>
                              </a:solidFill>
                              <a:round/>
                            </a:ln>
                          </p:spPr>
                          <p:txBody>
                            <a:bodyPr wrap="none" anchor="ctr"/>
                            <a:lstStyle>
                              <a:lvl1pPr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1pPr>
                              <a:lvl2pPr marL="742950" indent="-28575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2pPr>
                              <a:lvl3pPr marL="11430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3pPr>
                              <a:lvl4pPr marL="16002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4pPr>
                              <a:lvl5pPr marL="2057400" indent="-228600" eaLnBrk="0" hangingPunct="0"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5pPr>
                              <a:lvl6pPr marL="25146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6pPr>
                              <a:lvl7pPr marL="29718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7pPr>
                              <a:lvl8pPr marL="34290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8pPr>
                              <a:lvl9pPr marL="3886200" indent="-228600" eaLnBrk="0" fontAlgn="base" hangingPunct="0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defRPr sz="2400">
                                  <a:solidFill>
                                    <a:schemeClr val="tx1"/>
                                  </a:solidFill>
                                  <a:latin typeface="Times New Roman" panose="02020603050405020304" pitchFamily="18" charset="0"/>
                                  <a:ea typeface="宋体" panose="02010600030101010101" pitchFamily="2" charset="-122"/>
                                </a:defRPr>
                              </a:lvl9pPr>
                            </a:lstStyle>
                            <a:p>
                              <a:pPr eaLnBrk="1" hangingPunct="1"/>
                              <a:endParaRPr lang="zh-CN" altLang="en-US"/>
                            </a:p>
                          </p:txBody>
                        </p:sp>
                        <p:sp>
                          <p:nvSpPr>
                            <p:cNvPr id="17495" name="未知"/>
                            <p:cNvSpPr/>
                            <p:nvPr/>
                          </p:nvSpPr>
                          <p:spPr bwMode="auto">
                            <a:xfrm>
                              <a:off x="0" y="46"/>
                              <a:ext cx="148" cy="274"/>
                            </a:xfrm>
                            <a:custGeom>
                              <a:avLst/>
                              <a:gdLst>
                                <a:gd name="T0" fmla="*/ 64 w 148"/>
                                <a:gd name="T1" fmla="*/ 0 h 274"/>
                                <a:gd name="T2" fmla="*/ 100 w 148"/>
                                <a:gd name="T3" fmla="*/ 119 h 274"/>
                                <a:gd name="T4" fmla="*/ 73 w 148"/>
                                <a:gd name="T5" fmla="*/ 274 h 274"/>
                                <a:gd name="T6" fmla="*/ 0 w 148"/>
                                <a:gd name="T7" fmla="*/ 210 h 274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148"/>
                                <a:gd name="T13" fmla="*/ 0 h 274"/>
                                <a:gd name="T14" fmla="*/ 148 w 148"/>
                                <a:gd name="T15" fmla="*/ 274 h 274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148" h="274">
                                  <a:moveTo>
                                    <a:pt x="64" y="0"/>
                                  </a:moveTo>
                                  <a:cubicBezTo>
                                    <a:pt x="55" y="62"/>
                                    <a:pt x="31" y="100"/>
                                    <a:pt x="100" y="119"/>
                                  </a:cubicBezTo>
                                  <a:cubicBezTo>
                                    <a:pt x="148" y="164"/>
                                    <a:pt x="138" y="252"/>
                                    <a:pt x="73" y="274"/>
                                  </a:cubicBezTo>
                                  <a:cubicBezTo>
                                    <a:pt x="39" y="263"/>
                                    <a:pt x="16" y="243"/>
                                    <a:pt x="0" y="210"/>
                                  </a:cubicBezTo>
                                </a:path>
                              </a:pathLst>
                            </a:custGeom>
                            <a:noFill/>
                            <a:ln w="38100" cmpd="sng">
                              <a:solidFill>
                                <a:schemeClr val="tx1"/>
                              </a:solidFill>
                              <a:rou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zh-CN" alt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17472" name="Group 160"/>
                      <p:cNvGrpSpPr/>
                      <p:nvPr/>
                    </p:nvGrpSpPr>
                    <p:grpSpPr bwMode="auto">
                      <a:xfrm flipV="1">
                        <a:off x="0" y="0"/>
                        <a:ext cx="706" cy="49"/>
                        <a:chOff x="0" y="0"/>
                        <a:chExt cx="1764" cy="123"/>
                      </a:xfrm>
                    </p:grpSpPr>
                    <p:grpSp>
                      <p:nvGrpSpPr>
                        <p:cNvPr id="17476" name="Group 161"/>
                        <p:cNvGrpSpPr/>
                        <p:nvPr/>
                      </p:nvGrpSpPr>
                      <p:grpSpPr bwMode="auto">
                        <a:xfrm>
                          <a:off x="0" y="3"/>
                          <a:ext cx="864" cy="120"/>
                          <a:chOff x="0" y="0"/>
                          <a:chExt cx="864" cy="120"/>
                        </a:xfrm>
                      </p:grpSpPr>
                      <p:sp>
                        <p:nvSpPr>
                          <p:cNvPr id="17484" name="Line 16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5" name="Line 16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18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6" name="Line 16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36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7" name="Line 16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54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8" name="Line 16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684" y="7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sp>
                      <p:nvSpPr>
                        <p:cNvPr id="17477" name="Line 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65" y="0"/>
                          <a:ext cx="1593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grpSp>
                      <p:nvGrpSpPr>
                        <p:cNvPr id="17478" name="Group 168"/>
                        <p:cNvGrpSpPr/>
                        <p:nvPr/>
                      </p:nvGrpSpPr>
                      <p:grpSpPr bwMode="auto">
                        <a:xfrm>
                          <a:off x="900" y="3"/>
                          <a:ext cx="864" cy="120"/>
                          <a:chOff x="0" y="0"/>
                          <a:chExt cx="864" cy="120"/>
                        </a:xfrm>
                      </p:grpSpPr>
                      <p:sp>
                        <p:nvSpPr>
                          <p:cNvPr id="17479" name="Line 169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0" name="Line 1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18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1" name="Line 17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36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2" name="Line 17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540" y="0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7483" name="Line 17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>
                            <a:off x="684" y="7"/>
                            <a:ext cx="180" cy="113"/>
                          </a:xfrm>
                          <a:prstGeom prst="line">
                            <a:avLst/>
                          </a:prstGeom>
                          <a:noFill/>
                          <a:ln w="9525">
                            <a:solidFill>
                              <a:srgbClr val="000000"/>
                            </a:solidFill>
                            <a:rou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sp>
                    <p:nvSpPr>
                      <p:cNvPr id="17473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5" y="48"/>
                        <a:ext cx="0" cy="144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8367" name="Text Box 17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78" y="2813"/>
                        <a:ext cx="336" cy="29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28575" cmpd="sng">
                        <a:solidFill>
                          <a:schemeClr val="tx1"/>
                        </a:solidFill>
                        <a:miter lim="800000"/>
                      </a:ln>
                      <a:effectLst/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pPr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>
                            <a:effectLst>
                              <a:outerShdw blurRad="38100" dist="38100" dir="2700000" algn="tl">
                                <a:srgbClr val="FFFFFF"/>
                              </a:outerShdw>
                            </a:effectLst>
                          </a:rPr>
                          <a:t>G</a:t>
                        </a:r>
                        <a:endParaRPr lang="zh-CN" altLang="zh-CN" b="1"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475" name="Line 1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60" y="2631"/>
                        <a:ext cx="0" cy="18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1746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4" y="907"/>
                      <a:ext cx="0" cy="104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7467" name="Line 17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81" y="553"/>
                      <a:ext cx="45" cy="14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746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9" y="553"/>
                      <a:ext cx="0" cy="172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7469" name="Text Box 18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0" y="1361"/>
                      <a:ext cx="318" cy="36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sz="3200"/>
                        <a:t>F</a:t>
                      </a:r>
                      <a:endParaRPr lang="zh-CN" altLang="zh-CN" sz="3200"/>
                    </a:p>
                  </p:txBody>
                </p:sp>
              </p:grpSp>
            </p:grpSp>
            <p:sp>
              <p:nvSpPr>
                <p:cNvPr id="8373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182" y="3119"/>
                  <a:ext cx="340" cy="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zh-CN" sz="2800" b="1">
                      <a:effectLst>
                        <a:outerShdw blurRad="38100" dist="38100" dir="2700000" algn="tl">
                          <a:srgbClr val="FFFFFF"/>
                        </a:outerShdw>
                      </a:effectLst>
                    </a:rPr>
                    <a:t>乙</a:t>
                  </a:r>
                  <a:endParaRPr lang="zh-CN" sz="2800" b="1">
                    <a:effectLst>
                      <a:outerShdw blurRad="38100" dist="38100" dir="2700000" algn="tl">
                        <a:srgbClr val="FFFFFF"/>
                      </a:outerShdw>
                    </a:effectLst>
                  </a:endParaRPr>
                </a:p>
              </p:txBody>
            </p:sp>
          </p:grpSp>
        </p:grpSp>
        <p:sp>
          <p:nvSpPr>
            <p:cNvPr id="17458" name="Line 182"/>
            <p:cNvSpPr>
              <a:spLocks noChangeShapeType="1"/>
            </p:cNvSpPr>
            <p:nvPr/>
          </p:nvSpPr>
          <p:spPr bwMode="auto">
            <a:xfrm rot="21207543" flipV="1">
              <a:off x="1179" y="1035"/>
              <a:ext cx="136" cy="5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3" grpId="0" autoUpdateAnimBg="0"/>
      <p:bldP spid="8233" grpId="1" autoUpdateAnimBg="0"/>
      <p:bldP spid="8234" grpId="0" autoUpdateAnimBg="0"/>
      <p:bldP spid="8234" grpId="1" autoUpdateAnimBg="0"/>
      <p:bldP spid="8235" grpId="0" autoUpdateAnimBg="0"/>
      <p:bldP spid="8235" grpId="1" autoUpdateAnimBg="0"/>
      <p:bldP spid="8236" grpId="0" autoUpdateAnimBg="0"/>
      <p:bldP spid="8236" grpId="1" autoUpdateAnimBg="0"/>
      <p:bldP spid="8237" grpId="0" bldLvl="0" animBg="1" autoUpdateAnimBg="0"/>
      <p:bldP spid="8237" grpId="1" bldLvl="0" animBg="1" autoUpdateAnimBg="0"/>
      <p:bldP spid="8238" grpId="0" autoUpdateAnimBg="0"/>
      <p:bldP spid="8239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 rot="20181661">
            <a:off x="1468437" y="693738"/>
            <a:ext cx="3298826" cy="10366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 dirty="0">
                <a:ln w="9525">
                  <a:rou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020000" scaled="1"/>
                </a:gradFill>
                <a:latin typeface="Times New Roman" panose="02020603050405020304"/>
                <a:ea typeface="楷体" panose="02010609060101010101" pitchFamily="49" charset="-122"/>
              </a:rPr>
              <a:t>请你思考</a:t>
            </a:r>
            <a:endParaRPr lang="zh-CN" altLang="en-US" sz="3600" dirty="0">
              <a:ln w="9525">
                <a:rou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4020000" scaled="1"/>
              </a:gra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738563" y="1214438"/>
            <a:ext cx="6550025" cy="936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4800" b="1" kern="0" dirty="0">
                <a:latin typeface="Times New Roman" panose="02020603050405020304"/>
                <a:ea typeface="楷体" panose="02010609060101010101" pitchFamily="49" charset="-122"/>
                <a:cs typeface="+mj-cs"/>
              </a:rPr>
              <a:t>影响滑轮组机械效率的因素</a:t>
            </a:r>
            <a:endParaRPr lang="zh-CN" altLang="en-US" sz="4800" b="1" kern="0" dirty="0">
              <a:latin typeface="Times New Roman" panose="02020603050405020304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151313" y="2420938"/>
            <a:ext cx="7812087" cy="19446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、动滑轮的自重</a:t>
            </a:r>
            <a:endParaRPr lang="zh-CN" altLang="en-US" sz="3200" b="1" kern="0" dirty="0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、绳重与摩擦</a:t>
            </a:r>
            <a:endParaRPr lang="zh-CN" altLang="en-US" sz="3200" b="1" kern="0" dirty="0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zh-CN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kern="0" dirty="0">
                <a:solidFill>
                  <a:srgbClr val="00206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、所提升的物重</a:t>
            </a:r>
            <a:endParaRPr lang="zh-CN" altLang="en-US" sz="3200" b="1" kern="0" dirty="0">
              <a:solidFill>
                <a:srgbClr val="00206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endParaRPr lang="zh-CN" altLang="en-US" sz="3200" kern="0" dirty="0">
              <a:solidFill>
                <a:srgbClr val="00206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2888" y="4797425"/>
            <a:ext cx="6769100" cy="2030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kern="0" dirty="0">
                <a:solidFill>
                  <a:srgbClr val="C0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4、机械效率与绳子股数（省力多少）、功率大小、重物被提升的高度都无关！</a:t>
            </a:r>
            <a:endParaRPr lang="zh-CN" altLang="en-US" sz="3600" b="1" kern="0" dirty="0">
              <a:solidFill>
                <a:srgbClr val="C0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6" name="爆炸形 1 5"/>
          <p:cNvSpPr/>
          <p:nvPr/>
        </p:nvSpPr>
        <p:spPr>
          <a:xfrm>
            <a:off x="2279650" y="3933825"/>
            <a:ext cx="1584325" cy="8636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i="1" dirty="0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注意</a:t>
            </a:r>
            <a:endParaRPr lang="zh-CN" altLang="en-US" b="1" i="1" dirty="0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 rot="20181661">
            <a:off x="1468437" y="693738"/>
            <a:ext cx="3298826" cy="10366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 dirty="0">
                <a:ln w="9525">
                  <a:rou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4020000" scaled="1"/>
                </a:gradFill>
                <a:latin typeface="Times New Roman" panose="02020603050405020304"/>
                <a:ea typeface="楷体" panose="02010609060101010101" pitchFamily="49" charset="-122"/>
              </a:rPr>
              <a:t>请你思考</a:t>
            </a:r>
            <a:endParaRPr lang="zh-CN" altLang="en-US" sz="3600" dirty="0">
              <a:ln w="9525">
                <a:rou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4020000" scaled="1"/>
              </a:gra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511675" y="1052513"/>
            <a:ext cx="53260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提高机械效率</a:t>
            </a:r>
            <a:r>
              <a:rPr lang="zh-CN" altLang="en-US" sz="1400"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的方法</a:t>
            </a:r>
            <a:endParaRPr lang="zh-CN" altLang="en-US" sz="40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40238" y="2636838"/>
            <a:ext cx="52768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例如：加强机械运动部位的润滑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.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87713" y="3357563"/>
            <a:ext cx="66960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改进机械的结构，减小机械自重</a:t>
            </a:r>
            <a:endParaRPr lang="zh-CN" altLang="en-US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62200" y="3933825"/>
            <a:ext cx="83058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　　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例如：换用较轻滑轮。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08438" y="1916113"/>
            <a:ext cx="49790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 1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、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减小机械间的摩擦力。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216275" y="4797425"/>
            <a:ext cx="74517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、增加物重，让机械尽量满负荷工作。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774825" y="1173639"/>
            <a:ext cx="864235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用如图所示两个滑轮组，将同一物体提升相同的高度，每个滑轮的重均相等。不计绳重及摩擦，此过程中，</a:t>
            </a:r>
            <a:r>
              <a:rPr lang="en-US" altLang="zh-CN" sz="3200" b="1" i="1">
                <a:latin typeface="Times New Roman" panose="02020603050405020304"/>
                <a:ea typeface="楷体" panose="02010609060101010101" pitchFamily="49" charset="-122"/>
              </a:rPr>
              <a:t>F</a:t>
            </a:r>
            <a:r>
              <a:rPr lang="zh-CN" altLang="en-US" sz="3200" b="1" baseline="-30000">
                <a:latin typeface="Times New Roman" panose="02020603050405020304"/>
                <a:ea typeface="楷体" panose="02010609060101010101" pitchFamily="49" charset="-122"/>
              </a:rPr>
              <a:t>甲</a:t>
            </a:r>
            <a:r>
              <a:rPr lang="zh-CN" altLang="en-US" sz="3200" b="1" u="sng"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en-US" altLang="zh-CN" sz="3200" b="1" i="1">
                <a:latin typeface="Times New Roman" panose="02020603050405020304"/>
                <a:ea typeface="楷体" panose="02010609060101010101" pitchFamily="49" charset="-122"/>
              </a:rPr>
              <a:t>F</a:t>
            </a:r>
            <a:r>
              <a:rPr lang="zh-CN" altLang="en-US" sz="3200" b="1" baseline="-30000">
                <a:latin typeface="Times New Roman" panose="02020603050405020304"/>
                <a:ea typeface="楷体" panose="02010609060101010101" pitchFamily="49" charset="-122"/>
              </a:rPr>
              <a:t>乙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，</a:t>
            </a:r>
            <a:endParaRPr lang="en-US" altLang="zh-CN" sz="3200" b="1"/>
          </a:p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甲的机械效率</a:t>
            </a:r>
            <a:r>
              <a:rPr lang="zh-CN" altLang="en-US" sz="3200" b="1" u="sng">
                <a:latin typeface="Times New Roman" panose="02020603050405020304"/>
                <a:ea typeface="楷体" panose="02010609060101010101" pitchFamily="49" charset="-122"/>
              </a:rPr>
              <a:t>          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乙的机械效率。     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3513138"/>
            <a:ext cx="212407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919288" y="333375"/>
            <a:ext cx="424815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i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中考要求：</a:t>
            </a:r>
            <a:endParaRPr lang="zh-CN" altLang="en-US" sz="6600" b="1" i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79650" y="1989138"/>
            <a:ext cx="7920038" cy="23069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、知道机械效率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、了解提高机械效率的途径和意义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、了解人类使用机械的历程，了解机    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altLang="zh-CN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楷体" panose="02010609060101010101" pitchFamily="49" charset="-122"/>
              </a:rPr>
              <a:t>械的使用对社会发展的作用</a:t>
            </a:r>
            <a:endParaRPr lang="zh-CN" altLang="en-US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135188" y="692150"/>
            <a:ext cx="6550025" cy="936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4800" b="1" kern="0" dirty="0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  <a:cs typeface="+mj-cs"/>
              </a:rPr>
              <a:t>滑轮组机械效率的计算</a:t>
            </a:r>
            <a:endParaRPr lang="zh-CN" altLang="en-US" sz="4800" b="1" kern="0" dirty="0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495550" y="1916113"/>
            <a:ext cx="38163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en-US" sz="3200" b="1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公式及推导式</a:t>
            </a:r>
            <a:endParaRPr lang="zh-CN" altLang="en-US" sz="3200" b="1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495550" y="2924175"/>
            <a:ext cx="38163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solidFill>
                  <a:srgbClr val="C00000"/>
                </a:solidFill>
                <a:latin typeface="Times New Roman" panose="02020603050405020304"/>
                <a:ea typeface="楷体" panose="02010609060101010101" pitchFamily="49" charset="-122"/>
              </a:rPr>
              <a:t>易错点</a:t>
            </a:r>
            <a:endParaRPr lang="zh-CN" altLang="en-US" sz="3200" b="1">
              <a:solidFill>
                <a:srgbClr val="C0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2743200" y="5867400"/>
            <a:ext cx="6400800" cy="152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22531" name="Group 4"/>
          <p:cNvGrpSpPr/>
          <p:nvPr/>
        </p:nvGrpSpPr>
        <p:grpSpPr bwMode="auto">
          <a:xfrm>
            <a:off x="2667000" y="3352800"/>
            <a:ext cx="6400800" cy="2514600"/>
            <a:chOff x="0" y="0"/>
            <a:chExt cx="3792" cy="1488"/>
          </a:xfrm>
        </p:grpSpPr>
        <p:sp>
          <p:nvSpPr>
            <p:cNvPr id="22570" name="Line 5"/>
            <p:cNvSpPr>
              <a:spLocks noChangeShapeType="1"/>
            </p:cNvSpPr>
            <p:nvPr/>
          </p:nvSpPr>
          <p:spPr bwMode="auto">
            <a:xfrm flipV="1">
              <a:off x="48" y="144"/>
              <a:ext cx="3744" cy="13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Line 6"/>
            <p:cNvSpPr>
              <a:spLocks noChangeShapeType="1"/>
            </p:cNvSpPr>
            <p:nvPr/>
          </p:nvSpPr>
          <p:spPr bwMode="auto">
            <a:xfrm flipH="1" flipV="1">
              <a:off x="0" y="1344"/>
              <a:ext cx="48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Line 7"/>
            <p:cNvSpPr>
              <a:spLocks noChangeShapeType="1"/>
            </p:cNvSpPr>
            <p:nvPr/>
          </p:nvSpPr>
          <p:spPr bwMode="auto">
            <a:xfrm flipV="1">
              <a:off x="0" y="0"/>
              <a:ext cx="3744" cy="13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3" name="Line 8"/>
            <p:cNvSpPr>
              <a:spLocks noChangeShapeType="1"/>
            </p:cNvSpPr>
            <p:nvPr/>
          </p:nvSpPr>
          <p:spPr bwMode="auto">
            <a:xfrm>
              <a:off x="3744" y="0"/>
              <a:ext cx="48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2" name="Rectangle 9"/>
          <p:cNvSpPr>
            <a:spLocks noChangeArrowheads="1"/>
          </p:cNvSpPr>
          <p:nvPr/>
        </p:nvSpPr>
        <p:spPr bwMode="auto">
          <a:xfrm>
            <a:off x="8686800" y="3733800"/>
            <a:ext cx="304800" cy="21336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3" name="Group 10"/>
          <p:cNvGrpSpPr/>
          <p:nvPr/>
        </p:nvGrpSpPr>
        <p:grpSpPr bwMode="auto">
          <a:xfrm>
            <a:off x="2438400" y="4876800"/>
            <a:ext cx="914400" cy="762000"/>
            <a:chOff x="0" y="0"/>
            <a:chExt cx="576" cy="480"/>
          </a:xfrm>
        </p:grpSpPr>
        <p:sp>
          <p:nvSpPr>
            <p:cNvPr id="22567" name="Line 11"/>
            <p:cNvSpPr>
              <a:spLocks noChangeShapeType="1"/>
            </p:cNvSpPr>
            <p:nvPr/>
          </p:nvSpPr>
          <p:spPr bwMode="auto">
            <a:xfrm>
              <a:off x="0" y="144"/>
              <a:ext cx="144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Line 12"/>
            <p:cNvSpPr>
              <a:spLocks noChangeShapeType="1"/>
            </p:cNvSpPr>
            <p:nvPr/>
          </p:nvSpPr>
          <p:spPr bwMode="auto">
            <a:xfrm flipV="1">
              <a:off x="0" y="0"/>
              <a:ext cx="432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Line 13"/>
            <p:cNvSpPr>
              <a:spLocks noChangeShapeType="1"/>
            </p:cNvSpPr>
            <p:nvPr/>
          </p:nvSpPr>
          <p:spPr bwMode="auto">
            <a:xfrm>
              <a:off x="432" y="0"/>
              <a:ext cx="144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8" name="Line 14"/>
          <p:cNvSpPr>
            <a:spLocks noChangeShapeType="1"/>
          </p:cNvSpPr>
          <p:nvPr/>
        </p:nvSpPr>
        <p:spPr bwMode="auto">
          <a:xfrm flipV="1">
            <a:off x="3216275" y="4343400"/>
            <a:ext cx="1965325" cy="7413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5"/>
          <p:cNvGrpSpPr/>
          <p:nvPr/>
        </p:nvGrpSpPr>
        <p:grpSpPr bwMode="auto">
          <a:xfrm>
            <a:off x="5181600" y="3581400"/>
            <a:ext cx="1981200" cy="852488"/>
            <a:chOff x="0" y="0"/>
            <a:chExt cx="1441" cy="681"/>
          </a:xfrm>
        </p:grpSpPr>
        <p:sp>
          <p:nvSpPr>
            <p:cNvPr id="22560" name="未知"/>
            <p:cNvSpPr/>
            <p:nvPr/>
          </p:nvSpPr>
          <p:spPr bwMode="auto">
            <a:xfrm>
              <a:off x="0" y="564"/>
              <a:ext cx="241" cy="117"/>
            </a:xfrm>
            <a:custGeom>
              <a:avLst/>
              <a:gdLst>
                <a:gd name="T0" fmla="*/ 7 w 241"/>
                <a:gd name="T1" fmla="*/ 0 h 117"/>
                <a:gd name="T2" fmla="*/ 16 w 241"/>
                <a:gd name="T3" fmla="*/ 99 h 117"/>
                <a:gd name="T4" fmla="*/ 70 w 241"/>
                <a:gd name="T5" fmla="*/ 117 h 117"/>
                <a:gd name="T6" fmla="*/ 124 w 241"/>
                <a:gd name="T7" fmla="*/ 45 h 117"/>
                <a:gd name="T8" fmla="*/ 241 w 241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1"/>
                <a:gd name="T16" fmla="*/ 0 h 117"/>
                <a:gd name="T17" fmla="*/ 241 w 241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1" h="117">
                  <a:moveTo>
                    <a:pt x="7" y="0"/>
                  </a:moveTo>
                  <a:cubicBezTo>
                    <a:pt x="10" y="33"/>
                    <a:pt x="0" y="70"/>
                    <a:pt x="16" y="99"/>
                  </a:cubicBezTo>
                  <a:cubicBezTo>
                    <a:pt x="25" y="116"/>
                    <a:pt x="70" y="117"/>
                    <a:pt x="70" y="117"/>
                  </a:cubicBezTo>
                  <a:cubicBezTo>
                    <a:pt x="130" y="97"/>
                    <a:pt x="98" y="84"/>
                    <a:pt x="124" y="45"/>
                  </a:cubicBezTo>
                  <a:cubicBezTo>
                    <a:pt x="138" y="24"/>
                    <a:pt x="213" y="0"/>
                    <a:pt x="241" y="0"/>
                  </a:cubicBezTo>
                </a:path>
              </a:pathLst>
            </a:custGeom>
            <a:noFill/>
            <a:ln w="38100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Line 17"/>
            <p:cNvSpPr>
              <a:spLocks noChangeShapeType="1"/>
            </p:cNvSpPr>
            <p:nvPr/>
          </p:nvSpPr>
          <p:spPr bwMode="auto">
            <a:xfrm>
              <a:off x="193" y="480"/>
              <a:ext cx="48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Line 18"/>
            <p:cNvSpPr>
              <a:spLocks noChangeShapeType="1"/>
            </p:cNvSpPr>
            <p:nvPr/>
          </p:nvSpPr>
          <p:spPr bwMode="auto">
            <a:xfrm flipV="1">
              <a:off x="193" y="192"/>
              <a:ext cx="672" cy="28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Line 19"/>
            <p:cNvSpPr>
              <a:spLocks noChangeShapeType="1"/>
            </p:cNvSpPr>
            <p:nvPr/>
          </p:nvSpPr>
          <p:spPr bwMode="auto">
            <a:xfrm flipV="1">
              <a:off x="241" y="336"/>
              <a:ext cx="672" cy="28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Line 20"/>
            <p:cNvSpPr>
              <a:spLocks noChangeShapeType="1"/>
            </p:cNvSpPr>
            <p:nvPr/>
          </p:nvSpPr>
          <p:spPr bwMode="auto">
            <a:xfrm>
              <a:off x="865" y="192"/>
              <a:ext cx="48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Line 21"/>
            <p:cNvSpPr>
              <a:spLocks noChangeShapeType="1"/>
            </p:cNvSpPr>
            <p:nvPr/>
          </p:nvSpPr>
          <p:spPr bwMode="auto">
            <a:xfrm flipV="1">
              <a:off x="865" y="96"/>
              <a:ext cx="432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Oval 22"/>
            <p:cNvSpPr>
              <a:spLocks noChangeArrowheads="1"/>
            </p:cNvSpPr>
            <p:nvPr/>
          </p:nvSpPr>
          <p:spPr bwMode="auto">
            <a:xfrm>
              <a:off x="1297" y="0"/>
              <a:ext cx="144" cy="14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6647" name="Line 23"/>
          <p:cNvSpPr>
            <a:spLocks noChangeShapeType="1"/>
          </p:cNvSpPr>
          <p:nvPr/>
        </p:nvSpPr>
        <p:spPr bwMode="auto">
          <a:xfrm flipV="1">
            <a:off x="7086600" y="3352800"/>
            <a:ext cx="7620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7162800" y="2895600"/>
            <a:ext cx="9144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F</a:t>
            </a:r>
            <a:endParaRPr lang="en-US" altLang="zh-CN" sz="32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5" name="Group 25"/>
          <p:cNvGrpSpPr/>
          <p:nvPr/>
        </p:nvGrpSpPr>
        <p:grpSpPr bwMode="auto">
          <a:xfrm>
            <a:off x="2133600" y="2286000"/>
            <a:ext cx="5791200" cy="2590800"/>
            <a:chOff x="0" y="0"/>
            <a:chExt cx="3504" cy="1632"/>
          </a:xfrm>
        </p:grpSpPr>
        <p:sp>
          <p:nvSpPr>
            <p:cNvPr id="22558" name="Line 26"/>
            <p:cNvSpPr>
              <a:spLocks noChangeShapeType="1"/>
            </p:cNvSpPr>
            <p:nvPr/>
          </p:nvSpPr>
          <p:spPr bwMode="auto">
            <a:xfrm>
              <a:off x="0" y="1248"/>
              <a:ext cx="144" cy="38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Line 27"/>
            <p:cNvSpPr>
              <a:spLocks noChangeShapeType="1"/>
            </p:cNvSpPr>
            <p:nvPr/>
          </p:nvSpPr>
          <p:spPr bwMode="auto">
            <a:xfrm>
              <a:off x="3360" y="0"/>
              <a:ext cx="144" cy="38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28"/>
          <p:cNvGrpSpPr/>
          <p:nvPr/>
        </p:nvGrpSpPr>
        <p:grpSpPr bwMode="auto">
          <a:xfrm>
            <a:off x="8001000" y="2819400"/>
            <a:ext cx="914400" cy="762000"/>
            <a:chOff x="0" y="0"/>
            <a:chExt cx="576" cy="480"/>
          </a:xfrm>
        </p:grpSpPr>
        <p:sp>
          <p:nvSpPr>
            <p:cNvPr id="22555" name="Line 29"/>
            <p:cNvSpPr>
              <a:spLocks noChangeShapeType="1"/>
            </p:cNvSpPr>
            <p:nvPr/>
          </p:nvSpPr>
          <p:spPr bwMode="auto">
            <a:xfrm>
              <a:off x="0" y="144"/>
              <a:ext cx="144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Line 30"/>
            <p:cNvSpPr>
              <a:spLocks noChangeShapeType="1"/>
            </p:cNvSpPr>
            <p:nvPr/>
          </p:nvSpPr>
          <p:spPr bwMode="auto">
            <a:xfrm flipV="1">
              <a:off x="0" y="0"/>
              <a:ext cx="432" cy="14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Line 31"/>
            <p:cNvSpPr>
              <a:spLocks noChangeShapeType="1"/>
            </p:cNvSpPr>
            <p:nvPr/>
          </p:nvSpPr>
          <p:spPr bwMode="auto">
            <a:xfrm>
              <a:off x="432" y="0"/>
              <a:ext cx="144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4800600" y="3352800"/>
            <a:ext cx="838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S</a:t>
            </a:r>
            <a:endParaRPr lang="en-US" altLang="zh-CN" sz="32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7" name="Group 33"/>
          <p:cNvGrpSpPr/>
          <p:nvPr/>
        </p:nvGrpSpPr>
        <p:grpSpPr bwMode="auto">
          <a:xfrm>
            <a:off x="8229600" y="3581400"/>
            <a:ext cx="1524000" cy="2286000"/>
            <a:chOff x="0" y="0"/>
            <a:chExt cx="384" cy="1344"/>
          </a:xfrm>
        </p:grpSpPr>
        <p:sp>
          <p:nvSpPr>
            <p:cNvPr id="22553" name="Line 34"/>
            <p:cNvSpPr>
              <a:spLocks noChangeShapeType="1"/>
            </p:cNvSpPr>
            <p:nvPr/>
          </p:nvSpPr>
          <p:spPr bwMode="auto">
            <a:xfrm>
              <a:off x="0" y="0"/>
              <a:ext cx="38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Line 35"/>
            <p:cNvSpPr>
              <a:spLocks noChangeShapeType="1"/>
            </p:cNvSpPr>
            <p:nvPr/>
          </p:nvSpPr>
          <p:spPr bwMode="auto">
            <a:xfrm>
              <a:off x="0" y="1344"/>
              <a:ext cx="38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36"/>
          <p:cNvGrpSpPr/>
          <p:nvPr/>
        </p:nvGrpSpPr>
        <p:grpSpPr bwMode="auto">
          <a:xfrm>
            <a:off x="9264650" y="3573463"/>
            <a:ext cx="76200" cy="2286000"/>
            <a:chOff x="0" y="0"/>
            <a:chExt cx="0" cy="1344"/>
          </a:xfrm>
        </p:grpSpPr>
        <p:sp>
          <p:nvSpPr>
            <p:cNvPr id="22551" name="Line 37"/>
            <p:cNvSpPr>
              <a:spLocks noChangeShapeType="1"/>
            </p:cNvSpPr>
            <p:nvPr/>
          </p:nvSpPr>
          <p:spPr bwMode="auto">
            <a:xfrm>
              <a:off x="0" y="768"/>
              <a:ext cx="0" cy="57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Line 38"/>
            <p:cNvSpPr>
              <a:spLocks noChangeShapeType="1"/>
            </p:cNvSpPr>
            <p:nvPr/>
          </p:nvSpPr>
          <p:spPr bwMode="auto">
            <a:xfrm flipV="1">
              <a:off x="0" y="0"/>
              <a:ext cx="0" cy="52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3" name="Text Box 39"/>
          <p:cNvSpPr txBox="1">
            <a:spLocks noChangeArrowheads="1"/>
          </p:cNvSpPr>
          <p:nvPr/>
        </p:nvSpPr>
        <p:spPr bwMode="auto">
          <a:xfrm>
            <a:off x="9144000" y="4419600"/>
            <a:ext cx="762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h</a:t>
            </a:r>
            <a:endParaRPr lang="en-US" altLang="zh-CN" sz="28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9" name="Group 40"/>
          <p:cNvGrpSpPr/>
          <p:nvPr/>
        </p:nvGrpSpPr>
        <p:grpSpPr bwMode="auto">
          <a:xfrm>
            <a:off x="2286000" y="2590800"/>
            <a:ext cx="5562600" cy="2133600"/>
            <a:chOff x="0" y="0"/>
            <a:chExt cx="3360" cy="1296"/>
          </a:xfrm>
        </p:grpSpPr>
        <p:sp>
          <p:nvSpPr>
            <p:cNvPr id="22549" name="Line 41"/>
            <p:cNvSpPr>
              <a:spLocks noChangeShapeType="1"/>
            </p:cNvSpPr>
            <p:nvPr/>
          </p:nvSpPr>
          <p:spPr bwMode="auto">
            <a:xfrm flipV="1">
              <a:off x="1728" y="0"/>
              <a:ext cx="1632" cy="62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Line 42"/>
            <p:cNvSpPr>
              <a:spLocks noChangeShapeType="1"/>
            </p:cNvSpPr>
            <p:nvPr/>
          </p:nvSpPr>
          <p:spPr bwMode="auto">
            <a:xfrm flipH="1">
              <a:off x="0" y="720"/>
              <a:ext cx="1488" cy="57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43"/>
          <p:cNvGrpSpPr/>
          <p:nvPr/>
        </p:nvGrpSpPr>
        <p:grpSpPr bwMode="auto">
          <a:xfrm>
            <a:off x="2927350" y="5230813"/>
            <a:ext cx="827088" cy="1518920"/>
            <a:chOff x="0" y="0"/>
            <a:chExt cx="1301" cy="2392"/>
          </a:xfrm>
        </p:grpSpPr>
        <p:sp>
          <p:nvSpPr>
            <p:cNvPr id="22547" name="Line 44"/>
            <p:cNvSpPr>
              <a:spLocks noChangeShapeType="1"/>
            </p:cNvSpPr>
            <p:nvPr/>
          </p:nvSpPr>
          <p:spPr bwMode="auto">
            <a:xfrm>
              <a:off x="0" y="0"/>
              <a:ext cx="1" cy="204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Text Box 45"/>
            <p:cNvSpPr txBox="1">
              <a:spLocks noChangeArrowheads="1"/>
            </p:cNvSpPr>
            <p:nvPr/>
          </p:nvSpPr>
          <p:spPr bwMode="auto">
            <a:xfrm>
              <a:off x="227" y="1473"/>
              <a:ext cx="1074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FF0000"/>
                  </a:solidFill>
                </a:rPr>
                <a:t>G</a:t>
              </a:r>
              <a:endParaRPr lang="zh-CN" altLang="en-US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22546" name="Text Box 2"/>
          <p:cNvSpPr txBox="1">
            <a:spLocks noChangeArrowheads="1"/>
          </p:cNvSpPr>
          <p:nvPr/>
        </p:nvSpPr>
        <p:spPr bwMode="auto">
          <a:xfrm>
            <a:off x="2514600" y="228600"/>
            <a:ext cx="75438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FF00"/>
                </a:solidFill>
                <a:latin typeface="Times New Roman" panose="02020603050405020304"/>
                <a:ea typeface="楷体" panose="02010609060101010101" pitchFamily="49" charset="-122"/>
              </a:rPr>
              <a:t> 二、  斜面的机械效率</a:t>
            </a:r>
            <a:endParaRPr lang="zh-CN" altLang="en-US" sz="4000" b="1">
              <a:solidFill>
                <a:srgbClr val="FFFF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8" grpId="0" autoUpdateAnimBg="0"/>
      <p:bldP spid="26656" grpId="0" autoUpdateAnimBg="0"/>
      <p:bldP spid="2666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514600" y="838200"/>
            <a:ext cx="57912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FFFF00"/>
                </a:solidFill>
                <a:latin typeface="Times New Roman" panose="02020603050405020304"/>
                <a:ea typeface="楷体" panose="02010609060101010101" pitchFamily="49" charset="-122"/>
              </a:rPr>
              <a:t>注意事项：</a:t>
            </a:r>
            <a:endParaRPr lang="zh-CN" altLang="en-US" sz="4400" b="1">
              <a:solidFill>
                <a:srgbClr val="FFFF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352800" y="2133600"/>
            <a:ext cx="66294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99"/>
                </a:solidFill>
                <a:cs typeface="Times New Roman" panose="02020603050405020304" pitchFamily="18" charset="0"/>
              </a:rPr>
              <a:t>①</a:t>
            </a:r>
            <a:r>
              <a:rPr lang="zh-CN" altLang="en-US" sz="3600" b="1">
                <a:solidFill>
                  <a:srgbClr val="FF3399"/>
                </a:solidFill>
                <a:latin typeface="Times New Roman" panose="02020603050405020304"/>
                <a:ea typeface="楷体" panose="02010609060101010101" pitchFamily="49" charset="-122"/>
              </a:rPr>
              <a:t>要匀速拉动</a:t>
            </a:r>
            <a:r>
              <a:rPr lang="zh-CN" altLang="en-US" sz="36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物体。</a:t>
            </a:r>
            <a:endParaRPr lang="zh-CN" altLang="en-US" sz="36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332163" y="3302000"/>
            <a:ext cx="47739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FF00"/>
                </a:solidFill>
                <a:cs typeface="Times New Roman" panose="02020603050405020304" pitchFamily="18" charset="0"/>
              </a:rPr>
              <a:t>②</a:t>
            </a:r>
            <a:r>
              <a:rPr lang="zh-CN" altLang="en-US" sz="3600" b="1">
                <a:solidFill>
                  <a:srgbClr val="00FF00"/>
                </a:solidFill>
                <a:latin typeface="Times New Roman" panose="02020603050405020304"/>
                <a:ea typeface="楷体" panose="02010609060101010101" pitchFamily="49" charset="-122"/>
              </a:rPr>
              <a:t>拉力要与斜面平行。</a:t>
            </a:r>
            <a:endParaRPr lang="zh-CN" altLang="en-US" sz="3600" b="1">
              <a:solidFill>
                <a:srgbClr val="00FF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136775" y="692150"/>
            <a:ext cx="80645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、如图所示，斜面长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10m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，高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，工人要沿斜面把重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1500N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的物体匀速拉到斜面顶端，若斜面的机械效率为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75%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，求：（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）工人做的有用功、总功、和额外功；（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）工人所用的拉力和物体与斜面的摩擦力。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3"/>
          <p:cNvGrpSpPr/>
          <p:nvPr/>
        </p:nvGrpSpPr>
        <p:grpSpPr bwMode="auto">
          <a:xfrm>
            <a:off x="3095625" y="3644900"/>
            <a:ext cx="6529388" cy="1656398"/>
            <a:chOff x="0" y="0"/>
            <a:chExt cx="10281" cy="2608"/>
          </a:xfrm>
        </p:grpSpPr>
        <p:sp>
          <p:nvSpPr>
            <p:cNvPr id="24580" name="AutoShape 4"/>
            <p:cNvSpPr>
              <a:spLocks noChangeArrowheads="1"/>
            </p:cNvSpPr>
            <p:nvPr/>
          </p:nvSpPr>
          <p:spPr bwMode="auto">
            <a:xfrm rot="10740000" flipV="1">
              <a:off x="75" y="113"/>
              <a:ext cx="8618" cy="2495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 rot="-1020000">
              <a:off x="0" y="1751"/>
              <a:ext cx="907" cy="79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 flipV="1">
              <a:off x="869" y="1424"/>
              <a:ext cx="1700" cy="56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>
              <a:off x="8693" y="0"/>
              <a:ext cx="1247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8770" y="2559"/>
              <a:ext cx="1247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9373" y="1587"/>
              <a:ext cx="1" cy="90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 rot="10800000">
              <a:off x="9373" y="53"/>
              <a:ext cx="1" cy="907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 rot="-1020000">
              <a:off x="2569" y="794"/>
              <a:ext cx="984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 b="1">
                  <a:solidFill>
                    <a:srgbClr val="0000FF"/>
                  </a:solidFill>
                  <a:latin typeface="Aparajita" panose="020B0604020202020204" pitchFamily="34" charset="0"/>
                </a:rPr>
                <a:t>F</a:t>
              </a:r>
              <a:endParaRPr lang="en-US" altLang="zh-CN" sz="4000" b="1">
                <a:solidFill>
                  <a:srgbClr val="0000FF"/>
                </a:solidFill>
                <a:latin typeface="Aparajita" panose="020B0604020202020204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 rot="-60000">
              <a:off x="8791" y="680"/>
              <a:ext cx="1490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 b="1">
                  <a:solidFill>
                    <a:srgbClr val="0000FF"/>
                  </a:solidFill>
                  <a:latin typeface="Aparajita" panose="020B0604020202020204" pitchFamily="34" charset="0"/>
                </a:rPr>
                <a:t>2m</a:t>
              </a:r>
              <a:endParaRPr lang="en-US" altLang="zh-CN" sz="4000" b="1">
                <a:solidFill>
                  <a:srgbClr val="0000FF"/>
                </a:solidFill>
                <a:latin typeface="Aparajita" panose="020B0604020202020204" pitchFamily="34" charset="0"/>
              </a:endParaRPr>
            </a:p>
          </p:txBody>
        </p:sp>
      </p:grpSp>
    </p:spTree>
  </p:cSld>
  <p:clrMapOvr>
    <a:masterClrMapping/>
  </p:clrMapOvr>
  <p:transition advTm="5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4000" y="0"/>
            <a:ext cx="4924425" cy="1143000"/>
          </a:xfrm>
        </p:spPr>
        <p:txBody>
          <a:bodyPr/>
          <a:lstStyle/>
          <a:p>
            <a:pPr eaLnBrk="1" hangingPunct="1"/>
            <a:r>
              <a:rPr lang="zh-CN" altLang="en-US" sz="6000">
                <a:solidFill>
                  <a:srgbClr val="FFFF00"/>
                </a:solidFill>
                <a:latin typeface="Times New Roman" panose="02020603050405020304"/>
                <a:ea typeface="楷体" panose="02010609060101010101" pitchFamily="49" charset="-122"/>
              </a:rPr>
              <a:t>复习提问：</a:t>
            </a:r>
            <a:endParaRPr lang="zh-CN" altLang="en-US" sz="6000">
              <a:solidFill>
                <a:srgbClr val="FFFF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444750" y="990600"/>
            <a:ext cx="60375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00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1、功的两个要素：</a:t>
            </a:r>
            <a:endParaRPr lang="zh-CN" altLang="en-US" sz="5400" b="1">
              <a:solidFill>
                <a:srgbClr val="00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95550" y="2060575"/>
            <a:ext cx="78644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一是作用在物体上的力。      </a:t>
            </a:r>
            <a:endParaRPr lang="zh-CN" altLang="en-US" sz="3600" b="1">
              <a:solidFill>
                <a:srgbClr val="FF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solidFill>
                  <a:srgbClr val="FF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二是物体在力的方向上通过的距离。</a:t>
            </a:r>
            <a:endParaRPr lang="zh-CN" altLang="en-US" sz="3600" b="1">
              <a:solidFill>
                <a:srgbClr val="FF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66988" y="3716338"/>
            <a:ext cx="603758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5400" b="1">
                <a:solidFill>
                  <a:srgbClr val="00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2、功的计算公式：</a:t>
            </a:r>
            <a:endParaRPr lang="zh-CN" altLang="en-US" sz="5400" b="1">
              <a:solidFill>
                <a:srgbClr val="00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6"/>
          <p:cNvGrpSpPr/>
          <p:nvPr/>
        </p:nvGrpSpPr>
        <p:grpSpPr bwMode="auto">
          <a:xfrm>
            <a:off x="2424113" y="4868863"/>
            <a:ext cx="7607292" cy="1198573"/>
            <a:chOff x="0" y="0"/>
            <a:chExt cx="11978" cy="1888"/>
          </a:xfrm>
        </p:grpSpPr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4709" cy="1888"/>
            </a:xfrm>
            <a:prstGeom prst="rect">
              <a:avLst/>
            </a:prstGeom>
            <a:noFill/>
            <a:ln w="50800">
              <a:solidFill>
                <a:srgbClr val="00FF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solidFill>
                    <a:srgbClr val="FF3399"/>
                  </a:solidFill>
                </a:rPr>
                <a:t>W=F</a:t>
              </a:r>
              <a:r>
                <a:rPr lang="zh-CN" altLang="en-US" sz="7200" b="1">
                  <a:solidFill>
                    <a:srgbClr val="FF3399"/>
                  </a:solidFill>
                </a:rPr>
                <a:t>·</a:t>
              </a:r>
              <a:r>
                <a:rPr lang="en-US" altLang="zh-CN" sz="7200" b="1">
                  <a:solidFill>
                    <a:srgbClr val="FF3399"/>
                  </a:solidFill>
                </a:rPr>
                <a:t>S</a:t>
              </a:r>
              <a:endParaRPr lang="zh-CN" altLang="en-US" sz="7200" b="1">
                <a:solidFill>
                  <a:srgbClr val="FF3399"/>
                </a:solidFill>
              </a:endParaRPr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7029" y="0"/>
              <a:ext cx="4949" cy="1888"/>
            </a:xfrm>
            <a:prstGeom prst="rect">
              <a:avLst/>
            </a:prstGeom>
            <a:noFill/>
            <a:ln w="50800">
              <a:solidFill>
                <a:srgbClr val="00FF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solidFill>
                    <a:srgbClr val="FF3399"/>
                  </a:solidFill>
                </a:rPr>
                <a:t>W=</a:t>
              </a:r>
              <a:r>
                <a:rPr lang="zh-CN" altLang="en-US" sz="7200" b="1">
                  <a:solidFill>
                    <a:srgbClr val="FF3399"/>
                  </a:solidFill>
                </a:rPr>
                <a:t>G·h</a:t>
              </a:r>
              <a:endParaRPr lang="zh-CN" altLang="en-US" sz="7200" b="1">
                <a:solidFill>
                  <a:srgbClr val="FF3399"/>
                </a:solidFill>
              </a:endParaRP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5102" y="115"/>
              <a:ext cx="1503" cy="1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FF3399"/>
                  </a:solidFill>
                </a:rPr>
                <a:t>或</a:t>
              </a:r>
              <a:endParaRPr lang="zh-CN" altLang="en-US" sz="6000" b="1">
                <a:solidFill>
                  <a:srgbClr val="FF3399"/>
                </a:solidFill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搬沙子上楼漫画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2492375"/>
            <a:ext cx="8534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20"/>
          <p:cNvSpPr txBox="1">
            <a:spLocks noChangeArrowheads="1"/>
          </p:cNvSpPr>
          <p:nvPr/>
        </p:nvSpPr>
        <p:spPr bwMode="auto">
          <a:xfrm>
            <a:off x="1992313" y="188913"/>
            <a:ext cx="8316912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讨论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：我们学校旁有一座私人住宅正在建造中，现在需把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100 N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重的砂子运到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6 m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高的楼上。想想看，有哪些方法，可以把砂子运上去？</a:t>
            </a:r>
            <a:endParaRPr lang="zh-CN" altLang="en-US" sz="36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搬沙子上楼漫画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8534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AutoShape 3"/>
          <p:cNvSpPr/>
          <p:nvPr/>
        </p:nvSpPr>
        <p:spPr bwMode="auto">
          <a:xfrm>
            <a:off x="2351088" y="4149725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844358" y="3860800"/>
            <a:ext cx="67500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人提沙子做功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495550" y="4221163"/>
            <a:ext cx="25209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495550" y="5791200"/>
            <a:ext cx="2447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人克服自重做功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5084445" y="4149725"/>
            <a:ext cx="675005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5867400" y="4114800"/>
            <a:ext cx="34686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5880100" y="5157788"/>
            <a:ext cx="2667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880100" y="5911850"/>
            <a:ext cx="18002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7859395" y="4114800"/>
            <a:ext cx="675005" cy="327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8688388" y="4076700"/>
            <a:ext cx="26527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8688388" y="5013325"/>
            <a:ext cx="2886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对口袋做功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8616950" y="6165850"/>
            <a:ext cx="3101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83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210800" y="3657600"/>
            <a:ext cx="228600" cy="3048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1" name="AutoShape 17"/>
          <p:cNvSpPr/>
          <p:nvPr/>
        </p:nvSpPr>
        <p:spPr bwMode="auto">
          <a:xfrm>
            <a:off x="5735638" y="4221163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2" name="AutoShape 18"/>
          <p:cNvSpPr/>
          <p:nvPr/>
        </p:nvSpPr>
        <p:spPr bwMode="auto">
          <a:xfrm>
            <a:off x="8472488" y="4149725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2566988" y="5013325"/>
            <a:ext cx="33448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ldLvl="0" animBg="1"/>
      <p:bldP spid="62468" grpId="0" autoUpdateAnimBg="0"/>
      <p:bldP spid="62469" grpId="0" autoUpdateAnimBg="0"/>
      <p:bldP spid="62471" grpId="0" autoUpdateAnimBg="0"/>
      <p:bldP spid="62472" grpId="0" autoUpdateAnimBg="0"/>
      <p:bldP spid="62473" grpId="0" autoUpdateAnimBg="0"/>
      <p:bldP spid="62474" grpId="0" autoUpdateAnimBg="0"/>
      <p:bldP spid="62475" grpId="0" autoUpdateAnimBg="0"/>
      <p:bldP spid="62476" grpId="0" autoUpdateAnimBg="0"/>
      <p:bldP spid="62477" grpId="0" autoUpdateAnimBg="0"/>
      <p:bldP spid="62478" grpId="0" autoUpdateAnimBg="0"/>
      <p:bldP spid="62479" grpId="0" autoUpdateAnimBg="0"/>
      <p:bldP spid="62481" grpId="0" bldLvl="0" animBg="1"/>
      <p:bldP spid="62482" grpId="0" bldLvl="0" animBg="1"/>
      <p:bldP spid="6248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847850" y="692150"/>
            <a:ext cx="1619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19288" y="1628775"/>
            <a:ext cx="849630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、用水桶从井中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提水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的时候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所做的功哪部分是有用功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哪部分是额外功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?</a:t>
            </a:r>
            <a:endParaRPr lang="en-US" altLang="zh-CN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35188" y="3213100"/>
            <a:ext cx="8532812" cy="227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目的：提水，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提水所做的功是有用功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;</a:t>
            </a:r>
            <a:endParaRPr lang="en-US" altLang="zh-CN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提水桶所做的功是额外功。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992313" y="404813"/>
            <a:ext cx="2700337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思考：</a:t>
            </a:r>
            <a:endParaRPr lang="zh-CN" altLang="en-US" sz="6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847850" y="692150"/>
            <a:ext cx="1619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992313" y="1557338"/>
            <a:ext cx="8424862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、如果桶掉到井里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从井里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捞桶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的时候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捞上的桶里带了一些水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这种情况下哪部分是有用功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哪部分是额外功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?</a:t>
            </a:r>
            <a:endParaRPr lang="en-US" altLang="zh-CN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136775" y="4005263"/>
            <a:ext cx="763270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目的：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捞桶</a:t>
            </a:r>
            <a:endParaRPr lang="zh-CN" altLang="en-US" sz="4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提水桶所做的功是有用功</a:t>
            </a: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;</a:t>
            </a:r>
            <a:endParaRPr lang="en-US" altLang="zh-CN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提水所做的功是额外功。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792288" y="177800"/>
            <a:ext cx="336867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思考：</a:t>
            </a:r>
            <a:endParaRPr lang="zh-CN" altLang="en-US" sz="8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搬沙子上楼漫画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8534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AutoShape 3"/>
          <p:cNvSpPr/>
          <p:nvPr/>
        </p:nvSpPr>
        <p:spPr bwMode="auto">
          <a:xfrm>
            <a:off x="2351088" y="4149725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844358" y="3860800"/>
            <a:ext cx="67500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人提沙子做功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495550" y="4221163"/>
            <a:ext cx="25209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495550" y="5791200"/>
            <a:ext cx="2447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人克服自重做功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5084445" y="4149725"/>
            <a:ext cx="675005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5867400" y="4114800"/>
            <a:ext cx="34686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5880100" y="5157788"/>
            <a:ext cx="2667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880100" y="5911850"/>
            <a:ext cx="18002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endParaRPr kumimoji="1"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7859395" y="4114800"/>
            <a:ext cx="675005" cy="327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8688388" y="4076700"/>
            <a:ext cx="26527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8688388" y="5013325"/>
            <a:ext cx="2886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对口袋做功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8616950" y="6165850"/>
            <a:ext cx="3101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endParaRPr kumimoji="1"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255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0210800" y="3657600"/>
            <a:ext cx="228600" cy="3048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1" name="AutoShape 17"/>
          <p:cNvSpPr/>
          <p:nvPr/>
        </p:nvSpPr>
        <p:spPr bwMode="auto">
          <a:xfrm>
            <a:off x="5735638" y="4221163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2" name="AutoShape 18"/>
          <p:cNvSpPr/>
          <p:nvPr/>
        </p:nvSpPr>
        <p:spPr bwMode="auto">
          <a:xfrm>
            <a:off x="8472488" y="4149725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2566988" y="5013325"/>
            <a:ext cx="33448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ldLvl="0" animBg="1"/>
      <p:bldP spid="62468" grpId="0" autoUpdateAnimBg="0"/>
      <p:bldP spid="62469" grpId="0" autoUpdateAnimBg="0"/>
      <p:bldP spid="62471" grpId="0" autoUpdateAnimBg="0"/>
      <p:bldP spid="62472" grpId="0" autoUpdateAnimBg="0"/>
      <p:bldP spid="62473" grpId="0" autoUpdateAnimBg="0"/>
      <p:bldP spid="62474" grpId="0" autoUpdateAnimBg="0"/>
      <p:bldP spid="62475" grpId="0" autoUpdateAnimBg="0"/>
      <p:bldP spid="62476" grpId="0" autoUpdateAnimBg="0"/>
      <p:bldP spid="62477" grpId="0" autoUpdateAnimBg="0"/>
      <p:bldP spid="62478" grpId="0" autoUpdateAnimBg="0"/>
      <p:bldP spid="62479" grpId="0" autoUpdateAnimBg="0"/>
      <p:bldP spid="62481" grpId="0" bldLvl="0" animBg="1"/>
      <p:bldP spid="62482" grpId="0" bldLvl="0" animBg="1"/>
      <p:bldP spid="6248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47850" y="476250"/>
            <a:ext cx="19446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一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.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人提沙子做功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224338" y="260350"/>
            <a:ext cx="54721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224338" y="836613"/>
            <a:ext cx="49672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224338" y="1484313"/>
            <a:ext cx="61928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克服自重做功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847850" y="2852738"/>
            <a:ext cx="22320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二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.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295775" y="2492375"/>
            <a:ext cx="47529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295775" y="3068638"/>
            <a:ext cx="460851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对桶做功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295775" y="3573463"/>
            <a:ext cx="5257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703388" y="5013325"/>
            <a:ext cx="22320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三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.</a:t>
            </a:r>
            <a:r>
              <a:rPr kumimoji="1" lang="zh-CN" altLang="en-US" sz="3200" b="1">
                <a:latin typeface="Times New Roman" panose="02020603050405020304"/>
                <a:ea typeface="楷体" panose="02010609060101010101" pitchFamily="49" charset="-122"/>
              </a:rPr>
              <a:t>人拉滑轮做功</a:t>
            </a:r>
            <a:endParaRPr kumimoji="1"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367213" y="4652963"/>
            <a:ext cx="47529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对沙子做功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4440238" y="5300663"/>
            <a:ext cx="57610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对口袋做功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440238" y="5949950"/>
            <a:ext cx="5257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kumimoji="1"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对动滑轮做功</a:t>
            </a:r>
            <a:r>
              <a:rPr kumimoji="1" lang="en-US" altLang="zh-CN" sz="2800" b="1">
                <a:latin typeface="Times New Roman" panose="02020603050405020304"/>
                <a:ea typeface="楷体" panose="02010609060101010101" pitchFamily="49" charset="-122"/>
              </a:rPr>
              <a:t>___________</a:t>
            </a:r>
            <a:endParaRPr kumimoji="1"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8" name="AutoShape 14"/>
          <p:cNvSpPr/>
          <p:nvPr/>
        </p:nvSpPr>
        <p:spPr bwMode="auto">
          <a:xfrm>
            <a:off x="3863975" y="476250"/>
            <a:ext cx="215900" cy="1296988"/>
          </a:xfrm>
          <a:prstGeom prst="leftBrace">
            <a:avLst>
              <a:gd name="adj1" fmla="val 50061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279" name="AutoShape 15"/>
          <p:cNvSpPr/>
          <p:nvPr/>
        </p:nvSpPr>
        <p:spPr bwMode="auto">
          <a:xfrm>
            <a:off x="4008438" y="4941888"/>
            <a:ext cx="215900" cy="1296987"/>
          </a:xfrm>
          <a:prstGeom prst="leftBrace">
            <a:avLst>
              <a:gd name="adj1" fmla="val 50061"/>
              <a:gd name="adj2" fmla="val 50000"/>
            </a:avLst>
          </a:prstGeom>
          <a:noFill/>
          <a:ln w="38100">
            <a:solidFill>
              <a:srgbClr val="80008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280" name="AutoShape 16"/>
          <p:cNvSpPr/>
          <p:nvPr/>
        </p:nvSpPr>
        <p:spPr bwMode="auto">
          <a:xfrm>
            <a:off x="3935413" y="2708275"/>
            <a:ext cx="215900" cy="1296988"/>
          </a:xfrm>
          <a:prstGeom prst="leftBrace">
            <a:avLst>
              <a:gd name="adj1" fmla="val 50061"/>
              <a:gd name="adj2" fmla="val 50000"/>
            </a:avLst>
          </a:prstGeom>
          <a:noFill/>
          <a:ln w="38100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kumimoji="1" lang="zh-CN" altLang="en-US" sz="3200" b="1">
              <a:solidFill>
                <a:srgbClr val="0033CC"/>
              </a:solidFill>
            </a:endParaRPr>
          </a:p>
        </p:txBody>
      </p:sp>
      <p:sp>
        <p:nvSpPr>
          <p:cNvPr id="73745" name="Text Box 17"/>
          <p:cNvSpPr txBox="1">
            <a:spLocks noChangeArrowheads="1"/>
          </p:cNvSpPr>
          <p:nvPr/>
        </p:nvSpPr>
        <p:spPr bwMode="auto">
          <a:xfrm>
            <a:off x="6600825" y="188913"/>
            <a:ext cx="20875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600J</a:t>
            </a:r>
            <a:endParaRPr kumimoji="1" lang="en-US" altLang="zh-CN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46" name="Text Box 18"/>
          <p:cNvSpPr txBox="1">
            <a:spLocks noChangeArrowheads="1"/>
          </p:cNvSpPr>
          <p:nvPr/>
        </p:nvSpPr>
        <p:spPr bwMode="auto">
          <a:xfrm>
            <a:off x="6600825" y="765175"/>
            <a:ext cx="14398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120J</a:t>
            </a:r>
            <a:endParaRPr kumimoji="1" lang="en-US" altLang="zh-CN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>
            <a:off x="6816725" y="1412875"/>
            <a:ext cx="19446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2400J</a:t>
            </a:r>
            <a:endParaRPr kumimoji="1" lang="en-US" altLang="zh-CN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6600825" y="2276475"/>
            <a:ext cx="20875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600J</a:t>
            </a:r>
            <a:endParaRPr kumimoji="1" lang="en-US" altLang="zh-CN" sz="32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49" name="Text Box 21"/>
          <p:cNvSpPr txBox="1">
            <a:spLocks noChangeArrowheads="1"/>
          </p:cNvSpPr>
          <p:nvPr/>
        </p:nvSpPr>
        <p:spPr bwMode="auto">
          <a:xfrm>
            <a:off x="6600825" y="2997200"/>
            <a:ext cx="165576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120J</a:t>
            </a:r>
            <a:endParaRPr kumimoji="1" lang="en-US" altLang="zh-CN" sz="32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0" name="Text Box 22"/>
          <p:cNvSpPr txBox="1">
            <a:spLocks noChangeArrowheads="1"/>
          </p:cNvSpPr>
          <p:nvPr/>
        </p:nvSpPr>
        <p:spPr bwMode="auto">
          <a:xfrm>
            <a:off x="6888163" y="3500438"/>
            <a:ext cx="12969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60J</a:t>
            </a:r>
            <a:endParaRPr kumimoji="1" lang="en-US" altLang="zh-CN" sz="32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1" name="Text Box 23"/>
          <p:cNvSpPr txBox="1">
            <a:spLocks noChangeArrowheads="1"/>
          </p:cNvSpPr>
          <p:nvPr/>
        </p:nvSpPr>
        <p:spPr bwMode="auto">
          <a:xfrm>
            <a:off x="6672263" y="4437063"/>
            <a:ext cx="20875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800080"/>
                </a:solidFill>
                <a:latin typeface="Times New Roman" panose="02020603050405020304"/>
                <a:ea typeface="楷体" panose="02010609060101010101" pitchFamily="49" charset="-122"/>
              </a:rPr>
              <a:t>600J</a:t>
            </a:r>
            <a:endParaRPr kumimoji="1" lang="en-US" altLang="zh-CN" sz="3200" b="1">
              <a:solidFill>
                <a:srgbClr val="80008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2" name="Text Box 24"/>
          <p:cNvSpPr txBox="1">
            <a:spLocks noChangeArrowheads="1"/>
          </p:cNvSpPr>
          <p:nvPr/>
        </p:nvSpPr>
        <p:spPr bwMode="auto">
          <a:xfrm>
            <a:off x="6888163" y="5084763"/>
            <a:ext cx="12239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800080"/>
                </a:solidFill>
                <a:latin typeface="Times New Roman" panose="02020603050405020304"/>
                <a:ea typeface="楷体" panose="02010609060101010101" pitchFamily="49" charset="-122"/>
              </a:rPr>
              <a:t>30J</a:t>
            </a:r>
            <a:endParaRPr kumimoji="1" lang="en-US" altLang="zh-CN" sz="3200" b="1">
              <a:solidFill>
                <a:srgbClr val="80008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3" name="Text Box 25"/>
          <p:cNvSpPr txBox="1">
            <a:spLocks noChangeArrowheads="1"/>
          </p:cNvSpPr>
          <p:nvPr/>
        </p:nvSpPr>
        <p:spPr bwMode="auto">
          <a:xfrm>
            <a:off x="6959600" y="5876925"/>
            <a:ext cx="12969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solidFill>
                  <a:srgbClr val="800080"/>
                </a:solidFill>
                <a:latin typeface="Times New Roman" panose="02020603050405020304"/>
                <a:ea typeface="楷体" panose="02010609060101010101" pitchFamily="49" charset="-122"/>
              </a:rPr>
              <a:t>60J</a:t>
            </a:r>
            <a:endParaRPr kumimoji="1" lang="en-US" altLang="zh-CN" sz="3200" b="1">
              <a:solidFill>
                <a:srgbClr val="80008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4" name="Text Box 26"/>
          <p:cNvSpPr txBox="1">
            <a:spLocks noChangeArrowheads="1"/>
          </p:cNvSpPr>
          <p:nvPr/>
        </p:nvSpPr>
        <p:spPr bwMode="auto">
          <a:xfrm>
            <a:off x="2640013" y="1484313"/>
            <a:ext cx="1943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3120J</a:t>
            </a:r>
            <a:endParaRPr kumimoji="1" lang="en-US" altLang="zh-CN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5" name="Text Box 27"/>
          <p:cNvSpPr txBox="1">
            <a:spLocks noChangeArrowheads="1"/>
          </p:cNvSpPr>
          <p:nvPr/>
        </p:nvSpPr>
        <p:spPr bwMode="auto">
          <a:xfrm>
            <a:off x="2711450" y="3933825"/>
            <a:ext cx="1727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CC"/>
                </a:solidFill>
                <a:latin typeface="Times New Roman" panose="02020603050405020304"/>
                <a:ea typeface="楷体" panose="02010609060101010101" pitchFamily="49" charset="-122"/>
              </a:rPr>
              <a:t>780J</a:t>
            </a:r>
            <a:endParaRPr kumimoji="1" lang="en-US" altLang="zh-CN" sz="3200" b="1">
              <a:solidFill>
                <a:srgbClr val="0000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6" name="Text Box 28"/>
          <p:cNvSpPr txBox="1">
            <a:spLocks noChangeArrowheads="1"/>
          </p:cNvSpPr>
          <p:nvPr/>
        </p:nvSpPr>
        <p:spPr bwMode="auto">
          <a:xfrm>
            <a:off x="2711450" y="6021388"/>
            <a:ext cx="19446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800080"/>
                </a:solidFill>
                <a:latin typeface="Times New Roman" panose="02020603050405020304"/>
                <a:ea typeface="楷体" panose="02010609060101010101" pitchFamily="49" charset="-122"/>
              </a:rPr>
              <a:t>690J</a:t>
            </a:r>
            <a:endParaRPr kumimoji="1" lang="en-US" altLang="zh-CN" sz="3200" b="1">
              <a:solidFill>
                <a:srgbClr val="80008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7" name="Text Box 29"/>
          <p:cNvSpPr txBox="1">
            <a:spLocks noChangeArrowheads="1"/>
          </p:cNvSpPr>
          <p:nvPr/>
        </p:nvSpPr>
        <p:spPr bwMode="auto">
          <a:xfrm>
            <a:off x="8328025" y="0"/>
            <a:ext cx="23399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------W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有用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58" name="AutoShape 30"/>
          <p:cNvSpPr/>
          <p:nvPr/>
        </p:nvSpPr>
        <p:spPr bwMode="auto">
          <a:xfrm>
            <a:off x="8759825" y="908050"/>
            <a:ext cx="215900" cy="936625"/>
          </a:xfrm>
          <a:prstGeom prst="rightBrace">
            <a:avLst>
              <a:gd name="adj1" fmla="val 36152"/>
              <a:gd name="adj2" fmla="val 50000"/>
            </a:avLst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3759" name="Text Box 31"/>
          <p:cNvSpPr txBox="1">
            <a:spLocks noChangeArrowheads="1"/>
          </p:cNvSpPr>
          <p:nvPr/>
        </p:nvSpPr>
        <p:spPr bwMode="auto">
          <a:xfrm>
            <a:off x="9264650" y="981075"/>
            <a:ext cx="15843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额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0" name="Text Box 32"/>
          <p:cNvSpPr txBox="1">
            <a:spLocks noChangeArrowheads="1"/>
          </p:cNvSpPr>
          <p:nvPr/>
        </p:nvSpPr>
        <p:spPr bwMode="auto">
          <a:xfrm>
            <a:off x="1524000" y="1412875"/>
            <a:ext cx="1079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总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kumimoji="1" lang="en-US" altLang="zh-CN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1" name="Text Box 33"/>
          <p:cNvSpPr txBox="1">
            <a:spLocks noChangeArrowheads="1"/>
          </p:cNvSpPr>
          <p:nvPr/>
        </p:nvSpPr>
        <p:spPr bwMode="auto">
          <a:xfrm>
            <a:off x="8183563" y="2276475"/>
            <a:ext cx="248443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------W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有用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2" name="AutoShape 34"/>
          <p:cNvSpPr/>
          <p:nvPr/>
        </p:nvSpPr>
        <p:spPr bwMode="auto">
          <a:xfrm>
            <a:off x="8832850" y="5373688"/>
            <a:ext cx="215900" cy="936625"/>
          </a:xfrm>
          <a:prstGeom prst="rightBrace">
            <a:avLst>
              <a:gd name="adj1" fmla="val 36152"/>
              <a:gd name="adj2" fmla="val 50000"/>
            </a:avLst>
          </a:prstGeom>
          <a:noFill/>
          <a:ln w="38100">
            <a:solidFill>
              <a:srgbClr val="80008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3763" name="AutoShape 35"/>
          <p:cNvSpPr/>
          <p:nvPr/>
        </p:nvSpPr>
        <p:spPr bwMode="auto">
          <a:xfrm>
            <a:off x="8688388" y="3141663"/>
            <a:ext cx="215900" cy="936625"/>
          </a:xfrm>
          <a:prstGeom prst="rightBrace">
            <a:avLst>
              <a:gd name="adj1" fmla="val 36152"/>
              <a:gd name="adj2" fmla="val 50000"/>
            </a:avLst>
          </a:prstGeom>
          <a:noFill/>
          <a:ln w="38100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3764" name="Text Box 36"/>
          <p:cNvSpPr txBox="1">
            <a:spLocks noChangeArrowheads="1"/>
          </p:cNvSpPr>
          <p:nvPr/>
        </p:nvSpPr>
        <p:spPr bwMode="auto">
          <a:xfrm>
            <a:off x="9120188" y="3284538"/>
            <a:ext cx="15478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额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5" name="Text Box 37"/>
          <p:cNvSpPr txBox="1">
            <a:spLocks noChangeArrowheads="1"/>
          </p:cNvSpPr>
          <p:nvPr/>
        </p:nvSpPr>
        <p:spPr bwMode="auto">
          <a:xfrm>
            <a:off x="9191625" y="5589588"/>
            <a:ext cx="18002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额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6" name="Text Box 38"/>
          <p:cNvSpPr txBox="1">
            <a:spLocks noChangeArrowheads="1"/>
          </p:cNvSpPr>
          <p:nvPr/>
        </p:nvSpPr>
        <p:spPr bwMode="auto">
          <a:xfrm>
            <a:off x="8256588" y="4437063"/>
            <a:ext cx="24114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------W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有用</a:t>
            </a:r>
            <a:endParaRPr kumimoji="1" lang="zh-CN" altLang="en-US" sz="3200" b="1" baseline="-25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7" name="Text Box 39"/>
          <p:cNvSpPr txBox="1">
            <a:spLocks noChangeArrowheads="1"/>
          </p:cNvSpPr>
          <p:nvPr/>
        </p:nvSpPr>
        <p:spPr bwMode="auto">
          <a:xfrm>
            <a:off x="1774825" y="6092825"/>
            <a:ext cx="1079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总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kumimoji="1" lang="en-US" altLang="zh-CN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3768" name="Text Box 40"/>
          <p:cNvSpPr txBox="1">
            <a:spLocks noChangeArrowheads="1"/>
          </p:cNvSpPr>
          <p:nvPr/>
        </p:nvSpPr>
        <p:spPr bwMode="auto">
          <a:xfrm>
            <a:off x="1703388" y="3860800"/>
            <a:ext cx="1079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i="1">
                <a:latin typeface="Times New Roman" panose="02020603050405020304"/>
                <a:ea typeface="楷体" panose="02010609060101010101" pitchFamily="49" charset="-122"/>
              </a:rPr>
              <a:t>W</a:t>
            </a:r>
            <a:r>
              <a:rPr kumimoji="1" lang="zh-CN" altLang="en-US" sz="3200" b="1" baseline="-25000">
                <a:latin typeface="Times New Roman" panose="02020603050405020304"/>
                <a:ea typeface="楷体" panose="02010609060101010101" pitchFamily="49" charset="-122"/>
              </a:rPr>
              <a:t>总</a:t>
            </a:r>
            <a:r>
              <a:rPr kumimoji="1" lang="en-US" altLang="zh-CN" sz="3200" b="1">
                <a:latin typeface="Times New Roman" panose="02020603050405020304"/>
                <a:ea typeface="楷体" panose="02010609060101010101" pitchFamily="49" charset="-122"/>
              </a:rPr>
              <a:t>=</a:t>
            </a:r>
            <a:endParaRPr kumimoji="1" lang="en-US" altLang="zh-CN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37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37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3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3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3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3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73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73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73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3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3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3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73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737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737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737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737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737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73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73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0" dur="80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1" dur="80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80"/>
                                        <p:tgtEl>
                                          <p:spTgt spid="737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2" dur="80"/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3" dur="80"/>
                                        <p:tgtEl>
                                          <p:spTgt spid="737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737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5" grpId="0"/>
      <p:bldP spid="73746" grpId="0"/>
      <p:bldP spid="73747" grpId="0"/>
      <p:bldP spid="73748" grpId="0"/>
      <p:bldP spid="73749" grpId="0"/>
      <p:bldP spid="73750" grpId="0"/>
      <p:bldP spid="73751" grpId="0"/>
      <p:bldP spid="73752" grpId="0"/>
      <p:bldP spid="73753" grpId="0"/>
      <p:bldP spid="73754" grpId="0"/>
      <p:bldP spid="73755" grpId="0"/>
      <p:bldP spid="73756" grpId="0"/>
      <p:bldP spid="73757" grpId="0"/>
      <p:bldP spid="73758" grpId="0" bldLvl="0" animBg="1"/>
      <p:bldP spid="73759" grpId="0"/>
      <p:bldP spid="73760" grpId="0"/>
      <p:bldP spid="73761" grpId="0"/>
      <p:bldP spid="73762" grpId="0" bldLvl="0" animBg="1"/>
      <p:bldP spid="73763" grpId="0" bldLvl="0" animBg="1"/>
      <p:bldP spid="73764" grpId="0"/>
      <p:bldP spid="73765" grpId="0"/>
      <p:bldP spid="73766" grpId="0"/>
      <p:bldP spid="73767" grpId="0"/>
      <p:bldP spid="737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2315</Words>
  <Application>WPS 演示</Application>
  <PresentationFormat>宽屏</PresentationFormat>
  <Paragraphs>406</Paragraphs>
  <Slides>23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Wingdings</vt:lpstr>
      <vt:lpstr>楷体</vt:lpstr>
      <vt:lpstr>Calibri Light</vt:lpstr>
      <vt:lpstr>Times New Roman</vt:lpstr>
      <vt:lpstr>Times New Roman</vt:lpstr>
      <vt:lpstr>Times New Roman</vt:lpstr>
      <vt:lpstr>黑体</vt:lpstr>
      <vt:lpstr>微软雅黑</vt:lpstr>
      <vt:lpstr>Calibri</vt:lpstr>
      <vt:lpstr>Arial Unicode MS</vt:lpstr>
      <vt:lpstr>楷体_GB2312</vt:lpstr>
      <vt:lpstr>方正姚体</vt:lpstr>
      <vt:lpstr>华文新魏</vt:lpstr>
      <vt:lpstr>Aparajita</vt:lpstr>
      <vt:lpstr>Office 主题​​</vt:lpstr>
      <vt:lpstr>物理</vt:lpstr>
      <vt:lpstr>Equation.3</vt:lpstr>
      <vt:lpstr>五、机械效率</vt:lpstr>
      <vt:lpstr>PowerPoint 演示文稿</vt:lpstr>
      <vt:lpstr>复习提问：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2022-08-06T08:53:01Z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9C6BE71C3C484DC3BE7363FB6AA6967F</vt:lpwstr>
  </property>
</Properties>
</file>