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49"/>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848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600200"/>
            <a:ext cx="53848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40317" y="2505075"/>
            <a:ext cx="5158316"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264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l="-10000" r="-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l="-10000" r="-3000"/>
          </a:stretch>
        </a:blip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609600" y="1600200"/>
            <a:ext cx="109728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eaLnBrk="1" hangingPunct="1">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marL="0" marR="0" lvl="0" indent="0" algn="r" defTabSz="914400" rtl="0" eaLnBrk="1" fontAlgn="base" latinLnBrk="0" hangingPunct="1">
              <a:lnSpc>
                <a:spcPct val="100000"/>
              </a:lnSpc>
              <a:spcBef>
                <a:spcPct val="0"/>
              </a:spcBef>
              <a:spcAft>
                <a:spcPct val="0"/>
              </a:spcAft>
              <a:buClrTx/>
              <a:buSzTx/>
              <a:buFontTx/>
              <a:buNone/>
              <a:defRPr/>
            </a:pPr>
            <a:fld id="{4A1E6B21-EE06-4104-A743-083F968E06F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4.wav"/><Relationship Id="rId1" Type="http://schemas.openxmlformats.org/officeDocument/2006/relationships/audio" Target="../media/audio7.wav"/></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10.wav"/></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audio" Target="../media/audio2.wav"/></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audio3.wav"/><Relationship Id="rId1" Type="http://schemas.openxmlformats.org/officeDocument/2006/relationships/image" Target="../media/image10.GIF"/></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5.xml"/><Relationship Id="rId3" Type="http://schemas.openxmlformats.org/officeDocument/2006/relationships/image" Target="../media/image13.jpeg"/><Relationship Id="rId2" Type="http://schemas.openxmlformats.org/officeDocument/2006/relationships/image" Target="../media/image12.GIF"/><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4.GIF"/></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6.jpeg"/><Relationship Id="rId1" Type="http://schemas.openxmlformats.org/officeDocument/2006/relationships/image" Target="../media/image15.GI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2.wav"/><Relationship Id="rId1" Type="http://schemas.openxmlformats.org/officeDocument/2006/relationships/image" Target="../media/image17.GIF"/></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audio" Target="../media/audio7.wav"/></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audio" Target="../media/audio3.wav"/><Relationship Id="rId2" Type="http://schemas.openxmlformats.org/officeDocument/2006/relationships/audio" Target="../media/audio6.wav"/><Relationship Id="rId1" Type="http://schemas.openxmlformats.org/officeDocument/2006/relationships/image" Target="../media/image18.GIF"/></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audio" Target="../media/audio3.wav"/><Relationship Id="rId2" Type="http://schemas.openxmlformats.org/officeDocument/2006/relationships/image" Target="../media/image10.GIF"/><Relationship Id="rId1" Type="http://schemas.openxmlformats.org/officeDocument/2006/relationships/image" Target="../media/image19.GI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3.wav"/><Relationship Id="rId1" Type="http://schemas.openxmlformats.org/officeDocument/2006/relationships/audio" Target="../media/audio2.wav"/></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audio" Target="../media/audio7.wav"/><Relationship Id="rId4" Type="http://schemas.openxmlformats.org/officeDocument/2006/relationships/audio" Target="../media/audio6.wav"/><Relationship Id="rId3" Type="http://schemas.openxmlformats.org/officeDocument/2006/relationships/audio" Target="../media/audio5.wav"/><Relationship Id="rId2" Type="http://schemas.openxmlformats.org/officeDocument/2006/relationships/audio" Target="../media/audio4.wav"/><Relationship Id="rId1" Type="http://schemas.openxmlformats.org/officeDocument/2006/relationships/audio" Target="../media/audio2.wav"/></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audio2.wav"/><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audio" Target="../media/audio8.wav"/><Relationship Id="rId2" Type="http://schemas.openxmlformats.org/officeDocument/2006/relationships/image" Target="../media/image5.GIF"/><Relationship Id="rId1" Type="http://schemas.openxmlformats.org/officeDocument/2006/relationships/image" Target="../media/image4.GIF"/></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audio" Target="../media/audio8.wav"/><Relationship Id="rId4" Type="http://schemas.openxmlformats.org/officeDocument/2006/relationships/audio" Target="../media/audio7.wav"/><Relationship Id="rId3" Type="http://schemas.openxmlformats.org/officeDocument/2006/relationships/audio" Target="../media/audio9.wav"/><Relationship Id="rId2" Type="http://schemas.openxmlformats.org/officeDocument/2006/relationships/image" Target="../media/image7.GIF"/><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audio8.wav"/><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WordArt 5"/>
          <p:cNvSpPr>
            <a:spLocks noTextEdit="1"/>
          </p:cNvSpPr>
          <p:nvPr/>
        </p:nvSpPr>
        <p:spPr>
          <a:xfrm>
            <a:off x="4114800" y="2362200"/>
            <a:ext cx="4321175" cy="1008063"/>
          </a:xfrm>
          <a:prstGeom prst="rect">
            <a:avLst/>
          </a:prstGeom>
        </p:spPr>
        <p:txBody>
          <a:bodyPr wrap="none" fromWordArt="1">
            <a:prstTxWarp prst="textPlain">
              <a:avLst>
                <a:gd name="adj" fmla="val 50000"/>
              </a:avLst>
            </a:prstTxWarp>
            <a:normAutofit fontScale="70000"/>
            <a:scene3d>
              <a:camera prst="legacyPerspectiveBottomRight">
                <a:rot lat="0" lon="21240000" rev="0"/>
              </a:camera>
              <a:lightRig rig="legacyHarsh3" dir="l"/>
            </a:scene3d>
            <a:sp3d extrusionH="430200" prstMaterial="legacyMatte">
              <a:extrusionClr>
                <a:srgbClr val="C0C0C0"/>
              </a:extrusionClr>
            </a:sp3d>
          </a:bodyPr>
          <a:p>
            <a:pPr algn="ctr"/>
            <a:r>
              <a:rPr lang="zh-CN" altLang="en-US" sz="8000">
                <a:solidFill>
                  <a:srgbClr val="FF9900">
                    <a:alpha val="49019"/>
                  </a:srgbClr>
                </a:solidFill>
                <a:latin typeface="宋体" panose="02010600030101010101" pitchFamily="2" charset="-122"/>
                <a:ea typeface="宋体" panose="02010600030101010101" pitchFamily="2" charset="-122"/>
              </a:rPr>
              <a:t>内能  热传递</a:t>
            </a:r>
            <a:endParaRPr lang="zh-CN" altLang="en-US" sz="8000">
              <a:solidFill>
                <a:srgbClr val="FF9900">
                  <a:alpha val="49019"/>
                </a:srgbClr>
              </a:solidFill>
              <a:latin typeface="宋体" panose="02010600030101010101" pitchFamily="2" charset="-122"/>
              <a:ea typeface="宋体" panose="02010600030101010101"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Rectangle 2"/>
          <p:cNvSpPr>
            <a:spLocks noGrp="1"/>
          </p:cNvSpPr>
          <p:nvPr>
            <p:ph idx="1"/>
          </p:nvPr>
        </p:nvSpPr>
        <p:spPr>
          <a:xfrm>
            <a:off x="1774825" y="774700"/>
            <a:ext cx="8229600" cy="4525963"/>
          </a:xfrm>
        </p:spPr>
        <p:txBody>
          <a:bodyPr vert="horz" wrap="square" lIns="91440" tIns="45720" rIns="91440" bIns="45720" anchor="t" anchorCtr="0"/>
          <a:p>
            <a:pPr eaLnBrk="1" hangingPunct="1"/>
            <a:r>
              <a:rPr lang="zh-CN" altLang="en-US" b="1" dirty="0"/>
              <a:t>一、内能定义</a:t>
            </a:r>
            <a:endParaRPr lang="zh-CN" altLang="en-US" b="1" dirty="0"/>
          </a:p>
          <a:p>
            <a:pPr eaLnBrk="1" hangingPunct="1"/>
            <a:r>
              <a:rPr lang="zh-CN" altLang="en-US" sz="3600" b="1" dirty="0"/>
              <a:t>物体内所有分子做无规则运动的动能和分子势能的总和叫做物体的内能</a:t>
            </a:r>
            <a:endParaRPr lang="zh-CN" altLang="en-US" sz="3600" b="1" dirty="0"/>
          </a:p>
        </p:txBody>
      </p:sp>
      <p:grpSp>
        <p:nvGrpSpPr>
          <p:cNvPr id="80899" name="Group 3"/>
          <p:cNvGrpSpPr/>
          <p:nvPr/>
        </p:nvGrpSpPr>
        <p:grpSpPr>
          <a:xfrm>
            <a:off x="4008438" y="5229225"/>
            <a:ext cx="5902325" cy="719138"/>
            <a:chOff x="1565" y="3294"/>
            <a:chExt cx="3718" cy="453"/>
          </a:xfrm>
        </p:grpSpPr>
        <p:sp>
          <p:nvSpPr>
            <p:cNvPr id="11268" name="Text Box 4"/>
            <p:cNvSpPr txBox="1"/>
            <p:nvPr/>
          </p:nvSpPr>
          <p:spPr>
            <a:xfrm>
              <a:off x="1565" y="3294"/>
              <a:ext cx="3356" cy="36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t>看图片思考哪些物体有内能</a:t>
              </a:r>
              <a:endParaRPr lang="zh-CN" altLang="en-US" b="1" dirty="0"/>
            </a:p>
          </p:txBody>
        </p:sp>
        <p:sp>
          <p:nvSpPr>
            <p:cNvPr id="11269" name="AutoShape 5"/>
            <p:cNvSpPr/>
            <p:nvPr/>
          </p:nvSpPr>
          <p:spPr>
            <a:xfrm rot="5202458">
              <a:off x="4898" y="3362"/>
              <a:ext cx="317" cy="453"/>
            </a:xfrm>
            <a:custGeom>
              <a:avLst/>
              <a:gdLst>
                <a:gd name="txL" fmla="*/ 12401 w 21600"/>
                <a:gd name="txT" fmla="*/ 2909 h 21600"/>
                <a:gd name="txR" fmla="*/ 18261 w 21600"/>
                <a:gd name="txB" fmla="*/ 9250 h 21600"/>
              </a:gdLst>
              <a:ahLst/>
              <a:cxnLst>
                <a:cxn ang="17694720">
                  <a:pos x="0" y="0"/>
                </a:cxn>
                <a:cxn ang="5898240">
                  <a:pos x="0" y="0"/>
                </a:cxn>
                <a:cxn ang="5898240">
                  <a:pos x="0" y="0"/>
                </a:cxn>
                <a:cxn ang="0">
                  <a:pos x="0" y="0"/>
                </a:cxn>
              </a:cxnLst>
              <a:rect l="txL" t="txT" r="txR" b="txB"/>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80898">
                                            <p:txEl>
                                              <p:charRg st="7" end="39"/>
                                            </p:txEl>
                                          </p:spTgt>
                                        </p:tgtEl>
                                        <p:attrNameLst>
                                          <p:attrName>style.visibility</p:attrName>
                                        </p:attrNameLst>
                                      </p:cBhvr>
                                      <p:to>
                                        <p:strVal val="visible"/>
                                      </p:to>
                                    </p:set>
                                    <p:anim calcmode="discrete" valueType="clr">
                                      <p:cBhvr override="childStyle">
                                        <p:cTn id="7" dur="500"/>
                                        <p:tgtEl>
                                          <p:spTgt spid="80898">
                                            <p:txEl>
                                              <p:charRg st="7" end="39"/>
                                            </p:txEl>
                                          </p:spTgt>
                                        </p:tgtEl>
                                        <p:attrNameLst>
                                          <p:attrName>style.color</p:attrName>
                                        </p:attrNameLst>
                                      </p:cBhvr>
                                      <p:tavLst>
                                        <p:tav tm="0">
                                          <p:val>
                                            <p:clrVal>
                                              <a:schemeClr val="tx1"/>
                                            </p:clrVal>
                                          </p:val>
                                        </p:tav>
                                        <p:tav tm="50000">
                                          <p:val>
                                            <p:clrVal>
                                              <a:schemeClr val="tx1"/>
                                            </p:clrVal>
                                          </p:val>
                                        </p:tav>
                                      </p:tavLst>
                                    </p:anim>
                                    <p:anim calcmode="discrete" valueType="clr">
                                      <p:cBhvr>
                                        <p:cTn id="8" dur="500"/>
                                        <p:tgtEl>
                                          <p:spTgt spid="80898">
                                            <p:txEl>
                                              <p:charRg st="7" end="39"/>
                                            </p:txEl>
                                          </p:spTgt>
                                        </p:tgtEl>
                                        <p:attrNameLst>
                                          <p:attrName>fillcolor</p:attrName>
                                        </p:attrNameLst>
                                      </p:cBhvr>
                                      <p:tavLst>
                                        <p:tav tm="0">
                                          <p:val>
                                            <p:clrVal>
                                              <a:schemeClr val="accent2"/>
                                            </p:clrVal>
                                          </p:val>
                                        </p:tav>
                                        <p:tav tm="50000">
                                          <p:val>
                                            <p:clrVal>
                                              <a:schemeClr val="hlink"/>
                                            </p:clrVal>
                                          </p:val>
                                        </p:tav>
                                      </p:tavLst>
                                    </p:anim>
                                    <p:set>
                                      <p:cBhvr>
                                        <p:cTn id="9" dur="500"/>
                                        <p:tgtEl>
                                          <p:spTgt spid="80898">
                                            <p:txEl>
                                              <p:charRg st="7" end="39"/>
                                            </p:txEl>
                                          </p:spTgt>
                                        </p:tgtEl>
                                        <p:attrNameLst>
                                          <p:attrName>fill.type</p:attrName>
                                        </p:attrNameLst>
                                      </p:cBhvr>
                                      <p:to>
                                        <p:strVal val="solid"/>
                                      </p:to>
                                    </p:set>
                                  </p:childTnLst>
                                  <p:subTnLst>
                                    <p:audio>
                                      <p:cMediaNode vol="96000">
                                        <p:cTn display="0" masterRel="sameClick">
                                          <p:stCondLst>
                                            <p:cond evt="begin" delay="0">
                                              <p:tn val="5"/>
                                            </p:cond>
                                          </p:stCondLst>
                                          <p:endCondLst>
                                            <p:cond evt="onStopAudio" delay="0">
                                              <p:tgtEl>
                                                <p:sldTgt/>
                                              </p:tgtEl>
                                            </p:cond>
                                          </p:endCondLst>
                                        </p:cTn>
                                        <p:tgtEl>
                                          <p:sndTgt r:embed="rId1" name="type.wav"/>
                                        </p:tgtEl>
                                      </p:cMediaNode>
                                    </p:audio>
                                  </p:sub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0899"/>
                                        </p:tgtEl>
                                        <p:attrNameLst>
                                          <p:attrName>style.visibility</p:attrName>
                                        </p:attrNameLst>
                                      </p:cBhvr>
                                      <p:to>
                                        <p:strVal val="visible"/>
                                      </p:to>
                                    </p:set>
                                    <p:anim calcmode="lin" valueType="num">
                                      <p:cBhvr additive="base">
                                        <p:cTn id="14" dur="500" fill="hold"/>
                                        <p:tgtEl>
                                          <p:spTgt spid="80899"/>
                                        </p:tgtEl>
                                        <p:attrNameLst>
                                          <p:attrName>ppt_x</p:attrName>
                                        </p:attrNameLst>
                                      </p:cBhvr>
                                      <p:tavLst>
                                        <p:tav tm="0">
                                          <p:val>
                                            <p:strVal val="#ppt_x"/>
                                          </p:val>
                                        </p:tav>
                                        <p:tav tm="100000">
                                          <p:val>
                                            <p:strVal val="#ppt_x"/>
                                          </p:val>
                                        </p:tav>
                                      </p:tavLst>
                                    </p:anim>
                                    <p:anim calcmode="lin" valueType="num">
                                      <p:cBhvr additive="base">
                                        <p:cTn id="15" dur="500" fill="hold"/>
                                        <p:tgtEl>
                                          <p:spTgt spid="80899"/>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12"/>
                                            </p:cond>
                                          </p:stCondLst>
                                          <p:endCondLst>
                                            <p:cond evt="onStopAudio" delay="0">
                                              <p:tgtEl>
                                                <p:sldTgt/>
                                              </p:tgtEl>
                                            </p:cond>
                                          </p:endCondLst>
                                        </p:cTn>
                                        <p:tgtEl>
                                          <p:sndTgt r:embed="rId2"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p:cNvSpPr>
          <p:nvPr>
            <p:ph type="title"/>
          </p:nvPr>
        </p:nvSpPr>
        <p:spPr/>
        <p:txBody>
          <a:bodyPr vert="horz" wrap="square" lIns="91440" tIns="45720" rIns="91440" bIns="45720" anchor="ctr" anchorCtr="0"/>
          <a:p>
            <a:pPr eaLnBrk="1" hangingPunct="1"/>
            <a:endParaRPr lang="zh-CN" altLang="zh-CN" dirty="0"/>
          </a:p>
        </p:txBody>
      </p:sp>
      <p:sp>
        <p:nvSpPr>
          <p:cNvPr id="12291" name="Rectangle 3"/>
          <p:cNvSpPr>
            <a:spLocks noGrp="1"/>
          </p:cNvSpPr>
          <p:nvPr>
            <p:ph idx="1"/>
          </p:nvPr>
        </p:nvSpPr>
        <p:spPr/>
        <p:txBody>
          <a:bodyPr vert="horz" wrap="square" lIns="91440" tIns="45720" rIns="91440" bIns="45720" anchor="t" anchorCtr="0"/>
          <a:p>
            <a:pPr eaLnBrk="1" hangingPunct="1"/>
            <a:endParaRPr lang="zh-CN" altLang="zh-CN" dirty="0"/>
          </a:p>
        </p:txBody>
      </p:sp>
      <p:pic>
        <p:nvPicPr>
          <p:cNvPr id="12292" name="Picture 4" descr="12－图片-29 自行车胎爆炸"/>
          <p:cNvPicPr>
            <a:picLocks noChangeAspect="1"/>
          </p:cNvPicPr>
          <p:nvPr/>
        </p:nvPicPr>
        <p:blipFill>
          <a:blip r:embed="rId1"/>
          <a:stretch>
            <a:fillRect/>
          </a:stretch>
        </p:blipFill>
        <p:spPr>
          <a:xfrm>
            <a:off x="1862138" y="-14287"/>
            <a:ext cx="8424862" cy="6872287"/>
          </a:xfrm>
          <a:prstGeom prst="rect">
            <a:avLst/>
          </a:prstGeom>
          <a:noFill/>
          <a:ln w="9525">
            <a:noFill/>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2"/>
          <p:cNvSpPr>
            <a:spLocks noGrp="1"/>
          </p:cNvSpPr>
          <p:nvPr>
            <p:ph idx="1"/>
          </p:nvPr>
        </p:nvSpPr>
        <p:spPr>
          <a:xfrm>
            <a:off x="1919288" y="703263"/>
            <a:ext cx="8229600" cy="4525962"/>
          </a:xfrm>
        </p:spPr>
        <p:txBody>
          <a:bodyPr vert="horz" wrap="square" lIns="91440" tIns="45720" rIns="91440" bIns="45720" anchor="t" anchorCtr="0"/>
          <a:p>
            <a:pPr eaLnBrk="1" hangingPunct="1"/>
            <a:r>
              <a:rPr lang="zh-CN" altLang="en-US" b="1" dirty="0"/>
              <a:t>由于一切物体内分子的热运动永不停息，因此任何一个物体都具有内能。</a:t>
            </a:r>
            <a:endParaRPr lang="zh-CN" altLang="en-US" b="1" dirty="0"/>
          </a:p>
        </p:txBody>
      </p:sp>
      <p:sp>
        <p:nvSpPr>
          <p:cNvPr id="83971" name="Line 3"/>
          <p:cNvSpPr/>
          <p:nvPr/>
        </p:nvSpPr>
        <p:spPr>
          <a:xfrm flipV="1">
            <a:off x="3214688" y="1700213"/>
            <a:ext cx="2376487" cy="22225"/>
          </a:xfrm>
          <a:prstGeom prst="line">
            <a:avLst/>
          </a:prstGeom>
          <a:ln w="28575" cap="flat" cmpd="sng">
            <a:solidFill>
              <a:srgbClr val="FF3300"/>
            </a:solidFill>
            <a:prstDash val="solid"/>
            <a:headEnd type="none" w="med" len="med"/>
            <a:tailEnd type="none" w="med" len="med"/>
          </a:ln>
        </p:spPr>
      </p:sp>
      <p:sp>
        <p:nvSpPr>
          <p:cNvPr id="83972" name="Text Box 4"/>
          <p:cNvSpPr txBox="1"/>
          <p:nvPr/>
        </p:nvSpPr>
        <p:spPr>
          <a:xfrm>
            <a:off x="2526030" y="4308158"/>
            <a:ext cx="470058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b="1" dirty="0"/>
              <a:t>内能与温度什么关系？</a:t>
            </a:r>
            <a:endParaRPr lang="zh-CN" alt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0">
                                            <p:txEl>
                                              <p:charRg st="0" end="3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83971"/>
                                        </p:tgtEl>
                                        <p:attrNameLst>
                                          <p:attrName>style.visibility</p:attrName>
                                        </p:attrNameLst>
                                      </p:cBhvr>
                                      <p:to>
                                        <p:strVal val="visible"/>
                                      </p:to>
                                    </p:set>
                                    <p:anim calcmode="lin" valueType="num">
                                      <p:cBhvr>
                                        <p:cTn id="11" dur="1000" fill="hold"/>
                                        <p:tgtEl>
                                          <p:spTgt spid="83971"/>
                                        </p:tgtEl>
                                        <p:attrNameLst>
                                          <p:attrName>ppt_w</p:attrName>
                                        </p:attrNameLst>
                                      </p:cBhvr>
                                      <p:tavLst>
                                        <p:tav tm="0">
                                          <p:val>
                                            <p:strVal val="#ppt_w*0.70"/>
                                          </p:val>
                                        </p:tav>
                                        <p:tav tm="100000">
                                          <p:val>
                                            <p:strVal val="#ppt_w"/>
                                          </p:val>
                                        </p:tav>
                                      </p:tavLst>
                                    </p:anim>
                                    <p:anim calcmode="lin" valueType="num">
                                      <p:cBhvr>
                                        <p:cTn id="12" dur="1000" fill="hold"/>
                                        <p:tgtEl>
                                          <p:spTgt spid="83971"/>
                                        </p:tgtEl>
                                        <p:attrNameLst>
                                          <p:attrName>ppt_h</p:attrName>
                                        </p:attrNameLst>
                                      </p:cBhvr>
                                      <p:tavLst>
                                        <p:tav tm="0">
                                          <p:val>
                                            <p:strVal val="#ppt_h"/>
                                          </p:val>
                                        </p:tav>
                                        <p:tav tm="100000">
                                          <p:val>
                                            <p:strVal val="#ppt_h"/>
                                          </p:val>
                                        </p:tav>
                                      </p:tavLst>
                                    </p:anim>
                                    <p:animEffect transition="in" filter="fade">
                                      <p:cBhvr>
                                        <p:cTn id="13" dur="1000"/>
                                        <p:tgtEl>
                                          <p:spTgt spid="83971"/>
                                        </p:tgtEl>
                                      </p:cBhvr>
                                    </p:animEffect>
                                  </p:childTnLst>
                                  <p:subTnLst>
                                    <p:audio>
                                      <p:cMediaNode>
                                        <p:cTn display="0" masterRel="sameClick">
                                          <p:stCondLst>
                                            <p:cond evt="begin" delay="0">
                                              <p:tn val="9"/>
                                            </p:cond>
                                          </p:stCondLst>
                                          <p:endCondLst>
                                            <p:cond evt="onStopAudio" delay="0">
                                              <p:tgtEl>
                                                <p:sldTgt/>
                                              </p:tgtEl>
                                            </p:cond>
                                          </p:endCondLst>
                                        </p:cTn>
                                        <p:tgtEl>
                                          <p:sndTgt r:embed="rId1" name="laser.wav"/>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83972"/>
                                        </p:tgtEl>
                                        <p:attrNameLst>
                                          <p:attrName>style.visibility</p:attrName>
                                        </p:attrNameLst>
                                      </p:cBhvr>
                                      <p:to>
                                        <p:strVal val="visible"/>
                                      </p:to>
                                    </p:set>
                                    <p:anim calcmode="lin" valueType="num">
                                      <p:cBhvr additive="base">
                                        <p:cTn id="18" dur="500" fill="hold"/>
                                        <p:tgtEl>
                                          <p:spTgt spid="83972"/>
                                        </p:tgtEl>
                                        <p:attrNameLst>
                                          <p:attrName>ppt_x</p:attrName>
                                        </p:attrNameLst>
                                      </p:cBhvr>
                                      <p:tavLst>
                                        <p:tav tm="0">
                                          <p:val>
                                            <p:strVal val="1+#ppt_w/2"/>
                                          </p:val>
                                        </p:tav>
                                        <p:tav tm="100000">
                                          <p:val>
                                            <p:strVal val="#ppt_x"/>
                                          </p:val>
                                        </p:tav>
                                      </p:tavLst>
                                    </p:anim>
                                    <p:anim calcmode="lin" valueType="num">
                                      <p:cBhvr additive="base">
                                        <p:cTn id="19" dur="500" fill="hold"/>
                                        <p:tgtEl>
                                          <p:spTgt spid="839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2"/>
          <p:cNvSpPr>
            <a:spLocks noGrp="1"/>
          </p:cNvSpPr>
          <p:nvPr>
            <p:ph type="title"/>
          </p:nvPr>
        </p:nvSpPr>
        <p:spPr>
          <a:xfrm>
            <a:off x="2189163" y="549275"/>
            <a:ext cx="7777162" cy="1944688"/>
          </a:xfrm>
        </p:spPr>
        <p:txBody>
          <a:bodyPr vert="horz" wrap="square" lIns="91440" tIns="45720" rIns="91440" bIns="45720" anchor="ctr" anchorCtr="0"/>
          <a:p>
            <a:pPr algn="l" eaLnBrk="1" hangingPunct="1"/>
            <a:r>
              <a:rPr lang="en-US" altLang="zh-CN" sz="3200" b="1" dirty="0">
                <a:solidFill>
                  <a:schemeClr val="bg1"/>
                </a:solidFill>
                <a:latin typeface="楷体_GB2312" panose="02010609030101010101" pitchFamily="49" charset="-122"/>
                <a:ea typeface="楷体_GB2312" panose="02010609030101010101" pitchFamily="49" charset="-122"/>
              </a:rPr>
              <a:t>    </a:t>
            </a:r>
            <a:r>
              <a:rPr lang="en-US" altLang="zh-CN" sz="3200" b="1" dirty="0">
                <a:solidFill>
                  <a:schemeClr val="tx1"/>
                </a:solidFill>
                <a:latin typeface="宋体" panose="02010600030101010101" pitchFamily="2" charset="-122"/>
              </a:rPr>
              <a:t>A</a:t>
            </a:r>
            <a:r>
              <a:rPr lang="zh-CN" altLang="en-US" sz="3200" b="1" dirty="0">
                <a:solidFill>
                  <a:schemeClr val="tx1"/>
                </a:solidFill>
                <a:latin typeface="宋体" panose="02010600030101010101" pitchFamily="2" charset="-122"/>
              </a:rPr>
              <a:t>杯中装的是热水，因为温度越高，分子的无规则运动越剧烈，分子的动能就越大，物体的内能增加，因此红墨水在</a:t>
            </a:r>
            <a:r>
              <a:rPr lang="en-US" altLang="zh-CN" sz="3200" b="1" dirty="0">
                <a:solidFill>
                  <a:schemeClr val="tx1"/>
                </a:solidFill>
                <a:latin typeface="宋体" panose="02010600030101010101" pitchFamily="2" charset="-122"/>
              </a:rPr>
              <a:t>A</a:t>
            </a:r>
            <a:r>
              <a:rPr lang="zh-CN" altLang="en-US" sz="3200" b="1" dirty="0">
                <a:solidFill>
                  <a:schemeClr val="tx1"/>
                </a:solidFill>
                <a:latin typeface="宋体" panose="02010600030101010101" pitchFamily="2" charset="-122"/>
              </a:rPr>
              <a:t>杯中扩散得快。</a:t>
            </a:r>
            <a:endParaRPr lang="zh-CN" altLang="en-US" sz="3200" b="1" dirty="0">
              <a:solidFill>
                <a:schemeClr val="tx1"/>
              </a:solidFill>
              <a:latin typeface="宋体" panose="02010600030101010101" pitchFamily="2" charset="-122"/>
            </a:endParaRPr>
          </a:p>
        </p:txBody>
      </p:sp>
      <p:sp>
        <p:nvSpPr>
          <p:cNvPr id="86019" name="Text Box 3"/>
          <p:cNvSpPr txBox="1"/>
          <p:nvPr/>
        </p:nvSpPr>
        <p:spPr>
          <a:xfrm>
            <a:off x="2314575" y="3024188"/>
            <a:ext cx="7561263"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solidFill>
                  <a:schemeClr val="bg1"/>
                </a:solidFill>
                <a:latin typeface="楷体_GB2312" panose="02010609030101010101" pitchFamily="49" charset="-122"/>
                <a:ea typeface="楷体_GB2312" panose="02010609030101010101" pitchFamily="49" charset="-122"/>
              </a:rPr>
              <a:t>   </a:t>
            </a:r>
            <a:r>
              <a:rPr lang="zh-CN" altLang="en-US" b="1" dirty="0">
                <a:latin typeface="宋体" panose="02010600030101010101" pitchFamily="2" charset="-122"/>
              </a:rPr>
              <a:t>结论：同一个物体，温度越高，内能越大。</a:t>
            </a:r>
            <a:endParaRPr lang="zh-CN" altLang="en-US" b="1"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fade">
                                      <p:cBhvr>
                                        <p:cTn id="7" dur="2000"/>
                                        <p:tgtEl>
                                          <p:spTgt spid="860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6019"/>
                                        </p:tgtEl>
                                        <p:attrNameLst>
                                          <p:attrName>style.visibility</p:attrName>
                                        </p:attrNameLst>
                                      </p:cBhvr>
                                      <p:to>
                                        <p:strVal val="visible"/>
                                      </p:to>
                                    </p:set>
                                    <p:animEffect transition="in" filter="fade">
                                      <p:cBhvr>
                                        <p:cTn id="12" dur="2000"/>
                                        <p:tgtEl>
                                          <p:spTgt spid="86019"/>
                                        </p:tgtEl>
                                      </p:cBhvr>
                                    </p:animEffect>
                                  </p:childTnLst>
                                  <p:subTnLst>
                                    <p:audio>
                                      <p:cMediaNode vol="98000">
                                        <p:cTn display="0" masterRel="sameClick">
                                          <p:stCondLst>
                                            <p:cond evt="begin" delay="0">
                                              <p:tn val="10"/>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P spid="860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ext Box 2"/>
          <p:cNvSpPr txBox="1"/>
          <p:nvPr/>
        </p:nvSpPr>
        <p:spPr>
          <a:xfrm>
            <a:off x="2057400" y="685800"/>
            <a:ext cx="8305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solidFill>
                  <a:srgbClr val="FFCC00"/>
                </a:solidFill>
                <a:latin typeface="Times New Roman" panose="02020603050405020304" pitchFamily="18" charset="0"/>
              </a:rPr>
              <a:t>二</a:t>
            </a:r>
            <a:r>
              <a:rPr lang="en-US" altLang="zh-CN" b="1" dirty="0">
                <a:solidFill>
                  <a:srgbClr val="FFCC00"/>
                </a:solidFill>
                <a:latin typeface="Times New Roman" panose="02020603050405020304" pitchFamily="18" charset="0"/>
              </a:rPr>
              <a:t>.</a:t>
            </a:r>
            <a:r>
              <a:rPr lang="zh-CN" altLang="en-US" b="1" dirty="0">
                <a:solidFill>
                  <a:srgbClr val="FFCC00"/>
                </a:solidFill>
                <a:latin typeface="Times New Roman" panose="02020603050405020304" pitchFamily="18" charset="0"/>
              </a:rPr>
              <a:t>内能跟温度的关系</a:t>
            </a:r>
            <a:endParaRPr lang="zh-CN" altLang="en-US" b="1" dirty="0">
              <a:solidFill>
                <a:srgbClr val="FFCC00"/>
              </a:solidFill>
              <a:latin typeface="Times New Roman" panose="02020603050405020304" pitchFamily="18" charset="0"/>
            </a:endParaRPr>
          </a:p>
        </p:txBody>
      </p:sp>
      <p:sp>
        <p:nvSpPr>
          <p:cNvPr id="87043" name="Text Box 3"/>
          <p:cNvSpPr txBox="1"/>
          <p:nvPr/>
        </p:nvSpPr>
        <p:spPr>
          <a:xfrm>
            <a:off x="2063750" y="1628775"/>
            <a:ext cx="1828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solidFill>
                  <a:srgbClr val="FFCC00"/>
                </a:solidFill>
                <a:latin typeface="Times New Roman" panose="02020603050405020304" pitchFamily="18" charset="0"/>
              </a:rPr>
              <a:t>温度越高</a:t>
            </a:r>
            <a:endParaRPr lang="zh-CN" altLang="en-US" b="1" dirty="0">
              <a:solidFill>
                <a:srgbClr val="FFCC00"/>
              </a:solidFill>
              <a:latin typeface="Times New Roman" panose="02020603050405020304" pitchFamily="18" charset="0"/>
            </a:endParaRPr>
          </a:p>
        </p:txBody>
      </p:sp>
      <p:grpSp>
        <p:nvGrpSpPr>
          <p:cNvPr id="87044" name="Group 4"/>
          <p:cNvGrpSpPr/>
          <p:nvPr/>
        </p:nvGrpSpPr>
        <p:grpSpPr>
          <a:xfrm>
            <a:off x="2208213" y="2134553"/>
            <a:ext cx="5256212" cy="584199"/>
            <a:chOff x="385" y="1661"/>
            <a:chExt cx="3311" cy="368"/>
          </a:xfrm>
        </p:grpSpPr>
        <p:sp>
          <p:nvSpPr>
            <p:cNvPr id="15378" name="Text Box 5"/>
            <p:cNvSpPr txBox="1"/>
            <p:nvPr/>
          </p:nvSpPr>
          <p:spPr>
            <a:xfrm>
              <a:off x="839" y="1661"/>
              <a:ext cx="2857" cy="36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分子无规则运动越剧烈</a:t>
              </a:r>
              <a:endParaRPr lang="zh-CN" altLang="en-US" b="1" dirty="0">
                <a:latin typeface="Times New Roman" panose="02020603050405020304" pitchFamily="18" charset="0"/>
              </a:endParaRPr>
            </a:p>
          </p:txBody>
        </p:sp>
        <p:sp>
          <p:nvSpPr>
            <p:cNvPr id="15379" name="AutoShape 6"/>
            <p:cNvSpPr/>
            <p:nvPr/>
          </p:nvSpPr>
          <p:spPr>
            <a:xfrm>
              <a:off x="385" y="1797"/>
              <a:ext cx="528" cy="96"/>
            </a:xfrm>
            <a:prstGeom prst="rightArrow">
              <a:avLst>
                <a:gd name="adj1" fmla="val 50000"/>
                <a:gd name="adj2" fmla="val 1375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87047" name="Group 7"/>
          <p:cNvGrpSpPr/>
          <p:nvPr/>
        </p:nvGrpSpPr>
        <p:grpSpPr>
          <a:xfrm>
            <a:off x="2208213" y="2782253"/>
            <a:ext cx="4391025" cy="584199"/>
            <a:chOff x="295" y="2205"/>
            <a:chExt cx="2766" cy="368"/>
          </a:xfrm>
        </p:grpSpPr>
        <p:sp>
          <p:nvSpPr>
            <p:cNvPr id="15376" name="AutoShape 8"/>
            <p:cNvSpPr/>
            <p:nvPr/>
          </p:nvSpPr>
          <p:spPr>
            <a:xfrm>
              <a:off x="295" y="2341"/>
              <a:ext cx="528" cy="96"/>
            </a:xfrm>
            <a:prstGeom prst="rightArrow">
              <a:avLst>
                <a:gd name="adj1" fmla="val 50000"/>
                <a:gd name="adj2" fmla="val 1375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5377" name="Text Box 9"/>
            <p:cNvSpPr txBox="1"/>
            <p:nvPr/>
          </p:nvSpPr>
          <p:spPr>
            <a:xfrm>
              <a:off x="703" y="2205"/>
              <a:ext cx="2358" cy="36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分子动能就越大</a:t>
              </a:r>
              <a:r>
                <a:rPr lang="en-US" altLang="zh-CN" b="1" dirty="0">
                  <a:latin typeface="Times New Roman" panose="02020603050405020304" pitchFamily="18" charset="0"/>
                </a:rPr>
                <a:t>.</a:t>
              </a:r>
              <a:endParaRPr lang="en-US" altLang="zh-CN" b="1" dirty="0">
                <a:latin typeface="Times New Roman" panose="02020603050405020304" pitchFamily="18" charset="0"/>
              </a:endParaRPr>
            </a:p>
          </p:txBody>
        </p:sp>
      </p:grpSp>
      <p:grpSp>
        <p:nvGrpSpPr>
          <p:cNvPr id="87050" name="Group 10"/>
          <p:cNvGrpSpPr/>
          <p:nvPr/>
        </p:nvGrpSpPr>
        <p:grpSpPr>
          <a:xfrm>
            <a:off x="2208213" y="3933825"/>
            <a:ext cx="6408737" cy="584201"/>
            <a:chOff x="476" y="3566"/>
            <a:chExt cx="4037" cy="368"/>
          </a:xfrm>
        </p:grpSpPr>
        <p:sp>
          <p:nvSpPr>
            <p:cNvPr id="15374" name="Text Box 11"/>
            <p:cNvSpPr txBox="1"/>
            <p:nvPr/>
          </p:nvSpPr>
          <p:spPr>
            <a:xfrm>
              <a:off x="930" y="3566"/>
              <a:ext cx="3583" cy="36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solidFill>
                    <a:srgbClr val="FFCC00"/>
                  </a:solidFill>
                  <a:latin typeface="Times New Roman" panose="02020603050405020304" pitchFamily="18" charset="0"/>
                </a:rPr>
                <a:t>这个物体的内能也就增加</a:t>
              </a:r>
              <a:endParaRPr lang="zh-CN" altLang="en-US" b="1" dirty="0">
                <a:solidFill>
                  <a:srgbClr val="FFCC00"/>
                </a:solidFill>
                <a:latin typeface="Times New Roman" panose="02020603050405020304" pitchFamily="18" charset="0"/>
              </a:endParaRPr>
            </a:p>
          </p:txBody>
        </p:sp>
        <p:sp>
          <p:nvSpPr>
            <p:cNvPr id="15375" name="AutoShape 12"/>
            <p:cNvSpPr/>
            <p:nvPr/>
          </p:nvSpPr>
          <p:spPr>
            <a:xfrm>
              <a:off x="476" y="3702"/>
              <a:ext cx="528" cy="96"/>
            </a:xfrm>
            <a:prstGeom prst="rightArrow">
              <a:avLst>
                <a:gd name="adj1" fmla="val 50000"/>
                <a:gd name="adj2" fmla="val 1375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87053" name="Group 13"/>
          <p:cNvGrpSpPr/>
          <p:nvPr/>
        </p:nvGrpSpPr>
        <p:grpSpPr>
          <a:xfrm>
            <a:off x="2208213" y="3357563"/>
            <a:ext cx="8208962" cy="584199"/>
            <a:chOff x="249" y="2592"/>
            <a:chExt cx="5171" cy="368"/>
          </a:xfrm>
        </p:grpSpPr>
        <p:sp>
          <p:nvSpPr>
            <p:cNvPr id="15372" name="Text Box 14"/>
            <p:cNvSpPr txBox="1"/>
            <p:nvPr/>
          </p:nvSpPr>
          <p:spPr>
            <a:xfrm>
              <a:off x="624" y="2592"/>
              <a:ext cx="4796" cy="368"/>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组成这个物体的所有分子的动能总和增加</a:t>
              </a:r>
              <a:endParaRPr lang="zh-CN" altLang="en-US" b="1" dirty="0">
                <a:latin typeface="Times New Roman" panose="02020603050405020304" pitchFamily="18" charset="0"/>
              </a:endParaRPr>
            </a:p>
          </p:txBody>
        </p:sp>
        <p:sp>
          <p:nvSpPr>
            <p:cNvPr id="15373" name="AutoShape 15"/>
            <p:cNvSpPr/>
            <p:nvPr/>
          </p:nvSpPr>
          <p:spPr>
            <a:xfrm>
              <a:off x="249" y="2750"/>
              <a:ext cx="528" cy="96"/>
            </a:xfrm>
            <a:prstGeom prst="rightArrow">
              <a:avLst>
                <a:gd name="adj1" fmla="val 50000"/>
                <a:gd name="adj2" fmla="val 1375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87056" name="Text Box 16"/>
          <p:cNvSpPr txBox="1"/>
          <p:nvPr/>
        </p:nvSpPr>
        <p:spPr>
          <a:xfrm>
            <a:off x="2279650" y="5300663"/>
            <a:ext cx="770413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物体的内能增加时，温度是不是一定升高？</a:t>
            </a:r>
            <a:endParaRPr lang="zh-CN" altLang="en-US" b="1" dirty="0">
              <a:latin typeface="Times New Roman" panose="02020603050405020304" pitchFamily="18" charset="0"/>
            </a:endParaRPr>
          </a:p>
        </p:txBody>
      </p:sp>
      <p:grpSp>
        <p:nvGrpSpPr>
          <p:cNvPr id="87057" name="Group 17"/>
          <p:cNvGrpSpPr/>
          <p:nvPr/>
        </p:nvGrpSpPr>
        <p:grpSpPr>
          <a:xfrm>
            <a:off x="1919288" y="4724400"/>
            <a:ext cx="2232025" cy="755650"/>
            <a:chOff x="1746" y="1888"/>
            <a:chExt cx="1406" cy="476"/>
          </a:xfrm>
        </p:grpSpPr>
        <p:pic>
          <p:nvPicPr>
            <p:cNvPr id="15370" name="Picture 18" descr="q4"/>
            <p:cNvPicPr>
              <a:picLocks noChangeAspect="1"/>
            </p:cNvPicPr>
            <p:nvPr/>
          </p:nvPicPr>
          <p:blipFill>
            <a:blip r:embed="rId1"/>
            <a:stretch>
              <a:fillRect/>
            </a:stretch>
          </p:blipFill>
          <p:spPr>
            <a:xfrm>
              <a:off x="1746" y="1933"/>
              <a:ext cx="726" cy="431"/>
            </a:xfrm>
            <a:prstGeom prst="rect">
              <a:avLst/>
            </a:prstGeom>
            <a:noFill/>
            <a:ln w="9525">
              <a:noFill/>
            </a:ln>
          </p:spPr>
        </p:pic>
        <p:sp>
          <p:nvSpPr>
            <p:cNvPr id="15371" name="WordArt 19"/>
            <p:cNvSpPr>
              <a:spLocks noTextEdit="1"/>
            </p:cNvSpPr>
            <p:nvPr/>
          </p:nvSpPr>
          <p:spPr>
            <a:xfrm>
              <a:off x="2426" y="1888"/>
              <a:ext cx="726" cy="40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FF9900"/>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思考</a:t>
              </a:r>
              <a:endParaRPr lang="zh-CN" altLang="en-US" sz="3600">
                <a:ln w="12700" cap="flat" cmpd="sng">
                  <a:solidFill>
                    <a:srgbClr val="FF9900"/>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 calcmode="lin" valueType="num">
                                      <p:cBhvr additive="base">
                                        <p:cTn id="7" dur="500" fill="hold"/>
                                        <p:tgtEl>
                                          <p:spTgt spid="87043"/>
                                        </p:tgtEl>
                                        <p:attrNameLst>
                                          <p:attrName>ppt_x</p:attrName>
                                        </p:attrNameLst>
                                      </p:cBhvr>
                                      <p:tavLst>
                                        <p:tav tm="0">
                                          <p:val>
                                            <p:strVal val="0-#ppt_w/2"/>
                                          </p:val>
                                        </p:tav>
                                        <p:tav tm="100000">
                                          <p:val>
                                            <p:strVal val="#ppt_x"/>
                                          </p:val>
                                        </p:tav>
                                      </p:tavLst>
                                    </p:anim>
                                    <p:anim calcmode="lin" valueType="num">
                                      <p:cBhvr additive="base">
                                        <p:cTn id="8" dur="500" fill="hold"/>
                                        <p:tgtEl>
                                          <p:spTgt spid="870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7044"/>
                                        </p:tgtEl>
                                        <p:attrNameLst>
                                          <p:attrName>style.visibility</p:attrName>
                                        </p:attrNameLst>
                                      </p:cBhvr>
                                      <p:to>
                                        <p:strVal val="visible"/>
                                      </p:to>
                                    </p:set>
                                    <p:anim calcmode="lin" valueType="num">
                                      <p:cBhvr additive="base">
                                        <p:cTn id="13" dur="500" fill="hold"/>
                                        <p:tgtEl>
                                          <p:spTgt spid="87044"/>
                                        </p:tgtEl>
                                        <p:attrNameLst>
                                          <p:attrName>ppt_x</p:attrName>
                                        </p:attrNameLst>
                                      </p:cBhvr>
                                      <p:tavLst>
                                        <p:tav tm="0">
                                          <p:val>
                                            <p:strVal val="0-#ppt_w/2"/>
                                          </p:val>
                                        </p:tav>
                                        <p:tav tm="100000">
                                          <p:val>
                                            <p:strVal val="#ppt_x"/>
                                          </p:val>
                                        </p:tav>
                                      </p:tavLst>
                                    </p:anim>
                                    <p:anim calcmode="lin" valueType="num">
                                      <p:cBhvr additive="base">
                                        <p:cTn id="14" dur="500" fill="hold"/>
                                        <p:tgtEl>
                                          <p:spTgt spid="870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7047"/>
                                        </p:tgtEl>
                                        <p:attrNameLst>
                                          <p:attrName>style.visibility</p:attrName>
                                        </p:attrNameLst>
                                      </p:cBhvr>
                                      <p:to>
                                        <p:strVal val="visible"/>
                                      </p:to>
                                    </p:set>
                                    <p:anim calcmode="lin" valueType="num">
                                      <p:cBhvr additive="base">
                                        <p:cTn id="19" dur="500" fill="hold"/>
                                        <p:tgtEl>
                                          <p:spTgt spid="87047"/>
                                        </p:tgtEl>
                                        <p:attrNameLst>
                                          <p:attrName>ppt_x</p:attrName>
                                        </p:attrNameLst>
                                      </p:cBhvr>
                                      <p:tavLst>
                                        <p:tav tm="0">
                                          <p:val>
                                            <p:strVal val="0-#ppt_w/2"/>
                                          </p:val>
                                        </p:tav>
                                        <p:tav tm="100000">
                                          <p:val>
                                            <p:strVal val="#ppt_x"/>
                                          </p:val>
                                        </p:tav>
                                      </p:tavLst>
                                    </p:anim>
                                    <p:anim calcmode="lin" valueType="num">
                                      <p:cBhvr additive="base">
                                        <p:cTn id="20" dur="500" fill="hold"/>
                                        <p:tgtEl>
                                          <p:spTgt spid="8704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7053"/>
                                        </p:tgtEl>
                                        <p:attrNameLst>
                                          <p:attrName>style.visibility</p:attrName>
                                        </p:attrNameLst>
                                      </p:cBhvr>
                                      <p:to>
                                        <p:strVal val="visible"/>
                                      </p:to>
                                    </p:set>
                                    <p:anim calcmode="lin" valueType="num">
                                      <p:cBhvr additive="base">
                                        <p:cTn id="25" dur="500" fill="hold"/>
                                        <p:tgtEl>
                                          <p:spTgt spid="87053"/>
                                        </p:tgtEl>
                                        <p:attrNameLst>
                                          <p:attrName>ppt_x</p:attrName>
                                        </p:attrNameLst>
                                      </p:cBhvr>
                                      <p:tavLst>
                                        <p:tav tm="0">
                                          <p:val>
                                            <p:strVal val="0-#ppt_w/2"/>
                                          </p:val>
                                        </p:tav>
                                        <p:tav tm="100000">
                                          <p:val>
                                            <p:strVal val="#ppt_x"/>
                                          </p:val>
                                        </p:tav>
                                      </p:tavLst>
                                    </p:anim>
                                    <p:anim calcmode="lin" valueType="num">
                                      <p:cBhvr additive="base">
                                        <p:cTn id="26" dur="500" fill="hold"/>
                                        <p:tgtEl>
                                          <p:spTgt spid="8705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87050"/>
                                        </p:tgtEl>
                                        <p:attrNameLst>
                                          <p:attrName>style.visibility</p:attrName>
                                        </p:attrNameLst>
                                      </p:cBhvr>
                                      <p:to>
                                        <p:strVal val="visible"/>
                                      </p:to>
                                    </p:set>
                                    <p:anim calcmode="lin" valueType="num">
                                      <p:cBhvr additive="base">
                                        <p:cTn id="31" dur="500" fill="hold"/>
                                        <p:tgtEl>
                                          <p:spTgt spid="87050"/>
                                        </p:tgtEl>
                                        <p:attrNameLst>
                                          <p:attrName>ppt_x</p:attrName>
                                        </p:attrNameLst>
                                      </p:cBhvr>
                                      <p:tavLst>
                                        <p:tav tm="0">
                                          <p:val>
                                            <p:strVal val="0-#ppt_w/2"/>
                                          </p:val>
                                        </p:tav>
                                        <p:tav tm="100000">
                                          <p:val>
                                            <p:strVal val="#ppt_x"/>
                                          </p:val>
                                        </p:tav>
                                      </p:tavLst>
                                    </p:anim>
                                    <p:anim calcmode="lin" valueType="num">
                                      <p:cBhvr additive="base">
                                        <p:cTn id="32" dur="500" fill="hold"/>
                                        <p:tgtEl>
                                          <p:spTgt spid="870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87044"/>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87047"/>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8705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87057"/>
                                        </p:tgtEl>
                                        <p:attrNameLst>
                                          <p:attrName>style.visibility</p:attrName>
                                        </p:attrNameLst>
                                      </p:cBhvr>
                                      <p:to>
                                        <p:strVal val="visible"/>
                                      </p:to>
                                    </p:set>
                                    <p:anim calcmode="lin" valueType="num">
                                      <p:cBhvr additive="base">
                                        <p:cTn id="45" dur="500" fill="hold"/>
                                        <p:tgtEl>
                                          <p:spTgt spid="87057"/>
                                        </p:tgtEl>
                                        <p:attrNameLst>
                                          <p:attrName>ppt_x</p:attrName>
                                        </p:attrNameLst>
                                      </p:cBhvr>
                                      <p:tavLst>
                                        <p:tav tm="0">
                                          <p:val>
                                            <p:strVal val="0-#ppt_w/2"/>
                                          </p:val>
                                        </p:tav>
                                        <p:tav tm="100000">
                                          <p:val>
                                            <p:strVal val="#ppt_x"/>
                                          </p:val>
                                        </p:tav>
                                      </p:tavLst>
                                    </p:anim>
                                    <p:anim calcmode="lin" valueType="num">
                                      <p:cBhvr additive="base">
                                        <p:cTn id="46" dur="500" fill="hold"/>
                                        <p:tgtEl>
                                          <p:spTgt spid="87057"/>
                                        </p:tgtEl>
                                        <p:attrNameLst>
                                          <p:attrName>ppt_y</p:attrName>
                                        </p:attrNameLst>
                                      </p:cBhvr>
                                      <p:tavLst>
                                        <p:tav tm="0">
                                          <p:val>
                                            <p:strVal val="#ppt_y"/>
                                          </p:val>
                                        </p:tav>
                                        <p:tav tm="100000">
                                          <p:val>
                                            <p:strVal val="#ppt_y"/>
                                          </p:val>
                                        </p:tav>
                                      </p:tavLst>
                                    </p:anim>
                                  </p:childTnLst>
                                  <p:subTnLst>
                                    <p:audio>
                                      <p:cMediaNode vol="98000">
                                        <p:cTn display="0" masterRel="sameClick">
                                          <p:stCondLst>
                                            <p:cond evt="begin" delay="0">
                                              <p:tn val="43"/>
                                            </p:cond>
                                          </p:stCondLst>
                                          <p:endCondLst>
                                            <p:cond evt="onStopAudio" delay="0">
                                              <p:tgtEl>
                                                <p:sldTgt/>
                                              </p:tgtEl>
                                            </p:cond>
                                          </p:endCondLst>
                                        </p:cTn>
                                        <p:tgtEl>
                                          <p:sndTgt r:embed="rId2" name="click.wav"/>
                                        </p:tgtEl>
                                      </p:cMediaNode>
                                    </p:audio>
                                  </p:sub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7056"/>
                                        </p:tgtEl>
                                        <p:attrNameLst>
                                          <p:attrName>style.visibility</p:attrName>
                                        </p:attrNameLst>
                                      </p:cBhvr>
                                      <p:to>
                                        <p:strVal val="visible"/>
                                      </p:to>
                                    </p:set>
                                    <p:anim calcmode="lin" valueType="num">
                                      <p:cBhvr additive="base">
                                        <p:cTn id="51" dur="500" fill="hold"/>
                                        <p:tgtEl>
                                          <p:spTgt spid="87056"/>
                                        </p:tgtEl>
                                        <p:attrNameLst>
                                          <p:attrName>ppt_x</p:attrName>
                                        </p:attrNameLst>
                                      </p:cBhvr>
                                      <p:tavLst>
                                        <p:tav tm="0">
                                          <p:val>
                                            <p:strVal val="#ppt_x"/>
                                          </p:val>
                                        </p:tav>
                                        <p:tav tm="100000">
                                          <p:val>
                                            <p:strVal val="#ppt_x"/>
                                          </p:val>
                                        </p:tav>
                                      </p:tavLst>
                                    </p:anim>
                                    <p:anim calcmode="lin" valueType="num">
                                      <p:cBhvr additive="base">
                                        <p:cTn id="52" dur="500" fill="hold"/>
                                        <p:tgtEl>
                                          <p:spTgt spid="870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P spid="870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AutoShape 2"/>
          <p:cNvSpPr/>
          <p:nvPr/>
        </p:nvSpPr>
        <p:spPr>
          <a:xfrm>
            <a:off x="4386263" y="3519488"/>
            <a:ext cx="1304925" cy="1663700"/>
          </a:xfrm>
          <a:prstGeom prst="can">
            <a:avLst>
              <a:gd name="adj" fmla="val 3187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6387" name="AutoShape 3"/>
          <p:cNvSpPr/>
          <p:nvPr/>
        </p:nvSpPr>
        <p:spPr>
          <a:xfrm>
            <a:off x="4386263" y="4014788"/>
            <a:ext cx="1304925" cy="1169987"/>
          </a:xfrm>
          <a:prstGeom prst="can">
            <a:avLst>
              <a:gd name="adj" fmla="val 34681"/>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8068" name="Line 4"/>
          <p:cNvSpPr/>
          <p:nvPr/>
        </p:nvSpPr>
        <p:spPr>
          <a:xfrm>
            <a:off x="5184775" y="3860800"/>
            <a:ext cx="0" cy="3330575"/>
          </a:xfrm>
          <a:prstGeom prst="line">
            <a:avLst/>
          </a:prstGeom>
          <a:ln w="57150" cap="flat" cmpd="sng">
            <a:solidFill>
              <a:srgbClr val="FF0000"/>
            </a:solidFill>
            <a:prstDash val="solid"/>
            <a:headEnd type="none" w="med" len="med"/>
            <a:tailEnd type="none" w="med" len="med"/>
          </a:ln>
        </p:spPr>
      </p:sp>
      <p:grpSp>
        <p:nvGrpSpPr>
          <p:cNvPr id="16389" name="Group 5"/>
          <p:cNvGrpSpPr/>
          <p:nvPr/>
        </p:nvGrpSpPr>
        <p:grpSpPr>
          <a:xfrm>
            <a:off x="5083810" y="952183"/>
            <a:ext cx="179388" cy="4006850"/>
            <a:chOff x="499" y="743"/>
            <a:chExt cx="113" cy="2722"/>
          </a:xfrm>
        </p:grpSpPr>
        <p:sp>
          <p:nvSpPr>
            <p:cNvPr id="16401" name="Rectangle 6"/>
            <p:cNvSpPr/>
            <p:nvPr/>
          </p:nvSpPr>
          <p:spPr>
            <a:xfrm>
              <a:off x="499" y="743"/>
              <a:ext cx="113" cy="2523"/>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6402" name="AutoShape 7"/>
            <p:cNvSpPr/>
            <p:nvPr/>
          </p:nvSpPr>
          <p:spPr>
            <a:xfrm>
              <a:off x="499" y="3152"/>
              <a:ext cx="113" cy="313"/>
            </a:xfrm>
            <a:prstGeom prst="octagon">
              <a:avLst>
                <a:gd name="adj" fmla="val 29287"/>
              </a:avLst>
            </a:prstGeom>
            <a:solidFill>
              <a:srgbClr val="FF0000"/>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16390" name="AutoShape 8"/>
          <p:cNvSpPr/>
          <p:nvPr/>
        </p:nvSpPr>
        <p:spPr>
          <a:xfrm>
            <a:off x="5060950" y="4959350"/>
            <a:ext cx="269875" cy="225425"/>
          </a:xfrm>
          <a:prstGeom prst="octagon">
            <a:avLst>
              <a:gd name="adj" fmla="val 29287"/>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6391" name="AutoShape 9"/>
          <p:cNvSpPr/>
          <p:nvPr/>
        </p:nvSpPr>
        <p:spPr>
          <a:xfrm>
            <a:off x="5016500" y="5157788"/>
            <a:ext cx="314325" cy="1935162"/>
          </a:xfrm>
          <a:prstGeom prst="octagon">
            <a:avLst>
              <a:gd name="adj" fmla="val 29287"/>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8074" name="Text Box 10"/>
          <p:cNvSpPr txBox="1"/>
          <p:nvPr/>
        </p:nvSpPr>
        <p:spPr>
          <a:xfrm>
            <a:off x="6140450" y="1673225"/>
            <a:ext cx="4049713" cy="175323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3600" b="1" dirty="0">
                <a:solidFill>
                  <a:srgbClr val="FFCC00"/>
                </a:solidFill>
              </a:rPr>
              <a:t>热传递</a:t>
            </a:r>
            <a:r>
              <a:rPr lang="zh-CN" altLang="en-US" sz="3600" b="1" dirty="0"/>
              <a:t>将能量传到水中，使水的温度升高，内能增加。</a:t>
            </a:r>
            <a:endParaRPr lang="zh-CN" altLang="en-US" sz="3600" b="1" dirty="0"/>
          </a:p>
        </p:txBody>
      </p:sp>
      <p:grpSp>
        <p:nvGrpSpPr>
          <p:cNvPr id="16393" name="Group 11"/>
          <p:cNvGrpSpPr/>
          <p:nvPr/>
        </p:nvGrpSpPr>
        <p:grpSpPr>
          <a:xfrm>
            <a:off x="2270125" y="3563938"/>
            <a:ext cx="2430463" cy="1509712"/>
            <a:chOff x="470" y="2245"/>
            <a:chExt cx="1531" cy="951"/>
          </a:xfrm>
        </p:grpSpPr>
        <p:grpSp>
          <p:nvGrpSpPr>
            <p:cNvPr id="16396" name="Group 12"/>
            <p:cNvGrpSpPr/>
            <p:nvPr/>
          </p:nvGrpSpPr>
          <p:grpSpPr>
            <a:xfrm>
              <a:off x="699" y="2245"/>
              <a:ext cx="1302" cy="765"/>
              <a:chOff x="699" y="2245"/>
              <a:chExt cx="1302" cy="765"/>
            </a:xfrm>
          </p:grpSpPr>
          <p:sp>
            <p:nvSpPr>
              <p:cNvPr id="16399" name="Line 13"/>
              <p:cNvSpPr/>
              <p:nvPr/>
            </p:nvSpPr>
            <p:spPr>
              <a:xfrm>
                <a:off x="699" y="2245"/>
                <a:ext cx="1302" cy="0"/>
              </a:xfrm>
              <a:prstGeom prst="line">
                <a:avLst/>
              </a:prstGeom>
              <a:ln w="76200" cap="flat" cmpd="sng">
                <a:solidFill>
                  <a:srgbClr val="FF9900"/>
                </a:solidFill>
                <a:prstDash val="solid"/>
                <a:headEnd type="none" w="med" len="med"/>
                <a:tailEnd type="none" w="med" len="med"/>
              </a:ln>
            </p:spPr>
          </p:sp>
          <p:sp>
            <p:nvSpPr>
              <p:cNvPr id="16400" name="Line 14"/>
              <p:cNvSpPr/>
              <p:nvPr/>
            </p:nvSpPr>
            <p:spPr>
              <a:xfrm>
                <a:off x="1973" y="2245"/>
                <a:ext cx="0" cy="765"/>
              </a:xfrm>
              <a:prstGeom prst="line">
                <a:avLst/>
              </a:prstGeom>
              <a:ln w="76200" cap="flat" cmpd="sng">
                <a:solidFill>
                  <a:srgbClr val="FF9900"/>
                </a:solidFill>
                <a:prstDash val="solid"/>
                <a:headEnd type="none" w="med" len="med"/>
                <a:tailEnd type="none" w="med" len="med"/>
              </a:ln>
            </p:spPr>
          </p:sp>
        </p:grpSp>
        <p:pic>
          <p:nvPicPr>
            <p:cNvPr id="16397" name="Picture 15" descr="酒精灯"/>
            <p:cNvPicPr>
              <a:picLocks noChangeAspect="1"/>
            </p:cNvPicPr>
            <p:nvPr/>
          </p:nvPicPr>
          <p:blipFill>
            <a:blip r:embed="rId1"/>
            <a:stretch>
              <a:fillRect/>
            </a:stretch>
          </p:blipFill>
          <p:spPr>
            <a:xfrm>
              <a:off x="470" y="2614"/>
              <a:ext cx="624" cy="582"/>
            </a:xfrm>
            <a:prstGeom prst="rect">
              <a:avLst/>
            </a:prstGeom>
            <a:noFill/>
            <a:ln w="9525">
              <a:noFill/>
            </a:ln>
          </p:spPr>
        </p:pic>
        <p:pic>
          <p:nvPicPr>
            <p:cNvPr id="16398" name="Picture 16" descr="火焰快"/>
            <p:cNvPicPr>
              <a:picLocks noChangeAspect="1"/>
            </p:cNvPicPr>
            <p:nvPr/>
          </p:nvPicPr>
          <p:blipFill>
            <a:blip r:embed="rId2"/>
            <a:stretch>
              <a:fillRect/>
            </a:stretch>
          </p:blipFill>
          <p:spPr>
            <a:xfrm>
              <a:off x="669" y="2273"/>
              <a:ext cx="231" cy="369"/>
            </a:xfrm>
            <a:prstGeom prst="rect">
              <a:avLst/>
            </a:prstGeom>
            <a:noFill/>
            <a:ln w="9525">
              <a:noFill/>
            </a:ln>
          </p:spPr>
        </p:pic>
      </p:grpSp>
      <p:pic>
        <p:nvPicPr>
          <p:cNvPr id="88081" name="Picture 17" descr="20-09-07_1407"/>
          <p:cNvPicPr>
            <a:picLocks noChangeAspect="1"/>
          </p:cNvPicPr>
          <p:nvPr/>
        </p:nvPicPr>
        <p:blipFill>
          <a:blip r:embed="rId3"/>
          <a:stretch>
            <a:fillRect/>
          </a:stretch>
        </p:blipFill>
        <p:spPr>
          <a:xfrm>
            <a:off x="7239000" y="4059238"/>
            <a:ext cx="1620838" cy="1216025"/>
          </a:xfrm>
          <a:prstGeom prst="rect">
            <a:avLst/>
          </a:prstGeom>
          <a:noFill/>
          <a:ln w="9525">
            <a:noFill/>
          </a:ln>
        </p:spPr>
      </p:pic>
      <p:sp>
        <p:nvSpPr>
          <p:cNvPr id="88082" name="Text Box 18"/>
          <p:cNvSpPr txBox="1"/>
          <p:nvPr/>
        </p:nvSpPr>
        <p:spPr>
          <a:xfrm>
            <a:off x="1774825" y="188913"/>
            <a:ext cx="828198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t>观察后思考：能量（内能）是如何转移的？</a:t>
            </a:r>
            <a:endParaRPr lang="zh-CN" alt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82"/>
                                        </p:tgtEl>
                                        <p:attrNameLst>
                                          <p:attrName>style.visibility</p:attrName>
                                        </p:attrNameLst>
                                      </p:cBhvr>
                                      <p:to>
                                        <p:strVal val="visible"/>
                                      </p:to>
                                    </p:set>
                                  </p:childTnLst>
                                </p:cTn>
                              </p:par>
                              <p:par>
                                <p:cTn id="7" presetID="64" presetClass="path" presetSubtype="0" accel="50000" decel="50000" fill="hold" nodeType="withEffect">
                                  <p:stCondLst>
                                    <p:cond delay="3000"/>
                                  </p:stCondLst>
                                  <p:childTnLst>
                                    <p:animMotion origin="layout" path="M -4.16667E-6 -4.44444E-6 L -4.16667E-6 -0.21666 " pathEditMode="relative" rAng="0" ptsTypes="AA">
                                      <p:cBhvr>
                                        <p:cTn id="8" dur="5000" fill="hold"/>
                                        <p:tgtEl>
                                          <p:spTgt spid="88068"/>
                                        </p:tgtEl>
                                        <p:attrNameLst>
                                          <p:attrName>ppt_x</p:attrName>
                                          <p:attrName>ppt_y</p:attrName>
                                        </p:attrNameLst>
                                      </p:cBhvr>
                                      <p:rCtr x="0" y="-10800"/>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807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8081"/>
                                        </p:tgtEl>
                                        <p:attrNameLst>
                                          <p:attrName>style.visibility</p:attrName>
                                        </p:attrNameLst>
                                      </p:cBhvr>
                                      <p:to>
                                        <p:strVal val="visible"/>
                                      </p:to>
                                    </p:set>
                                    <p:anim calcmode="lin" valueType="num">
                                      <p:cBhvr additive="base">
                                        <p:cTn id="17" dur="500" fill="hold"/>
                                        <p:tgtEl>
                                          <p:spTgt spid="88081"/>
                                        </p:tgtEl>
                                        <p:attrNameLst>
                                          <p:attrName>ppt_x</p:attrName>
                                        </p:attrNameLst>
                                      </p:cBhvr>
                                      <p:tavLst>
                                        <p:tav tm="0">
                                          <p:val>
                                            <p:strVal val="#ppt_x"/>
                                          </p:val>
                                        </p:tav>
                                        <p:tav tm="100000">
                                          <p:val>
                                            <p:strVal val="#ppt_x"/>
                                          </p:val>
                                        </p:tav>
                                      </p:tavLst>
                                    </p:anim>
                                    <p:anim calcmode="lin" valueType="num">
                                      <p:cBhvr additive="base">
                                        <p:cTn id="18" dur="500" fill="hold"/>
                                        <p:tgtEl>
                                          <p:spTgt spid="880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4" grpId="0"/>
      <p:bldP spid="880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Picture 2" descr="ZQ_001"/>
          <p:cNvPicPr>
            <a:picLocks noChangeAspect="1"/>
          </p:cNvPicPr>
          <p:nvPr>
            <p:ph/>
          </p:nvPr>
        </p:nvPicPr>
        <p:blipFill>
          <a:blip r:embed="rId1"/>
          <a:srcRect/>
          <a:stretch>
            <a:fillRect/>
          </a:stretch>
        </p:blipFill>
        <p:spPr>
          <a:xfrm>
            <a:off x="6207125" y="4656138"/>
            <a:ext cx="1998663" cy="1311275"/>
          </a:xfrm>
        </p:spPr>
      </p:pic>
      <p:grpSp>
        <p:nvGrpSpPr>
          <p:cNvPr id="17411" name="Group 3"/>
          <p:cNvGrpSpPr/>
          <p:nvPr/>
        </p:nvGrpSpPr>
        <p:grpSpPr>
          <a:xfrm>
            <a:off x="5303838" y="2354263"/>
            <a:ext cx="4537075" cy="2735262"/>
            <a:chOff x="657" y="1979"/>
            <a:chExt cx="2098" cy="1088"/>
          </a:xfrm>
        </p:grpSpPr>
        <p:sp>
          <p:nvSpPr>
            <p:cNvPr id="17415" name="Oval 4"/>
            <p:cNvSpPr/>
            <p:nvPr/>
          </p:nvSpPr>
          <p:spPr>
            <a:xfrm>
              <a:off x="1293" y="2070"/>
              <a:ext cx="590" cy="227"/>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7416" name="AutoShape 5"/>
            <p:cNvSpPr/>
            <p:nvPr/>
          </p:nvSpPr>
          <p:spPr>
            <a:xfrm rot="-7425471">
              <a:off x="2301" y="2015"/>
              <a:ext cx="181" cy="726"/>
            </a:xfrm>
            <a:custGeom>
              <a:avLst/>
              <a:gdLst>
                <a:gd name="txL" fmla="*/ 4535 w 21600"/>
                <a:gd name="txT" fmla="*/ 4493 h 21600"/>
                <a:gd name="txR" fmla="*/ 17065 w 21600"/>
                <a:gd name="txB" fmla="*/ 17107 h 21600"/>
              </a:gdLst>
              <a:ahLst/>
              <a:cxnLst>
                <a:cxn ang="0">
                  <a:pos x="0" y="0"/>
                </a:cxn>
                <a:cxn ang="0">
                  <a:pos x="0" y="1"/>
                </a:cxn>
                <a:cxn ang="0">
                  <a:pos x="0" y="0"/>
                </a:cxn>
                <a:cxn ang="0">
                  <a:pos x="0" y="0"/>
                </a:cxn>
              </a:cxnLst>
              <a:rect l="txL" t="txT" r="txR" b="txB"/>
              <a:pathLst>
                <a:path w="21600" h="21600">
                  <a:moveTo>
                    <a:pt x="0" y="0"/>
                  </a:moveTo>
                  <a:lnTo>
                    <a:pt x="5400" y="21600"/>
                  </a:lnTo>
                  <a:lnTo>
                    <a:pt x="16200" y="21600"/>
                  </a:lnTo>
                  <a:lnTo>
                    <a:pt x="21600" y="0"/>
                  </a:lnTo>
                  <a:lnTo>
                    <a:pt x="0" y="0"/>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p>
              <a:endParaRPr lang="zh-CN" altLang="en-US"/>
            </a:p>
          </p:txBody>
        </p:sp>
        <p:sp>
          <p:nvSpPr>
            <p:cNvPr id="17417" name="AutoShape 6"/>
            <p:cNvSpPr/>
            <p:nvPr/>
          </p:nvSpPr>
          <p:spPr>
            <a:xfrm rot="-5400000">
              <a:off x="634" y="2320"/>
              <a:ext cx="633" cy="587"/>
            </a:xfrm>
            <a:custGeom>
              <a:avLst/>
              <a:gdLst>
                <a:gd name="txL" fmla="*/ 0 w 21600"/>
                <a:gd name="txT" fmla="*/ 0 h 21600"/>
                <a:gd name="txR" fmla="*/ 21600 w 21600"/>
                <a:gd name="txB" fmla="*/ 12290 h 21600"/>
              </a:gdLst>
              <a:ahLst/>
              <a:cxnLst>
                <a:cxn ang="0">
                  <a:pos x="0" y="0"/>
                </a:cxn>
                <a:cxn ang="0">
                  <a:pos x="0" y="0"/>
                </a:cxn>
                <a:cxn ang="0">
                  <a:pos x="0" y="0"/>
                </a:cxn>
                <a:cxn ang="0">
                  <a:pos x="0" y="0"/>
                </a:cxn>
              </a:cxnLst>
              <a:rect l="txL" t="txT" r="txR" b="txB"/>
              <a:pathLst>
                <a:path w="21600" h="21600">
                  <a:moveTo>
                    <a:pt x="2035" y="14422"/>
                  </a:moveTo>
                  <a:cubicBezTo>
                    <a:pt x="1560" y="13274"/>
                    <a:pt x="1316" y="12043"/>
                    <a:pt x="1316" y="10800"/>
                  </a:cubicBezTo>
                  <a:cubicBezTo>
                    <a:pt x="1316" y="5562"/>
                    <a:pt x="5562" y="1316"/>
                    <a:pt x="10800" y="1316"/>
                  </a:cubicBezTo>
                  <a:cubicBezTo>
                    <a:pt x="16037" y="1316"/>
                    <a:pt x="20284" y="5562"/>
                    <a:pt x="20284" y="10800"/>
                  </a:cubicBezTo>
                  <a:cubicBezTo>
                    <a:pt x="20284" y="12043"/>
                    <a:pt x="20039" y="13274"/>
                    <a:pt x="19564" y="14422"/>
                  </a:cubicBezTo>
                  <a:lnTo>
                    <a:pt x="20780" y="14925"/>
                  </a:lnTo>
                  <a:cubicBezTo>
                    <a:pt x="21321" y="13617"/>
                    <a:pt x="21600" y="12215"/>
                    <a:pt x="21600" y="10800"/>
                  </a:cubicBezTo>
                  <a:cubicBezTo>
                    <a:pt x="21600" y="4835"/>
                    <a:pt x="16764" y="0"/>
                    <a:pt x="10800" y="0"/>
                  </a:cubicBezTo>
                  <a:cubicBezTo>
                    <a:pt x="4835" y="0"/>
                    <a:pt x="0" y="4835"/>
                    <a:pt x="0" y="10800"/>
                  </a:cubicBezTo>
                  <a:cubicBezTo>
                    <a:pt x="-1" y="12215"/>
                    <a:pt x="278" y="13617"/>
                    <a:pt x="819" y="14925"/>
                  </a:cubicBezTo>
                  <a:lnTo>
                    <a:pt x="2035" y="14422"/>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p>
              <a:endParaRPr lang="zh-CN" altLang="en-US"/>
            </a:p>
          </p:txBody>
        </p:sp>
        <p:sp>
          <p:nvSpPr>
            <p:cNvPr id="17418" name="AutoShape 7"/>
            <p:cNvSpPr/>
            <p:nvPr/>
          </p:nvSpPr>
          <p:spPr>
            <a:xfrm>
              <a:off x="1021" y="2251"/>
              <a:ext cx="1134" cy="816"/>
            </a:xfrm>
            <a:prstGeom prst="roundRect">
              <a:avLst>
                <a:gd name="adj" fmla="val 16667"/>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7419" name="AutoShape 8"/>
            <p:cNvSpPr/>
            <p:nvPr/>
          </p:nvSpPr>
          <p:spPr>
            <a:xfrm rot="10800000">
              <a:off x="1112" y="2160"/>
              <a:ext cx="952" cy="92"/>
            </a:xfrm>
            <a:custGeom>
              <a:avLst/>
              <a:gdLst>
                <a:gd name="txL" fmla="*/ 4492 w 21600"/>
                <a:gd name="txT" fmla="*/ 4461 h 21600"/>
                <a:gd name="txR" fmla="*/ 17108 w 21600"/>
                <a:gd name="txB" fmla="*/ 17139 h 21600"/>
              </a:gdLst>
              <a:ahLst/>
              <a:cxnLst>
                <a:cxn ang="0">
                  <a:pos x="2" y="0"/>
                </a:cxn>
                <a:cxn ang="0">
                  <a:pos x="1" y="0"/>
                </a:cxn>
                <a:cxn ang="0">
                  <a:pos x="0" y="0"/>
                </a:cxn>
                <a:cxn ang="0">
                  <a:pos x="1" y="0"/>
                </a:cxn>
              </a:cxnLst>
              <a:rect l="txL" t="txT" r="txR" b="txB"/>
              <a:pathLst>
                <a:path w="21600" h="21600">
                  <a:moveTo>
                    <a:pt x="0" y="0"/>
                  </a:moveTo>
                  <a:lnTo>
                    <a:pt x="5400" y="21600"/>
                  </a:lnTo>
                  <a:lnTo>
                    <a:pt x="16200" y="21600"/>
                  </a:lnTo>
                  <a:lnTo>
                    <a:pt x="21600" y="0"/>
                  </a:lnTo>
                  <a:lnTo>
                    <a:pt x="0" y="0"/>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p>
              <a:endParaRPr lang="zh-CN" altLang="en-US"/>
            </a:p>
          </p:txBody>
        </p:sp>
        <p:sp>
          <p:nvSpPr>
            <p:cNvPr id="17420" name="Rectangle 9"/>
            <p:cNvSpPr/>
            <p:nvPr/>
          </p:nvSpPr>
          <p:spPr>
            <a:xfrm>
              <a:off x="1157" y="2251"/>
              <a:ext cx="861" cy="227"/>
            </a:xfrm>
            <a:prstGeom prst="rect">
              <a:avLst/>
            </a:prstGeom>
            <a:solidFill>
              <a:schemeClr val="accent1"/>
            </a:solid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7421" name="Oval 10"/>
            <p:cNvSpPr/>
            <p:nvPr/>
          </p:nvSpPr>
          <p:spPr>
            <a:xfrm>
              <a:off x="1520" y="1979"/>
              <a:ext cx="136" cy="91"/>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89099" name="AutoShape 11"/>
          <p:cNvSpPr/>
          <p:nvPr/>
        </p:nvSpPr>
        <p:spPr>
          <a:xfrm rot="10800000">
            <a:off x="6527800" y="3578225"/>
            <a:ext cx="504825" cy="1079500"/>
          </a:xfrm>
          <a:prstGeom prst="curvedRightArrow">
            <a:avLst>
              <a:gd name="adj1" fmla="val 26936"/>
              <a:gd name="adj2" fmla="val 77090"/>
              <a:gd name="adj3" fmla="val 20439"/>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9100" name="AutoShape 12"/>
          <p:cNvSpPr/>
          <p:nvPr/>
        </p:nvSpPr>
        <p:spPr>
          <a:xfrm rot="-10800000" flipH="1">
            <a:off x="7678738" y="3578225"/>
            <a:ext cx="361950" cy="1079500"/>
          </a:xfrm>
          <a:prstGeom prst="curvedRightArrow">
            <a:avLst>
              <a:gd name="adj1" fmla="val 37570"/>
              <a:gd name="adj2" fmla="val 107520"/>
              <a:gd name="adj3" fmla="val 20439"/>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9102" name="Text Box 14"/>
          <p:cNvSpPr txBox="1"/>
          <p:nvPr/>
        </p:nvSpPr>
        <p:spPr>
          <a:xfrm>
            <a:off x="2279650" y="765175"/>
            <a:ext cx="6769100" cy="119888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3600" b="1" dirty="0">
                <a:solidFill>
                  <a:srgbClr val="FFCC00"/>
                </a:solidFill>
              </a:rPr>
              <a:t>热传递</a:t>
            </a:r>
            <a:r>
              <a:rPr lang="zh-CN" altLang="en-US" sz="3600" b="1" dirty="0"/>
              <a:t>使热从壶底传向壶的各处，从而温度升高，内能增加。</a:t>
            </a:r>
            <a:endParaRPr lang="zh-CN" alt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indefinite" fill="hold" grpId="0" nodeType="clickEffect" nodePh="1">
                                  <p:stCondLst>
                                    <p:cond delay="0"/>
                                  </p:stCondLst>
                                  <p:endCondLst>
                                    <p:cond evt="onNext" delay="0">
                                      <p:tgtEl>
                                        <p:sldTgt/>
                                      </p:tgtEl>
                                    </p:cond>
                                    <p:cond evt="begin" delay="0">
                                      <p:tn val="5"/>
                                    </p:cond>
                                  </p:endCondLst>
                                  <p:childTnLst>
                                    <p:animRot by="-21600000">
                                      <p:cBhvr>
                                        <p:cTn id="6" dur="2000" fill="hold"/>
                                        <p:tgtEl>
                                          <p:spTgt spid="89099"/>
                                        </p:tgtEl>
                                        <p:attrNameLst>
                                          <p:attrName>r</p:attrName>
                                        </p:attrNameLst>
                                      </p:cBhvr>
                                    </p:animRot>
                                  </p:childTnLst>
                                </p:cTn>
                              </p:par>
                              <p:par>
                                <p:cTn id="7" presetID="8" presetClass="emph" presetSubtype="0" repeatCount="indefinite" fill="hold" grpId="0" nodeType="withEffect" nodePh="1">
                                  <p:stCondLst>
                                    <p:cond delay="0"/>
                                  </p:stCondLst>
                                  <p:endCondLst>
                                    <p:cond evt="onNext" delay="0">
                                      <p:tgtEl>
                                        <p:sldTgt/>
                                      </p:tgtEl>
                                    </p:cond>
                                    <p:cond evt="begin" delay="0">
                                      <p:tn val="7"/>
                                    </p:cond>
                                  </p:endCondLst>
                                  <p:childTnLst>
                                    <p:animRot by="21600000">
                                      <p:cBhvr>
                                        <p:cTn id="8" dur="2000" fill="hold"/>
                                        <p:tgtEl>
                                          <p:spTgt spid="89100"/>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9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9" grpId="0" animBg="1"/>
      <p:bldP spid="89100" grpId="0" animBg="1"/>
      <p:bldP spid="8910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Line 2"/>
          <p:cNvSpPr/>
          <p:nvPr/>
        </p:nvSpPr>
        <p:spPr>
          <a:xfrm>
            <a:off x="7467600" y="3527425"/>
            <a:ext cx="0" cy="3330575"/>
          </a:xfrm>
          <a:prstGeom prst="line">
            <a:avLst/>
          </a:prstGeom>
          <a:ln w="57150" cap="flat" cmpd="sng">
            <a:solidFill>
              <a:srgbClr val="FF0000"/>
            </a:solidFill>
            <a:prstDash val="solid"/>
            <a:headEnd type="none" w="med" len="med"/>
            <a:tailEnd type="none" w="med" len="med"/>
          </a:ln>
        </p:spPr>
      </p:sp>
      <p:grpSp>
        <p:nvGrpSpPr>
          <p:cNvPr id="18435" name="Group 3"/>
          <p:cNvGrpSpPr/>
          <p:nvPr/>
        </p:nvGrpSpPr>
        <p:grpSpPr>
          <a:xfrm>
            <a:off x="2847975" y="1171258"/>
            <a:ext cx="1798638" cy="1806575"/>
            <a:chOff x="704" y="659"/>
            <a:chExt cx="1133" cy="1138"/>
          </a:xfrm>
        </p:grpSpPr>
        <p:pic>
          <p:nvPicPr>
            <p:cNvPr id="18449" name="Picture 4" descr="SUN_094"/>
            <p:cNvPicPr>
              <a:picLocks noChangeAspect="1"/>
            </p:cNvPicPr>
            <p:nvPr/>
          </p:nvPicPr>
          <p:blipFill>
            <a:blip r:embed="rId1"/>
            <a:stretch>
              <a:fillRect/>
            </a:stretch>
          </p:blipFill>
          <p:spPr>
            <a:xfrm>
              <a:off x="704" y="659"/>
              <a:ext cx="1133" cy="1138"/>
            </a:xfrm>
            <a:prstGeom prst="rect">
              <a:avLst/>
            </a:prstGeom>
            <a:noFill/>
            <a:ln w="9525">
              <a:noFill/>
            </a:ln>
          </p:spPr>
        </p:pic>
        <p:sp>
          <p:nvSpPr>
            <p:cNvPr id="18450" name="Oval 5"/>
            <p:cNvSpPr/>
            <p:nvPr/>
          </p:nvSpPr>
          <p:spPr>
            <a:xfrm>
              <a:off x="975" y="1026"/>
              <a:ext cx="726" cy="680"/>
            </a:xfrm>
            <a:prstGeom prst="ellipse">
              <a:avLst/>
            </a:prstGeom>
            <a:solidFill>
              <a:srgbClr val="FFCC00"/>
            </a:solid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18436" name="AutoShape 6"/>
          <p:cNvSpPr/>
          <p:nvPr/>
        </p:nvSpPr>
        <p:spPr>
          <a:xfrm>
            <a:off x="4872038" y="4868863"/>
            <a:ext cx="3887787" cy="1008062"/>
          </a:xfrm>
          <a:custGeom>
            <a:avLst/>
            <a:gdLst>
              <a:gd name="txL" fmla="*/ 3178 w 21600"/>
              <a:gd name="txT" fmla="*/ 3178 h 21600"/>
              <a:gd name="txR" fmla="*/ 18422 w 21600"/>
              <a:gd name="txB" fmla="*/ 18422 h 21600"/>
            </a:gdLst>
            <a:ahLst/>
            <a:cxnLst>
              <a:cxn ang="0">
                <a:pos x="2147483646" y="1097802526"/>
              </a:cxn>
              <a:cxn ang="0">
                <a:pos x="2147483646" y="2147483646"/>
              </a:cxn>
              <a:cxn ang="0">
                <a:pos x="2147483646" y="1097802526"/>
              </a:cxn>
              <a:cxn ang="0">
                <a:pos x="2147483646" y="0"/>
              </a:cxn>
            </a:cxnLst>
            <a:rect l="txL" t="txT" r="txR" b="txB"/>
            <a:pathLst>
              <a:path w="21600" h="21600">
                <a:moveTo>
                  <a:pt x="0" y="0"/>
                </a:moveTo>
                <a:lnTo>
                  <a:pt x="2756" y="21600"/>
                </a:lnTo>
                <a:lnTo>
                  <a:pt x="18844" y="21600"/>
                </a:lnTo>
                <a:lnTo>
                  <a:pt x="21600" y="0"/>
                </a:lnTo>
                <a:lnTo>
                  <a:pt x="0" y="0"/>
                </a:lnTo>
                <a:close/>
              </a:path>
            </a:pathLst>
          </a:custGeom>
          <a:noFill/>
          <a:ln w="9525">
            <a:noFill/>
          </a:ln>
        </p:spPr>
        <p:txBody>
          <a:bodyPr/>
          <a:p>
            <a:endParaRPr lang="zh-CN" altLang="en-US"/>
          </a:p>
        </p:txBody>
      </p:sp>
      <p:sp>
        <p:nvSpPr>
          <p:cNvPr id="18437" name="AutoShape 7"/>
          <p:cNvSpPr/>
          <p:nvPr/>
        </p:nvSpPr>
        <p:spPr>
          <a:xfrm>
            <a:off x="5060950" y="5229225"/>
            <a:ext cx="3509963" cy="647700"/>
          </a:xfrm>
          <a:custGeom>
            <a:avLst/>
            <a:gdLst>
              <a:gd name="txL" fmla="*/ 2816 w 21600"/>
              <a:gd name="txT" fmla="*/ 2816 h 21600"/>
              <a:gd name="txR" fmla="*/ 18784 w 21600"/>
              <a:gd name="txB" fmla="*/ 18784 h 21600"/>
            </a:gdLst>
            <a:ahLst/>
            <a:cxnLst>
              <a:cxn ang="0">
                <a:pos x="2147483646" y="291195185"/>
              </a:cxn>
              <a:cxn ang="0">
                <a:pos x="2147483646" y="582390370"/>
              </a:cxn>
              <a:cxn ang="0">
                <a:pos x="2147483646" y="291195185"/>
              </a:cxn>
              <a:cxn ang="0">
                <a:pos x="2147483646" y="0"/>
              </a:cxn>
            </a:cxnLst>
            <a:rect l="txL" t="txT" r="txR" b="txB"/>
            <a:pathLst>
              <a:path w="21600" h="21600">
                <a:moveTo>
                  <a:pt x="0" y="0"/>
                </a:moveTo>
                <a:lnTo>
                  <a:pt x="2032" y="21600"/>
                </a:lnTo>
                <a:lnTo>
                  <a:pt x="19568" y="21600"/>
                </a:lnTo>
                <a:lnTo>
                  <a:pt x="21600" y="0"/>
                </a:lnTo>
                <a:lnTo>
                  <a:pt x="0" y="0"/>
                </a:lnTo>
                <a:close/>
              </a:path>
            </a:pathLst>
          </a:custGeom>
          <a:noFill/>
          <a:ln w="9525">
            <a:noFill/>
          </a:ln>
        </p:spPr>
        <p:txBody>
          <a:bodyPr/>
          <a:p>
            <a:endParaRPr lang="zh-CN" altLang="en-US"/>
          </a:p>
        </p:txBody>
      </p:sp>
      <p:grpSp>
        <p:nvGrpSpPr>
          <p:cNvPr id="90120" name="Group 8"/>
          <p:cNvGrpSpPr/>
          <p:nvPr/>
        </p:nvGrpSpPr>
        <p:grpSpPr>
          <a:xfrm>
            <a:off x="3846513" y="2484438"/>
            <a:ext cx="3240087" cy="2700337"/>
            <a:chOff x="1463" y="1565"/>
            <a:chExt cx="1786" cy="1360"/>
          </a:xfrm>
        </p:grpSpPr>
        <p:sp>
          <p:nvSpPr>
            <p:cNvPr id="18446" name="Line 9"/>
            <p:cNvSpPr/>
            <p:nvPr/>
          </p:nvSpPr>
          <p:spPr>
            <a:xfrm>
              <a:off x="1463" y="1763"/>
              <a:ext cx="1162" cy="1162"/>
            </a:xfrm>
            <a:prstGeom prst="line">
              <a:avLst/>
            </a:prstGeom>
            <a:ln w="38100" cap="flat" cmpd="sng">
              <a:solidFill>
                <a:srgbClr val="FFCC00"/>
              </a:solidFill>
              <a:prstDash val="solid"/>
              <a:headEnd type="none" w="med" len="med"/>
              <a:tailEnd type="triangle" w="lg" len="lg"/>
            </a:ln>
          </p:spPr>
        </p:sp>
        <p:sp>
          <p:nvSpPr>
            <p:cNvPr id="18447" name="Line 10"/>
            <p:cNvSpPr/>
            <p:nvPr/>
          </p:nvSpPr>
          <p:spPr>
            <a:xfrm>
              <a:off x="1718" y="1706"/>
              <a:ext cx="1219" cy="1219"/>
            </a:xfrm>
            <a:prstGeom prst="line">
              <a:avLst/>
            </a:prstGeom>
            <a:ln w="38100" cap="flat" cmpd="sng">
              <a:solidFill>
                <a:srgbClr val="FFCC00"/>
              </a:solidFill>
              <a:prstDash val="solid"/>
              <a:headEnd type="none" w="med" len="med"/>
              <a:tailEnd type="triangle" w="lg" len="lg"/>
            </a:ln>
          </p:spPr>
        </p:sp>
        <p:sp>
          <p:nvSpPr>
            <p:cNvPr id="18448" name="Line 11"/>
            <p:cNvSpPr/>
            <p:nvPr/>
          </p:nvSpPr>
          <p:spPr>
            <a:xfrm>
              <a:off x="1888" y="1565"/>
              <a:ext cx="1361" cy="1360"/>
            </a:xfrm>
            <a:prstGeom prst="line">
              <a:avLst/>
            </a:prstGeom>
            <a:ln w="38100" cap="flat" cmpd="sng">
              <a:solidFill>
                <a:srgbClr val="FFCC00"/>
              </a:solidFill>
              <a:prstDash val="solid"/>
              <a:headEnd type="none" w="med" len="med"/>
              <a:tailEnd type="triangle" w="lg" len="lg"/>
            </a:ln>
          </p:spPr>
        </p:sp>
      </p:grpSp>
      <p:sp>
        <p:nvSpPr>
          <p:cNvPr id="90124" name="Text Box 12"/>
          <p:cNvSpPr txBox="1"/>
          <p:nvPr/>
        </p:nvSpPr>
        <p:spPr>
          <a:xfrm>
            <a:off x="4430713" y="549275"/>
            <a:ext cx="6237287" cy="156845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solidFill>
                  <a:srgbClr val="FFCC00"/>
                </a:solidFill>
              </a:rPr>
              <a:t>热传递</a:t>
            </a:r>
            <a:r>
              <a:rPr lang="zh-CN" altLang="en-US" b="1" dirty="0"/>
              <a:t>将太阳能传至地球上，被盆内的水吸收，从而温度升高，内能增加。</a:t>
            </a:r>
            <a:endParaRPr lang="zh-CN" altLang="en-US" b="1" dirty="0"/>
          </a:p>
        </p:txBody>
      </p:sp>
      <p:grpSp>
        <p:nvGrpSpPr>
          <p:cNvPr id="18440" name="Group 13"/>
          <p:cNvGrpSpPr/>
          <p:nvPr/>
        </p:nvGrpSpPr>
        <p:grpSpPr>
          <a:xfrm>
            <a:off x="7391400" y="1676400"/>
            <a:ext cx="179388" cy="4006850"/>
            <a:chOff x="499" y="743"/>
            <a:chExt cx="113" cy="2722"/>
          </a:xfrm>
        </p:grpSpPr>
        <p:sp>
          <p:nvSpPr>
            <p:cNvPr id="18444" name="Rectangle 14"/>
            <p:cNvSpPr/>
            <p:nvPr/>
          </p:nvSpPr>
          <p:spPr>
            <a:xfrm>
              <a:off x="499" y="743"/>
              <a:ext cx="113" cy="2523"/>
            </a:xfrm>
            <a:prstGeom prst="rect">
              <a:avLst/>
            </a:prstGeom>
            <a:no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8445" name="AutoShape 15"/>
            <p:cNvSpPr/>
            <p:nvPr/>
          </p:nvSpPr>
          <p:spPr>
            <a:xfrm>
              <a:off x="499" y="3152"/>
              <a:ext cx="113" cy="313"/>
            </a:xfrm>
            <a:prstGeom prst="octagon">
              <a:avLst>
                <a:gd name="adj" fmla="val 29287"/>
              </a:avLst>
            </a:prstGeom>
            <a:solidFill>
              <a:srgbClr val="FF0000"/>
            </a:solidFill>
            <a:ln w="952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18441" name="Rectangle 16"/>
          <p:cNvSpPr/>
          <p:nvPr/>
        </p:nvSpPr>
        <p:spPr>
          <a:xfrm>
            <a:off x="7265988" y="5883275"/>
            <a:ext cx="584200" cy="998538"/>
          </a:xfrm>
          <a:prstGeom prst="rect">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18442" name="Rectangle 17"/>
          <p:cNvSpPr/>
          <p:nvPr/>
        </p:nvSpPr>
        <p:spPr>
          <a:xfrm>
            <a:off x="7310438" y="5724525"/>
            <a:ext cx="449262" cy="134938"/>
          </a:xfrm>
          <a:prstGeom prst="rect">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pic>
        <p:nvPicPr>
          <p:cNvPr id="90130" name="Picture 18" descr="12－图片-31 太阳能热水器"/>
          <p:cNvPicPr>
            <a:picLocks noChangeAspect="1"/>
          </p:cNvPicPr>
          <p:nvPr/>
        </p:nvPicPr>
        <p:blipFill>
          <a:blip r:embed="rId2"/>
          <a:stretch>
            <a:fillRect/>
          </a:stretch>
        </p:blipFill>
        <p:spPr>
          <a:xfrm>
            <a:off x="1524000" y="3617913"/>
            <a:ext cx="3240088" cy="3240087"/>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repeatCount="indefinite" fill="hold" nodeType="clickEffect">
                                  <p:stCondLst>
                                    <p:cond delay="0"/>
                                  </p:stCondLst>
                                  <p:childTnLst>
                                    <p:set>
                                      <p:cBhvr>
                                        <p:cTn id="6" dur="1" fill="hold">
                                          <p:stCondLst>
                                            <p:cond delay="0"/>
                                          </p:stCondLst>
                                        </p:cTn>
                                        <p:tgtEl>
                                          <p:spTgt spid="90120"/>
                                        </p:tgtEl>
                                        <p:attrNameLst>
                                          <p:attrName>style.visibility</p:attrName>
                                        </p:attrNameLst>
                                      </p:cBhvr>
                                      <p:to>
                                        <p:strVal val="visible"/>
                                      </p:to>
                                    </p:set>
                                    <p:animEffect transition="in" filter="strips(downRight)">
                                      <p:cBhvr>
                                        <p:cTn id="7" dur="2000"/>
                                        <p:tgtEl>
                                          <p:spTgt spid="90120"/>
                                        </p:tgtEl>
                                      </p:cBhvr>
                                    </p:animEffect>
                                  </p:childTnLst>
                                </p:cTn>
                              </p:par>
                              <p:par>
                                <p:cTn id="8" presetID="64" presetClass="path" presetSubtype="0" accel="50000" decel="50000" fill="hold" nodeType="withEffect">
                                  <p:stCondLst>
                                    <p:cond delay="3000"/>
                                  </p:stCondLst>
                                  <p:childTnLst>
                                    <p:animMotion origin="layout" path="M -4.16667E-6 -4.44444E-6 L -4.16667E-6 -0.21666 " pathEditMode="relative" rAng="0" ptsTypes="AA">
                                      <p:cBhvr>
                                        <p:cTn id="9" dur="5000" fill="hold"/>
                                        <p:tgtEl>
                                          <p:spTgt spid="90114"/>
                                        </p:tgtEl>
                                        <p:attrNameLst>
                                          <p:attrName>ppt_x</p:attrName>
                                          <p:attrName>ppt_y</p:attrName>
                                        </p:attrNameLst>
                                      </p:cBhvr>
                                      <p:rCtr x="0" y="-10800"/>
                                    </p:animMotion>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012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0130"/>
                                        </p:tgtEl>
                                        <p:attrNameLst>
                                          <p:attrName>style.visibility</p:attrName>
                                        </p:attrNameLst>
                                      </p:cBhvr>
                                      <p:to>
                                        <p:strVal val="visible"/>
                                      </p:to>
                                    </p:set>
                                    <p:anim calcmode="lin" valueType="num">
                                      <p:cBhvr additive="base">
                                        <p:cTn id="18" dur="500" fill="hold"/>
                                        <p:tgtEl>
                                          <p:spTgt spid="90130"/>
                                        </p:tgtEl>
                                        <p:attrNameLst>
                                          <p:attrName>ppt_x</p:attrName>
                                        </p:attrNameLst>
                                      </p:cBhvr>
                                      <p:tavLst>
                                        <p:tav tm="0">
                                          <p:val>
                                            <p:strVal val="#ppt_x"/>
                                          </p:val>
                                        </p:tav>
                                        <p:tav tm="100000">
                                          <p:val>
                                            <p:strVal val="#ppt_x"/>
                                          </p:val>
                                        </p:tav>
                                      </p:tavLst>
                                    </p:anim>
                                    <p:anim calcmode="lin" valueType="num">
                                      <p:cBhvr additive="base">
                                        <p:cTn id="19" dur="500" fill="hold"/>
                                        <p:tgtEl>
                                          <p:spTgt spid="90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a:xfrm>
            <a:off x="1847850" y="0"/>
            <a:ext cx="7056438" cy="692150"/>
          </a:xfrm>
        </p:spPr>
        <p:txBody>
          <a:bodyPr vert="horz" wrap="square" lIns="91440" tIns="45720" rIns="91440" bIns="45720" anchor="ctr" anchorCtr="0"/>
          <a:p>
            <a:pPr eaLnBrk="1" hangingPunct="1"/>
            <a:r>
              <a:rPr lang="en-US" altLang="zh-CN" sz="4000" b="1" dirty="0"/>
              <a:t>1</a:t>
            </a:r>
            <a:r>
              <a:rPr lang="zh-CN" altLang="en-US" sz="4000" b="1" dirty="0"/>
              <a:t>、观察分析结果：</a:t>
            </a:r>
            <a:endParaRPr lang="zh-CN" altLang="en-US" sz="4000" b="1" dirty="0"/>
          </a:p>
        </p:txBody>
      </p:sp>
      <p:sp>
        <p:nvSpPr>
          <p:cNvPr id="91139" name="Rectangle 3"/>
          <p:cNvSpPr>
            <a:spLocks noGrp="1"/>
          </p:cNvSpPr>
          <p:nvPr>
            <p:ph idx="1"/>
          </p:nvPr>
        </p:nvSpPr>
        <p:spPr>
          <a:xfrm>
            <a:off x="1919288" y="836613"/>
            <a:ext cx="8208962" cy="1079500"/>
          </a:xfrm>
        </p:spPr>
        <p:txBody>
          <a:bodyPr vert="horz" wrap="square" lIns="91440" tIns="45720" rIns="91440" bIns="45720" anchor="t" anchorCtr="0"/>
          <a:p>
            <a:pPr eaLnBrk="1" hangingPunct="1"/>
            <a:r>
              <a:rPr lang="zh-CN" altLang="en-US" b="1" dirty="0"/>
              <a:t>上述过程中能量（内能）是通过</a:t>
            </a:r>
            <a:r>
              <a:rPr lang="zh-CN" altLang="en-US" b="1" dirty="0">
                <a:solidFill>
                  <a:srgbClr val="FFCC00"/>
                </a:solidFill>
              </a:rPr>
              <a:t>热传递</a:t>
            </a:r>
            <a:r>
              <a:rPr lang="zh-CN" altLang="en-US" b="1" dirty="0"/>
              <a:t>的方式转移的</a:t>
            </a:r>
            <a:endParaRPr lang="zh-CN" altLang="en-US" b="1" dirty="0"/>
          </a:p>
        </p:txBody>
      </p:sp>
      <p:grpSp>
        <p:nvGrpSpPr>
          <p:cNvPr id="91140" name="Group 4"/>
          <p:cNvGrpSpPr/>
          <p:nvPr/>
        </p:nvGrpSpPr>
        <p:grpSpPr>
          <a:xfrm>
            <a:off x="2214563" y="1989138"/>
            <a:ext cx="6948487" cy="584199"/>
            <a:chOff x="435" y="1253"/>
            <a:chExt cx="4377" cy="368"/>
          </a:xfrm>
        </p:grpSpPr>
        <p:grpSp>
          <p:nvGrpSpPr>
            <p:cNvPr id="19465" name="Group 5"/>
            <p:cNvGrpSpPr/>
            <p:nvPr/>
          </p:nvGrpSpPr>
          <p:grpSpPr>
            <a:xfrm>
              <a:off x="435" y="1253"/>
              <a:ext cx="4377" cy="368"/>
              <a:chOff x="435" y="1344"/>
              <a:chExt cx="4377" cy="368"/>
            </a:xfrm>
          </p:grpSpPr>
          <p:grpSp>
            <p:nvGrpSpPr>
              <p:cNvPr id="19467" name="Group 6"/>
              <p:cNvGrpSpPr/>
              <p:nvPr/>
            </p:nvGrpSpPr>
            <p:grpSpPr>
              <a:xfrm>
                <a:off x="435" y="1344"/>
                <a:ext cx="4377" cy="368"/>
                <a:chOff x="344" y="1389"/>
                <a:chExt cx="4377" cy="368"/>
              </a:xfrm>
            </p:grpSpPr>
            <p:sp>
              <p:nvSpPr>
                <p:cNvPr id="19469" name="Text Box 7"/>
                <p:cNvSpPr txBox="1"/>
                <p:nvPr/>
              </p:nvSpPr>
              <p:spPr>
                <a:xfrm>
                  <a:off x="748" y="1389"/>
                  <a:ext cx="3973" cy="368"/>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b="1" dirty="0">
                      <a:latin typeface="Times New Roman" panose="02020603050405020304" pitchFamily="18" charset="0"/>
                    </a:rPr>
                    <a:t>热传递是改变物体内能的一种方式</a:t>
                  </a:r>
                  <a:endParaRPr lang="zh-CN" altLang="en-US" b="1" dirty="0">
                    <a:latin typeface="Times New Roman" panose="02020603050405020304" pitchFamily="18" charset="0"/>
                  </a:endParaRPr>
                </a:p>
              </p:txBody>
            </p:sp>
            <p:sp>
              <p:nvSpPr>
                <p:cNvPr id="19470" name="AutoShape 8"/>
                <p:cNvSpPr/>
                <p:nvPr/>
              </p:nvSpPr>
              <p:spPr>
                <a:xfrm>
                  <a:off x="344" y="1443"/>
                  <a:ext cx="263" cy="300"/>
                </a:xfrm>
                <a:prstGeom prst="rightArrow">
                  <a:avLst>
                    <a:gd name="adj1" fmla="val 50000"/>
                    <a:gd name="adj2" fmla="val 100000"/>
                  </a:avLst>
                </a:prstGeom>
                <a:solidFill>
                  <a:schemeClr val="accent1"/>
                </a:solidFill>
                <a:ln w="9525" cap="flat" cmpd="sng">
                  <a:solidFill>
                    <a:schemeClr val="tx1"/>
                  </a:solidFill>
                  <a:prstDash val="solid"/>
                  <a:miter/>
                  <a:headEnd type="none" w="med" len="med"/>
                  <a:tailEnd type="none" w="med" len="med"/>
                </a:ln>
              </p:spPr>
              <p:txBody>
                <a:bodyPr wrap="none" anchor="ctr" anchorCtr="0">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19468" name="Line 9"/>
              <p:cNvSpPr/>
              <p:nvPr/>
            </p:nvSpPr>
            <p:spPr>
              <a:xfrm>
                <a:off x="2971" y="1706"/>
                <a:ext cx="453" cy="0"/>
              </a:xfrm>
              <a:prstGeom prst="line">
                <a:avLst/>
              </a:prstGeom>
              <a:ln w="38100" cap="flat" cmpd="sng">
                <a:solidFill>
                  <a:srgbClr val="FF3300"/>
                </a:solidFill>
                <a:prstDash val="solid"/>
                <a:headEnd type="none" w="med" len="med"/>
                <a:tailEnd type="none" w="med" len="med"/>
              </a:ln>
            </p:spPr>
          </p:sp>
        </p:grpSp>
        <p:sp>
          <p:nvSpPr>
            <p:cNvPr id="19466" name="Line 10"/>
            <p:cNvSpPr/>
            <p:nvPr/>
          </p:nvSpPr>
          <p:spPr>
            <a:xfrm>
              <a:off x="975" y="1570"/>
              <a:ext cx="681" cy="0"/>
            </a:xfrm>
            <a:prstGeom prst="line">
              <a:avLst/>
            </a:prstGeom>
            <a:ln w="38100" cap="flat" cmpd="sng">
              <a:solidFill>
                <a:srgbClr val="FF3300"/>
              </a:solidFill>
              <a:prstDash val="solid"/>
              <a:headEnd type="none" w="med" len="med"/>
              <a:tailEnd type="none" w="med" len="med"/>
            </a:ln>
          </p:spPr>
        </p:sp>
      </p:grpSp>
      <p:sp>
        <p:nvSpPr>
          <p:cNvPr id="91147" name="Text Box 11"/>
          <p:cNvSpPr txBox="1"/>
          <p:nvPr/>
        </p:nvSpPr>
        <p:spPr>
          <a:xfrm>
            <a:off x="2855913" y="4221163"/>
            <a:ext cx="7416800" cy="209169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ea typeface="华文行楷" pitchFamily="2" charset="-122"/>
              </a:rPr>
              <a:t>热传递：</a:t>
            </a:r>
            <a:endParaRPr lang="zh-CN" altLang="en-US" b="1" dirty="0">
              <a:latin typeface="Times New Roman" panose="02020603050405020304" pitchFamily="18" charset="0"/>
              <a:ea typeface="华文行楷" pitchFamily="2" charset="-122"/>
            </a:endParaRPr>
          </a:p>
          <a:p>
            <a:pPr marL="0" lvl="0" indent="0" eaLnBrk="1" hangingPunct="1">
              <a:spcBef>
                <a:spcPct val="50000"/>
              </a:spcBef>
              <a:buNone/>
            </a:pPr>
            <a:r>
              <a:rPr lang="zh-CN" altLang="en-US" sz="2800" b="1" dirty="0">
                <a:latin typeface="Times New Roman" panose="02020603050405020304" pitchFamily="18" charset="0"/>
              </a:rPr>
              <a:t>当物体或物体的不同部分之间存在温度差时，就会发生热传递。热传递时，能量从高温处转移到低温处，直至温度相同。</a:t>
            </a:r>
            <a:endParaRPr lang="zh-CN" altLang="en-US" sz="2800" b="1" dirty="0">
              <a:latin typeface="Times New Roman" panose="02020603050405020304" pitchFamily="18" charset="0"/>
            </a:endParaRPr>
          </a:p>
        </p:txBody>
      </p:sp>
      <p:grpSp>
        <p:nvGrpSpPr>
          <p:cNvPr id="91148" name="Group 12"/>
          <p:cNvGrpSpPr/>
          <p:nvPr/>
        </p:nvGrpSpPr>
        <p:grpSpPr>
          <a:xfrm>
            <a:off x="3287713" y="2781300"/>
            <a:ext cx="2659062" cy="1582738"/>
            <a:chOff x="1111" y="1752"/>
            <a:chExt cx="1675" cy="997"/>
          </a:xfrm>
        </p:grpSpPr>
        <p:sp>
          <p:nvSpPr>
            <p:cNvPr id="19463" name="WordArt 13"/>
            <p:cNvSpPr>
              <a:spLocks noTextEdit="1"/>
            </p:cNvSpPr>
            <p:nvPr/>
          </p:nvSpPr>
          <p:spPr>
            <a:xfrm>
              <a:off x="1610" y="2251"/>
              <a:ext cx="1176" cy="288"/>
            </a:xfrm>
            <a:prstGeom prst="rect">
              <a:avLst/>
            </a:prstGeom>
          </p:spPr>
          <p:txBody>
            <a:bodyPr wrap="none" fromWordArt="1">
              <a:prstTxWarp prst="textPlain">
                <a:avLst>
                  <a:gd name="adj" fmla="val 50000"/>
                </a:avLst>
              </a:prstTxWarp>
              <a:normAutofit fontScale="60000"/>
            </a:bodyPr>
            <a:p>
              <a:pPr algn="ctr"/>
              <a:r>
                <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rPr>
                <a:t>信息快递</a:t>
              </a:r>
              <a:endPar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endParaRPr>
            </a:p>
          </p:txBody>
        </p:sp>
        <p:pic>
          <p:nvPicPr>
            <p:cNvPr id="19464" name="Picture 14" descr="d11"/>
            <p:cNvPicPr>
              <a:picLocks noChangeAspect="1"/>
            </p:cNvPicPr>
            <p:nvPr/>
          </p:nvPicPr>
          <p:blipFill>
            <a:blip r:embed="rId1"/>
            <a:stretch>
              <a:fillRect/>
            </a:stretch>
          </p:blipFill>
          <p:spPr>
            <a:xfrm>
              <a:off x="1111" y="1752"/>
              <a:ext cx="854" cy="997"/>
            </a:xfrm>
            <a:prstGeom prst="rect">
              <a:avLst/>
            </a:prstGeom>
            <a:noFill/>
            <a:ln w="9525">
              <a:noFill/>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1139">
                                            <p:txEl>
                                              <p:charRg st="0" end="24"/>
                                            </p:txEl>
                                          </p:spTgt>
                                        </p:tgtEl>
                                        <p:attrNameLst>
                                          <p:attrName>style.visibility</p:attrName>
                                        </p:attrNameLst>
                                      </p:cBhvr>
                                      <p:to>
                                        <p:strVal val="visible"/>
                                      </p:to>
                                    </p:set>
                                    <p:animEffect transition="in" filter="slide(fromBottom)">
                                      <p:cBhvr>
                                        <p:cTn id="7" dur="500"/>
                                        <p:tgtEl>
                                          <p:spTgt spid="91139">
                                            <p:txEl>
                                              <p:charRg st="0" end="2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91140"/>
                                        </p:tgtEl>
                                        <p:attrNameLst>
                                          <p:attrName>style.visibility</p:attrName>
                                        </p:attrNameLst>
                                      </p:cBhvr>
                                      <p:to>
                                        <p:strVal val="visible"/>
                                      </p:to>
                                    </p:set>
                                    <p:animEffect transition="in" filter="slide(fromLeft)">
                                      <p:cBhvr>
                                        <p:cTn id="12" dur="500"/>
                                        <p:tgtEl>
                                          <p:spTgt spid="91140"/>
                                        </p:tgtEl>
                                      </p:cBhvr>
                                    </p:animEffect>
                                  </p:childTnLst>
                                  <p:subTnLst>
                                    <p:audio>
                                      <p:cMediaNode vol="100000">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91148"/>
                                        </p:tgtEl>
                                        <p:attrNameLst>
                                          <p:attrName>style.visibility</p:attrName>
                                        </p:attrNameLst>
                                      </p:cBhvr>
                                      <p:to>
                                        <p:strVal val="visible"/>
                                      </p:to>
                                    </p:set>
                                    <p:anim calcmode="lin" valueType="num">
                                      <p:cBhvr>
                                        <p:cTn id="17" dur="1000" fill="hold"/>
                                        <p:tgtEl>
                                          <p:spTgt spid="91148"/>
                                        </p:tgtEl>
                                        <p:attrNameLst>
                                          <p:attrName>ppt_w</p:attrName>
                                        </p:attrNameLst>
                                      </p:cBhvr>
                                      <p:tavLst>
                                        <p:tav tm="0">
                                          <p:val>
                                            <p:strVal val="#ppt_w*0.70"/>
                                          </p:val>
                                        </p:tav>
                                        <p:tav tm="100000">
                                          <p:val>
                                            <p:strVal val="#ppt_w"/>
                                          </p:val>
                                        </p:tav>
                                      </p:tavLst>
                                    </p:anim>
                                    <p:anim calcmode="lin" valueType="num">
                                      <p:cBhvr>
                                        <p:cTn id="18" dur="1000" fill="hold"/>
                                        <p:tgtEl>
                                          <p:spTgt spid="91148"/>
                                        </p:tgtEl>
                                        <p:attrNameLst>
                                          <p:attrName>ppt_h</p:attrName>
                                        </p:attrNameLst>
                                      </p:cBhvr>
                                      <p:tavLst>
                                        <p:tav tm="0">
                                          <p:val>
                                            <p:strVal val="#ppt_h"/>
                                          </p:val>
                                        </p:tav>
                                        <p:tav tm="100000">
                                          <p:val>
                                            <p:strVal val="#ppt_h"/>
                                          </p:val>
                                        </p:tav>
                                      </p:tavLst>
                                    </p:anim>
                                    <p:animEffect transition="in" filter="fade">
                                      <p:cBhvr>
                                        <p:cTn id="19" dur="1000"/>
                                        <p:tgtEl>
                                          <p:spTgt spid="9114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1147"/>
                                        </p:tgtEl>
                                        <p:attrNameLst>
                                          <p:attrName>style.visibility</p:attrName>
                                        </p:attrNameLst>
                                      </p:cBhvr>
                                      <p:to>
                                        <p:strVal val="visible"/>
                                      </p:to>
                                    </p:set>
                                    <p:anim calcmode="lin" valueType="num">
                                      <p:cBhvr additive="base">
                                        <p:cTn id="24" dur="500" fill="hold"/>
                                        <p:tgtEl>
                                          <p:spTgt spid="91147"/>
                                        </p:tgtEl>
                                        <p:attrNameLst>
                                          <p:attrName>ppt_x</p:attrName>
                                        </p:attrNameLst>
                                      </p:cBhvr>
                                      <p:tavLst>
                                        <p:tav tm="0">
                                          <p:val>
                                            <p:strVal val="#ppt_x"/>
                                          </p:val>
                                        </p:tav>
                                        <p:tav tm="100000">
                                          <p:val>
                                            <p:strVal val="#ppt_x"/>
                                          </p:val>
                                        </p:tav>
                                      </p:tavLst>
                                    </p:anim>
                                    <p:anim calcmode="lin" valueType="num">
                                      <p:cBhvr additive="base">
                                        <p:cTn id="25" dur="500" fill="hold"/>
                                        <p:tgtEl>
                                          <p:spTgt spid="91147"/>
                                        </p:tgtEl>
                                        <p:attrNameLst>
                                          <p:attrName>ppt_y</p:attrName>
                                        </p:attrNameLst>
                                      </p:cBhvr>
                                      <p:tavLst>
                                        <p:tav tm="0">
                                          <p:val>
                                            <p:strVal val="1+#ppt_h/2"/>
                                          </p:val>
                                        </p:tav>
                                        <p:tav tm="100000">
                                          <p:val>
                                            <p:strVal val="#ppt_y"/>
                                          </p:val>
                                        </p:tav>
                                      </p:tavLst>
                                    </p:anim>
                                  </p:childTnLst>
                                  <p:subTnLst>
                                    <p:audio>
                                      <p:cMediaNode vol="100000">
                                        <p:cTn display="0" masterRel="sameClick">
                                          <p:stCondLst>
                                            <p:cond evt="begin" delay="0">
                                              <p:tn val="22"/>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P spid="911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Text Box 2"/>
          <p:cNvSpPr txBox="1"/>
          <p:nvPr/>
        </p:nvSpPr>
        <p:spPr>
          <a:xfrm>
            <a:off x="1524000" y="1484313"/>
            <a:ext cx="9144000" cy="3538220"/>
          </a:xfrm>
          <a:prstGeom prst="rect">
            <a:avLst/>
          </a:prstGeom>
          <a:noFill/>
          <a:ln w="12700">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latin typeface="Times New Roman" panose="02020603050405020304" pitchFamily="18" charset="0"/>
              </a:rPr>
              <a:t>1.</a:t>
            </a:r>
            <a:r>
              <a:rPr lang="zh-CN" altLang="en-US" b="1" dirty="0">
                <a:latin typeface="Times New Roman" panose="02020603050405020304" pitchFamily="18" charset="0"/>
              </a:rPr>
              <a:t>发生条件：物体之间或物体的不同部分之间存在　</a:t>
            </a:r>
            <a:endParaRPr lang="zh-CN" altLang="en-US" b="1" dirty="0">
              <a:latin typeface="Times New Roman" panose="02020603050405020304" pitchFamily="18" charset="0"/>
            </a:endParaRPr>
          </a:p>
          <a:p>
            <a:pPr marL="0" lvl="0" indent="0" eaLnBrk="1" hangingPunct="1">
              <a:spcBef>
                <a:spcPct val="50000"/>
              </a:spcBef>
              <a:buNone/>
            </a:pPr>
            <a:r>
              <a:rPr lang="zh-CN" altLang="en-US" b="1" dirty="0">
                <a:latin typeface="Times New Roman" panose="02020603050405020304" pitchFamily="18" charset="0"/>
              </a:rPr>
              <a:t>　　　　　　温度差。</a:t>
            </a:r>
            <a:endParaRPr lang="zh-CN" altLang="en-US" b="1" dirty="0">
              <a:latin typeface="Times New Roman" panose="02020603050405020304" pitchFamily="18" charset="0"/>
            </a:endParaRPr>
          </a:p>
          <a:p>
            <a:pPr marL="0" lvl="0" indent="0" eaLnBrk="1" hangingPunct="1">
              <a:spcBef>
                <a:spcPct val="50000"/>
              </a:spcBef>
              <a:buNone/>
            </a:pPr>
            <a:r>
              <a:rPr lang="en-US" altLang="zh-CN" b="1" dirty="0">
                <a:latin typeface="Times New Roman" panose="02020603050405020304" pitchFamily="18" charset="0"/>
              </a:rPr>
              <a:t>2.</a:t>
            </a:r>
            <a:r>
              <a:rPr lang="zh-CN" altLang="en-US" b="1" dirty="0">
                <a:latin typeface="Times New Roman" panose="02020603050405020304" pitchFamily="18" charset="0"/>
              </a:rPr>
              <a:t>传递方向：能量从高温处转移到低温处。</a:t>
            </a:r>
            <a:endParaRPr lang="zh-CN" altLang="en-US" b="1" dirty="0">
              <a:latin typeface="Times New Roman" panose="02020603050405020304" pitchFamily="18" charset="0"/>
            </a:endParaRPr>
          </a:p>
          <a:p>
            <a:pPr marL="0" lvl="0" indent="0" eaLnBrk="1" hangingPunct="1">
              <a:spcBef>
                <a:spcPct val="50000"/>
              </a:spcBef>
              <a:buNone/>
            </a:pPr>
            <a:r>
              <a:rPr lang="en-US" altLang="zh-CN" b="1" dirty="0">
                <a:latin typeface="Times New Roman" panose="02020603050405020304" pitchFamily="18" charset="0"/>
              </a:rPr>
              <a:t>3.</a:t>
            </a:r>
            <a:r>
              <a:rPr lang="zh-CN" altLang="en-US" b="1" dirty="0">
                <a:latin typeface="Times New Roman" panose="02020603050405020304" pitchFamily="18" charset="0"/>
              </a:rPr>
              <a:t>终止标志：温度相同。</a:t>
            </a:r>
            <a:endParaRPr lang="zh-CN" altLang="en-US" b="1" dirty="0">
              <a:latin typeface="Times New Roman" panose="02020603050405020304" pitchFamily="18" charset="0"/>
            </a:endParaRPr>
          </a:p>
          <a:p>
            <a:pPr marL="0" lvl="0" indent="0" eaLnBrk="1" hangingPunct="1">
              <a:spcBef>
                <a:spcPct val="50000"/>
              </a:spcBef>
              <a:buNone/>
            </a:pPr>
            <a:r>
              <a:rPr lang="en-US" altLang="zh-CN" b="1" dirty="0">
                <a:latin typeface="Times New Roman" panose="02020603050405020304" pitchFamily="18" charset="0"/>
              </a:rPr>
              <a:t>4.</a:t>
            </a:r>
            <a:r>
              <a:rPr lang="zh-CN" altLang="en-US" b="1" dirty="0">
                <a:latin typeface="Times New Roman" panose="02020603050405020304" pitchFamily="18" charset="0"/>
              </a:rPr>
              <a:t>实　　质：内能转移</a:t>
            </a:r>
            <a:r>
              <a:rPr lang="zh-CN" altLang="en-US" b="1" dirty="0">
                <a:solidFill>
                  <a:srgbClr val="FFCC00"/>
                </a:solidFill>
                <a:latin typeface="Times New Roman" panose="02020603050405020304" pitchFamily="18" charset="0"/>
              </a:rPr>
              <a:t>（能量的形式不发生改变）</a:t>
            </a:r>
            <a:endParaRPr lang="zh-CN" altLang="en-US" b="1" dirty="0">
              <a:solidFill>
                <a:srgbClr val="FFCC00"/>
              </a:solidFill>
              <a:latin typeface="Times New Roman" panose="02020603050405020304" pitchFamily="18" charset="0"/>
            </a:endParaRPr>
          </a:p>
        </p:txBody>
      </p:sp>
      <p:sp>
        <p:nvSpPr>
          <p:cNvPr id="92163" name="Text Box 3"/>
          <p:cNvSpPr txBox="1"/>
          <p:nvPr/>
        </p:nvSpPr>
        <p:spPr>
          <a:xfrm>
            <a:off x="2279650" y="620713"/>
            <a:ext cx="5688013" cy="583565"/>
          </a:xfrm>
          <a:prstGeom prst="rect">
            <a:avLst/>
          </a:prstGeom>
          <a:noFill/>
          <a:ln w="12700">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solidFill>
                  <a:srgbClr val="FFCC00"/>
                </a:solidFill>
                <a:latin typeface="Times New Roman" panose="02020603050405020304" pitchFamily="18" charset="0"/>
              </a:rPr>
              <a:t>2</a:t>
            </a:r>
            <a:r>
              <a:rPr lang="zh-CN" altLang="en-US" b="1" dirty="0">
                <a:solidFill>
                  <a:srgbClr val="FFCC00"/>
                </a:solidFill>
                <a:latin typeface="Times New Roman" panose="02020603050405020304" pitchFamily="18" charset="0"/>
              </a:rPr>
              <a:t>、热传递具有以下特点：</a:t>
            </a:r>
            <a:endParaRPr lang="zh-CN" altLang="en-US" b="1" dirty="0">
              <a:solidFill>
                <a:srgbClr val="FFCC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3"/>
                                        </p:tgtEl>
                                        <p:attrNameLst>
                                          <p:attrName>style.visibility</p:attrName>
                                        </p:attrNameLst>
                                      </p:cBhvr>
                                      <p:to>
                                        <p:strVal val="visible"/>
                                      </p:to>
                                    </p:set>
                                    <p:anim calcmode="lin" valueType="num">
                                      <p:cBhvr additive="base">
                                        <p:cTn id="7" dur="500" fill="hold"/>
                                        <p:tgtEl>
                                          <p:spTgt spid="92163"/>
                                        </p:tgtEl>
                                        <p:attrNameLst>
                                          <p:attrName>ppt_x</p:attrName>
                                        </p:attrNameLst>
                                      </p:cBhvr>
                                      <p:tavLst>
                                        <p:tav tm="0">
                                          <p:val>
                                            <p:strVal val="0-#ppt_w/2"/>
                                          </p:val>
                                        </p:tav>
                                        <p:tav tm="100000">
                                          <p:val>
                                            <p:strVal val="#ppt_x"/>
                                          </p:val>
                                        </p:tav>
                                      </p:tavLst>
                                    </p:anim>
                                    <p:anim calcmode="lin" valueType="num">
                                      <p:cBhvr additive="base">
                                        <p:cTn id="8" dur="500" fill="hold"/>
                                        <p:tgtEl>
                                          <p:spTgt spid="9216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iterate type="wd">
                                    <p:tmPct val="5000"/>
                                  </p:iterate>
                                  <p:childTnLst>
                                    <p:set>
                                      <p:cBhvr>
                                        <p:cTn id="12" dur="1" fill="hold">
                                          <p:stCondLst>
                                            <p:cond delay="0"/>
                                          </p:stCondLst>
                                        </p:cTn>
                                        <p:tgtEl>
                                          <p:spTgt spid="92162"/>
                                        </p:tgtEl>
                                        <p:attrNameLst>
                                          <p:attrName>style.visibility</p:attrName>
                                        </p:attrNameLst>
                                      </p:cBhvr>
                                      <p:to>
                                        <p:strVal val="visible"/>
                                      </p:to>
                                    </p:set>
                                    <p:anim calcmode="lin" valueType="num">
                                      <p:cBhvr additive="base">
                                        <p:cTn id="13" dur="500" fill="hold"/>
                                        <p:tgtEl>
                                          <p:spTgt spid="92162"/>
                                        </p:tgtEl>
                                        <p:attrNameLst>
                                          <p:attrName>ppt_x</p:attrName>
                                        </p:attrNameLst>
                                      </p:cBhvr>
                                      <p:tavLst>
                                        <p:tav tm="0">
                                          <p:val>
                                            <p:strVal val="1+#ppt_w/2"/>
                                          </p:val>
                                        </p:tav>
                                        <p:tav tm="100000">
                                          <p:val>
                                            <p:strVal val="#ppt_x"/>
                                          </p:val>
                                        </p:tav>
                                      </p:tavLst>
                                    </p:anim>
                                    <p:anim calcmode="lin" valueType="num">
                                      <p:cBhvr additive="base">
                                        <p:cTn id="14" dur="500" fill="hold"/>
                                        <p:tgtEl>
                                          <p:spTgt spid="92162"/>
                                        </p:tgtEl>
                                        <p:attrNameLst>
                                          <p:attrName>ppt_y</p:attrName>
                                        </p:attrNameLst>
                                      </p:cBhvr>
                                      <p:tavLst>
                                        <p:tav tm="0">
                                          <p:val>
                                            <p:strVal val="#ppt_y"/>
                                          </p:val>
                                        </p:tav>
                                        <p:tav tm="100000">
                                          <p:val>
                                            <p:strVal val="#ppt_y"/>
                                          </p:val>
                                        </p:tav>
                                      </p:tavLst>
                                    </p:anim>
                                  </p:childTnLst>
                                  <p:subTnLst>
                                    <p:audio>
                                      <p:cMediaNode vol="87000">
                                        <p:cTn display="0" masterRel="sameClick">
                                          <p:stCondLst>
                                            <p:cond evt="begin" delay="0">
                                              <p:tn val="11"/>
                                            </p:cond>
                                          </p:stCondLst>
                                          <p:endCondLst>
                                            <p:cond evt="onStopAudio" delay="0">
                                              <p:tgtEl>
                                                <p:sldTgt/>
                                              </p:tgtEl>
                                            </p:cond>
                                          </p:endCondLst>
                                        </p:cTn>
                                        <p:tgtEl>
                                          <p:sndTgt r:embed="rId1"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2706" name="Picture 2" descr="slide0001_image007"/>
          <p:cNvPicPr>
            <a:picLocks noChangeAspect="1"/>
          </p:cNvPicPr>
          <p:nvPr>
            <p:ph idx="1"/>
          </p:nvPr>
        </p:nvPicPr>
        <p:blipFill>
          <a:blip r:embed="rId1"/>
          <a:srcRect l="2254" t="3348" r="3099" b="2928"/>
          <a:stretch>
            <a:fillRect/>
          </a:stretch>
        </p:blipFill>
        <p:spPr>
          <a:xfrm>
            <a:off x="6888163" y="2636838"/>
            <a:ext cx="3381375" cy="2276475"/>
          </a:xfrm>
        </p:spPr>
      </p:pic>
      <p:sp>
        <p:nvSpPr>
          <p:cNvPr id="3075" name="WordArt 3"/>
          <p:cNvSpPr>
            <a:spLocks noTextEdit="1"/>
          </p:cNvSpPr>
          <p:nvPr/>
        </p:nvSpPr>
        <p:spPr>
          <a:xfrm>
            <a:off x="2130425" y="1412875"/>
            <a:ext cx="7781925" cy="492125"/>
          </a:xfrm>
          <a:prstGeom prst="rect">
            <a:avLst/>
          </a:prstGeom>
        </p:spPr>
        <p:txBody>
          <a:bodyPr wrap="none" fromWordArt="1">
            <a:prstTxWarp prst="textWave1">
              <a:avLst>
                <a:gd name="adj1" fmla="val 13005"/>
                <a:gd name="adj2" fmla="val 0"/>
              </a:avLst>
            </a:prstTxWarp>
            <a:normAutofit fontScale="90000" lnSpcReduction="20000"/>
          </a:bodyPr>
          <a:p>
            <a:pPr algn="ctr"/>
            <a:r>
              <a:rPr lang="zh-CN" altLang="en-US" sz="3200" b="1">
                <a:gradFill rotWithShape="1">
                  <a:gsLst>
                    <a:gs pos="0">
                      <a:srgbClr val="9999FF"/>
                    </a:gs>
                    <a:gs pos="100000">
                      <a:srgbClr val="009999"/>
                    </a:gs>
                  </a:gsLst>
                  <a:lin ang="5400000" scaled="1"/>
                  <a:tileRect/>
                </a:gra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rPr>
              <a:t>运动的汽车具有动能，这个能量从何而来？</a:t>
            </a:r>
            <a:endParaRPr lang="zh-CN" altLang="en-US" sz="3200" b="1">
              <a:gradFill rotWithShape="1">
                <a:gsLst>
                  <a:gs pos="0">
                    <a:srgbClr val="9999FF"/>
                  </a:gs>
                  <a:gs pos="100000">
                    <a:srgbClr val="009999"/>
                  </a:gs>
                </a:gsLst>
                <a:lin ang="5400000" scaled="1"/>
                <a:tileRect/>
              </a:gra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endParaRPr>
          </a:p>
        </p:txBody>
      </p:sp>
      <p:sp>
        <p:nvSpPr>
          <p:cNvPr id="72708" name="Text Box 4"/>
          <p:cNvSpPr txBox="1"/>
          <p:nvPr/>
        </p:nvSpPr>
        <p:spPr>
          <a:xfrm>
            <a:off x="2566988" y="5157788"/>
            <a:ext cx="5761037"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汽车的能量来自发动机汽油燃烧所产生的能量。</a:t>
            </a:r>
            <a:endParaRPr lang="zh-CN" altLang="en-US" b="1" u="sng" dirty="0">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additive="base">
                                        <p:cTn id="7" dur="1299" fill="hold">
                                          <p:stCondLst>
                                            <p:cond delay="0"/>
                                          </p:stCondLst>
                                        </p:cTn>
                                        <p:tgtEl>
                                          <p:spTgt spid="72706"/>
                                        </p:tgtEl>
                                        <p:attrNameLst>
                                          <p:attrName>ppt_x</p:attrName>
                                        </p:attrNameLst>
                                      </p:cBhvr>
                                      <p:tavLst>
                                        <p:tav tm="0">
                                          <p:val>
                                            <p:strVal val="0-#ppt_w/2"/>
                                          </p:val>
                                        </p:tav>
                                        <p:tav tm="100000">
                                          <p:val>
                                            <p:strVal val="#ppt_x"/>
                                          </p:val>
                                        </p:tav>
                                      </p:tavLst>
                                    </p:anim>
                                    <p:anim calcmode="lin" valueType="num">
                                      <p:cBhvr additive="base">
                                        <p:cTn id="8" dur="1299" fill="hold">
                                          <p:stCondLst>
                                            <p:cond delay="0"/>
                                          </p:stCondLst>
                                        </p:cTn>
                                        <p:tgtEl>
                                          <p:spTgt spid="7270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explod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2708"/>
                                        </p:tgtEl>
                                        <p:attrNameLst>
                                          <p:attrName>style.visibility</p:attrName>
                                        </p:attrNameLst>
                                      </p:cBhvr>
                                      <p:to>
                                        <p:strVal val="visible"/>
                                      </p:to>
                                    </p:set>
                                    <p:anim calcmode="lin" valueType="num">
                                      <p:cBhvr additive="base">
                                        <p:cTn id="13" dur="500" fill="hold"/>
                                        <p:tgtEl>
                                          <p:spTgt spid="72708"/>
                                        </p:tgtEl>
                                        <p:attrNameLst>
                                          <p:attrName>ppt_x</p:attrName>
                                        </p:attrNameLst>
                                      </p:cBhvr>
                                      <p:tavLst>
                                        <p:tav tm="0">
                                          <p:val>
                                            <p:strVal val="#ppt_x"/>
                                          </p:val>
                                        </p:tav>
                                        <p:tav tm="100000">
                                          <p:val>
                                            <p:strVal val="#ppt_x"/>
                                          </p:val>
                                        </p:tav>
                                      </p:tavLst>
                                    </p:anim>
                                    <p:anim calcmode="lin" valueType="num">
                                      <p:cBhvr additive="base">
                                        <p:cTn id="14" dur="500" fill="hold"/>
                                        <p:tgtEl>
                                          <p:spTgt spid="727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Text Box 2"/>
          <p:cNvSpPr txBox="1"/>
          <p:nvPr/>
        </p:nvSpPr>
        <p:spPr>
          <a:xfrm>
            <a:off x="2070100" y="304800"/>
            <a:ext cx="6858000" cy="64516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sz="3600" b="1" dirty="0">
                <a:latin typeface="Times New Roman" panose="02020603050405020304" pitchFamily="18" charset="0"/>
              </a:rPr>
              <a:t>3</a:t>
            </a:r>
            <a:r>
              <a:rPr lang="zh-CN" altLang="en-US" sz="3600" b="1" dirty="0">
                <a:latin typeface="Times New Roman" panose="02020603050405020304" pitchFamily="18" charset="0"/>
              </a:rPr>
              <a:t>、热传递改变内能过程</a:t>
            </a:r>
            <a:r>
              <a:rPr lang="en-US" altLang="zh-CN" sz="3600" b="1" dirty="0">
                <a:latin typeface="Times New Roman" panose="02020603050405020304" pitchFamily="18" charset="0"/>
              </a:rPr>
              <a:t>.</a:t>
            </a:r>
            <a:endParaRPr lang="en-US" altLang="zh-CN" sz="3600" b="1" dirty="0">
              <a:latin typeface="Times New Roman" panose="02020603050405020304" pitchFamily="18" charset="0"/>
            </a:endParaRPr>
          </a:p>
        </p:txBody>
      </p:sp>
      <p:sp>
        <p:nvSpPr>
          <p:cNvPr id="93187" name="Text Box 3"/>
          <p:cNvSpPr txBox="1"/>
          <p:nvPr/>
        </p:nvSpPr>
        <p:spPr>
          <a:xfrm>
            <a:off x="2146300" y="990600"/>
            <a:ext cx="2438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latin typeface="Times New Roman" panose="02020603050405020304" pitchFamily="18" charset="0"/>
              </a:rPr>
              <a:t>A.</a:t>
            </a:r>
            <a:r>
              <a:rPr lang="zh-CN" altLang="en-US" b="1" dirty="0">
                <a:latin typeface="Times New Roman" panose="02020603050405020304" pitchFamily="18" charset="0"/>
              </a:rPr>
              <a:t>物体吸热</a:t>
            </a:r>
            <a:endParaRPr lang="zh-CN" altLang="en-US" b="1" dirty="0">
              <a:latin typeface="Times New Roman" panose="02020603050405020304" pitchFamily="18" charset="0"/>
            </a:endParaRPr>
          </a:p>
        </p:txBody>
      </p:sp>
      <p:sp>
        <p:nvSpPr>
          <p:cNvPr id="93188" name="AutoShape 4"/>
          <p:cNvSpPr/>
          <p:nvPr/>
        </p:nvSpPr>
        <p:spPr>
          <a:xfrm>
            <a:off x="4279900" y="1143000"/>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189" name="Text Box 5"/>
          <p:cNvSpPr txBox="1"/>
          <p:nvPr/>
        </p:nvSpPr>
        <p:spPr>
          <a:xfrm>
            <a:off x="8470900" y="914400"/>
            <a:ext cx="2590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内能增加</a:t>
            </a:r>
            <a:endParaRPr lang="zh-CN" altLang="en-US" b="1" dirty="0">
              <a:latin typeface="Times New Roman" panose="02020603050405020304" pitchFamily="18" charset="0"/>
            </a:endParaRPr>
          </a:p>
        </p:txBody>
      </p:sp>
      <p:sp>
        <p:nvSpPr>
          <p:cNvPr id="93190" name="Text Box 6"/>
          <p:cNvSpPr txBox="1"/>
          <p:nvPr/>
        </p:nvSpPr>
        <p:spPr>
          <a:xfrm>
            <a:off x="2146300" y="1524000"/>
            <a:ext cx="2590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latin typeface="Times New Roman" panose="02020603050405020304" pitchFamily="18" charset="0"/>
              </a:rPr>
              <a:t>B.</a:t>
            </a:r>
            <a:r>
              <a:rPr lang="zh-CN" altLang="en-US" b="1" dirty="0">
                <a:latin typeface="Times New Roman" panose="02020603050405020304" pitchFamily="18" charset="0"/>
              </a:rPr>
              <a:t>物体放热</a:t>
            </a:r>
            <a:endParaRPr lang="zh-CN" altLang="en-US" b="1" dirty="0">
              <a:latin typeface="Times New Roman" panose="02020603050405020304" pitchFamily="18" charset="0"/>
            </a:endParaRPr>
          </a:p>
        </p:txBody>
      </p:sp>
      <p:sp>
        <p:nvSpPr>
          <p:cNvPr id="93191" name="Text Box 7"/>
          <p:cNvSpPr txBox="1"/>
          <p:nvPr/>
        </p:nvSpPr>
        <p:spPr>
          <a:xfrm>
            <a:off x="5499100" y="990600"/>
            <a:ext cx="2209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温度升高</a:t>
            </a:r>
            <a:endParaRPr lang="zh-CN" altLang="en-US" b="1" dirty="0">
              <a:latin typeface="Times New Roman" panose="02020603050405020304" pitchFamily="18" charset="0"/>
            </a:endParaRPr>
          </a:p>
        </p:txBody>
      </p:sp>
      <p:sp>
        <p:nvSpPr>
          <p:cNvPr id="93192" name="AutoShape 8"/>
          <p:cNvSpPr/>
          <p:nvPr/>
        </p:nvSpPr>
        <p:spPr>
          <a:xfrm>
            <a:off x="7327900" y="1143000"/>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193" name="AutoShape 9"/>
          <p:cNvSpPr/>
          <p:nvPr/>
        </p:nvSpPr>
        <p:spPr>
          <a:xfrm>
            <a:off x="4279900" y="1600200"/>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194" name="Text Box 10"/>
          <p:cNvSpPr txBox="1"/>
          <p:nvPr/>
        </p:nvSpPr>
        <p:spPr>
          <a:xfrm>
            <a:off x="5499100" y="1524000"/>
            <a:ext cx="1828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温度降低</a:t>
            </a:r>
            <a:endParaRPr lang="zh-CN" altLang="en-US" b="1" dirty="0">
              <a:latin typeface="Times New Roman" panose="02020603050405020304" pitchFamily="18" charset="0"/>
            </a:endParaRPr>
          </a:p>
        </p:txBody>
      </p:sp>
      <p:sp>
        <p:nvSpPr>
          <p:cNvPr id="93195" name="AutoShape 11"/>
          <p:cNvSpPr/>
          <p:nvPr/>
        </p:nvSpPr>
        <p:spPr>
          <a:xfrm>
            <a:off x="7327900" y="1600200"/>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196" name="Text Box 12"/>
          <p:cNvSpPr txBox="1"/>
          <p:nvPr/>
        </p:nvSpPr>
        <p:spPr>
          <a:xfrm>
            <a:off x="8547100" y="1447800"/>
            <a:ext cx="1905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内能减少</a:t>
            </a:r>
            <a:endParaRPr lang="zh-CN" altLang="en-US" b="1" dirty="0">
              <a:latin typeface="Times New Roman" panose="02020603050405020304" pitchFamily="18" charset="0"/>
            </a:endParaRPr>
          </a:p>
        </p:txBody>
      </p:sp>
      <p:sp>
        <p:nvSpPr>
          <p:cNvPr id="93197" name="Text Box 13"/>
          <p:cNvSpPr txBox="1"/>
          <p:nvPr/>
        </p:nvSpPr>
        <p:spPr>
          <a:xfrm>
            <a:off x="1993900" y="2209800"/>
            <a:ext cx="7391400" cy="52197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800" b="1" dirty="0">
                <a:latin typeface="Times New Roman" panose="02020603050405020304" pitchFamily="18" charset="0"/>
              </a:rPr>
              <a:t>讨论</a:t>
            </a:r>
            <a:r>
              <a:rPr lang="en-US" altLang="zh-CN" sz="2800" b="1" dirty="0">
                <a:latin typeface="Times New Roman" panose="02020603050405020304" pitchFamily="18" charset="0"/>
              </a:rPr>
              <a:t>:</a:t>
            </a:r>
            <a:r>
              <a:rPr lang="zh-CN" altLang="en-US" sz="2800" b="1" dirty="0">
                <a:latin typeface="Times New Roman" panose="02020603050405020304" pitchFamily="18" charset="0"/>
              </a:rPr>
              <a:t>热传递改变内能的</a:t>
            </a:r>
            <a:r>
              <a:rPr lang="zh-CN" altLang="en-US" sz="2800" b="1" dirty="0">
                <a:solidFill>
                  <a:srgbClr val="FFCC00"/>
                </a:solidFill>
                <a:latin typeface="Times New Roman" panose="02020603050405020304" pitchFamily="18" charset="0"/>
              </a:rPr>
              <a:t>实质</a:t>
            </a:r>
            <a:r>
              <a:rPr lang="zh-CN" altLang="en-US" sz="2800" b="1" dirty="0">
                <a:latin typeface="Times New Roman" panose="02020603050405020304" pitchFamily="18" charset="0"/>
              </a:rPr>
              <a:t>是什么</a:t>
            </a:r>
            <a:r>
              <a:rPr lang="en-US" altLang="zh-CN" sz="2800" b="1" dirty="0">
                <a:latin typeface="Times New Roman" panose="02020603050405020304" pitchFamily="18" charset="0"/>
              </a:rPr>
              <a:t>?</a:t>
            </a:r>
            <a:endParaRPr lang="en-US" altLang="zh-CN" sz="2800" b="1" dirty="0">
              <a:latin typeface="Times New Roman" panose="02020603050405020304" pitchFamily="18" charset="0"/>
            </a:endParaRPr>
          </a:p>
        </p:txBody>
      </p:sp>
      <p:sp>
        <p:nvSpPr>
          <p:cNvPr id="93198" name="Text Box 14"/>
          <p:cNvSpPr txBox="1"/>
          <p:nvPr/>
        </p:nvSpPr>
        <p:spPr>
          <a:xfrm>
            <a:off x="1703388" y="3287713"/>
            <a:ext cx="7924800" cy="52197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800" b="1" dirty="0">
                <a:solidFill>
                  <a:srgbClr val="FFCC00"/>
                </a:solidFill>
                <a:latin typeface="Times New Roman" panose="02020603050405020304" pitchFamily="18" charset="0"/>
              </a:rPr>
              <a:t>内能发生转移</a:t>
            </a:r>
            <a:endParaRPr lang="zh-CN" altLang="en-US" sz="2800" b="1" dirty="0">
              <a:solidFill>
                <a:srgbClr val="FFCC00"/>
              </a:solidFill>
              <a:latin typeface="Times New Roman" panose="02020603050405020304" pitchFamily="18" charset="0"/>
            </a:endParaRPr>
          </a:p>
        </p:txBody>
      </p:sp>
      <p:sp>
        <p:nvSpPr>
          <p:cNvPr id="93199" name="AutoShape 15"/>
          <p:cNvSpPr/>
          <p:nvPr/>
        </p:nvSpPr>
        <p:spPr>
          <a:xfrm>
            <a:off x="3975100" y="3182938"/>
            <a:ext cx="76200" cy="914400"/>
          </a:xfrm>
          <a:prstGeom prst="leftBrace">
            <a:avLst>
              <a:gd name="adj1" fmla="val 100000"/>
              <a:gd name="adj2" fmla="val 500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200" name="Text Box 16"/>
          <p:cNvSpPr txBox="1"/>
          <p:nvPr/>
        </p:nvSpPr>
        <p:spPr>
          <a:xfrm>
            <a:off x="4279900" y="3106738"/>
            <a:ext cx="14478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高温物体</a:t>
            </a:r>
            <a:endParaRPr lang="zh-CN" altLang="en-US" sz="2400" b="1" dirty="0">
              <a:latin typeface="Times New Roman" panose="02020603050405020304" pitchFamily="18" charset="0"/>
            </a:endParaRPr>
          </a:p>
        </p:txBody>
      </p:sp>
      <p:sp>
        <p:nvSpPr>
          <p:cNvPr id="93201" name="AutoShape 17"/>
          <p:cNvSpPr/>
          <p:nvPr/>
        </p:nvSpPr>
        <p:spPr>
          <a:xfrm>
            <a:off x="5956300" y="3259138"/>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202" name="Text Box 18"/>
          <p:cNvSpPr txBox="1"/>
          <p:nvPr/>
        </p:nvSpPr>
        <p:spPr>
          <a:xfrm>
            <a:off x="7251700" y="3106738"/>
            <a:ext cx="16002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低温物体</a:t>
            </a:r>
            <a:endParaRPr lang="zh-CN" altLang="en-US" sz="2400" b="1" dirty="0">
              <a:latin typeface="Times New Roman" panose="02020603050405020304" pitchFamily="18" charset="0"/>
            </a:endParaRPr>
          </a:p>
        </p:txBody>
      </p:sp>
      <p:sp>
        <p:nvSpPr>
          <p:cNvPr id="93203" name="Text Box 19"/>
          <p:cNvSpPr txBox="1"/>
          <p:nvPr/>
        </p:nvSpPr>
        <p:spPr>
          <a:xfrm>
            <a:off x="5956300" y="2878138"/>
            <a:ext cx="13716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转移到</a:t>
            </a:r>
            <a:endParaRPr lang="zh-CN" altLang="en-US" sz="2400" b="1" dirty="0">
              <a:latin typeface="Times New Roman" panose="02020603050405020304" pitchFamily="18" charset="0"/>
            </a:endParaRPr>
          </a:p>
        </p:txBody>
      </p:sp>
      <p:sp>
        <p:nvSpPr>
          <p:cNvPr id="93204" name="Text Box 20"/>
          <p:cNvSpPr txBox="1"/>
          <p:nvPr/>
        </p:nvSpPr>
        <p:spPr>
          <a:xfrm>
            <a:off x="9004300" y="2801938"/>
            <a:ext cx="1447800" cy="82994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sz="2400" b="1" dirty="0">
                <a:latin typeface="Times New Roman" panose="02020603050405020304" pitchFamily="18" charset="0"/>
              </a:rPr>
              <a:t>(</a:t>
            </a:r>
            <a:r>
              <a:rPr lang="zh-CN" altLang="en-US" sz="2400" b="1" dirty="0">
                <a:latin typeface="Times New Roman" panose="02020603050405020304" pitchFamily="18" charset="0"/>
              </a:rPr>
              <a:t>不同物体之间</a:t>
            </a:r>
            <a:r>
              <a:rPr lang="en-US" altLang="zh-CN" sz="2400" b="1" dirty="0">
                <a:latin typeface="Times New Roman" panose="02020603050405020304" pitchFamily="18" charset="0"/>
              </a:rPr>
              <a:t>)</a:t>
            </a:r>
            <a:endParaRPr lang="en-US" altLang="zh-CN" sz="2400" b="1" dirty="0">
              <a:latin typeface="Times New Roman" panose="02020603050405020304" pitchFamily="18" charset="0"/>
            </a:endParaRPr>
          </a:p>
        </p:txBody>
      </p:sp>
      <p:sp>
        <p:nvSpPr>
          <p:cNvPr id="93205" name="Text Box 21"/>
          <p:cNvSpPr txBox="1"/>
          <p:nvPr/>
        </p:nvSpPr>
        <p:spPr>
          <a:xfrm>
            <a:off x="4279900" y="3868738"/>
            <a:ext cx="14478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高温部分</a:t>
            </a:r>
            <a:endParaRPr lang="zh-CN" altLang="en-US" sz="2400" b="1" dirty="0">
              <a:latin typeface="Times New Roman" panose="02020603050405020304" pitchFamily="18" charset="0"/>
            </a:endParaRPr>
          </a:p>
        </p:txBody>
      </p:sp>
      <p:sp>
        <p:nvSpPr>
          <p:cNvPr id="93206" name="AutoShape 22"/>
          <p:cNvSpPr/>
          <p:nvPr/>
        </p:nvSpPr>
        <p:spPr>
          <a:xfrm>
            <a:off x="5956300" y="3944938"/>
            <a:ext cx="1066800" cy="304800"/>
          </a:xfrm>
          <a:prstGeom prst="rightArrow">
            <a:avLst>
              <a:gd name="adj1" fmla="val 50000"/>
              <a:gd name="adj2" fmla="val 87500"/>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3207" name="Text Box 23"/>
          <p:cNvSpPr txBox="1"/>
          <p:nvPr/>
        </p:nvSpPr>
        <p:spPr>
          <a:xfrm>
            <a:off x="7251700" y="3868738"/>
            <a:ext cx="15240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低温部分</a:t>
            </a:r>
            <a:endParaRPr lang="zh-CN" altLang="en-US" sz="2400" b="1" dirty="0">
              <a:latin typeface="Times New Roman" panose="02020603050405020304" pitchFamily="18" charset="0"/>
            </a:endParaRPr>
          </a:p>
        </p:txBody>
      </p:sp>
      <p:sp>
        <p:nvSpPr>
          <p:cNvPr id="93208" name="Text Box 24"/>
          <p:cNvSpPr txBox="1"/>
          <p:nvPr/>
        </p:nvSpPr>
        <p:spPr>
          <a:xfrm>
            <a:off x="8928100" y="3686175"/>
            <a:ext cx="1295400" cy="82994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sz="2400" b="1" dirty="0">
                <a:latin typeface="Times New Roman" panose="02020603050405020304" pitchFamily="18" charset="0"/>
              </a:rPr>
              <a:t>(</a:t>
            </a:r>
            <a:r>
              <a:rPr lang="zh-CN" altLang="en-US" sz="2400" b="1" dirty="0">
                <a:latin typeface="Times New Roman" panose="02020603050405020304" pitchFamily="18" charset="0"/>
              </a:rPr>
              <a:t>同一物体之间</a:t>
            </a:r>
            <a:r>
              <a:rPr lang="en-US" altLang="zh-CN" sz="2400" b="1" dirty="0">
                <a:latin typeface="Times New Roman" panose="02020603050405020304" pitchFamily="18" charset="0"/>
              </a:rPr>
              <a:t>)</a:t>
            </a:r>
            <a:endParaRPr lang="en-US" altLang="zh-CN" sz="2400" b="1" dirty="0">
              <a:latin typeface="Times New Roman" panose="02020603050405020304" pitchFamily="18" charset="0"/>
            </a:endParaRPr>
          </a:p>
        </p:txBody>
      </p:sp>
      <p:sp>
        <p:nvSpPr>
          <p:cNvPr id="93209" name="Text Box 25"/>
          <p:cNvSpPr txBox="1"/>
          <p:nvPr/>
        </p:nvSpPr>
        <p:spPr>
          <a:xfrm>
            <a:off x="2784475" y="5445125"/>
            <a:ext cx="67691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生活中还有哪些通过热传递来改变物体内能的？</a:t>
            </a:r>
            <a:endParaRPr lang="zh-CN" altLang="en-US" b="1" dirty="0">
              <a:latin typeface="Times New Roman" panose="02020603050405020304" pitchFamily="18" charset="0"/>
            </a:endParaRPr>
          </a:p>
        </p:txBody>
      </p:sp>
      <p:grpSp>
        <p:nvGrpSpPr>
          <p:cNvPr id="93210" name="Group 26"/>
          <p:cNvGrpSpPr/>
          <p:nvPr/>
        </p:nvGrpSpPr>
        <p:grpSpPr>
          <a:xfrm>
            <a:off x="1919288" y="4508500"/>
            <a:ext cx="2817813" cy="792163"/>
            <a:chOff x="1383" y="1797"/>
            <a:chExt cx="1775" cy="499"/>
          </a:xfrm>
        </p:grpSpPr>
        <p:pic>
          <p:nvPicPr>
            <p:cNvPr id="21531" name="Picture 27" descr="ss13"/>
            <p:cNvPicPr>
              <a:picLocks noChangeAspect="1"/>
            </p:cNvPicPr>
            <p:nvPr/>
          </p:nvPicPr>
          <p:blipFill>
            <a:blip r:embed="rId1"/>
            <a:stretch>
              <a:fillRect/>
            </a:stretch>
          </p:blipFill>
          <p:spPr>
            <a:xfrm>
              <a:off x="1383" y="1797"/>
              <a:ext cx="817" cy="499"/>
            </a:xfrm>
            <a:prstGeom prst="rect">
              <a:avLst/>
            </a:prstGeom>
            <a:noFill/>
            <a:ln w="9525">
              <a:noFill/>
            </a:ln>
          </p:spPr>
        </p:pic>
        <p:sp>
          <p:nvSpPr>
            <p:cNvPr id="21532" name="WordArt 28"/>
            <p:cNvSpPr>
              <a:spLocks noTextEdit="1"/>
            </p:cNvSpPr>
            <p:nvPr/>
          </p:nvSpPr>
          <p:spPr>
            <a:xfrm>
              <a:off x="2290" y="1834"/>
              <a:ext cx="868" cy="306"/>
            </a:xfrm>
            <a:prstGeom prst="rect">
              <a:avLst/>
            </a:prstGeom>
          </p:spPr>
          <p:txBody>
            <a:bodyPr wrap="none" fromWordArt="1">
              <a:prstTxWarp prst="textPlain">
                <a:avLst>
                  <a:gd name="adj" fmla="val 50000"/>
                </a:avLst>
              </a:prstTxWarp>
              <a:normAutofit fontScale="70000"/>
            </a:bodyPr>
            <a:p>
              <a:pPr algn="ctr"/>
              <a:r>
                <a:rPr lang="zh-CN" altLang="en-US" sz="3600">
                  <a:ln w="9525" cap="flat" cmpd="sng">
                    <a:solidFill>
                      <a:srgbClr val="FF9900"/>
                    </a:solidFill>
                    <a:prstDash val="solid"/>
                    <a:headEnd type="none" w="med" len="med"/>
                    <a:tailEnd type="none" w="med" len="med"/>
                  </a:ln>
                  <a:solidFill>
                    <a:srgbClr val="336699"/>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rPr>
                <a:t>想一想</a:t>
              </a:r>
              <a:endParaRPr lang="zh-CN" altLang="en-US" sz="3600">
                <a:ln w="9525" cap="flat" cmpd="sng">
                  <a:solidFill>
                    <a:srgbClr val="FF9900"/>
                  </a:solidFill>
                  <a:prstDash val="solid"/>
                  <a:headEnd type="none" w="med" len="med"/>
                  <a:tailEnd type="none" w="med" len="med"/>
                </a:ln>
                <a:solidFill>
                  <a:srgbClr val="336699"/>
                </a:solidFill>
                <a:effectLst>
                  <a:outerShdw dist="45791" dir="2021404" algn="ctr" rotWithShape="0">
                    <a:srgbClr val="B2B2B2">
                      <a:alpha val="79999"/>
                    </a:srgbClr>
                  </a:outerShdw>
                </a:effectLst>
                <a:latin typeface="宋体" panose="02010600030101010101" pitchFamily="2" charset="-122"/>
                <a:ea typeface="宋体" panose="0201060003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3187"/>
                                        </p:tgtEl>
                                        <p:attrNameLst>
                                          <p:attrName>style.visibility</p:attrName>
                                        </p:attrNameLst>
                                      </p:cBhvr>
                                      <p:to>
                                        <p:strVal val="visible"/>
                                      </p:to>
                                    </p:set>
                                    <p:anim calcmode="lin" valueType="num">
                                      <p:cBhvr additive="base">
                                        <p:cTn id="7" dur="500" fill="hold"/>
                                        <p:tgtEl>
                                          <p:spTgt spid="93187"/>
                                        </p:tgtEl>
                                        <p:attrNameLst>
                                          <p:attrName>ppt_x</p:attrName>
                                        </p:attrNameLst>
                                      </p:cBhvr>
                                      <p:tavLst>
                                        <p:tav tm="0">
                                          <p:val>
                                            <p:strVal val="0-#ppt_w/2"/>
                                          </p:val>
                                        </p:tav>
                                        <p:tav tm="100000">
                                          <p:val>
                                            <p:strVal val="#ppt_x"/>
                                          </p:val>
                                        </p:tav>
                                      </p:tavLst>
                                    </p:anim>
                                    <p:anim calcmode="lin" valueType="num">
                                      <p:cBhvr additive="base">
                                        <p:cTn id="8" dur="500" fill="hold"/>
                                        <p:tgtEl>
                                          <p:spTgt spid="9318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93188"/>
                                        </p:tgtEl>
                                        <p:attrNameLst>
                                          <p:attrName>style.visibility</p:attrName>
                                        </p:attrNameLst>
                                      </p:cBhvr>
                                      <p:to>
                                        <p:strVal val="visible"/>
                                      </p:to>
                                    </p:set>
                                    <p:anim calcmode="lin" valueType="num">
                                      <p:cBhvr additive="base">
                                        <p:cTn id="13" dur="500" fill="hold"/>
                                        <p:tgtEl>
                                          <p:spTgt spid="93188"/>
                                        </p:tgtEl>
                                        <p:attrNameLst>
                                          <p:attrName>ppt_x</p:attrName>
                                        </p:attrNameLst>
                                      </p:cBhvr>
                                      <p:tavLst>
                                        <p:tav tm="0">
                                          <p:val>
                                            <p:strVal val="0-#ppt_w/2"/>
                                          </p:val>
                                        </p:tav>
                                        <p:tav tm="100000">
                                          <p:val>
                                            <p:strVal val="#ppt_x"/>
                                          </p:val>
                                        </p:tav>
                                      </p:tavLst>
                                    </p:anim>
                                    <p:anim calcmode="lin" valueType="num">
                                      <p:cBhvr additive="base">
                                        <p:cTn id="14" dur="500" fill="hold"/>
                                        <p:tgtEl>
                                          <p:spTgt spid="9318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3191"/>
                                        </p:tgtEl>
                                        <p:attrNameLst>
                                          <p:attrName>style.visibility</p:attrName>
                                        </p:attrNameLst>
                                      </p:cBhvr>
                                      <p:to>
                                        <p:strVal val="visible"/>
                                      </p:to>
                                    </p:set>
                                    <p:anim calcmode="lin" valueType="num">
                                      <p:cBhvr additive="base">
                                        <p:cTn id="19" dur="500" fill="hold"/>
                                        <p:tgtEl>
                                          <p:spTgt spid="93191"/>
                                        </p:tgtEl>
                                        <p:attrNameLst>
                                          <p:attrName>ppt_x</p:attrName>
                                        </p:attrNameLst>
                                      </p:cBhvr>
                                      <p:tavLst>
                                        <p:tav tm="0">
                                          <p:val>
                                            <p:strVal val="0-#ppt_w/2"/>
                                          </p:val>
                                        </p:tav>
                                        <p:tav tm="100000">
                                          <p:val>
                                            <p:strVal val="#ppt_x"/>
                                          </p:val>
                                        </p:tav>
                                      </p:tavLst>
                                    </p:anim>
                                    <p:anim calcmode="lin" valueType="num">
                                      <p:cBhvr additive="base">
                                        <p:cTn id="20" dur="500" fill="hold"/>
                                        <p:tgtEl>
                                          <p:spTgt spid="9319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nodePh="1">
                                  <p:stCondLst>
                                    <p:cond delay="0"/>
                                  </p:stCondLst>
                                  <p:endCondLst>
                                    <p:cond evt="begin" delay="0">
                                      <p:tn val="23"/>
                                    </p:cond>
                                  </p:endCondLst>
                                  <p:childTnLst>
                                    <p:set>
                                      <p:cBhvr>
                                        <p:cTn id="24" dur="1" fill="hold">
                                          <p:stCondLst>
                                            <p:cond delay="0"/>
                                          </p:stCondLst>
                                        </p:cTn>
                                        <p:tgtEl>
                                          <p:spTgt spid="93192"/>
                                        </p:tgtEl>
                                        <p:attrNameLst>
                                          <p:attrName>style.visibility</p:attrName>
                                        </p:attrNameLst>
                                      </p:cBhvr>
                                      <p:to>
                                        <p:strVal val="visible"/>
                                      </p:to>
                                    </p:set>
                                    <p:anim calcmode="lin" valueType="num">
                                      <p:cBhvr additive="base">
                                        <p:cTn id="25" dur="500" fill="hold"/>
                                        <p:tgtEl>
                                          <p:spTgt spid="93192"/>
                                        </p:tgtEl>
                                        <p:attrNameLst>
                                          <p:attrName>ppt_x</p:attrName>
                                        </p:attrNameLst>
                                      </p:cBhvr>
                                      <p:tavLst>
                                        <p:tav tm="0">
                                          <p:val>
                                            <p:strVal val="0-#ppt_w/2"/>
                                          </p:val>
                                        </p:tav>
                                        <p:tav tm="100000">
                                          <p:val>
                                            <p:strVal val="#ppt_x"/>
                                          </p:val>
                                        </p:tav>
                                      </p:tavLst>
                                    </p:anim>
                                    <p:anim calcmode="lin" valueType="num">
                                      <p:cBhvr additive="base">
                                        <p:cTn id="26" dur="500" fill="hold"/>
                                        <p:tgtEl>
                                          <p:spTgt spid="9319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3189"/>
                                        </p:tgtEl>
                                        <p:attrNameLst>
                                          <p:attrName>style.visibility</p:attrName>
                                        </p:attrNameLst>
                                      </p:cBhvr>
                                      <p:to>
                                        <p:strVal val="visible"/>
                                      </p:to>
                                    </p:set>
                                    <p:anim calcmode="lin" valueType="num">
                                      <p:cBhvr additive="base">
                                        <p:cTn id="31" dur="500" fill="hold"/>
                                        <p:tgtEl>
                                          <p:spTgt spid="93189"/>
                                        </p:tgtEl>
                                        <p:attrNameLst>
                                          <p:attrName>ppt_x</p:attrName>
                                        </p:attrNameLst>
                                      </p:cBhvr>
                                      <p:tavLst>
                                        <p:tav tm="0">
                                          <p:val>
                                            <p:strVal val="0-#ppt_w/2"/>
                                          </p:val>
                                        </p:tav>
                                        <p:tav tm="100000">
                                          <p:val>
                                            <p:strVal val="#ppt_x"/>
                                          </p:val>
                                        </p:tav>
                                      </p:tavLst>
                                    </p:anim>
                                    <p:anim calcmode="lin" valueType="num">
                                      <p:cBhvr additive="base">
                                        <p:cTn id="32" dur="500" fill="hold"/>
                                        <p:tgtEl>
                                          <p:spTgt spid="9318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3190"/>
                                        </p:tgtEl>
                                        <p:attrNameLst>
                                          <p:attrName>style.visibility</p:attrName>
                                        </p:attrNameLst>
                                      </p:cBhvr>
                                      <p:to>
                                        <p:strVal val="visible"/>
                                      </p:to>
                                    </p:set>
                                    <p:anim calcmode="lin" valueType="num">
                                      <p:cBhvr additive="base">
                                        <p:cTn id="37" dur="500" fill="hold"/>
                                        <p:tgtEl>
                                          <p:spTgt spid="93190"/>
                                        </p:tgtEl>
                                        <p:attrNameLst>
                                          <p:attrName>ppt_x</p:attrName>
                                        </p:attrNameLst>
                                      </p:cBhvr>
                                      <p:tavLst>
                                        <p:tav tm="0">
                                          <p:val>
                                            <p:strVal val="0-#ppt_w/2"/>
                                          </p:val>
                                        </p:tav>
                                        <p:tav tm="100000">
                                          <p:val>
                                            <p:strVal val="#ppt_x"/>
                                          </p:val>
                                        </p:tav>
                                      </p:tavLst>
                                    </p:anim>
                                    <p:anim calcmode="lin" valueType="num">
                                      <p:cBhvr additive="base">
                                        <p:cTn id="38" dur="500" fill="hold"/>
                                        <p:tgtEl>
                                          <p:spTgt spid="9319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nodePh="1">
                                  <p:stCondLst>
                                    <p:cond delay="0"/>
                                  </p:stCondLst>
                                  <p:endCondLst>
                                    <p:cond evt="begin" delay="0">
                                      <p:tn val="41"/>
                                    </p:cond>
                                  </p:endCondLst>
                                  <p:childTnLst>
                                    <p:set>
                                      <p:cBhvr>
                                        <p:cTn id="42" dur="1" fill="hold">
                                          <p:stCondLst>
                                            <p:cond delay="0"/>
                                          </p:stCondLst>
                                        </p:cTn>
                                        <p:tgtEl>
                                          <p:spTgt spid="93193"/>
                                        </p:tgtEl>
                                        <p:attrNameLst>
                                          <p:attrName>style.visibility</p:attrName>
                                        </p:attrNameLst>
                                      </p:cBhvr>
                                      <p:to>
                                        <p:strVal val="visible"/>
                                      </p:to>
                                    </p:set>
                                    <p:anim calcmode="lin" valueType="num">
                                      <p:cBhvr additive="base">
                                        <p:cTn id="43" dur="500" fill="hold"/>
                                        <p:tgtEl>
                                          <p:spTgt spid="93193"/>
                                        </p:tgtEl>
                                        <p:attrNameLst>
                                          <p:attrName>ppt_x</p:attrName>
                                        </p:attrNameLst>
                                      </p:cBhvr>
                                      <p:tavLst>
                                        <p:tav tm="0">
                                          <p:val>
                                            <p:strVal val="0-#ppt_w/2"/>
                                          </p:val>
                                        </p:tav>
                                        <p:tav tm="100000">
                                          <p:val>
                                            <p:strVal val="#ppt_x"/>
                                          </p:val>
                                        </p:tav>
                                      </p:tavLst>
                                    </p:anim>
                                    <p:anim calcmode="lin" valueType="num">
                                      <p:cBhvr additive="base">
                                        <p:cTn id="44" dur="500" fill="hold"/>
                                        <p:tgtEl>
                                          <p:spTgt spid="9319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93194"/>
                                        </p:tgtEl>
                                        <p:attrNameLst>
                                          <p:attrName>style.visibility</p:attrName>
                                        </p:attrNameLst>
                                      </p:cBhvr>
                                      <p:to>
                                        <p:strVal val="visible"/>
                                      </p:to>
                                    </p:set>
                                    <p:anim calcmode="lin" valueType="num">
                                      <p:cBhvr additive="base">
                                        <p:cTn id="49" dur="500" fill="hold"/>
                                        <p:tgtEl>
                                          <p:spTgt spid="93194"/>
                                        </p:tgtEl>
                                        <p:attrNameLst>
                                          <p:attrName>ppt_x</p:attrName>
                                        </p:attrNameLst>
                                      </p:cBhvr>
                                      <p:tavLst>
                                        <p:tav tm="0">
                                          <p:val>
                                            <p:strVal val="0-#ppt_w/2"/>
                                          </p:val>
                                        </p:tav>
                                        <p:tav tm="100000">
                                          <p:val>
                                            <p:strVal val="#ppt_x"/>
                                          </p:val>
                                        </p:tav>
                                      </p:tavLst>
                                    </p:anim>
                                    <p:anim calcmode="lin" valueType="num">
                                      <p:cBhvr additive="base">
                                        <p:cTn id="50" dur="500" fill="hold"/>
                                        <p:tgtEl>
                                          <p:spTgt spid="9319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nodePh="1">
                                  <p:stCondLst>
                                    <p:cond delay="0"/>
                                  </p:stCondLst>
                                  <p:endCondLst>
                                    <p:cond evt="begin" delay="0">
                                      <p:tn val="53"/>
                                    </p:cond>
                                  </p:endCondLst>
                                  <p:childTnLst>
                                    <p:set>
                                      <p:cBhvr>
                                        <p:cTn id="54" dur="1" fill="hold">
                                          <p:stCondLst>
                                            <p:cond delay="0"/>
                                          </p:stCondLst>
                                        </p:cTn>
                                        <p:tgtEl>
                                          <p:spTgt spid="93195"/>
                                        </p:tgtEl>
                                        <p:attrNameLst>
                                          <p:attrName>style.visibility</p:attrName>
                                        </p:attrNameLst>
                                      </p:cBhvr>
                                      <p:to>
                                        <p:strVal val="visible"/>
                                      </p:to>
                                    </p:set>
                                    <p:anim calcmode="lin" valueType="num">
                                      <p:cBhvr additive="base">
                                        <p:cTn id="55" dur="500" fill="hold"/>
                                        <p:tgtEl>
                                          <p:spTgt spid="93195"/>
                                        </p:tgtEl>
                                        <p:attrNameLst>
                                          <p:attrName>ppt_x</p:attrName>
                                        </p:attrNameLst>
                                      </p:cBhvr>
                                      <p:tavLst>
                                        <p:tav tm="0">
                                          <p:val>
                                            <p:strVal val="0-#ppt_w/2"/>
                                          </p:val>
                                        </p:tav>
                                        <p:tav tm="100000">
                                          <p:val>
                                            <p:strVal val="#ppt_x"/>
                                          </p:val>
                                        </p:tav>
                                      </p:tavLst>
                                    </p:anim>
                                    <p:anim calcmode="lin" valueType="num">
                                      <p:cBhvr additive="base">
                                        <p:cTn id="56" dur="500" fill="hold"/>
                                        <p:tgtEl>
                                          <p:spTgt spid="9319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93196"/>
                                        </p:tgtEl>
                                        <p:attrNameLst>
                                          <p:attrName>style.visibility</p:attrName>
                                        </p:attrNameLst>
                                      </p:cBhvr>
                                      <p:to>
                                        <p:strVal val="visible"/>
                                      </p:to>
                                    </p:set>
                                    <p:anim calcmode="lin" valueType="num">
                                      <p:cBhvr additive="base">
                                        <p:cTn id="61" dur="500" fill="hold"/>
                                        <p:tgtEl>
                                          <p:spTgt spid="93196"/>
                                        </p:tgtEl>
                                        <p:attrNameLst>
                                          <p:attrName>ppt_x</p:attrName>
                                        </p:attrNameLst>
                                      </p:cBhvr>
                                      <p:tavLst>
                                        <p:tav tm="0">
                                          <p:val>
                                            <p:strVal val="0-#ppt_w/2"/>
                                          </p:val>
                                        </p:tav>
                                        <p:tav tm="100000">
                                          <p:val>
                                            <p:strVal val="#ppt_x"/>
                                          </p:val>
                                        </p:tav>
                                      </p:tavLst>
                                    </p:anim>
                                    <p:anim calcmode="lin" valueType="num">
                                      <p:cBhvr additive="base">
                                        <p:cTn id="62" dur="500" fill="hold"/>
                                        <p:tgtEl>
                                          <p:spTgt spid="9319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7" presetClass="entr" presetSubtype="1" fill="hold" grpId="0" nodeType="clickEffect">
                                  <p:stCondLst>
                                    <p:cond delay="0"/>
                                  </p:stCondLst>
                                  <p:childTnLst>
                                    <p:set>
                                      <p:cBhvr>
                                        <p:cTn id="66" dur="1" fill="hold">
                                          <p:stCondLst>
                                            <p:cond delay="0"/>
                                          </p:stCondLst>
                                        </p:cTn>
                                        <p:tgtEl>
                                          <p:spTgt spid="93197"/>
                                        </p:tgtEl>
                                        <p:attrNameLst>
                                          <p:attrName>style.visibility</p:attrName>
                                        </p:attrNameLst>
                                      </p:cBhvr>
                                      <p:to>
                                        <p:strVal val="visible"/>
                                      </p:to>
                                    </p:set>
                                    <p:anim calcmode="lin" valueType="num">
                                      <p:cBhvr additive="base">
                                        <p:cTn id="67" dur="5000" fill="hold"/>
                                        <p:tgtEl>
                                          <p:spTgt spid="93197"/>
                                        </p:tgtEl>
                                        <p:attrNameLst>
                                          <p:attrName>ppt_x</p:attrName>
                                        </p:attrNameLst>
                                      </p:cBhvr>
                                      <p:tavLst>
                                        <p:tav tm="0">
                                          <p:val>
                                            <p:strVal val="#ppt_x"/>
                                          </p:val>
                                        </p:tav>
                                        <p:tav tm="100000">
                                          <p:val>
                                            <p:strVal val="#ppt_x"/>
                                          </p:val>
                                        </p:tav>
                                      </p:tavLst>
                                    </p:anim>
                                    <p:anim calcmode="lin" valueType="num">
                                      <p:cBhvr additive="base">
                                        <p:cTn id="68" dur="5000" fill="hold"/>
                                        <p:tgtEl>
                                          <p:spTgt spid="93197"/>
                                        </p:tgtEl>
                                        <p:attrNameLst>
                                          <p:attrName>ppt_y</p:attrName>
                                        </p:attrNameLst>
                                      </p:cBhvr>
                                      <p:tavLst>
                                        <p:tav tm="0">
                                          <p:val>
                                            <p:strVal val="0-#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93198"/>
                                        </p:tgtEl>
                                        <p:attrNameLst>
                                          <p:attrName>style.visibility</p:attrName>
                                        </p:attrNameLst>
                                      </p:cBhvr>
                                      <p:to>
                                        <p:strVal val="visible"/>
                                      </p:to>
                                    </p:set>
                                    <p:anim calcmode="lin" valueType="num">
                                      <p:cBhvr additive="base">
                                        <p:cTn id="73" dur="500" fill="hold"/>
                                        <p:tgtEl>
                                          <p:spTgt spid="93198"/>
                                        </p:tgtEl>
                                        <p:attrNameLst>
                                          <p:attrName>ppt_x</p:attrName>
                                        </p:attrNameLst>
                                      </p:cBhvr>
                                      <p:tavLst>
                                        <p:tav tm="0">
                                          <p:val>
                                            <p:strVal val="0-#ppt_w/2"/>
                                          </p:val>
                                        </p:tav>
                                        <p:tav tm="100000">
                                          <p:val>
                                            <p:strVal val="#ppt_x"/>
                                          </p:val>
                                        </p:tav>
                                      </p:tavLst>
                                    </p:anim>
                                    <p:anim calcmode="lin" valueType="num">
                                      <p:cBhvr additive="base">
                                        <p:cTn id="74" dur="500" fill="hold"/>
                                        <p:tgtEl>
                                          <p:spTgt spid="93198"/>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71"/>
                                            </p:cond>
                                          </p:stCondLst>
                                          <p:endCondLst>
                                            <p:cond evt="onStopAudio" delay="0">
                                              <p:tgtEl>
                                                <p:sldTgt/>
                                              </p:tgtEl>
                                            </p:cond>
                                          </p:endCondLst>
                                        </p:cTn>
                                        <p:tgtEl>
                                          <p:sndTgt r:embed="rId2" name="push.wav"/>
                                        </p:tgtEl>
                                      </p:cMediaNode>
                                    </p:audio>
                                  </p:sub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nodePh="1">
                                  <p:stCondLst>
                                    <p:cond delay="0"/>
                                  </p:stCondLst>
                                  <p:endCondLst>
                                    <p:cond evt="begin" delay="0">
                                      <p:tn val="77"/>
                                    </p:cond>
                                  </p:endCondLst>
                                  <p:childTnLst>
                                    <p:set>
                                      <p:cBhvr>
                                        <p:cTn id="78" dur="1" fill="hold">
                                          <p:stCondLst>
                                            <p:cond delay="499"/>
                                          </p:stCondLst>
                                        </p:cTn>
                                        <p:tgtEl>
                                          <p:spTgt spid="9319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93200"/>
                                        </p:tgtEl>
                                        <p:attrNameLst>
                                          <p:attrName>style.visibility</p:attrName>
                                        </p:attrNameLst>
                                      </p:cBhvr>
                                      <p:to>
                                        <p:strVal val="visible"/>
                                      </p:to>
                                    </p:set>
                                    <p:anim calcmode="lin" valueType="num">
                                      <p:cBhvr additive="base">
                                        <p:cTn id="83" dur="500" fill="hold"/>
                                        <p:tgtEl>
                                          <p:spTgt spid="93200"/>
                                        </p:tgtEl>
                                        <p:attrNameLst>
                                          <p:attrName>ppt_x</p:attrName>
                                        </p:attrNameLst>
                                      </p:cBhvr>
                                      <p:tavLst>
                                        <p:tav tm="0">
                                          <p:val>
                                            <p:strVal val="#ppt_x"/>
                                          </p:val>
                                        </p:tav>
                                        <p:tav tm="100000">
                                          <p:val>
                                            <p:strVal val="#ppt_x"/>
                                          </p:val>
                                        </p:tav>
                                      </p:tavLst>
                                    </p:anim>
                                    <p:anim calcmode="lin" valueType="num">
                                      <p:cBhvr additive="base">
                                        <p:cTn id="84" dur="500" fill="hold"/>
                                        <p:tgtEl>
                                          <p:spTgt spid="93200"/>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nodePh="1">
                                  <p:stCondLst>
                                    <p:cond delay="0"/>
                                  </p:stCondLst>
                                  <p:endCondLst>
                                    <p:cond evt="begin" delay="0">
                                      <p:tn val="87"/>
                                    </p:cond>
                                  </p:endCondLst>
                                  <p:childTnLst>
                                    <p:set>
                                      <p:cBhvr>
                                        <p:cTn id="88" dur="1" fill="hold">
                                          <p:stCondLst>
                                            <p:cond delay="0"/>
                                          </p:stCondLst>
                                        </p:cTn>
                                        <p:tgtEl>
                                          <p:spTgt spid="93201"/>
                                        </p:tgtEl>
                                        <p:attrNameLst>
                                          <p:attrName>style.visibility</p:attrName>
                                        </p:attrNameLst>
                                      </p:cBhvr>
                                      <p:to>
                                        <p:strVal val="visible"/>
                                      </p:to>
                                    </p:set>
                                    <p:anim calcmode="lin" valueType="num">
                                      <p:cBhvr additive="base">
                                        <p:cTn id="89" dur="500" fill="hold"/>
                                        <p:tgtEl>
                                          <p:spTgt spid="93201"/>
                                        </p:tgtEl>
                                        <p:attrNameLst>
                                          <p:attrName>ppt_x</p:attrName>
                                        </p:attrNameLst>
                                      </p:cBhvr>
                                      <p:tavLst>
                                        <p:tav tm="0">
                                          <p:val>
                                            <p:strVal val="0-#ppt_w/2"/>
                                          </p:val>
                                        </p:tav>
                                        <p:tav tm="100000">
                                          <p:val>
                                            <p:strVal val="#ppt_x"/>
                                          </p:val>
                                        </p:tav>
                                      </p:tavLst>
                                    </p:anim>
                                    <p:anim calcmode="lin" valueType="num">
                                      <p:cBhvr additive="base">
                                        <p:cTn id="90" dur="500" fill="hold"/>
                                        <p:tgtEl>
                                          <p:spTgt spid="93201"/>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499"/>
                                          </p:stCondLst>
                                        </p:cTn>
                                        <p:tgtEl>
                                          <p:spTgt spid="9320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2" presetClass="entr" presetSubtype="2" fill="hold" grpId="0" nodeType="clickEffect">
                                  <p:stCondLst>
                                    <p:cond delay="0"/>
                                  </p:stCondLst>
                                  <p:childTnLst>
                                    <p:set>
                                      <p:cBhvr>
                                        <p:cTn id="98" dur="1" fill="hold">
                                          <p:stCondLst>
                                            <p:cond delay="0"/>
                                          </p:stCondLst>
                                        </p:cTn>
                                        <p:tgtEl>
                                          <p:spTgt spid="93202"/>
                                        </p:tgtEl>
                                        <p:attrNameLst>
                                          <p:attrName>style.visibility</p:attrName>
                                        </p:attrNameLst>
                                      </p:cBhvr>
                                      <p:to>
                                        <p:strVal val="visible"/>
                                      </p:to>
                                    </p:set>
                                    <p:anim calcmode="lin" valueType="num">
                                      <p:cBhvr additive="base">
                                        <p:cTn id="99" dur="500" fill="hold"/>
                                        <p:tgtEl>
                                          <p:spTgt spid="93202"/>
                                        </p:tgtEl>
                                        <p:attrNameLst>
                                          <p:attrName>ppt_x</p:attrName>
                                        </p:attrNameLst>
                                      </p:cBhvr>
                                      <p:tavLst>
                                        <p:tav tm="0">
                                          <p:val>
                                            <p:strVal val="1+#ppt_w/2"/>
                                          </p:val>
                                        </p:tav>
                                        <p:tav tm="100000">
                                          <p:val>
                                            <p:strVal val="#ppt_x"/>
                                          </p:val>
                                        </p:tav>
                                      </p:tavLst>
                                    </p:anim>
                                    <p:anim calcmode="lin" valueType="num">
                                      <p:cBhvr additive="base">
                                        <p:cTn id="100" dur="500" fill="hold"/>
                                        <p:tgtEl>
                                          <p:spTgt spid="93202"/>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2" fill="hold" grpId="0" nodeType="clickEffect">
                                  <p:stCondLst>
                                    <p:cond delay="0"/>
                                  </p:stCondLst>
                                  <p:childTnLst>
                                    <p:set>
                                      <p:cBhvr>
                                        <p:cTn id="104" dur="1" fill="hold">
                                          <p:stCondLst>
                                            <p:cond delay="0"/>
                                          </p:stCondLst>
                                        </p:cTn>
                                        <p:tgtEl>
                                          <p:spTgt spid="93204"/>
                                        </p:tgtEl>
                                        <p:attrNameLst>
                                          <p:attrName>style.visibility</p:attrName>
                                        </p:attrNameLst>
                                      </p:cBhvr>
                                      <p:to>
                                        <p:strVal val="visible"/>
                                      </p:to>
                                    </p:set>
                                    <p:anim calcmode="lin" valueType="num">
                                      <p:cBhvr additive="base">
                                        <p:cTn id="105" dur="500" fill="hold"/>
                                        <p:tgtEl>
                                          <p:spTgt spid="93204"/>
                                        </p:tgtEl>
                                        <p:attrNameLst>
                                          <p:attrName>ppt_x</p:attrName>
                                        </p:attrNameLst>
                                      </p:cBhvr>
                                      <p:tavLst>
                                        <p:tav tm="0">
                                          <p:val>
                                            <p:strVal val="1+#ppt_w/2"/>
                                          </p:val>
                                        </p:tav>
                                        <p:tav tm="100000">
                                          <p:val>
                                            <p:strVal val="#ppt_x"/>
                                          </p:val>
                                        </p:tav>
                                      </p:tavLst>
                                    </p:anim>
                                    <p:anim calcmode="lin" valueType="num">
                                      <p:cBhvr additive="base">
                                        <p:cTn id="106" dur="500" fill="hold"/>
                                        <p:tgtEl>
                                          <p:spTgt spid="93204"/>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93205"/>
                                        </p:tgtEl>
                                        <p:attrNameLst>
                                          <p:attrName>style.visibility</p:attrName>
                                        </p:attrNameLst>
                                      </p:cBhvr>
                                      <p:to>
                                        <p:strVal val="visible"/>
                                      </p:to>
                                    </p:set>
                                    <p:anim calcmode="lin" valueType="num">
                                      <p:cBhvr additive="base">
                                        <p:cTn id="111" dur="500" fill="hold"/>
                                        <p:tgtEl>
                                          <p:spTgt spid="93205"/>
                                        </p:tgtEl>
                                        <p:attrNameLst>
                                          <p:attrName>ppt_x</p:attrName>
                                        </p:attrNameLst>
                                      </p:cBhvr>
                                      <p:tavLst>
                                        <p:tav tm="0">
                                          <p:val>
                                            <p:strVal val="#ppt_x"/>
                                          </p:val>
                                        </p:tav>
                                        <p:tav tm="100000">
                                          <p:val>
                                            <p:strVal val="#ppt_x"/>
                                          </p:val>
                                        </p:tav>
                                      </p:tavLst>
                                    </p:anim>
                                    <p:anim calcmode="lin" valueType="num">
                                      <p:cBhvr additive="base">
                                        <p:cTn id="112" dur="500" fill="hold"/>
                                        <p:tgtEl>
                                          <p:spTgt spid="93205"/>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nodePh="1">
                                  <p:stCondLst>
                                    <p:cond delay="0"/>
                                  </p:stCondLst>
                                  <p:endCondLst>
                                    <p:cond evt="begin" delay="0">
                                      <p:tn val="115"/>
                                    </p:cond>
                                  </p:endCondLst>
                                  <p:childTnLst>
                                    <p:set>
                                      <p:cBhvr>
                                        <p:cTn id="116" dur="1" fill="hold">
                                          <p:stCondLst>
                                            <p:cond delay="0"/>
                                          </p:stCondLst>
                                        </p:cTn>
                                        <p:tgtEl>
                                          <p:spTgt spid="93206"/>
                                        </p:tgtEl>
                                        <p:attrNameLst>
                                          <p:attrName>style.visibility</p:attrName>
                                        </p:attrNameLst>
                                      </p:cBhvr>
                                      <p:to>
                                        <p:strVal val="visible"/>
                                      </p:to>
                                    </p:set>
                                    <p:anim calcmode="lin" valueType="num">
                                      <p:cBhvr additive="base">
                                        <p:cTn id="117" dur="500" fill="hold"/>
                                        <p:tgtEl>
                                          <p:spTgt spid="93206"/>
                                        </p:tgtEl>
                                        <p:attrNameLst>
                                          <p:attrName>ppt_x</p:attrName>
                                        </p:attrNameLst>
                                      </p:cBhvr>
                                      <p:tavLst>
                                        <p:tav tm="0">
                                          <p:val>
                                            <p:strVal val="#ppt_x"/>
                                          </p:val>
                                        </p:tav>
                                        <p:tav tm="100000">
                                          <p:val>
                                            <p:strVal val="#ppt_x"/>
                                          </p:val>
                                        </p:tav>
                                      </p:tavLst>
                                    </p:anim>
                                    <p:anim calcmode="lin" valueType="num">
                                      <p:cBhvr additive="base">
                                        <p:cTn id="118" dur="500" fill="hold"/>
                                        <p:tgtEl>
                                          <p:spTgt spid="93206"/>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93207"/>
                                        </p:tgtEl>
                                        <p:attrNameLst>
                                          <p:attrName>style.visibility</p:attrName>
                                        </p:attrNameLst>
                                      </p:cBhvr>
                                      <p:to>
                                        <p:strVal val="visible"/>
                                      </p:to>
                                    </p:set>
                                    <p:anim calcmode="lin" valueType="num">
                                      <p:cBhvr additive="base">
                                        <p:cTn id="123" dur="500" fill="hold"/>
                                        <p:tgtEl>
                                          <p:spTgt spid="93207"/>
                                        </p:tgtEl>
                                        <p:attrNameLst>
                                          <p:attrName>ppt_x</p:attrName>
                                        </p:attrNameLst>
                                      </p:cBhvr>
                                      <p:tavLst>
                                        <p:tav tm="0">
                                          <p:val>
                                            <p:strVal val="#ppt_x"/>
                                          </p:val>
                                        </p:tav>
                                        <p:tav tm="100000">
                                          <p:val>
                                            <p:strVal val="#ppt_x"/>
                                          </p:val>
                                        </p:tav>
                                      </p:tavLst>
                                    </p:anim>
                                    <p:anim calcmode="lin" valueType="num">
                                      <p:cBhvr additive="base">
                                        <p:cTn id="124" dur="500" fill="hold"/>
                                        <p:tgtEl>
                                          <p:spTgt spid="93207"/>
                                        </p:tgtEl>
                                        <p:attrNameLst>
                                          <p:attrName>ppt_y</p:attrName>
                                        </p:attrNameLst>
                                      </p:cBhvr>
                                      <p:tavLst>
                                        <p:tav tm="0">
                                          <p:val>
                                            <p:strVal val="1+#ppt_h/2"/>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stCondLst>
                                    <p:cond delay="0"/>
                                  </p:stCondLst>
                                  <p:childTnLst>
                                    <p:set>
                                      <p:cBhvr>
                                        <p:cTn id="128" dur="1" fill="hold">
                                          <p:stCondLst>
                                            <p:cond delay="0"/>
                                          </p:stCondLst>
                                        </p:cTn>
                                        <p:tgtEl>
                                          <p:spTgt spid="93208"/>
                                        </p:tgtEl>
                                        <p:attrNameLst>
                                          <p:attrName>style.visibility</p:attrName>
                                        </p:attrNameLst>
                                      </p:cBhvr>
                                      <p:to>
                                        <p:strVal val="visible"/>
                                      </p:to>
                                    </p:set>
                                    <p:anim calcmode="lin" valueType="num">
                                      <p:cBhvr additive="base">
                                        <p:cTn id="129" dur="500" fill="hold"/>
                                        <p:tgtEl>
                                          <p:spTgt spid="93208"/>
                                        </p:tgtEl>
                                        <p:attrNameLst>
                                          <p:attrName>ppt_x</p:attrName>
                                        </p:attrNameLst>
                                      </p:cBhvr>
                                      <p:tavLst>
                                        <p:tav tm="0">
                                          <p:val>
                                            <p:strVal val="1+#ppt_w/2"/>
                                          </p:val>
                                        </p:tav>
                                        <p:tav tm="100000">
                                          <p:val>
                                            <p:strVal val="#ppt_x"/>
                                          </p:val>
                                        </p:tav>
                                      </p:tavLst>
                                    </p:anim>
                                    <p:anim calcmode="lin" valueType="num">
                                      <p:cBhvr additive="base">
                                        <p:cTn id="130" dur="500" fill="hold"/>
                                        <p:tgtEl>
                                          <p:spTgt spid="93208"/>
                                        </p:tgtEl>
                                        <p:attrNameLst>
                                          <p:attrName>ppt_y</p:attrName>
                                        </p:attrNameLst>
                                      </p:cBhvr>
                                      <p:tavLst>
                                        <p:tav tm="0">
                                          <p:val>
                                            <p:strVal val="#ppt_y"/>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2" presetClass="entr" presetSubtype="8" fill="hold" nodeType="clickEffect">
                                  <p:stCondLst>
                                    <p:cond delay="0"/>
                                  </p:stCondLst>
                                  <p:childTnLst>
                                    <p:set>
                                      <p:cBhvr>
                                        <p:cTn id="134" dur="1" fill="hold">
                                          <p:stCondLst>
                                            <p:cond delay="0"/>
                                          </p:stCondLst>
                                        </p:cTn>
                                        <p:tgtEl>
                                          <p:spTgt spid="93210"/>
                                        </p:tgtEl>
                                        <p:attrNameLst>
                                          <p:attrName>style.visibility</p:attrName>
                                        </p:attrNameLst>
                                      </p:cBhvr>
                                      <p:to>
                                        <p:strVal val="visible"/>
                                      </p:to>
                                    </p:set>
                                    <p:anim calcmode="lin" valueType="num">
                                      <p:cBhvr additive="base">
                                        <p:cTn id="135" dur="500" fill="hold"/>
                                        <p:tgtEl>
                                          <p:spTgt spid="93210"/>
                                        </p:tgtEl>
                                        <p:attrNameLst>
                                          <p:attrName>ppt_x</p:attrName>
                                        </p:attrNameLst>
                                      </p:cBhvr>
                                      <p:tavLst>
                                        <p:tav tm="0">
                                          <p:val>
                                            <p:strVal val="0-#ppt_w/2"/>
                                          </p:val>
                                        </p:tav>
                                        <p:tav tm="100000">
                                          <p:val>
                                            <p:strVal val="#ppt_x"/>
                                          </p:val>
                                        </p:tav>
                                      </p:tavLst>
                                    </p:anim>
                                    <p:anim calcmode="lin" valueType="num">
                                      <p:cBhvr additive="base">
                                        <p:cTn id="136" dur="500" fill="hold"/>
                                        <p:tgtEl>
                                          <p:spTgt spid="93210"/>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133"/>
                                            </p:cond>
                                          </p:stCondLst>
                                          <p:endCondLst>
                                            <p:cond evt="onStopAudio" delay="0">
                                              <p:tgtEl>
                                                <p:sldTgt/>
                                              </p:tgtEl>
                                            </p:cond>
                                          </p:endCondLst>
                                        </p:cTn>
                                        <p:tgtEl>
                                          <p:sndTgt r:embed="rId3" name="click.wav"/>
                                        </p:tgtEl>
                                      </p:cMediaNode>
                                    </p:audio>
                                  </p:subTnLst>
                                </p:cTn>
                              </p:par>
                            </p:childTnLst>
                          </p:cTn>
                        </p:par>
                      </p:childTnLst>
                    </p:cTn>
                  </p:par>
                  <p:par>
                    <p:cTn id="137" fill="hold">
                      <p:stCondLst>
                        <p:cond delay="indefinite"/>
                      </p:stCondLst>
                      <p:childTnLst>
                        <p:par>
                          <p:cTn id="138" fill="hold">
                            <p:stCondLst>
                              <p:cond delay="0"/>
                            </p:stCondLst>
                            <p:childTnLst>
                              <p:par>
                                <p:cTn id="139" presetID="2" presetClass="entr" presetSubtype="4" fill="hold" grpId="0" nodeType="clickEffect">
                                  <p:stCondLst>
                                    <p:cond delay="0"/>
                                  </p:stCondLst>
                                  <p:childTnLst>
                                    <p:set>
                                      <p:cBhvr>
                                        <p:cTn id="140" dur="1" fill="hold">
                                          <p:stCondLst>
                                            <p:cond delay="0"/>
                                          </p:stCondLst>
                                        </p:cTn>
                                        <p:tgtEl>
                                          <p:spTgt spid="93209"/>
                                        </p:tgtEl>
                                        <p:attrNameLst>
                                          <p:attrName>style.visibility</p:attrName>
                                        </p:attrNameLst>
                                      </p:cBhvr>
                                      <p:to>
                                        <p:strVal val="visible"/>
                                      </p:to>
                                    </p:set>
                                    <p:anim calcmode="lin" valueType="num">
                                      <p:cBhvr additive="base">
                                        <p:cTn id="141" dur="500" fill="hold"/>
                                        <p:tgtEl>
                                          <p:spTgt spid="93209"/>
                                        </p:tgtEl>
                                        <p:attrNameLst>
                                          <p:attrName>ppt_x</p:attrName>
                                        </p:attrNameLst>
                                      </p:cBhvr>
                                      <p:tavLst>
                                        <p:tav tm="0">
                                          <p:val>
                                            <p:strVal val="#ppt_x"/>
                                          </p:val>
                                        </p:tav>
                                        <p:tav tm="100000">
                                          <p:val>
                                            <p:strVal val="#ppt_x"/>
                                          </p:val>
                                        </p:tav>
                                      </p:tavLst>
                                    </p:anim>
                                    <p:anim calcmode="lin" valueType="num">
                                      <p:cBhvr additive="base">
                                        <p:cTn id="142" dur="500" fill="hold"/>
                                        <p:tgtEl>
                                          <p:spTgt spid="932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p:bldP spid="93188" grpId="0" animBg="1"/>
      <p:bldP spid="93189" grpId="0"/>
      <p:bldP spid="93190" grpId="0"/>
      <p:bldP spid="93191" grpId="0"/>
      <p:bldP spid="93192" grpId="0" animBg="1"/>
      <p:bldP spid="93193" grpId="0" animBg="1"/>
      <p:bldP spid="93194" grpId="0"/>
      <p:bldP spid="93195" grpId="0" animBg="1"/>
      <p:bldP spid="93196" grpId="0"/>
      <p:bldP spid="93197" grpId="0"/>
      <p:bldP spid="93198" grpId="0"/>
      <p:bldP spid="93199" grpId="0" animBg="1"/>
      <p:bldP spid="93200" grpId="0"/>
      <p:bldP spid="93201" grpId="0" animBg="1"/>
      <p:bldP spid="93202" grpId="0"/>
      <p:bldP spid="93203" grpId="0"/>
      <p:bldP spid="93204" grpId="0"/>
      <p:bldP spid="93205" grpId="0"/>
      <p:bldP spid="93206" grpId="0" animBg="1"/>
      <p:bldP spid="93207" grpId="0"/>
      <p:bldP spid="93208" grpId="0"/>
      <p:bldP spid="9320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Rectangle 2"/>
          <p:cNvSpPr>
            <a:spLocks noGrp="1"/>
          </p:cNvSpPr>
          <p:nvPr>
            <p:ph idx="1"/>
          </p:nvPr>
        </p:nvSpPr>
        <p:spPr/>
        <p:txBody>
          <a:bodyPr vert="horz" wrap="square" lIns="91440" tIns="45720" rIns="91440" bIns="45720" anchor="t" anchorCtr="0"/>
          <a:p>
            <a:pPr eaLnBrk="1" hangingPunct="1"/>
            <a:r>
              <a:rPr lang="zh-CN" altLang="en-US" b="1" dirty="0"/>
              <a:t>（</a:t>
            </a:r>
            <a:r>
              <a:rPr lang="en-US" altLang="zh-CN" b="1" dirty="0"/>
              <a:t>1</a:t>
            </a:r>
            <a:r>
              <a:rPr lang="zh-CN" altLang="en-US" b="1" dirty="0"/>
              <a:t>）什么叫内能？</a:t>
            </a:r>
            <a:endParaRPr lang="zh-CN" altLang="en-US" b="1" dirty="0"/>
          </a:p>
          <a:p>
            <a:pPr eaLnBrk="1" hangingPunct="1"/>
            <a:r>
              <a:rPr lang="zh-CN" altLang="en-US" b="1" dirty="0"/>
              <a:t>（</a:t>
            </a:r>
            <a:r>
              <a:rPr lang="en-US" altLang="zh-CN" b="1" dirty="0"/>
              <a:t>2</a:t>
            </a:r>
            <a:r>
              <a:rPr lang="zh-CN" altLang="en-US" b="1" dirty="0"/>
              <a:t>）内能与什么有关？</a:t>
            </a:r>
            <a:endParaRPr lang="zh-CN" altLang="en-US" b="1" dirty="0"/>
          </a:p>
          <a:p>
            <a:pPr eaLnBrk="1" hangingPunct="1"/>
            <a:r>
              <a:rPr lang="zh-CN" altLang="en-US" b="1" dirty="0"/>
              <a:t>（</a:t>
            </a:r>
            <a:r>
              <a:rPr lang="en-US" altLang="zh-CN" b="1" dirty="0"/>
              <a:t>3</a:t>
            </a:r>
            <a:r>
              <a:rPr lang="zh-CN" altLang="en-US" b="1" dirty="0"/>
              <a:t>）改变内能的方式之一是什么？</a:t>
            </a:r>
            <a:endParaRPr lang="zh-CN" altLang="en-US" b="1" dirty="0"/>
          </a:p>
          <a:p>
            <a:pPr eaLnBrk="1" hangingPunct="1"/>
            <a:r>
              <a:rPr lang="zh-CN" altLang="en-US" b="1" dirty="0"/>
              <a:t>（</a:t>
            </a:r>
            <a:r>
              <a:rPr lang="en-US" altLang="zh-CN" b="1" dirty="0"/>
              <a:t>4</a:t>
            </a:r>
            <a:r>
              <a:rPr lang="zh-CN" altLang="en-US" b="1" dirty="0"/>
              <a:t>）热传递改变内能的实质是什么？</a:t>
            </a:r>
            <a:endParaRPr lang="zh-CN" altLang="en-US" b="1" dirty="0"/>
          </a:p>
        </p:txBody>
      </p:sp>
      <p:grpSp>
        <p:nvGrpSpPr>
          <p:cNvPr id="22531" name="Group 3"/>
          <p:cNvGrpSpPr/>
          <p:nvPr/>
        </p:nvGrpSpPr>
        <p:grpSpPr>
          <a:xfrm>
            <a:off x="3581400" y="0"/>
            <a:ext cx="2446338" cy="1366838"/>
            <a:chOff x="1565" y="346"/>
            <a:chExt cx="1541" cy="861"/>
          </a:xfrm>
        </p:grpSpPr>
        <p:pic>
          <p:nvPicPr>
            <p:cNvPr id="22536" name="Picture 4" descr="new8"/>
            <p:cNvPicPr>
              <a:picLocks noChangeAspect="1"/>
            </p:cNvPicPr>
            <p:nvPr/>
          </p:nvPicPr>
          <p:blipFill>
            <a:blip r:embed="rId1"/>
            <a:stretch>
              <a:fillRect/>
            </a:stretch>
          </p:blipFill>
          <p:spPr>
            <a:xfrm>
              <a:off x="1565" y="346"/>
              <a:ext cx="838" cy="861"/>
            </a:xfrm>
            <a:prstGeom prst="rect">
              <a:avLst/>
            </a:prstGeom>
            <a:noFill/>
            <a:ln w="9525">
              <a:noFill/>
            </a:ln>
          </p:spPr>
        </p:pic>
        <p:sp>
          <p:nvSpPr>
            <p:cNvPr id="22537" name="WordArt 5"/>
            <p:cNvSpPr>
              <a:spLocks noTextEdit="1"/>
            </p:cNvSpPr>
            <p:nvPr/>
          </p:nvSpPr>
          <p:spPr>
            <a:xfrm>
              <a:off x="2290" y="436"/>
              <a:ext cx="816" cy="726"/>
            </a:xfrm>
            <a:prstGeom prst="rect">
              <a:avLst/>
            </a:prstGeom>
          </p:spPr>
          <p:txBody>
            <a:bodyPr wrap="none" fromWordArt="1">
              <a:prstTxWarp prst="textFadeUp">
                <a:avLst>
                  <a:gd name="adj" fmla="val 9991"/>
                </a:avLst>
              </a:prstTxWarp>
              <a:normAutofit/>
            </a:bodyPr>
            <a:p>
              <a:pPr algn="ctr"/>
              <a:r>
                <a:rPr lang="zh-CN" altLang="en-US" sz="3600">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rPr>
                <a:t>小结</a:t>
              </a:r>
              <a:endParaRPr lang="zh-CN" altLang="en-US" sz="3600">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endParaRPr>
            </a:p>
          </p:txBody>
        </p:sp>
      </p:grpSp>
      <p:sp>
        <p:nvSpPr>
          <p:cNvPr id="94214" name="Text Box 6"/>
          <p:cNvSpPr txBox="1"/>
          <p:nvPr/>
        </p:nvSpPr>
        <p:spPr>
          <a:xfrm>
            <a:off x="2279650" y="5734050"/>
            <a:ext cx="7239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solidFill>
                  <a:srgbClr val="FFCC00"/>
                </a:solidFill>
                <a:latin typeface="Times New Roman" panose="02020603050405020304" pitchFamily="18" charset="0"/>
              </a:rPr>
              <a:t>内能改变</a:t>
            </a:r>
            <a:r>
              <a:rPr lang="zh-CN" altLang="en-US" b="1" dirty="0">
                <a:latin typeface="Times New Roman" panose="02020603050405020304" pitchFamily="18" charset="0"/>
              </a:rPr>
              <a:t>多少可以用什么来</a:t>
            </a:r>
            <a:r>
              <a:rPr lang="zh-CN" altLang="en-US" b="1" dirty="0">
                <a:solidFill>
                  <a:srgbClr val="FFCC00"/>
                </a:solidFill>
                <a:latin typeface="Times New Roman" panose="02020603050405020304" pitchFamily="18" charset="0"/>
              </a:rPr>
              <a:t>量度</a:t>
            </a:r>
            <a:r>
              <a:rPr lang="zh-CN" altLang="en-US" b="1" dirty="0">
                <a:latin typeface="Times New Roman" panose="02020603050405020304" pitchFamily="18" charset="0"/>
              </a:rPr>
              <a:t>呢？</a:t>
            </a:r>
            <a:endParaRPr lang="zh-CN" altLang="en-US" b="1" dirty="0">
              <a:latin typeface="Times New Roman" panose="02020603050405020304" pitchFamily="18" charset="0"/>
            </a:endParaRPr>
          </a:p>
        </p:txBody>
      </p:sp>
      <p:grpSp>
        <p:nvGrpSpPr>
          <p:cNvPr id="94215" name="Group 7"/>
          <p:cNvGrpSpPr/>
          <p:nvPr/>
        </p:nvGrpSpPr>
        <p:grpSpPr>
          <a:xfrm>
            <a:off x="1919288" y="4724400"/>
            <a:ext cx="2232025" cy="755650"/>
            <a:chOff x="1746" y="1888"/>
            <a:chExt cx="1406" cy="476"/>
          </a:xfrm>
        </p:grpSpPr>
        <p:pic>
          <p:nvPicPr>
            <p:cNvPr id="22534" name="Picture 8" descr="q4"/>
            <p:cNvPicPr>
              <a:picLocks noChangeAspect="1"/>
            </p:cNvPicPr>
            <p:nvPr/>
          </p:nvPicPr>
          <p:blipFill>
            <a:blip r:embed="rId2"/>
            <a:stretch>
              <a:fillRect/>
            </a:stretch>
          </p:blipFill>
          <p:spPr>
            <a:xfrm>
              <a:off x="1746" y="1933"/>
              <a:ext cx="726" cy="431"/>
            </a:xfrm>
            <a:prstGeom prst="rect">
              <a:avLst/>
            </a:prstGeom>
            <a:noFill/>
            <a:ln w="9525">
              <a:noFill/>
            </a:ln>
          </p:spPr>
        </p:pic>
        <p:sp>
          <p:nvSpPr>
            <p:cNvPr id="22535" name="WordArt 9"/>
            <p:cNvSpPr>
              <a:spLocks noTextEdit="1"/>
            </p:cNvSpPr>
            <p:nvPr/>
          </p:nvSpPr>
          <p:spPr>
            <a:xfrm>
              <a:off x="2426" y="1888"/>
              <a:ext cx="726" cy="40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FF9900"/>
                    </a:solidFill>
                    <a:prstDash val="solid"/>
                    <a:headEnd type="none" w="med" len="med"/>
                    <a:tailEnd type="none" w="med" len="med"/>
                  </a:ln>
                  <a:solidFill>
                    <a:srgbClr val="FFCC00">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思考</a:t>
              </a:r>
              <a:endParaRPr lang="zh-CN" altLang="en-US" sz="3600">
                <a:ln w="12700" cap="flat" cmpd="sng">
                  <a:solidFill>
                    <a:srgbClr val="FF9900"/>
                  </a:solidFill>
                  <a:prstDash val="solid"/>
                  <a:headEnd type="none" w="med" len="med"/>
                  <a:tailEnd type="none" w="med" len="med"/>
                </a:ln>
                <a:solidFill>
                  <a:srgbClr val="FFCC00">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4210">
                                            <p:txEl>
                                              <p:charRg st="0" end="10"/>
                                            </p:txEl>
                                          </p:spTgt>
                                        </p:tgtEl>
                                        <p:attrNameLst>
                                          <p:attrName>style.visibility</p:attrName>
                                        </p:attrNameLst>
                                      </p:cBhvr>
                                      <p:to>
                                        <p:strVal val="visible"/>
                                      </p:to>
                                    </p:set>
                                    <p:anim calcmode="lin" valueType="num">
                                      <p:cBhvr additive="base">
                                        <p:cTn id="7" dur="500" fill="hold"/>
                                        <p:tgtEl>
                                          <p:spTgt spid="94210">
                                            <p:txEl>
                                              <p:charRg st="0" end="1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4210">
                                            <p:txEl>
                                              <p:charRg st="0" end="1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4210">
                                            <p:txEl>
                                              <p:charRg st="10" end="22"/>
                                            </p:txEl>
                                          </p:spTgt>
                                        </p:tgtEl>
                                        <p:attrNameLst>
                                          <p:attrName>style.visibility</p:attrName>
                                        </p:attrNameLst>
                                      </p:cBhvr>
                                      <p:to>
                                        <p:strVal val="visible"/>
                                      </p:to>
                                    </p:set>
                                    <p:anim calcmode="lin" valueType="num">
                                      <p:cBhvr additive="base">
                                        <p:cTn id="13" dur="500" fill="hold"/>
                                        <p:tgtEl>
                                          <p:spTgt spid="94210">
                                            <p:txEl>
                                              <p:charRg st="10" end="2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4210">
                                            <p:txEl>
                                              <p:charRg st="10" end="2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4210">
                                            <p:txEl>
                                              <p:charRg st="22" end="39"/>
                                            </p:txEl>
                                          </p:spTgt>
                                        </p:tgtEl>
                                        <p:attrNameLst>
                                          <p:attrName>style.visibility</p:attrName>
                                        </p:attrNameLst>
                                      </p:cBhvr>
                                      <p:to>
                                        <p:strVal val="visible"/>
                                      </p:to>
                                    </p:set>
                                    <p:anim calcmode="lin" valueType="num">
                                      <p:cBhvr additive="base">
                                        <p:cTn id="19" dur="500" fill="hold"/>
                                        <p:tgtEl>
                                          <p:spTgt spid="94210">
                                            <p:txEl>
                                              <p:charRg st="22" end="39"/>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4210">
                                            <p:txEl>
                                              <p:charRg st="22" end="39"/>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94210">
                                            <p:txEl>
                                              <p:charRg st="39" end="57"/>
                                            </p:txEl>
                                          </p:spTgt>
                                        </p:tgtEl>
                                        <p:attrNameLst>
                                          <p:attrName>style.visibility</p:attrName>
                                        </p:attrNameLst>
                                      </p:cBhvr>
                                      <p:to>
                                        <p:strVal val="visible"/>
                                      </p:to>
                                    </p:set>
                                    <p:anim calcmode="lin" valueType="num">
                                      <p:cBhvr additive="base">
                                        <p:cTn id="25" dur="500" fill="hold"/>
                                        <p:tgtEl>
                                          <p:spTgt spid="94210">
                                            <p:txEl>
                                              <p:charRg st="39" end="57"/>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4210">
                                            <p:txEl>
                                              <p:charRg st="39" end="5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94215"/>
                                        </p:tgtEl>
                                        <p:attrNameLst>
                                          <p:attrName>style.visibility</p:attrName>
                                        </p:attrNameLst>
                                      </p:cBhvr>
                                      <p:to>
                                        <p:strVal val="visible"/>
                                      </p:to>
                                    </p:set>
                                    <p:anim calcmode="lin" valueType="num">
                                      <p:cBhvr additive="base">
                                        <p:cTn id="31" dur="500" fill="hold"/>
                                        <p:tgtEl>
                                          <p:spTgt spid="94215"/>
                                        </p:tgtEl>
                                        <p:attrNameLst>
                                          <p:attrName>ppt_x</p:attrName>
                                        </p:attrNameLst>
                                      </p:cBhvr>
                                      <p:tavLst>
                                        <p:tav tm="0">
                                          <p:val>
                                            <p:strVal val="0-#ppt_w/2"/>
                                          </p:val>
                                        </p:tav>
                                        <p:tav tm="100000">
                                          <p:val>
                                            <p:strVal val="#ppt_x"/>
                                          </p:val>
                                        </p:tav>
                                      </p:tavLst>
                                    </p:anim>
                                    <p:anim calcmode="lin" valueType="num">
                                      <p:cBhvr additive="base">
                                        <p:cTn id="32" dur="500" fill="hold"/>
                                        <p:tgtEl>
                                          <p:spTgt spid="94215"/>
                                        </p:tgtEl>
                                        <p:attrNameLst>
                                          <p:attrName>ppt_y</p:attrName>
                                        </p:attrNameLst>
                                      </p:cBhvr>
                                      <p:tavLst>
                                        <p:tav tm="0">
                                          <p:val>
                                            <p:strVal val="#ppt_y"/>
                                          </p:val>
                                        </p:tav>
                                        <p:tav tm="100000">
                                          <p:val>
                                            <p:strVal val="#ppt_y"/>
                                          </p:val>
                                        </p:tav>
                                      </p:tavLst>
                                    </p:anim>
                                  </p:childTnLst>
                                  <p:subTnLst>
                                    <p:audio>
                                      <p:cMediaNode vol="98000">
                                        <p:cTn display="0" masterRel="sameClick">
                                          <p:stCondLst>
                                            <p:cond evt="begin" delay="0">
                                              <p:tn val="29"/>
                                            </p:cond>
                                          </p:stCondLst>
                                          <p:endCondLst>
                                            <p:cond evt="onStopAudio" delay="0">
                                              <p:tgtEl>
                                                <p:sldTgt/>
                                              </p:tgtEl>
                                            </p:cond>
                                          </p:endCondLst>
                                        </p:cTn>
                                        <p:tgtEl>
                                          <p:sndTgt r:embed="rId3" name="click.wav"/>
                                        </p:tgtEl>
                                      </p:cMediaNode>
                                    </p:audio>
                                  </p:subTnLst>
                                </p:cTn>
                              </p:par>
                            </p:childTnLst>
                          </p:cTn>
                        </p:par>
                      </p:childTnLst>
                    </p:cTn>
                  </p:par>
                  <p:par>
                    <p:cTn id="33" fill="hold">
                      <p:stCondLst>
                        <p:cond delay="indefinite"/>
                      </p:stCondLst>
                      <p:childTnLst>
                        <p:par>
                          <p:cTn id="34" fill="hold">
                            <p:stCondLst>
                              <p:cond delay="0"/>
                            </p:stCondLst>
                            <p:childTnLst>
                              <p:par>
                                <p:cTn id="35" presetID="7" presetClass="entr" presetSubtype="4" fill="hold" grpId="0" nodeType="clickEffect">
                                  <p:stCondLst>
                                    <p:cond delay="0"/>
                                  </p:stCondLst>
                                  <p:childTnLst>
                                    <p:set>
                                      <p:cBhvr>
                                        <p:cTn id="36" dur="1" fill="hold">
                                          <p:stCondLst>
                                            <p:cond delay="0"/>
                                          </p:stCondLst>
                                        </p:cTn>
                                        <p:tgtEl>
                                          <p:spTgt spid="94214"/>
                                        </p:tgtEl>
                                        <p:attrNameLst>
                                          <p:attrName>style.visibility</p:attrName>
                                        </p:attrNameLst>
                                      </p:cBhvr>
                                      <p:to>
                                        <p:strVal val="visible"/>
                                      </p:to>
                                    </p:set>
                                    <p:anim calcmode="lin" valueType="num">
                                      <p:cBhvr additive="base">
                                        <p:cTn id="37" dur="5000" fill="hold"/>
                                        <p:tgtEl>
                                          <p:spTgt spid="94214"/>
                                        </p:tgtEl>
                                        <p:attrNameLst>
                                          <p:attrName>ppt_x</p:attrName>
                                        </p:attrNameLst>
                                      </p:cBhvr>
                                      <p:tavLst>
                                        <p:tav tm="0">
                                          <p:val>
                                            <p:strVal val="#ppt_x"/>
                                          </p:val>
                                        </p:tav>
                                        <p:tav tm="100000">
                                          <p:val>
                                            <p:strVal val="#ppt_x"/>
                                          </p:val>
                                        </p:tav>
                                      </p:tavLst>
                                    </p:anim>
                                    <p:anim calcmode="lin" valueType="num">
                                      <p:cBhvr additive="base">
                                        <p:cTn id="38" dur="5000" fill="hold"/>
                                        <p:tgtEl>
                                          <p:spTgt spid="942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2"/>
          <p:cNvSpPr>
            <a:spLocks noGrp="1"/>
          </p:cNvSpPr>
          <p:nvPr>
            <p:ph idx="1"/>
          </p:nvPr>
        </p:nvSpPr>
        <p:spPr>
          <a:xfrm>
            <a:off x="1676400" y="1066800"/>
            <a:ext cx="8820150" cy="2160588"/>
          </a:xfrm>
        </p:spPr>
        <p:txBody>
          <a:bodyPr vert="horz" wrap="square" lIns="91440" tIns="45720" rIns="91440" bIns="45720" anchor="t" anchorCtr="0"/>
          <a:p>
            <a:pPr eaLnBrk="1" hangingPunct="1"/>
            <a:r>
              <a:rPr lang="zh-CN" altLang="en-US" b="1" dirty="0"/>
              <a:t>汽油燃烧所产生的能量，与煤、天然气燃烧放热和物体摩擦发热一样，都是一种与（分子）热运动有关的的能量，这种能量就是内能。</a:t>
            </a:r>
            <a:endParaRPr lang="zh-CN" altLang="en-US" b="1" dirty="0"/>
          </a:p>
          <a:p>
            <a:pPr eaLnBrk="1" hangingPunct="1">
              <a:buNone/>
            </a:pPr>
            <a:endParaRPr lang="en-US" altLang="zh-CN" b="1" dirty="0"/>
          </a:p>
        </p:txBody>
      </p:sp>
      <p:sp>
        <p:nvSpPr>
          <p:cNvPr id="73731" name="Text Box 3"/>
          <p:cNvSpPr txBox="1"/>
          <p:nvPr/>
        </p:nvSpPr>
        <p:spPr>
          <a:xfrm>
            <a:off x="4114800" y="3886200"/>
            <a:ext cx="4968875"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t>下面我们先来认识内能</a:t>
            </a:r>
            <a:endParaRPr lang="zh-CN" alt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30">
                                            <p:txEl>
                                              <p:charRg st="0" end="6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73731"/>
                                        </p:tgtEl>
                                        <p:attrNameLst>
                                          <p:attrName>style.visibility</p:attrName>
                                        </p:attrNameLst>
                                      </p:cBhvr>
                                      <p:to>
                                        <p:strVal val="visible"/>
                                      </p:to>
                                    </p:set>
                                    <p:anim calcmode="lin" valueType="num">
                                      <p:cBhvr additive="base">
                                        <p:cTn id="11" dur="500" fill="hold"/>
                                        <p:tgtEl>
                                          <p:spTgt spid="73731"/>
                                        </p:tgtEl>
                                        <p:attrNameLst>
                                          <p:attrName>ppt_x</p:attrName>
                                        </p:attrNameLst>
                                      </p:cBhvr>
                                      <p:tavLst>
                                        <p:tav tm="0">
                                          <p:val>
                                            <p:strVal val="1+#ppt_w/2"/>
                                          </p:val>
                                        </p:tav>
                                        <p:tav tm="100000">
                                          <p:val>
                                            <p:strVal val="#ppt_x"/>
                                          </p:val>
                                        </p:tav>
                                      </p:tavLst>
                                    </p:anim>
                                    <p:anim calcmode="lin" valueType="num">
                                      <p:cBhvr additive="base">
                                        <p:cTn id="12" dur="500" fill="hold"/>
                                        <p:tgtEl>
                                          <p:spTgt spid="73731"/>
                                        </p:tgtEl>
                                        <p:attrNameLst>
                                          <p:attrName>ppt_y</p:attrName>
                                        </p:attrNameLst>
                                      </p:cBhvr>
                                      <p:tavLst>
                                        <p:tav tm="0">
                                          <p:val>
                                            <p:strVal val="#ppt_y"/>
                                          </p:val>
                                        </p:tav>
                                        <p:tav tm="100000">
                                          <p:val>
                                            <p:strVal val="#ppt_y"/>
                                          </p:val>
                                        </p:tav>
                                      </p:tavLst>
                                    </p:anim>
                                  </p:childTnLst>
                                  <p:subTnLst>
                                    <p:audio>
                                      <p:cMediaNode vol="94000">
                                        <p:cTn display="0" masterRel="sameClick">
                                          <p:stCondLst>
                                            <p:cond evt="begin" delay="0">
                                              <p:tn val="9"/>
                                            </p:cond>
                                          </p:stCondLst>
                                          <p:endCondLst>
                                            <p:cond evt="onStopAudio" delay="0">
                                              <p:tgtEl>
                                                <p:sldTgt/>
                                              </p:tgtEl>
                                            </p:cond>
                                          </p:endCondLst>
                                        </p:cTn>
                                        <p:tgtEl>
                                          <p:sndTgt r:embed="rId2"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build="p"/>
      <p:bldP spid="737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5" name="Text Box 3"/>
          <p:cNvSpPr txBox="1"/>
          <p:nvPr/>
        </p:nvSpPr>
        <p:spPr>
          <a:xfrm>
            <a:off x="1524000" y="976313"/>
            <a:ext cx="9144000" cy="310769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sz="2800" b="1" dirty="0">
                <a:latin typeface="新宋体" panose="02010609030101010101" pitchFamily="49" charset="-122"/>
                <a:ea typeface="新宋体" panose="02010609030101010101" pitchFamily="49" charset="-122"/>
              </a:rPr>
              <a:t>1.</a:t>
            </a:r>
            <a:r>
              <a:rPr lang="zh-CN" altLang="en-US" sz="2800" b="1" dirty="0"/>
              <a:t>物体　　　　　而具有的能量，叫动能。</a:t>
            </a:r>
            <a:endParaRPr lang="zh-CN" altLang="en-US" sz="2800" b="1" dirty="0"/>
          </a:p>
          <a:p>
            <a:pPr marL="0" lvl="0" indent="0" eaLnBrk="1" hangingPunct="1">
              <a:spcBef>
                <a:spcPct val="50000"/>
              </a:spcBef>
              <a:buNone/>
            </a:pPr>
            <a:r>
              <a:rPr lang="zh-CN" altLang="en-US" sz="2800" b="1" dirty="0"/>
              <a:t>　势能分为　　　　　和　　　　　。物体由于发生弹性</a:t>
            </a:r>
            <a:endParaRPr lang="zh-CN" altLang="en-US" sz="2800" b="1" dirty="0"/>
          </a:p>
          <a:p>
            <a:pPr marL="0" lvl="0" indent="0" eaLnBrk="1" hangingPunct="1">
              <a:spcBef>
                <a:spcPct val="50000"/>
              </a:spcBef>
              <a:buNone/>
            </a:pPr>
            <a:r>
              <a:rPr lang="zh-CN" altLang="en-US" sz="2800" b="1" dirty="0"/>
              <a:t>　形变而具有的能，叫　　　　　；物体由于被举高而具</a:t>
            </a:r>
            <a:endParaRPr lang="zh-CN" altLang="en-US" sz="2800" b="1" dirty="0"/>
          </a:p>
          <a:p>
            <a:pPr marL="0" lvl="0" indent="0" eaLnBrk="1" hangingPunct="1">
              <a:spcBef>
                <a:spcPct val="50000"/>
              </a:spcBef>
              <a:buNone/>
            </a:pPr>
            <a:r>
              <a:rPr lang="zh-CN" altLang="en-US" sz="2800" b="1" dirty="0"/>
              <a:t>　有的能量叫　　　　　。</a:t>
            </a:r>
            <a:endParaRPr lang="zh-CN" altLang="en-US" sz="2800" b="1" dirty="0"/>
          </a:p>
          <a:p>
            <a:pPr marL="0" lvl="0" indent="0" eaLnBrk="1" hangingPunct="1">
              <a:spcBef>
                <a:spcPct val="50000"/>
              </a:spcBef>
              <a:buNone/>
            </a:pPr>
            <a:r>
              <a:rPr lang="zh-CN" altLang="en-US" sz="2800" b="1" dirty="0"/>
              <a:t>　我们把动能和势能统称为　　　　。</a:t>
            </a:r>
            <a:endParaRPr lang="zh-CN" altLang="en-US" sz="2800" b="1" u="sng" dirty="0">
              <a:solidFill>
                <a:srgbClr val="FF0066"/>
              </a:solidFill>
              <a:ea typeface="华文行楷" pitchFamily="2" charset="-122"/>
            </a:endParaRPr>
          </a:p>
        </p:txBody>
      </p:sp>
      <p:sp>
        <p:nvSpPr>
          <p:cNvPr id="74756" name="Text Box 4"/>
          <p:cNvSpPr txBox="1"/>
          <p:nvPr/>
        </p:nvSpPr>
        <p:spPr>
          <a:xfrm>
            <a:off x="3287713" y="1624013"/>
            <a:ext cx="187325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u="sng" dirty="0">
                <a:solidFill>
                  <a:srgbClr val="FFCC00"/>
                </a:solidFill>
                <a:ea typeface="华文行楷" pitchFamily="2" charset="-122"/>
              </a:rPr>
              <a:t>重力势能</a:t>
            </a:r>
            <a:endParaRPr lang="zh-CN" altLang="en-US" b="1" u="sng" dirty="0">
              <a:solidFill>
                <a:srgbClr val="FFCC00"/>
              </a:solidFill>
              <a:ea typeface="华文行楷" pitchFamily="2" charset="-122"/>
            </a:endParaRPr>
          </a:p>
        </p:txBody>
      </p:sp>
      <p:sp>
        <p:nvSpPr>
          <p:cNvPr id="74757" name="Text Box 5"/>
          <p:cNvSpPr txBox="1"/>
          <p:nvPr/>
        </p:nvSpPr>
        <p:spPr>
          <a:xfrm>
            <a:off x="5448300" y="1624013"/>
            <a:ext cx="2016125"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50000"/>
              </a:spcBef>
              <a:buNone/>
            </a:pPr>
            <a:r>
              <a:rPr lang="zh-CN" altLang="en-US" b="1" u="sng" dirty="0">
                <a:solidFill>
                  <a:srgbClr val="FFCC00"/>
                </a:solidFill>
                <a:ea typeface="华文行楷" pitchFamily="2" charset="-122"/>
              </a:rPr>
              <a:t>弹性势能</a:t>
            </a:r>
            <a:endParaRPr lang="zh-CN" altLang="en-US" b="1" u="sng" dirty="0">
              <a:solidFill>
                <a:srgbClr val="FFCC00"/>
              </a:solidFill>
              <a:ea typeface="华文行楷" pitchFamily="2" charset="-122"/>
            </a:endParaRPr>
          </a:p>
        </p:txBody>
      </p:sp>
      <p:sp>
        <p:nvSpPr>
          <p:cNvPr id="74758" name="Text Box 6"/>
          <p:cNvSpPr txBox="1"/>
          <p:nvPr/>
        </p:nvSpPr>
        <p:spPr>
          <a:xfrm>
            <a:off x="5159375" y="2271713"/>
            <a:ext cx="194468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50000"/>
              </a:spcBef>
              <a:buNone/>
            </a:pPr>
            <a:r>
              <a:rPr lang="zh-CN" altLang="en-US" b="1" u="sng" dirty="0">
                <a:solidFill>
                  <a:srgbClr val="FFCC00"/>
                </a:solidFill>
                <a:ea typeface="华文行楷" pitchFamily="2" charset="-122"/>
              </a:rPr>
              <a:t>弹性势能</a:t>
            </a:r>
            <a:endParaRPr lang="zh-CN" altLang="en-US" b="1" u="sng" dirty="0">
              <a:solidFill>
                <a:srgbClr val="FFCC00"/>
              </a:solidFill>
              <a:ea typeface="华文行楷" pitchFamily="2" charset="-122"/>
            </a:endParaRPr>
          </a:p>
        </p:txBody>
      </p:sp>
      <p:sp>
        <p:nvSpPr>
          <p:cNvPr id="74759" name="Text Box 7"/>
          <p:cNvSpPr txBox="1"/>
          <p:nvPr/>
        </p:nvSpPr>
        <p:spPr>
          <a:xfrm>
            <a:off x="3719513" y="2921000"/>
            <a:ext cx="1871662"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50000"/>
              </a:spcBef>
              <a:buNone/>
            </a:pPr>
            <a:r>
              <a:rPr lang="zh-CN" altLang="en-US" b="1" u="sng" dirty="0">
                <a:solidFill>
                  <a:srgbClr val="FFCC00"/>
                </a:solidFill>
                <a:ea typeface="华文行楷" pitchFamily="2" charset="-122"/>
              </a:rPr>
              <a:t>重力势能</a:t>
            </a:r>
            <a:endParaRPr lang="zh-CN" altLang="en-US" b="1" u="sng" dirty="0">
              <a:solidFill>
                <a:srgbClr val="FFCC00"/>
              </a:solidFill>
              <a:ea typeface="华文行楷" pitchFamily="2" charset="-122"/>
            </a:endParaRPr>
          </a:p>
        </p:txBody>
      </p:sp>
      <p:sp>
        <p:nvSpPr>
          <p:cNvPr id="74760" name="Text Box 8"/>
          <p:cNvSpPr txBox="1"/>
          <p:nvPr/>
        </p:nvSpPr>
        <p:spPr>
          <a:xfrm>
            <a:off x="5880735" y="3497263"/>
            <a:ext cx="1402080" cy="58356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b="1" u="sng" dirty="0">
                <a:solidFill>
                  <a:srgbClr val="FFCC00"/>
                </a:solidFill>
                <a:ea typeface="华文行楷" pitchFamily="2" charset="-122"/>
              </a:rPr>
              <a:t>机械能</a:t>
            </a:r>
            <a:endParaRPr lang="zh-CN" altLang="en-US" b="1" u="sng" dirty="0">
              <a:solidFill>
                <a:srgbClr val="FFCC00"/>
              </a:solidFill>
              <a:ea typeface="华文行楷" pitchFamily="2" charset="-122"/>
            </a:endParaRPr>
          </a:p>
        </p:txBody>
      </p:sp>
      <p:sp>
        <p:nvSpPr>
          <p:cNvPr id="74761" name="Text Box 9"/>
          <p:cNvSpPr txBox="1"/>
          <p:nvPr/>
        </p:nvSpPr>
        <p:spPr>
          <a:xfrm>
            <a:off x="2566988" y="976313"/>
            <a:ext cx="2016125"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50000"/>
              </a:spcBef>
              <a:buNone/>
            </a:pPr>
            <a:r>
              <a:rPr lang="zh-CN" altLang="en-US" b="1" u="sng" dirty="0">
                <a:solidFill>
                  <a:srgbClr val="FFCC00"/>
                </a:solidFill>
                <a:ea typeface="华文行楷" pitchFamily="2" charset="-122"/>
              </a:rPr>
              <a:t>由于运动</a:t>
            </a:r>
            <a:endParaRPr lang="zh-CN" altLang="en-US" b="1" u="sng" dirty="0">
              <a:solidFill>
                <a:srgbClr val="FFCC00"/>
              </a:solidFill>
              <a:ea typeface="华文行楷" pitchFamily="2" charset="-122"/>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5"/>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1" name="chimes.wav"/>
                                        </p:tgtEl>
                                      </p:cMediaNode>
                                    </p:audio>
                                  </p:subTnLst>
                                </p:cTn>
                              </p:par>
                            </p:childTnLst>
                          </p:cTn>
                        </p:par>
                      </p:childTnLst>
                    </p:cTn>
                  </p:par>
                  <p:par>
                    <p:cTn id="7" fill="hold">
                      <p:stCondLst>
                        <p:cond delay="indefinite"/>
                      </p:stCondLst>
                      <p:childTnLst>
                        <p:par>
                          <p:cTn id="8" fill="hold">
                            <p:stCondLst>
                              <p:cond delay="0"/>
                            </p:stCondLst>
                            <p:childTnLst>
                              <p:par>
                                <p:cTn id="9" presetID="25" presetClass="entr" presetSubtype="0" fill="hold" grpId="0" nodeType="clickEffect">
                                  <p:stCondLst>
                                    <p:cond delay="0"/>
                                  </p:stCondLst>
                                  <p:childTnLst>
                                    <p:set>
                                      <p:cBhvr>
                                        <p:cTn id="10" dur="1" fill="hold">
                                          <p:stCondLst>
                                            <p:cond delay="0"/>
                                          </p:stCondLst>
                                        </p:cTn>
                                        <p:tgtEl>
                                          <p:spTgt spid="74761"/>
                                        </p:tgtEl>
                                        <p:attrNameLst>
                                          <p:attrName>style.visibility</p:attrName>
                                        </p:attrNameLst>
                                      </p:cBhvr>
                                      <p:to>
                                        <p:strVal val="visible"/>
                                      </p:to>
                                    </p:set>
                                    <p:anim calcmode="lin" valueType="num">
                                      <p:cBhvr>
                                        <p:cTn id="11" dur="500" decel="50000" fill="hold">
                                          <p:stCondLst>
                                            <p:cond delay="0"/>
                                          </p:stCondLst>
                                        </p:cTn>
                                        <p:tgtEl>
                                          <p:spTgt spid="74761"/>
                                        </p:tgtEl>
                                        <p:attrNameLst>
                                          <p:attrName>style.rotation</p:attrName>
                                        </p:attrNameLst>
                                      </p:cBhvr>
                                      <p:tavLst>
                                        <p:tav tm="0">
                                          <p:val>
                                            <p:fltVal val="-90.000000"/>
                                          </p:val>
                                        </p:tav>
                                        <p:tav tm="100000">
                                          <p:val>
                                            <p:fltVal val="0.000000"/>
                                          </p:val>
                                        </p:tav>
                                      </p:tavLst>
                                    </p:anim>
                                    <p:anim calcmode="lin" valueType="num">
                                      <p:cBhvr>
                                        <p:cTn id="12" dur="500" decel="50000" fill="hold">
                                          <p:stCondLst>
                                            <p:cond delay="0"/>
                                          </p:stCondLst>
                                        </p:cTn>
                                        <p:tgtEl>
                                          <p:spTgt spid="74761"/>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74761"/>
                                        </p:tgtEl>
                                        <p:attrNameLst>
                                          <p:attrName>ppt_w</p:attrName>
                                        </p:attrNameLst>
                                      </p:cBhvr>
                                      <p:tavLst>
                                        <p:tav tm="0">
                                          <p:val>
                                            <p:strVal val="#ppt_w*.05"/>
                                          </p:val>
                                        </p:tav>
                                        <p:tav tm="100000">
                                          <p:val>
                                            <p:strVal val="#ppt_w"/>
                                          </p:val>
                                        </p:tav>
                                      </p:tavLst>
                                    </p:anim>
                                    <p:anim calcmode="lin" valueType="num">
                                      <p:cBhvr>
                                        <p:cTn id="14" dur="1000" fill="hold"/>
                                        <p:tgtEl>
                                          <p:spTgt spid="74761"/>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74761"/>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74761"/>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74761"/>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74761"/>
                                        </p:tgtEl>
                                      </p:cBhvr>
                                    </p:animEffect>
                                  </p:childTnLst>
                                  <p:subTnLst>
                                    <p:audio>
                                      <p:cMediaNode>
                                        <p:cTn display="0" masterRel="sameClick">
                                          <p:stCondLst>
                                            <p:cond evt="begin" delay="0">
                                              <p:tn val="9"/>
                                            </p:cond>
                                          </p:stCondLst>
                                          <p:endCondLst>
                                            <p:cond evt="onStopAudio" delay="0">
                                              <p:tgtEl>
                                                <p:sldTgt/>
                                              </p:tgtEl>
                                            </p:cond>
                                          </p:endCondLst>
                                        </p:cTn>
                                        <p:tgtEl>
                                          <p:sndTgt r:embed="rId2" name="wind.wav"/>
                                        </p:tgtEl>
                                      </p:cMediaNode>
                                    </p:audio>
                                  </p:sub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74756"/>
                                        </p:tgtEl>
                                        <p:attrNameLst>
                                          <p:attrName>style.visibility</p:attrName>
                                        </p:attrNameLst>
                                      </p:cBhvr>
                                      <p:to>
                                        <p:strVal val="visible"/>
                                      </p:to>
                                    </p:set>
                                    <p:anim calcmode="lin" valueType="num">
                                      <p:cBhvr additive="base">
                                        <p:cTn id="23" dur="500" fill="hold"/>
                                        <p:tgtEl>
                                          <p:spTgt spid="74756"/>
                                        </p:tgtEl>
                                        <p:attrNameLst>
                                          <p:attrName>ppt_x</p:attrName>
                                        </p:attrNameLst>
                                      </p:cBhvr>
                                      <p:tavLst>
                                        <p:tav tm="0">
                                          <p:val>
                                            <p:strVal val="#ppt_x"/>
                                          </p:val>
                                        </p:tav>
                                        <p:tav tm="100000">
                                          <p:val>
                                            <p:strVal val="#ppt_x"/>
                                          </p:val>
                                        </p:tav>
                                      </p:tavLst>
                                    </p:anim>
                                    <p:anim calcmode="lin" valueType="num">
                                      <p:cBhvr additive="base">
                                        <p:cTn id="24" dur="500" fill="hold"/>
                                        <p:tgtEl>
                                          <p:spTgt spid="74756"/>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hammer.wav"/>
                                        </p:tgtEl>
                                      </p:cMediaNode>
                                    </p:audio>
                                  </p:sub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74757"/>
                                        </p:tgtEl>
                                        <p:attrNameLst>
                                          <p:attrName>style.visibility</p:attrName>
                                        </p:attrNameLst>
                                      </p:cBhvr>
                                      <p:to>
                                        <p:strVal val="visible"/>
                                      </p:to>
                                    </p:set>
                                    <p:anim calcmode="lin" valueType="num">
                                      <p:cBhvr>
                                        <p:cTn id="29" dur="1000" fill="hold"/>
                                        <p:tgtEl>
                                          <p:spTgt spid="74757"/>
                                        </p:tgtEl>
                                        <p:attrNameLst>
                                          <p:attrName>ppt_w</p:attrName>
                                        </p:attrNameLst>
                                      </p:cBhvr>
                                      <p:tavLst>
                                        <p:tav tm="0">
                                          <p:val>
                                            <p:strVal val="#ppt_w*0.70"/>
                                          </p:val>
                                        </p:tav>
                                        <p:tav tm="100000">
                                          <p:val>
                                            <p:strVal val="#ppt_w"/>
                                          </p:val>
                                        </p:tav>
                                      </p:tavLst>
                                    </p:anim>
                                    <p:anim calcmode="lin" valueType="num">
                                      <p:cBhvr>
                                        <p:cTn id="30" dur="1000" fill="hold"/>
                                        <p:tgtEl>
                                          <p:spTgt spid="74757"/>
                                        </p:tgtEl>
                                        <p:attrNameLst>
                                          <p:attrName>ppt_h</p:attrName>
                                        </p:attrNameLst>
                                      </p:cBhvr>
                                      <p:tavLst>
                                        <p:tav tm="0">
                                          <p:val>
                                            <p:strVal val="#ppt_h"/>
                                          </p:val>
                                        </p:tav>
                                        <p:tav tm="100000">
                                          <p:val>
                                            <p:strVal val="#ppt_h"/>
                                          </p:val>
                                        </p:tav>
                                      </p:tavLst>
                                    </p:anim>
                                    <p:animEffect transition="in" filter="fade">
                                      <p:cBhvr>
                                        <p:cTn id="31" dur="1000"/>
                                        <p:tgtEl>
                                          <p:spTgt spid="74757"/>
                                        </p:tgtEl>
                                      </p:cBhvr>
                                    </p:animEffect>
                                  </p:childTnLst>
                                  <p:subTnLst>
                                    <p:audio>
                                      <p:cMediaNode>
                                        <p:cTn display="0" masterRel="sameClick">
                                          <p:stCondLst>
                                            <p:cond evt="begin" delay="0">
                                              <p:tn val="27"/>
                                            </p:cond>
                                          </p:stCondLst>
                                          <p:endCondLst>
                                            <p:cond evt="onStopAudio" delay="0">
                                              <p:tgtEl>
                                                <p:sldTgt/>
                                              </p:tgtEl>
                                            </p:cond>
                                          </p:endCondLst>
                                        </p:cTn>
                                        <p:tgtEl>
                                          <p:sndTgt r:embed="rId4" name="push.wav"/>
                                        </p:tgtEl>
                                      </p:cMediaNode>
                                    </p:audio>
                                  </p:sub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grpId="0" nodeType="clickEffect">
                                  <p:stCondLst>
                                    <p:cond delay="0"/>
                                  </p:stCondLst>
                                  <p:childTnLst>
                                    <p:set>
                                      <p:cBhvr>
                                        <p:cTn id="35" dur="1" fill="hold">
                                          <p:stCondLst>
                                            <p:cond delay="0"/>
                                          </p:stCondLst>
                                        </p:cTn>
                                        <p:tgtEl>
                                          <p:spTgt spid="74758"/>
                                        </p:tgtEl>
                                        <p:attrNameLst>
                                          <p:attrName>style.visibility</p:attrName>
                                        </p:attrNameLst>
                                      </p:cBhvr>
                                      <p:to>
                                        <p:strVal val="visible"/>
                                      </p:to>
                                    </p:set>
                                    <p:anim calcmode="lin" valueType="num">
                                      <p:cBhvr>
                                        <p:cTn id="36" dur="500" fill="hold"/>
                                        <p:tgtEl>
                                          <p:spTgt spid="74758"/>
                                        </p:tgtEl>
                                        <p:attrNameLst>
                                          <p:attrName>ppt_w</p:attrName>
                                        </p:attrNameLst>
                                      </p:cBhvr>
                                      <p:tavLst>
                                        <p:tav tm="0">
                                          <p:val>
                                            <p:strVal val="#ppt_w*0.05"/>
                                          </p:val>
                                        </p:tav>
                                        <p:tav tm="100000">
                                          <p:val>
                                            <p:strVal val="#ppt_w"/>
                                          </p:val>
                                        </p:tav>
                                      </p:tavLst>
                                    </p:anim>
                                    <p:anim calcmode="lin" valueType="num">
                                      <p:cBhvr>
                                        <p:cTn id="37" dur="500" fill="hold"/>
                                        <p:tgtEl>
                                          <p:spTgt spid="74758"/>
                                        </p:tgtEl>
                                        <p:attrNameLst>
                                          <p:attrName>ppt_h</p:attrName>
                                        </p:attrNameLst>
                                      </p:cBhvr>
                                      <p:tavLst>
                                        <p:tav tm="0">
                                          <p:val>
                                            <p:strVal val="#ppt_h"/>
                                          </p:val>
                                        </p:tav>
                                        <p:tav tm="100000">
                                          <p:val>
                                            <p:strVal val="#ppt_h"/>
                                          </p:val>
                                        </p:tav>
                                      </p:tavLst>
                                    </p:anim>
                                    <p:anim calcmode="lin" valueType="num">
                                      <p:cBhvr>
                                        <p:cTn id="38" dur="500" fill="hold"/>
                                        <p:tgtEl>
                                          <p:spTgt spid="74758"/>
                                        </p:tgtEl>
                                        <p:attrNameLst>
                                          <p:attrName>ppt_x</p:attrName>
                                        </p:attrNameLst>
                                      </p:cBhvr>
                                      <p:tavLst>
                                        <p:tav tm="0">
                                          <p:val>
                                            <p:strVal val="#ppt_x-.2"/>
                                          </p:val>
                                        </p:tav>
                                        <p:tav tm="100000">
                                          <p:val>
                                            <p:strVal val="#ppt_x"/>
                                          </p:val>
                                        </p:tav>
                                      </p:tavLst>
                                    </p:anim>
                                    <p:anim calcmode="lin" valueType="num">
                                      <p:cBhvr>
                                        <p:cTn id="39" dur="500" fill="hold"/>
                                        <p:tgtEl>
                                          <p:spTgt spid="74758"/>
                                        </p:tgtEl>
                                        <p:attrNameLst>
                                          <p:attrName>ppt_y</p:attrName>
                                        </p:attrNameLst>
                                      </p:cBhvr>
                                      <p:tavLst>
                                        <p:tav tm="0">
                                          <p:val>
                                            <p:strVal val="#ppt_y"/>
                                          </p:val>
                                        </p:tav>
                                        <p:tav tm="100000">
                                          <p:val>
                                            <p:strVal val="#ppt_y"/>
                                          </p:val>
                                        </p:tav>
                                      </p:tavLst>
                                    </p:anim>
                                    <p:animEffect transition="in" filter="fade">
                                      <p:cBhvr>
                                        <p:cTn id="40" dur="500"/>
                                        <p:tgtEl>
                                          <p:spTgt spid="74758"/>
                                        </p:tgtEl>
                                      </p:cBhvr>
                                    </p:animEffect>
                                  </p:childTnLst>
                                  <p:subTnLst>
                                    <p:audio>
                                      <p:cMediaNode>
                                        <p:cTn display="0" masterRel="sameClick">
                                          <p:stCondLst>
                                            <p:cond evt="begin" delay="0">
                                              <p:tn val="34"/>
                                            </p:cond>
                                          </p:stCondLst>
                                          <p:endCondLst>
                                            <p:cond evt="onStopAudio" delay="0">
                                              <p:tgtEl>
                                                <p:sldTgt/>
                                              </p:tgtEl>
                                            </p:cond>
                                          </p:endCondLst>
                                        </p:cTn>
                                        <p:tgtEl>
                                          <p:sndTgt r:embed="rId2" name="wind.wav"/>
                                        </p:tgtEl>
                                      </p:cMediaNode>
                                    </p:audio>
                                  </p:subTnLst>
                                </p:cTn>
                              </p:par>
                            </p:childTnLst>
                          </p:cTn>
                        </p:par>
                      </p:childTnLst>
                    </p:cTn>
                  </p:par>
                  <p:par>
                    <p:cTn id="41" fill="hold">
                      <p:stCondLst>
                        <p:cond delay="indefinite"/>
                      </p:stCondLst>
                      <p:childTnLst>
                        <p:par>
                          <p:cTn id="42" fill="hold">
                            <p:stCondLst>
                              <p:cond delay="0"/>
                            </p:stCondLst>
                            <p:childTnLst>
                              <p:par>
                                <p:cTn id="43" presetID="56" presetClass="entr" presetSubtype="0" fill="hold" grpId="0" nodeType="clickEffect">
                                  <p:stCondLst>
                                    <p:cond delay="0"/>
                                  </p:stCondLst>
                                  <p:iterate type="wd">
                                    <p:tmPct val="10000"/>
                                  </p:iterate>
                                  <p:childTnLst>
                                    <p:set>
                                      <p:cBhvr>
                                        <p:cTn id="44" dur="1" fill="hold">
                                          <p:stCondLst>
                                            <p:cond delay="0"/>
                                          </p:stCondLst>
                                        </p:cTn>
                                        <p:tgtEl>
                                          <p:spTgt spid="74759"/>
                                        </p:tgtEl>
                                        <p:attrNameLst>
                                          <p:attrName>style.visibility</p:attrName>
                                        </p:attrNameLst>
                                      </p:cBhvr>
                                      <p:to>
                                        <p:strVal val="visible"/>
                                      </p:to>
                                    </p:set>
                                    <p:anim by="(-#ppt_w*2)" calcmode="lin" valueType="num">
                                      <p:cBhvr rctx="PPT">
                                        <p:cTn id="45" dur="500" autoRev="1" fill="hold">
                                          <p:stCondLst>
                                            <p:cond delay="0"/>
                                          </p:stCondLst>
                                        </p:cTn>
                                        <p:tgtEl>
                                          <p:spTgt spid="74759"/>
                                        </p:tgtEl>
                                        <p:attrNameLst>
                                          <p:attrName>ppt_w</p:attrName>
                                        </p:attrNameLst>
                                      </p:cBhvr>
                                    </p:anim>
                                    <p:anim by="(#ppt_w*0.50)" calcmode="lin" valueType="num">
                                      <p:cBhvr>
                                        <p:cTn id="46" dur="500" decel="50000" autoRev="1" fill="hold">
                                          <p:stCondLst>
                                            <p:cond delay="0"/>
                                          </p:stCondLst>
                                        </p:cTn>
                                        <p:tgtEl>
                                          <p:spTgt spid="74759"/>
                                        </p:tgtEl>
                                        <p:attrNameLst>
                                          <p:attrName>ppt_x</p:attrName>
                                        </p:attrNameLst>
                                      </p:cBhvr>
                                    </p:anim>
                                    <p:anim from="(-#ppt_h/2)" to="(#ppt_y)" calcmode="lin" valueType="num">
                                      <p:cBhvr>
                                        <p:cTn id="47" dur="1000" fill="hold">
                                          <p:stCondLst>
                                            <p:cond delay="0"/>
                                          </p:stCondLst>
                                        </p:cTn>
                                        <p:tgtEl>
                                          <p:spTgt spid="74759"/>
                                        </p:tgtEl>
                                        <p:attrNameLst>
                                          <p:attrName>ppt_y</p:attrName>
                                        </p:attrNameLst>
                                      </p:cBhvr>
                                    </p:anim>
                                    <p:animRot by="21600000">
                                      <p:cBhvr>
                                        <p:cTn id="48" dur="1000" fill="hold">
                                          <p:stCondLst>
                                            <p:cond delay="0"/>
                                          </p:stCondLst>
                                        </p:cTn>
                                        <p:tgtEl>
                                          <p:spTgt spid="74759"/>
                                        </p:tgtEl>
                                        <p:attrNameLst>
                                          <p:attrName>r</p:attrName>
                                        </p:attrNameLst>
                                      </p:cBhvr>
                                    </p:animRot>
                                  </p:childTnLst>
                                  <p:subTnLst>
                                    <p:audio>
                                      <p:cMediaNode>
                                        <p:cTn display="0" masterRel="sameClick">
                                          <p:stCondLst>
                                            <p:cond evt="begin" delay="0">
                                              <p:tn val="43"/>
                                            </p:cond>
                                          </p:stCondLst>
                                          <p:endCondLst>
                                            <p:cond evt="onStopAudio" delay="0">
                                              <p:tgtEl>
                                                <p:sldTgt/>
                                              </p:tgtEl>
                                            </p:cond>
                                          </p:endCondLst>
                                        </p:cTn>
                                        <p:tgtEl>
                                          <p:sndTgt r:embed="rId5" name="type.wav"/>
                                        </p:tgtEl>
                                      </p:cMediaNode>
                                    </p:audio>
                                  </p:subTnLst>
                                </p:cTn>
                              </p:par>
                            </p:childTnLst>
                          </p:cTn>
                        </p:par>
                      </p:childTnLst>
                    </p:cTn>
                  </p:par>
                  <p:par>
                    <p:cTn id="49" fill="hold">
                      <p:stCondLst>
                        <p:cond delay="indefinite"/>
                      </p:stCondLst>
                      <p:childTnLst>
                        <p:par>
                          <p:cTn id="50" fill="hold">
                            <p:stCondLst>
                              <p:cond delay="0"/>
                            </p:stCondLst>
                            <p:childTnLst>
                              <p:par>
                                <p:cTn id="51" presetID="52" presetClass="entr" presetSubtype="0" fill="hold" grpId="0" nodeType="clickEffect">
                                  <p:stCondLst>
                                    <p:cond delay="0"/>
                                  </p:stCondLst>
                                  <p:childTnLst>
                                    <p:set>
                                      <p:cBhvr>
                                        <p:cTn id="52" dur="1" fill="hold">
                                          <p:stCondLst>
                                            <p:cond delay="0"/>
                                          </p:stCondLst>
                                        </p:cTn>
                                        <p:tgtEl>
                                          <p:spTgt spid="74760"/>
                                        </p:tgtEl>
                                        <p:attrNameLst>
                                          <p:attrName>style.visibility</p:attrName>
                                        </p:attrNameLst>
                                      </p:cBhvr>
                                      <p:to>
                                        <p:strVal val="visible"/>
                                      </p:to>
                                    </p:set>
                                    <p:animScale>
                                      <p:cBhvr>
                                        <p:cTn id="53" dur="1000" decel="50000" fill="hold">
                                          <p:stCondLst>
                                            <p:cond delay="0"/>
                                          </p:stCondLst>
                                        </p:cTn>
                                        <p:tgtEl>
                                          <p:spTgt spid="747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54" dur="1000" decel="50000" fill="hold">
                                          <p:stCondLst>
                                            <p:cond delay="0"/>
                                          </p:stCondLst>
                                        </p:cTn>
                                        <p:tgtEl>
                                          <p:spTgt spid="74760"/>
                                        </p:tgtEl>
                                        <p:attrNameLst>
                                          <p:attrName>ppt_x</p:attrName>
                                          <p:attrName>ppt_y</p:attrName>
                                        </p:attrNameLst>
                                      </p:cBhvr>
                                    </p:animMotion>
                                    <p:animEffect transition="in" filter="fade">
                                      <p:cBhvr>
                                        <p:cTn id="55" dur="1000"/>
                                        <p:tgtEl>
                                          <p:spTgt spid="74760"/>
                                        </p:tgtEl>
                                      </p:cBhvr>
                                    </p:animEffect>
                                  </p:childTnLst>
                                  <p:subTnLst>
                                    <p:audio>
                                      <p:cMediaNode>
                                        <p:cTn display="0" masterRel="sameClick">
                                          <p:stCondLst>
                                            <p:cond evt="begin" delay="0">
                                              <p:tn val="51"/>
                                            </p:cond>
                                          </p:stCondLst>
                                          <p:endCondLst>
                                            <p:cond evt="onStopAudio" delay="0">
                                              <p:tgtEl>
                                                <p:sldTgt/>
                                              </p:tgtEl>
                                            </p:cond>
                                          </p:endCondLst>
                                        </p:cTn>
                                        <p:tgtEl>
                                          <p:sndTgt r:embed="rId1"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p:bldP spid="74756" grpId="0"/>
      <p:bldP spid="74757" grpId="0"/>
      <p:bldP spid="74758" grpId="0"/>
      <p:bldP spid="74759" grpId="0"/>
      <p:bldP spid="74760" grpId="0"/>
      <p:bldP spid="747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3"/>
          <p:cNvSpPr txBox="1"/>
          <p:nvPr/>
        </p:nvSpPr>
        <p:spPr>
          <a:xfrm>
            <a:off x="1524000" y="836613"/>
            <a:ext cx="9144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50000"/>
              </a:spcBef>
              <a:buNone/>
            </a:pPr>
            <a:r>
              <a:rPr lang="zh-CN" altLang="en-US" b="1" dirty="0">
                <a:solidFill>
                  <a:srgbClr val="FFCC00"/>
                </a:solidFill>
                <a:latin typeface="黑体" panose="02010609060101010101" pitchFamily="2" charset="-122"/>
              </a:rPr>
              <a:t>分子动理论</a:t>
            </a:r>
            <a:r>
              <a:rPr lang="zh-CN" altLang="en-US" b="1" dirty="0">
                <a:latin typeface="黑体" panose="02010609060101010101" pitchFamily="2" charset="-122"/>
              </a:rPr>
              <a:t>的三点基本内容</a:t>
            </a:r>
            <a:endParaRPr lang="zh-CN" altLang="en-US" b="1" dirty="0">
              <a:latin typeface="黑体" panose="02010609060101010101" pitchFamily="2" charset="-122"/>
            </a:endParaRPr>
          </a:p>
        </p:txBody>
      </p:sp>
      <p:sp>
        <p:nvSpPr>
          <p:cNvPr id="75780" name="Text Box 4"/>
          <p:cNvSpPr txBox="1"/>
          <p:nvPr/>
        </p:nvSpPr>
        <p:spPr>
          <a:xfrm>
            <a:off x="1524000" y="1557338"/>
            <a:ext cx="52197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solidFill>
                  <a:srgbClr val="FFCC00"/>
                </a:solidFill>
                <a:latin typeface="宋体" panose="02010600030101010101" pitchFamily="2" charset="-122"/>
              </a:rPr>
              <a:t>1.</a:t>
            </a:r>
            <a:r>
              <a:rPr lang="zh-CN" altLang="en-US" b="1" dirty="0">
                <a:solidFill>
                  <a:srgbClr val="FFCC00"/>
                </a:solidFill>
              </a:rPr>
              <a:t>物质是由分子组成的</a:t>
            </a:r>
            <a:endParaRPr lang="zh-CN" altLang="en-US" b="1" dirty="0">
              <a:solidFill>
                <a:srgbClr val="FFCC00"/>
              </a:solidFill>
            </a:endParaRPr>
          </a:p>
        </p:txBody>
      </p:sp>
      <p:sp>
        <p:nvSpPr>
          <p:cNvPr id="75781" name="Text Box 5"/>
          <p:cNvSpPr txBox="1"/>
          <p:nvPr/>
        </p:nvSpPr>
        <p:spPr>
          <a:xfrm>
            <a:off x="1524000" y="2205038"/>
            <a:ext cx="8316913"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solidFill>
                  <a:srgbClr val="FFCC00"/>
                </a:solidFill>
                <a:latin typeface="宋体" panose="02010600030101010101" pitchFamily="2" charset="-122"/>
              </a:rPr>
              <a:t>2.</a:t>
            </a:r>
            <a:r>
              <a:rPr lang="zh-CN" altLang="en-US" b="1" dirty="0">
                <a:solidFill>
                  <a:srgbClr val="FFCC00"/>
                </a:solidFill>
              </a:rPr>
              <a:t>组成物质的分子永不停息地做无规则运动</a:t>
            </a:r>
            <a:endParaRPr lang="zh-CN" altLang="en-US" b="1" dirty="0">
              <a:solidFill>
                <a:srgbClr val="FFCC00"/>
              </a:solidFill>
            </a:endParaRPr>
          </a:p>
        </p:txBody>
      </p:sp>
      <p:sp>
        <p:nvSpPr>
          <p:cNvPr id="75782" name="Text Box 6"/>
          <p:cNvSpPr txBox="1"/>
          <p:nvPr/>
        </p:nvSpPr>
        <p:spPr>
          <a:xfrm>
            <a:off x="1524000" y="2852738"/>
            <a:ext cx="824388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solidFill>
                  <a:srgbClr val="FFCC00"/>
                </a:solidFill>
                <a:latin typeface="宋体" panose="02010600030101010101" pitchFamily="2" charset="-122"/>
              </a:rPr>
              <a:t>3.</a:t>
            </a:r>
            <a:r>
              <a:rPr lang="zh-CN" altLang="en-US" b="1" dirty="0">
                <a:solidFill>
                  <a:srgbClr val="FFCC00"/>
                </a:solidFill>
              </a:rPr>
              <a:t>分子之间有相互作用的引力和斥力</a:t>
            </a:r>
            <a:endParaRPr lang="zh-CN" altLang="en-US" b="1" dirty="0">
              <a:solidFill>
                <a:srgbClr val="FFCC00"/>
              </a:solidFill>
            </a:endParaRPr>
          </a:p>
        </p:txBody>
      </p:sp>
      <p:pic>
        <p:nvPicPr>
          <p:cNvPr id="6150" name="Picture 7" descr="12－图片-46 温度和分子运动"/>
          <p:cNvPicPr>
            <a:picLocks noChangeAspect="1"/>
          </p:cNvPicPr>
          <p:nvPr/>
        </p:nvPicPr>
        <p:blipFill>
          <a:blip r:embed="rId1"/>
          <a:stretch>
            <a:fillRect/>
          </a:stretch>
        </p:blipFill>
        <p:spPr>
          <a:xfrm>
            <a:off x="4440238" y="3371850"/>
            <a:ext cx="5618162" cy="348615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780"/>
                                        </p:tgtEl>
                                        <p:attrNameLst>
                                          <p:attrName>style.visibility</p:attrName>
                                        </p:attrNameLst>
                                      </p:cBhvr>
                                      <p:to>
                                        <p:strVal val="visible"/>
                                      </p:to>
                                    </p:set>
                                    <p:anim calcmode="lin" valueType="num">
                                      <p:cBhvr additive="base">
                                        <p:cTn id="7" dur="500" fill="hold"/>
                                        <p:tgtEl>
                                          <p:spTgt spid="75780"/>
                                        </p:tgtEl>
                                        <p:attrNameLst>
                                          <p:attrName>ppt_x</p:attrName>
                                        </p:attrNameLst>
                                      </p:cBhvr>
                                      <p:tavLst>
                                        <p:tav tm="0">
                                          <p:val>
                                            <p:strVal val="0-#ppt_w/2"/>
                                          </p:val>
                                        </p:tav>
                                        <p:tav tm="100000">
                                          <p:val>
                                            <p:strVal val="#ppt_x"/>
                                          </p:val>
                                        </p:tav>
                                      </p:tavLst>
                                    </p:anim>
                                    <p:anim calcmode="lin" valueType="num">
                                      <p:cBhvr additive="base">
                                        <p:cTn id="8" dur="500" fill="hold"/>
                                        <p:tgtEl>
                                          <p:spTgt spid="75780"/>
                                        </p:tgtEl>
                                        <p:attrNameLst>
                                          <p:attrName>ppt_y</p:attrName>
                                        </p:attrNameLst>
                                      </p:cBhvr>
                                      <p:tavLst>
                                        <p:tav tm="0">
                                          <p:val>
                                            <p:strVal val="#ppt_y"/>
                                          </p:val>
                                        </p:tav>
                                        <p:tav tm="100000">
                                          <p:val>
                                            <p:strVal val="#ppt_y"/>
                                          </p:val>
                                        </p:tav>
                                      </p:tavLst>
                                    </p:anim>
                                  </p:childTnLst>
                                  <p:subTnLst>
                                    <p:audio>
                                      <p:cMediaNode vol="100000">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5781"/>
                                        </p:tgtEl>
                                        <p:attrNameLst>
                                          <p:attrName>style.visibility</p:attrName>
                                        </p:attrNameLst>
                                      </p:cBhvr>
                                      <p:to>
                                        <p:strVal val="visible"/>
                                      </p:to>
                                    </p:set>
                                    <p:anim calcmode="lin" valueType="num">
                                      <p:cBhvr additive="base">
                                        <p:cTn id="13" dur="500" fill="hold"/>
                                        <p:tgtEl>
                                          <p:spTgt spid="75781"/>
                                        </p:tgtEl>
                                        <p:attrNameLst>
                                          <p:attrName>ppt_x</p:attrName>
                                        </p:attrNameLst>
                                      </p:cBhvr>
                                      <p:tavLst>
                                        <p:tav tm="0">
                                          <p:val>
                                            <p:strVal val="1+#ppt_w/2"/>
                                          </p:val>
                                        </p:tav>
                                        <p:tav tm="100000">
                                          <p:val>
                                            <p:strVal val="#ppt_x"/>
                                          </p:val>
                                        </p:tav>
                                      </p:tavLst>
                                    </p:anim>
                                    <p:anim calcmode="lin" valueType="num">
                                      <p:cBhvr additive="base">
                                        <p:cTn id="14" dur="500" fill="hold"/>
                                        <p:tgtEl>
                                          <p:spTgt spid="75781"/>
                                        </p:tgtEl>
                                        <p:attrNameLst>
                                          <p:attrName>ppt_y</p:attrName>
                                        </p:attrNameLst>
                                      </p:cBhvr>
                                      <p:tavLst>
                                        <p:tav tm="0">
                                          <p:val>
                                            <p:strVal val="#ppt_y"/>
                                          </p:val>
                                        </p:tav>
                                        <p:tav tm="100000">
                                          <p:val>
                                            <p:strVal val="#ppt_y"/>
                                          </p:val>
                                        </p:tav>
                                      </p:tavLst>
                                    </p:anim>
                                  </p:childTnLst>
                                  <p:subTnLst>
                                    <p:audio>
                                      <p:cMediaNode vol="96000">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5782"/>
                                        </p:tgtEl>
                                        <p:attrNameLst>
                                          <p:attrName>style.visibility</p:attrName>
                                        </p:attrNameLst>
                                      </p:cBhvr>
                                      <p:to>
                                        <p:strVal val="visible"/>
                                      </p:to>
                                    </p:set>
                                    <p:anim calcmode="lin" valueType="num">
                                      <p:cBhvr additive="base">
                                        <p:cTn id="19" dur="500" fill="hold"/>
                                        <p:tgtEl>
                                          <p:spTgt spid="75782"/>
                                        </p:tgtEl>
                                        <p:attrNameLst>
                                          <p:attrName>ppt_x</p:attrName>
                                        </p:attrNameLst>
                                      </p:cBhvr>
                                      <p:tavLst>
                                        <p:tav tm="0">
                                          <p:val>
                                            <p:strVal val="#ppt_x"/>
                                          </p:val>
                                        </p:tav>
                                        <p:tav tm="100000">
                                          <p:val>
                                            <p:strVal val="#ppt_x"/>
                                          </p:val>
                                        </p:tav>
                                      </p:tavLst>
                                    </p:anim>
                                    <p:anim calcmode="lin" valueType="num">
                                      <p:cBhvr additive="base">
                                        <p:cTn id="20" dur="500" fill="hold"/>
                                        <p:tgtEl>
                                          <p:spTgt spid="75782"/>
                                        </p:tgtEl>
                                        <p:attrNameLst>
                                          <p:attrName>ppt_y</p:attrName>
                                        </p:attrNameLst>
                                      </p:cBhvr>
                                      <p:tavLst>
                                        <p:tav tm="0">
                                          <p:val>
                                            <p:strVal val="1+#ppt_h/2"/>
                                          </p:val>
                                        </p:tav>
                                        <p:tav tm="100000">
                                          <p:val>
                                            <p:strVal val="#ppt_y"/>
                                          </p:val>
                                        </p:tav>
                                      </p:tavLst>
                                    </p:anim>
                                  </p:childTnLst>
                                  <p:subTnLst>
                                    <p:audio>
                                      <p:cMediaNode vol="98000">
                                        <p:cTn display="0" masterRel="sameClick">
                                          <p:stCondLst>
                                            <p:cond evt="begin" delay="0">
                                              <p:tn val="17"/>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p:bldP spid="75781" grpId="0"/>
      <p:bldP spid="757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 Box 2"/>
          <p:cNvSpPr txBox="1"/>
          <p:nvPr/>
        </p:nvSpPr>
        <p:spPr>
          <a:xfrm>
            <a:off x="2133600" y="1447800"/>
            <a:ext cx="48006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dirty="0">
                <a:latin typeface="Times New Roman" panose="02020603050405020304" pitchFamily="18" charset="0"/>
              </a:rPr>
              <a:t>观察对比</a:t>
            </a:r>
            <a:r>
              <a:rPr lang="en-US" altLang="zh-CN" sz="2400" dirty="0">
                <a:latin typeface="Times New Roman" panose="02020603050405020304" pitchFamily="18" charset="0"/>
              </a:rPr>
              <a:t>:</a:t>
            </a:r>
            <a:endParaRPr lang="en-US" altLang="zh-CN" sz="2400" dirty="0">
              <a:latin typeface="Times New Roman" panose="02020603050405020304" pitchFamily="18" charset="0"/>
            </a:endParaRPr>
          </a:p>
        </p:txBody>
      </p:sp>
      <p:pic>
        <p:nvPicPr>
          <p:cNvPr id="76803" name="Picture 3" descr="ball7"/>
          <p:cNvPicPr>
            <a:picLocks noChangeAspect="1"/>
          </p:cNvPicPr>
          <p:nvPr/>
        </p:nvPicPr>
        <p:blipFill>
          <a:blip r:embed="rId1"/>
          <a:stretch>
            <a:fillRect/>
          </a:stretch>
        </p:blipFill>
        <p:spPr>
          <a:xfrm>
            <a:off x="3135313" y="2673350"/>
            <a:ext cx="738187" cy="1004888"/>
          </a:xfrm>
          <a:prstGeom prst="rect">
            <a:avLst/>
          </a:prstGeom>
          <a:noFill/>
          <a:ln w="9525">
            <a:noFill/>
          </a:ln>
        </p:spPr>
      </p:pic>
      <p:sp>
        <p:nvSpPr>
          <p:cNvPr id="76804" name="Text Box 4"/>
          <p:cNvSpPr txBox="1"/>
          <p:nvPr/>
        </p:nvSpPr>
        <p:spPr>
          <a:xfrm>
            <a:off x="2063750" y="5157788"/>
            <a:ext cx="2881313"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latin typeface="Times New Roman" panose="02020603050405020304" pitchFamily="18" charset="0"/>
              </a:rPr>
              <a:t>①</a:t>
            </a:r>
            <a:r>
              <a:rPr lang="zh-CN" altLang="en-US" b="1" dirty="0">
                <a:latin typeface="Times New Roman" panose="02020603050405020304" pitchFamily="18" charset="0"/>
              </a:rPr>
              <a:t>运动着的篮球具有动能</a:t>
            </a:r>
            <a:endParaRPr lang="zh-CN" altLang="en-US" b="1" dirty="0">
              <a:latin typeface="Times New Roman" panose="02020603050405020304" pitchFamily="18" charset="0"/>
            </a:endParaRPr>
          </a:p>
        </p:txBody>
      </p:sp>
      <p:sp>
        <p:nvSpPr>
          <p:cNvPr id="76805" name="Text Box 5"/>
          <p:cNvSpPr txBox="1"/>
          <p:nvPr/>
        </p:nvSpPr>
        <p:spPr>
          <a:xfrm>
            <a:off x="4943475" y="4365625"/>
            <a:ext cx="3810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运动着的分子呢</a:t>
            </a:r>
            <a:r>
              <a:rPr lang="en-US" altLang="zh-CN" b="1" dirty="0">
                <a:latin typeface="Times New Roman" panose="02020603050405020304" pitchFamily="18" charset="0"/>
              </a:rPr>
              <a:t>?</a:t>
            </a:r>
            <a:endParaRPr lang="en-US" altLang="zh-CN" b="1" dirty="0">
              <a:latin typeface="Times New Roman" panose="02020603050405020304" pitchFamily="18" charset="0"/>
            </a:endParaRPr>
          </a:p>
        </p:txBody>
      </p:sp>
      <p:grpSp>
        <p:nvGrpSpPr>
          <p:cNvPr id="76806" name="Group 6"/>
          <p:cNvGrpSpPr/>
          <p:nvPr/>
        </p:nvGrpSpPr>
        <p:grpSpPr>
          <a:xfrm>
            <a:off x="8472488" y="3141663"/>
            <a:ext cx="1655762" cy="2735262"/>
            <a:chOff x="4656" y="1536"/>
            <a:chExt cx="864" cy="1618"/>
          </a:xfrm>
        </p:grpSpPr>
        <p:pic>
          <p:nvPicPr>
            <p:cNvPr id="7190" name="Picture 7" descr="米老鼠1"/>
            <p:cNvPicPr>
              <a:picLocks noChangeAspect="1"/>
            </p:cNvPicPr>
            <p:nvPr/>
          </p:nvPicPr>
          <p:blipFill>
            <a:blip r:embed="rId2"/>
            <a:stretch>
              <a:fillRect/>
            </a:stretch>
          </p:blipFill>
          <p:spPr>
            <a:xfrm>
              <a:off x="4656" y="2016"/>
              <a:ext cx="816" cy="1138"/>
            </a:xfrm>
            <a:prstGeom prst="rect">
              <a:avLst/>
            </a:prstGeom>
            <a:noFill/>
            <a:ln w="9525">
              <a:noFill/>
            </a:ln>
          </p:spPr>
        </p:pic>
        <p:sp>
          <p:nvSpPr>
            <p:cNvPr id="7191" name="AutoShape 8"/>
            <p:cNvSpPr/>
            <p:nvPr/>
          </p:nvSpPr>
          <p:spPr>
            <a:xfrm>
              <a:off x="4992" y="1536"/>
              <a:ext cx="528" cy="480"/>
            </a:xfrm>
            <a:prstGeom prst="cloudCallout">
              <a:avLst>
                <a:gd name="adj1" fmla="val -72727"/>
                <a:gd name="adj2" fmla="val 83958"/>
              </a:avLst>
            </a:prstGeom>
            <a:solidFill>
              <a:schemeClr val="bg1"/>
            </a:solidFill>
            <a:ln w="9525" cap="flat" cmpd="sng">
              <a:solidFill>
                <a:srgbClr val="FF3300"/>
              </a:solidFill>
              <a:prstDash val="solid"/>
              <a:headEnd type="none" w="med" len="med"/>
              <a:tailEnd type="none" w="med" len="med"/>
            </a:ln>
          </p:spPr>
          <p:txBody>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zh-CN" sz="2400" b="1" dirty="0">
                <a:solidFill>
                  <a:srgbClr val="FF3300"/>
                </a:solidFill>
                <a:latin typeface="Times New Roman" panose="02020603050405020304" pitchFamily="18" charset="0"/>
              </a:endParaRPr>
            </a:p>
          </p:txBody>
        </p:sp>
      </p:grpSp>
      <p:sp>
        <p:nvSpPr>
          <p:cNvPr id="76809" name="Text Box 9"/>
          <p:cNvSpPr txBox="1"/>
          <p:nvPr/>
        </p:nvSpPr>
        <p:spPr>
          <a:xfrm>
            <a:off x="8975725" y="3357563"/>
            <a:ext cx="1692275" cy="46037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想一想</a:t>
            </a:r>
            <a:r>
              <a:rPr lang="en-US" altLang="zh-CN" sz="2400" b="1" dirty="0">
                <a:latin typeface="Times New Roman" panose="02020603050405020304" pitchFamily="18" charset="0"/>
              </a:rPr>
              <a:t>?</a:t>
            </a:r>
            <a:endParaRPr lang="en-US" altLang="zh-CN" sz="2400" b="1" dirty="0">
              <a:latin typeface="Times New Roman" panose="02020603050405020304" pitchFamily="18" charset="0"/>
            </a:endParaRPr>
          </a:p>
        </p:txBody>
      </p:sp>
      <p:grpSp>
        <p:nvGrpSpPr>
          <p:cNvPr id="76810" name="Group 10"/>
          <p:cNvGrpSpPr/>
          <p:nvPr/>
        </p:nvGrpSpPr>
        <p:grpSpPr>
          <a:xfrm>
            <a:off x="5735638" y="3284538"/>
            <a:ext cx="457200" cy="381000"/>
            <a:chOff x="3216" y="2352"/>
            <a:chExt cx="288" cy="240"/>
          </a:xfrm>
        </p:grpSpPr>
        <p:sp>
          <p:nvSpPr>
            <p:cNvPr id="7188" name="Oval 11"/>
            <p:cNvSpPr/>
            <p:nvPr/>
          </p:nvSpPr>
          <p:spPr>
            <a:xfrm>
              <a:off x="3216" y="2448"/>
              <a:ext cx="144" cy="144"/>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7189" name="Line 12"/>
            <p:cNvSpPr/>
            <p:nvPr/>
          </p:nvSpPr>
          <p:spPr>
            <a:xfrm flipV="1">
              <a:off x="3360" y="2352"/>
              <a:ext cx="144" cy="96"/>
            </a:xfrm>
            <a:prstGeom prst="line">
              <a:avLst/>
            </a:prstGeom>
            <a:ln w="9525" cap="flat" cmpd="sng">
              <a:solidFill>
                <a:schemeClr val="tx1"/>
              </a:solidFill>
              <a:prstDash val="solid"/>
              <a:headEnd type="none" w="med" len="med"/>
              <a:tailEnd type="triangle" w="med" len="med"/>
            </a:ln>
          </p:spPr>
        </p:sp>
      </p:grpSp>
      <p:grpSp>
        <p:nvGrpSpPr>
          <p:cNvPr id="76813" name="Group 13"/>
          <p:cNvGrpSpPr/>
          <p:nvPr/>
        </p:nvGrpSpPr>
        <p:grpSpPr>
          <a:xfrm rot="4589160">
            <a:off x="6634163" y="2962275"/>
            <a:ext cx="457200" cy="381000"/>
            <a:chOff x="3216" y="2352"/>
            <a:chExt cx="288" cy="240"/>
          </a:xfrm>
        </p:grpSpPr>
        <p:sp>
          <p:nvSpPr>
            <p:cNvPr id="7186" name="Oval 14"/>
            <p:cNvSpPr/>
            <p:nvPr/>
          </p:nvSpPr>
          <p:spPr>
            <a:xfrm>
              <a:off x="3216" y="2448"/>
              <a:ext cx="144" cy="144"/>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7187" name="Line 15"/>
            <p:cNvSpPr/>
            <p:nvPr/>
          </p:nvSpPr>
          <p:spPr>
            <a:xfrm flipV="1">
              <a:off x="3360" y="2352"/>
              <a:ext cx="144" cy="96"/>
            </a:xfrm>
            <a:prstGeom prst="line">
              <a:avLst/>
            </a:prstGeom>
            <a:ln w="9525" cap="flat" cmpd="sng">
              <a:solidFill>
                <a:schemeClr val="tx1"/>
              </a:solidFill>
              <a:prstDash val="solid"/>
              <a:headEnd type="none" w="med" len="med"/>
              <a:tailEnd type="triangle" w="med" len="med"/>
            </a:ln>
          </p:spPr>
        </p:sp>
      </p:grpSp>
      <p:grpSp>
        <p:nvGrpSpPr>
          <p:cNvPr id="76816" name="Group 16"/>
          <p:cNvGrpSpPr/>
          <p:nvPr/>
        </p:nvGrpSpPr>
        <p:grpSpPr>
          <a:xfrm rot="-8539608">
            <a:off x="5735638" y="2133600"/>
            <a:ext cx="457200" cy="381000"/>
            <a:chOff x="3216" y="2352"/>
            <a:chExt cx="288" cy="240"/>
          </a:xfrm>
        </p:grpSpPr>
        <p:sp>
          <p:nvSpPr>
            <p:cNvPr id="7184" name="Oval 17"/>
            <p:cNvSpPr/>
            <p:nvPr/>
          </p:nvSpPr>
          <p:spPr>
            <a:xfrm>
              <a:off x="3216" y="2448"/>
              <a:ext cx="144" cy="144"/>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7185" name="Line 18"/>
            <p:cNvSpPr/>
            <p:nvPr/>
          </p:nvSpPr>
          <p:spPr>
            <a:xfrm flipV="1">
              <a:off x="3360" y="2352"/>
              <a:ext cx="144" cy="96"/>
            </a:xfrm>
            <a:prstGeom prst="line">
              <a:avLst/>
            </a:prstGeom>
            <a:ln w="9525" cap="flat" cmpd="sng">
              <a:solidFill>
                <a:schemeClr val="tx1"/>
              </a:solidFill>
              <a:prstDash val="solid"/>
              <a:headEnd type="none" w="med" len="med"/>
              <a:tailEnd type="triangle" w="med" len="med"/>
            </a:ln>
          </p:spPr>
        </p:sp>
      </p:grpSp>
      <p:sp>
        <p:nvSpPr>
          <p:cNvPr id="76819" name="Text Box 19"/>
          <p:cNvSpPr txBox="1"/>
          <p:nvPr/>
        </p:nvSpPr>
        <p:spPr>
          <a:xfrm>
            <a:off x="5448300" y="5229225"/>
            <a:ext cx="2879725"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结论</a:t>
            </a:r>
            <a:r>
              <a:rPr lang="en-US" altLang="zh-CN" b="1" dirty="0">
                <a:latin typeface="Times New Roman" panose="02020603050405020304" pitchFamily="18" charset="0"/>
              </a:rPr>
              <a:t>:</a:t>
            </a:r>
            <a:r>
              <a:rPr lang="zh-CN" altLang="en-US" b="1" dirty="0">
                <a:latin typeface="Times New Roman" panose="02020603050405020304" pitchFamily="18" charset="0"/>
              </a:rPr>
              <a:t>运动着的分子也有动能</a:t>
            </a:r>
            <a:r>
              <a:rPr lang="en-US" altLang="zh-CN" b="1" dirty="0">
                <a:latin typeface="Times New Roman" panose="02020603050405020304" pitchFamily="18" charset="0"/>
              </a:rPr>
              <a:t>.</a:t>
            </a:r>
            <a:endParaRPr lang="en-US" altLang="zh-CN" b="1" dirty="0">
              <a:latin typeface="Times New Roman" panose="02020603050405020304" pitchFamily="18" charset="0"/>
            </a:endParaRPr>
          </a:p>
        </p:txBody>
      </p:sp>
      <p:grpSp>
        <p:nvGrpSpPr>
          <p:cNvPr id="76820" name="Group 20"/>
          <p:cNvGrpSpPr/>
          <p:nvPr/>
        </p:nvGrpSpPr>
        <p:grpSpPr>
          <a:xfrm>
            <a:off x="7535863" y="2420938"/>
            <a:ext cx="1584325" cy="1368425"/>
            <a:chOff x="4032" y="1900"/>
            <a:chExt cx="720" cy="576"/>
          </a:xfrm>
        </p:grpSpPr>
        <p:sp>
          <p:nvSpPr>
            <p:cNvPr id="7182" name="AutoShape 21"/>
            <p:cNvSpPr/>
            <p:nvPr/>
          </p:nvSpPr>
          <p:spPr>
            <a:xfrm rot="-3240379">
              <a:off x="4068" y="1900"/>
              <a:ext cx="576" cy="576"/>
            </a:xfrm>
            <a:prstGeom prst="wedgeEllipseCallout">
              <a:avLst>
                <a:gd name="adj1" fmla="val -46347"/>
                <a:gd name="adj2" fmla="val 64991"/>
              </a:avLst>
            </a:prstGeom>
            <a:solidFill>
              <a:schemeClr val="bg1"/>
            </a:solidFill>
            <a:ln w="9525" cap="flat" cmpd="sng">
              <a:solidFill>
                <a:srgbClr val="0000FF"/>
              </a:solidFill>
              <a:prstDash val="solid"/>
              <a:miter/>
              <a:headEnd type="none" w="med" len="med"/>
              <a:tailEnd type="none" w="med" len="med"/>
            </a:ln>
          </p:spPr>
          <p:txBody>
            <a:bodyPr vert="eaVert"/>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zh-CN" sz="2400" b="1" dirty="0">
                <a:latin typeface="Times New Roman" panose="02020603050405020304" pitchFamily="18" charset="0"/>
              </a:endParaRPr>
            </a:p>
          </p:txBody>
        </p:sp>
        <p:sp>
          <p:nvSpPr>
            <p:cNvPr id="7183" name="Text Box 22"/>
            <p:cNvSpPr txBox="1"/>
            <p:nvPr/>
          </p:nvSpPr>
          <p:spPr>
            <a:xfrm>
              <a:off x="4032" y="1968"/>
              <a:ext cx="720" cy="349"/>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solidFill>
                    <a:srgbClr val="FFCC00"/>
                  </a:solidFill>
                  <a:latin typeface="Times New Roman" panose="02020603050405020304" pitchFamily="18" charset="0"/>
                </a:rPr>
                <a:t>我在动</a:t>
              </a:r>
              <a:r>
                <a:rPr lang="en-US" altLang="zh-CN" sz="2400" b="1" dirty="0">
                  <a:solidFill>
                    <a:srgbClr val="FFCC00"/>
                  </a:solidFill>
                  <a:latin typeface="Times New Roman" panose="02020603050405020304" pitchFamily="18" charset="0"/>
                </a:rPr>
                <a:t>,</a:t>
              </a:r>
              <a:r>
                <a:rPr lang="zh-CN" altLang="en-US" sz="2400" b="1" dirty="0">
                  <a:solidFill>
                    <a:srgbClr val="FFCC00"/>
                  </a:solidFill>
                  <a:latin typeface="Times New Roman" panose="02020603050405020304" pitchFamily="18" charset="0"/>
                </a:rPr>
                <a:t>也有动能噢！</a:t>
              </a:r>
              <a:endParaRPr lang="zh-CN" altLang="en-US" sz="2400" b="1" dirty="0">
                <a:solidFill>
                  <a:srgbClr val="FFCC00"/>
                </a:solidFill>
                <a:latin typeface="Times New Roman" panose="02020603050405020304" pitchFamily="18" charset="0"/>
              </a:endParaRPr>
            </a:p>
          </p:txBody>
        </p:sp>
      </p:grpSp>
      <p:sp>
        <p:nvSpPr>
          <p:cNvPr id="76823" name="Text Box 23"/>
          <p:cNvSpPr txBox="1"/>
          <p:nvPr/>
        </p:nvSpPr>
        <p:spPr>
          <a:xfrm>
            <a:off x="4151313" y="188913"/>
            <a:ext cx="2952750" cy="64516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3600" b="1" dirty="0"/>
              <a:t>观察比较</a:t>
            </a:r>
            <a:endParaRPr lang="zh-CN" alt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8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768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42" fill="hold" grpId="0" nodeType="clickEffect">
                                  <p:stCondLst>
                                    <p:cond delay="0"/>
                                  </p:stCondLst>
                                  <p:childTnLst>
                                    <p:set>
                                      <p:cBhvr>
                                        <p:cTn id="14" dur="1" fill="hold">
                                          <p:stCondLst>
                                            <p:cond delay="0"/>
                                          </p:stCondLst>
                                        </p:cTn>
                                        <p:tgtEl>
                                          <p:spTgt spid="76804"/>
                                        </p:tgtEl>
                                        <p:attrNameLst>
                                          <p:attrName>style.visibility</p:attrName>
                                        </p:attrNameLst>
                                      </p:cBhvr>
                                      <p:to>
                                        <p:strVal val="visible"/>
                                      </p:to>
                                    </p:set>
                                    <p:animEffect transition="in" filter="barn(outHorizontal)">
                                      <p:cBhvr>
                                        <p:cTn id="15" dur="500"/>
                                        <p:tgtEl>
                                          <p:spTgt spid="76804"/>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76805"/>
                                        </p:tgtEl>
                                        <p:attrNameLst>
                                          <p:attrName>style.visibility</p:attrName>
                                        </p:attrNameLst>
                                      </p:cBhvr>
                                      <p:to>
                                        <p:strVal val="visible"/>
                                      </p:to>
                                    </p:set>
                                    <p:animEffect transition="in" filter="slide(fromBottom)">
                                      <p:cBhvr>
                                        <p:cTn id="20" dur="500"/>
                                        <p:tgtEl>
                                          <p:spTgt spid="76805"/>
                                        </p:tgtEl>
                                      </p:cBhvr>
                                    </p:animEffect>
                                  </p:childTnLst>
                                  <p:subTnLst>
                                    <p:audio>
                                      <p:cMediaNode>
                                        <p:cTn display="0" masterRel="sameClick">
                                          <p:stCondLst>
                                            <p:cond evt="begin" delay="0">
                                              <p:tn val="18"/>
                                            </p:cond>
                                          </p:stCondLst>
                                          <p:endCondLst>
                                            <p:cond evt="onStopAudio" delay="0">
                                              <p:tgtEl>
                                                <p:sldTgt/>
                                              </p:tgtEl>
                                            </p:cond>
                                          </p:endCondLst>
                                        </p:cTn>
                                        <p:tgtEl>
                                          <p:sndTgt r:embed="rId3" name="chimes.wav"/>
                                        </p:tgtEl>
                                      </p:cMediaNode>
                                    </p:audio>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76806"/>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499"/>
                                          </p:stCondLst>
                                        </p:cTn>
                                        <p:tgtEl>
                                          <p:spTgt spid="76809"/>
                                        </p:tgtEl>
                                        <p:attrNameLst>
                                          <p:attrName>style.visibility</p:attrName>
                                        </p:attrNameLst>
                                      </p:cBhvr>
                                      <p:to>
                                        <p:strVal val="visible"/>
                                      </p:to>
                                    </p:set>
                                  </p:childTnLst>
                                </p:cTn>
                              </p:par>
                            </p:childTnLst>
                          </p:cTn>
                        </p:par>
                        <p:par>
                          <p:cTn id="28" fill="hold">
                            <p:stCondLst>
                              <p:cond delay="1000"/>
                            </p:stCondLst>
                            <p:childTnLst>
                              <p:par>
                                <p:cTn id="29" presetID="1" presetClass="entr" presetSubtype="0" fill="hold" nodeType="afterEffect">
                                  <p:stCondLst>
                                    <p:cond delay="0"/>
                                  </p:stCondLst>
                                  <p:childTnLst>
                                    <p:set>
                                      <p:cBhvr>
                                        <p:cTn id="30" dur="1" fill="hold">
                                          <p:stCondLst>
                                            <p:cond delay="499"/>
                                          </p:stCondLst>
                                        </p:cTn>
                                        <p:tgtEl>
                                          <p:spTgt spid="768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499"/>
                                          </p:stCondLst>
                                        </p:cTn>
                                        <p:tgtEl>
                                          <p:spTgt spid="76810"/>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nodeType="afterEffect">
                                  <p:stCondLst>
                                    <p:cond delay="0"/>
                                  </p:stCondLst>
                                  <p:childTnLst>
                                    <p:set>
                                      <p:cBhvr>
                                        <p:cTn id="37" dur="1" fill="hold">
                                          <p:stCondLst>
                                            <p:cond delay="499"/>
                                          </p:stCondLst>
                                        </p:cTn>
                                        <p:tgtEl>
                                          <p:spTgt spid="76813"/>
                                        </p:tgtEl>
                                        <p:attrNameLst>
                                          <p:attrName>style.visibility</p:attrName>
                                        </p:attrNameLst>
                                      </p:cBhvr>
                                      <p:to>
                                        <p:strVal val="visible"/>
                                      </p:to>
                                    </p:set>
                                  </p:childTnLst>
                                </p:cTn>
                              </p:par>
                            </p:childTnLst>
                          </p:cTn>
                        </p:par>
                        <p:par>
                          <p:cTn id="38" fill="hold">
                            <p:stCondLst>
                              <p:cond delay="1000"/>
                            </p:stCondLst>
                            <p:childTnLst>
                              <p:par>
                                <p:cTn id="39" presetID="1" presetClass="entr" presetSubtype="0" fill="hold" nodeType="afterEffect">
                                  <p:stCondLst>
                                    <p:cond delay="0"/>
                                  </p:stCondLst>
                                  <p:childTnLst>
                                    <p:set>
                                      <p:cBhvr>
                                        <p:cTn id="40" dur="1" fill="hold">
                                          <p:stCondLst>
                                            <p:cond delay="499"/>
                                          </p:stCondLst>
                                        </p:cTn>
                                        <p:tgtEl>
                                          <p:spTgt spid="768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6819"/>
                                        </p:tgtEl>
                                        <p:attrNameLst>
                                          <p:attrName>style.visibility</p:attrName>
                                        </p:attrNameLst>
                                      </p:cBhvr>
                                      <p:to>
                                        <p:strVal val="visible"/>
                                      </p:to>
                                    </p:set>
                                    <p:anim calcmode="lin" valueType="num">
                                      <p:cBhvr additive="base">
                                        <p:cTn id="45" dur="500" fill="hold"/>
                                        <p:tgtEl>
                                          <p:spTgt spid="76819"/>
                                        </p:tgtEl>
                                        <p:attrNameLst>
                                          <p:attrName>ppt_x</p:attrName>
                                        </p:attrNameLst>
                                      </p:cBhvr>
                                      <p:tavLst>
                                        <p:tav tm="0">
                                          <p:val>
                                            <p:strVal val="#ppt_x"/>
                                          </p:val>
                                        </p:tav>
                                        <p:tav tm="100000">
                                          <p:val>
                                            <p:strVal val="#ppt_x"/>
                                          </p:val>
                                        </p:tav>
                                      </p:tavLst>
                                    </p:anim>
                                    <p:anim calcmode="lin" valueType="num">
                                      <p:cBhvr additive="base">
                                        <p:cTn id="46" dur="500" fill="hold"/>
                                        <p:tgtEl>
                                          <p:spTgt spid="76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p:bldP spid="76805" grpId="0"/>
      <p:bldP spid="76809" grpId="0"/>
      <p:bldP spid="76819" grpId="0"/>
      <p:bldP spid="768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7828" name="Picture 4" descr="未命名"/>
          <p:cNvPicPr>
            <a:picLocks noChangeAspect="1"/>
          </p:cNvPicPr>
          <p:nvPr/>
        </p:nvPicPr>
        <p:blipFill>
          <a:blip r:embed="rId1"/>
          <a:stretch>
            <a:fillRect/>
          </a:stretch>
        </p:blipFill>
        <p:spPr>
          <a:xfrm>
            <a:off x="2878138" y="-47625"/>
            <a:ext cx="1466850" cy="1495425"/>
          </a:xfrm>
          <a:prstGeom prst="rect">
            <a:avLst/>
          </a:prstGeom>
          <a:noFill/>
          <a:ln w="9525">
            <a:noFill/>
          </a:ln>
        </p:spPr>
      </p:pic>
      <p:pic>
        <p:nvPicPr>
          <p:cNvPr id="77829" name="Picture 5" descr="未命名"/>
          <p:cNvPicPr>
            <a:picLocks noChangeAspect="1"/>
          </p:cNvPicPr>
          <p:nvPr/>
        </p:nvPicPr>
        <p:blipFill>
          <a:blip r:embed="rId1"/>
          <a:stretch>
            <a:fillRect/>
          </a:stretch>
        </p:blipFill>
        <p:spPr>
          <a:xfrm>
            <a:off x="2878138" y="257175"/>
            <a:ext cx="1466850" cy="1495425"/>
          </a:xfrm>
          <a:prstGeom prst="rect">
            <a:avLst/>
          </a:prstGeom>
          <a:noFill/>
          <a:ln w="9525">
            <a:noFill/>
          </a:ln>
        </p:spPr>
      </p:pic>
      <p:pic>
        <p:nvPicPr>
          <p:cNvPr id="77830" name="Picture 6" descr="未命名"/>
          <p:cNvPicPr>
            <a:picLocks noChangeAspect="1"/>
          </p:cNvPicPr>
          <p:nvPr/>
        </p:nvPicPr>
        <p:blipFill>
          <a:blip r:embed="rId1"/>
          <a:stretch>
            <a:fillRect/>
          </a:stretch>
        </p:blipFill>
        <p:spPr>
          <a:xfrm>
            <a:off x="2878138" y="561975"/>
            <a:ext cx="1466850" cy="1495425"/>
          </a:xfrm>
          <a:prstGeom prst="rect">
            <a:avLst/>
          </a:prstGeom>
          <a:noFill/>
          <a:ln w="9525">
            <a:noFill/>
          </a:ln>
        </p:spPr>
      </p:pic>
      <p:pic>
        <p:nvPicPr>
          <p:cNvPr id="77831" name="Picture 7" descr="未命名"/>
          <p:cNvPicPr>
            <a:picLocks noChangeAspect="1"/>
          </p:cNvPicPr>
          <p:nvPr/>
        </p:nvPicPr>
        <p:blipFill>
          <a:blip r:embed="rId1"/>
          <a:stretch>
            <a:fillRect/>
          </a:stretch>
        </p:blipFill>
        <p:spPr>
          <a:xfrm>
            <a:off x="2878138" y="942975"/>
            <a:ext cx="1466850" cy="1495425"/>
          </a:xfrm>
          <a:prstGeom prst="rect">
            <a:avLst/>
          </a:prstGeom>
          <a:noFill/>
          <a:ln w="9525">
            <a:noFill/>
          </a:ln>
        </p:spPr>
      </p:pic>
      <p:pic>
        <p:nvPicPr>
          <p:cNvPr id="77832" name="Picture 8" descr="未命名"/>
          <p:cNvPicPr>
            <a:picLocks noChangeAspect="1"/>
          </p:cNvPicPr>
          <p:nvPr/>
        </p:nvPicPr>
        <p:blipFill>
          <a:blip r:embed="rId1"/>
          <a:stretch>
            <a:fillRect/>
          </a:stretch>
        </p:blipFill>
        <p:spPr>
          <a:xfrm>
            <a:off x="2801938" y="1247775"/>
            <a:ext cx="1466850" cy="1495425"/>
          </a:xfrm>
          <a:prstGeom prst="rect">
            <a:avLst/>
          </a:prstGeom>
          <a:noFill/>
          <a:ln w="9525">
            <a:noFill/>
          </a:ln>
        </p:spPr>
      </p:pic>
      <p:sp>
        <p:nvSpPr>
          <p:cNvPr id="77833" name="Oval 9"/>
          <p:cNvSpPr/>
          <p:nvPr/>
        </p:nvSpPr>
        <p:spPr>
          <a:xfrm>
            <a:off x="1524000" y="3733800"/>
            <a:ext cx="2971800" cy="2971800"/>
          </a:xfrm>
          <a:prstGeom prst="ellipse">
            <a:avLst/>
          </a:prstGeom>
          <a:noFill/>
          <a:ln w="9525">
            <a:noFill/>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pic>
        <p:nvPicPr>
          <p:cNvPr id="77834" name="Picture 10" descr="未命名"/>
          <p:cNvPicPr>
            <a:picLocks noChangeAspect="1"/>
          </p:cNvPicPr>
          <p:nvPr/>
        </p:nvPicPr>
        <p:blipFill>
          <a:blip r:embed="rId1"/>
          <a:stretch>
            <a:fillRect/>
          </a:stretch>
        </p:blipFill>
        <p:spPr>
          <a:xfrm>
            <a:off x="2801938" y="1552575"/>
            <a:ext cx="1466850" cy="1495425"/>
          </a:xfrm>
          <a:prstGeom prst="rect">
            <a:avLst/>
          </a:prstGeom>
          <a:noFill/>
          <a:ln w="9525">
            <a:noFill/>
          </a:ln>
        </p:spPr>
      </p:pic>
      <p:pic>
        <p:nvPicPr>
          <p:cNvPr id="77835" name="Picture 11" descr="未命名"/>
          <p:cNvPicPr>
            <a:picLocks noChangeAspect="1"/>
          </p:cNvPicPr>
          <p:nvPr/>
        </p:nvPicPr>
        <p:blipFill>
          <a:blip r:embed="rId1"/>
          <a:stretch>
            <a:fillRect/>
          </a:stretch>
        </p:blipFill>
        <p:spPr>
          <a:xfrm>
            <a:off x="2801938" y="1857375"/>
            <a:ext cx="1466850" cy="1495425"/>
          </a:xfrm>
          <a:prstGeom prst="rect">
            <a:avLst/>
          </a:prstGeom>
          <a:noFill/>
          <a:ln w="9525">
            <a:noFill/>
          </a:ln>
        </p:spPr>
      </p:pic>
      <p:pic>
        <p:nvPicPr>
          <p:cNvPr id="77836" name="Picture 12" descr="未命名"/>
          <p:cNvPicPr>
            <a:picLocks noChangeAspect="1"/>
          </p:cNvPicPr>
          <p:nvPr/>
        </p:nvPicPr>
        <p:blipFill>
          <a:blip r:embed="rId1"/>
          <a:stretch>
            <a:fillRect/>
          </a:stretch>
        </p:blipFill>
        <p:spPr>
          <a:xfrm>
            <a:off x="2801938" y="2238375"/>
            <a:ext cx="1466850" cy="1495425"/>
          </a:xfrm>
          <a:prstGeom prst="rect">
            <a:avLst/>
          </a:prstGeom>
          <a:noFill/>
          <a:ln w="9525">
            <a:noFill/>
          </a:ln>
        </p:spPr>
      </p:pic>
      <p:grpSp>
        <p:nvGrpSpPr>
          <p:cNvPr id="8203" name="Group 13"/>
          <p:cNvGrpSpPr/>
          <p:nvPr/>
        </p:nvGrpSpPr>
        <p:grpSpPr>
          <a:xfrm>
            <a:off x="1558925" y="4292600"/>
            <a:ext cx="2971800" cy="1943100"/>
            <a:chOff x="720" y="2688"/>
            <a:chExt cx="1872" cy="1224"/>
          </a:xfrm>
        </p:grpSpPr>
        <p:sp>
          <p:nvSpPr>
            <p:cNvPr id="8256" name="Oval 14"/>
            <p:cNvSpPr/>
            <p:nvPr/>
          </p:nvSpPr>
          <p:spPr>
            <a:xfrm>
              <a:off x="720" y="3168"/>
              <a:ext cx="1872" cy="144"/>
            </a:xfrm>
            <a:prstGeom prst="ellipse">
              <a:avLst/>
            </a:prstGeom>
            <a:solidFill>
              <a:srgbClr val="00CCFF"/>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pic>
          <p:nvPicPr>
            <p:cNvPr id="8257" name="Picture 15" descr="老鼠5"/>
            <p:cNvPicPr>
              <a:picLocks noChangeAspect="1"/>
            </p:cNvPicPr>
            <p:nvPr/>
          </p:nvPicPr>
          <p:blipFill>
            <a:blip r:embed="rId2"/>
            <a:stretch>
              <a:fillRect/>
            </a:stretch>
          </p:blipFill>
          <p:spPr>
            <a:xfrm>
              <a:off x="1392" y="3408"/>
              <a:ext cx="432" cy="504"/>
            </a:xfrm>
            <a:prstGeom prst="rect">
              <a:avLst/>
            </a:prstGeom>
            <a:noFill/>
            <a:ln w="9525">
              <a:noFill/>
            </a:ln>
          </p:spPr>
        </p:pic>
        <p:sp>
          <p:nvSpPr>
            <p:cNvPr id="8258" name="AutoShape 16"/>
            <p:cNvSpPr/>
            <p:nvPr/>
          </p:nvSpPr>
          <p:spPr>
            <a:xfrm>
              <a:off x="1680" y="2688"/>
              <a:ext cx="720" cy="624"/>
            </a:xfrm>
            <a:prstGeom prst="cloudCallout">
              <a:avLst>
                <a:gd name="adj1" fmla="val -45000"/>
                <a:gd name="adj2" fmla="val 65384"/>
              </a:avLst>
            </a:prstGeom>
            <a:solidFill>
              <a:schemeClr val="hlink"/>
            </a:solidFill>
            <a:ln w="9525" cap="flat" cmpd="sng">
              <a:solidFill>
                <a:schemeClr val="tx1"/>
              </a:solidFill>
              <a:prstDash val="solid"/>
              <a:headEnd type="none" w="med" len="med"/>
              <a:tailEnd type="none" w="med" len="med"/>
            </a:ln>
          </p:spPr>
          <p:txBody>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r>
                <a:rPr lang="zh-CN" altLang="en-US" sz="1400" b="1" dirty="0">
                  <a:latin typeface="Times New Roman" panose="02020603050405020304" pitchFamily="18" charset="0"/>
                </a:rPr>
                <a:t>我是地球</a:t>
              </a:r>
              <a:r>
                <a:rPr lang="en-US" altLang="zh-CN" sz="1400" b="1" dirty="0">
                  <a:latin typeface="Times New Roman" panose="02020603050405020304" pitchFamily="18" charset="0"/>
                </a:rPr>
                <a:t>,</a:t>
              </a:r>
              <a:r>
                <a:rPr lang="zh-CN" altLang="en-US" sz="1400" b="1" dirty="0">
                  <a:latin typeface="Times New Roman" panose="02020603050405020304" pitchFamily="18" charset="0"/>
                </a:rPr>
                <a:t>把你拉下来</a:t>
              </a:r>
              <a:r>
                <a:rPr lang="en-US" altLang="zh-CN" sz="1400" b="1" dirty="0">
                  <a:latin typeface="Times New Roman" panose="02020603050405020304" pitchFamily="18" charset="0"/>
                </a:rPr>
                <a:t>.</a:t>
              </a:r>
              <a:endParaRPr lang="en-US" altLang="zh-CN" sz="1400" b="1" dirty="0">
                <a:latin typeface="Times New Roman" panose="02020603050405020304" pitchFamily="18" charset="0"/>
              </a:endParaRPr>
            </a:p>
          </p:txBody>
        </p:sp>
      </p:grpSp>
      <p:sp>
        <p:nvSpPr>
          <p:cNvPr id="77841" name="Text Box 17"/>
          <p:cNvSpPr txBox="1"/>
          <p:nvPr/>
        </p:nvSpPr>
        <p:spPr>
          <a:xfrm>
            <a:off x="4607560" y="228600"/>
            <a:ext cx="551815" cy="6629400"/>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sz="2400" b="1" dirty="0">
                <a:latin typeface="Times New Roman" panose="02020603050405020304" pitchFamily="18" charset="0"/>
              </a:rPr>
              <a:t>②</a:t>
            </a:r>
            <a:r>
              <a:rPr lang="zh-CN" altLang="en-US" sz="2400" b="1" dirty="0">
                <a:latin typeface="Times New Roman" panose="02020603050405020304" pitchFamily="18" charset="0"/>
              </a:rPr>
              <a:t>石块和地球互相吸引具有势能</a:t>
            </a:r>
            <a:endParaRPr lang="zh-CN" altLang="en-US" sz="2400" b="1" dirty="0">
              <a:latin typeface="Times New Roman" panose="02020603050405020304" pitchFamily="18" charset="0"/>
            </a:endParaRPr>
          </a:p>
        </p:txBody>
      </p:sp>
      <p:sp>
        <p:nvSpPr>
          <p:cNvPr id="77842" name="Text Box 18"/>
          <p:cNvSpPr txBox="1"/>
          <p:nvPr/>
        </p:nvSpPr>
        <p:spPr>
          <a:xfrm>
            <a:off x="6164898" y="649288"/>
            <a:ext cx="551815" cy="4724400"/>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solidFill>
                  <a:srgbClr val="FFCC00"/>
                </a:solidFill>
                <a:latin typeface="Times New Roman" panose="02020603050405020304" pitchFamily="18" charset="0"/>
              </a:rPr>
              <a:t>互相吸引的分子也有势能吗</a:t>
            </a:r>
            <a:r>
              <a:rPr lang="en-US" altLang="zh-CN" sz="2400" b="1" dirty="0">
                <a:solidFill>
                  <a:srgbClr val="FFCC00"/>
                </a:solidFill>
                <a:latin typeface="Times New Roman" panose="02020603050405020304" pitchFamily="18" charset="0"/>
              </a:rPr>
              <a:t>?</a:t>
            </a:r>
            <a:endParaRPr lang="en-US" altLang="zh-CN" sz="2400" b="1" dirty="0">
              <a:solidFill>
                <a:srgbClr val="FFCC00"/>
              </a:solidFill>
              <a:latin typeface="Times New Roman" panose="02020603050405020304" pitchFamily="18" charset="0"/>
            </a:endParaRPr>
          </a:p>
        </p:txBody>
      </p:sp>
      <p:grpSp>
        <p:nvGrpSpPr>
          <p:cNvPr id="77843" name="Group 19"/>
          <p:cNvGrpSpPr/>
          <p:nvPr/>
        </p:nvGrpSpPr>
        <p:grpSpPr>
          <a:xfrm>
            <a:off x="7005638" y="573088"/>
            <a:ext cx="304800" cy="685800"/>
            <a:chOff x="3024" y="144"/>
            <a:chExt cx="192" cy="432"/>
          </a:xfrm>
        </p:grpSpPr>
        <p:sp>
          <p:nvSpPr>
            <p:cNvPr id="8254" name="Oval 20"/>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55" name="Line 21"/>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46" name="Group 22"/>
          <p:cNvGrpSpPr/>
          <p:nvPr/>
        </p:nvGrpSpPr>
        <p:grpSpPr>
          <a:xfrm rot="-10732518">
            <a:off x="7081838" y="4154488"/>
            <a:ext cx="304800" cy="685800"/>
            <a:chOff x="3024" y="144"/>
            <a:chExt cx="192" cy="432"/>
          </a:xfrm>
        </p:grpSpPr>
        <p:sp>
          <p:nvSpPr>
            <p:cNvPr id="8252" name="Oval 23"/>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53" name="Line 24"/>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49" name="Group 25"/>
          <p:cNvGrpSpPr/>
          <p:nvPr/>
        </p:nvGrpSpPr>
        <p:grpSpPr>
          <a:xfrm>
            <a:off x="7005638" y="801688"/>
            <a:ext cx="304800" cy="685800"/>
            <a:chOff x="3024" y="144"/>
            <a:chExt cx="192" cy="432"/>
          </a:xfrm>
        </p:grpSpPr>
        <p:sp>
          <p:nvSpPr>
            <p:cNvPr id="8250" name="Oval 26"/>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51" name="Line 27"/>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52" name="Group 28"/>
          <p:cNvGrpSpPr/>
          <p:nvPr/>
        </p:nvGrpSpPr>
        <p:grpSpPr>
          <a:xfrm rot="-10732518">
            <a:off x="7081838" y="3925888"/>
            <a:ext cx="304800" cy="685800"/>
            <a:chOff x="3024" y="144"/>
            <a:chExt cx="192" cy="432"/>
          </a:xfrm>
        </p:grpSpPr>
        <p:sp>
          <p:nvSpPr>
            <p:cNvPr id="8248" name="Oval 29"/>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49" name="Line 30"/>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55" name="Group 31"/>
          <p:cNvGrpSpPr/>
          <p:nvPr/>
        </p:nvGrpSpPr>
        <p:grpSpPr>
          <a:xfrm>
            <a:off x="7005638" y="954088"/>
            <a:ext cx="304800" cy="685800"/>
            <a:chOff x="3024" y="144"/>
            <a:chExt cx="192" cy="432"/>
          </a:xfrm>
        </p:grpSpPr>
        <p:sp>
          <p:nvSpPr>
            <p:cNvPr id="8246" name="Oval 32"/>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47" name="Line 33"/>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58" name="Group 34"/>
          <p:cNvGrpSpPr/>
          <p:nvPr/>
        </p:nvGrpSpPr>
        <p:grpSpPr>
          <a:xfrm rot="-10732518">
            <a:off x="7081838" y="3697288"/>
            <a:ext cx="304800" cy="685800"/>
            <a:chOff x="3024" y="144"/>
            <a:chExt cx="192" cy="432"/>
          </a:xfrm>
        </p:grpSpPr>
        <p:sp>
          <p:nvSpPr>
            <p:cNvPr id="8244" name="Oval 35"/>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45" name="Line 36"/>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61" name="Group 37"/>
          <p:cNvGrpSpPr/>
          <p:nvPr/>
        </p:nvGrpSpPr>
        <p:grpSpPr>
          <a:xfrm>
            <a:off x="7005638" y="1182688"/>
            <a:ext cx="304800" cy="685800"/>
            <a:chOff x="3024" y="144"/>
            <a:chExt cx="192" cy="432"/>
          </a:xfrm>
        </p:grpSpPr>
        <p:sp>
          <p:nvSpPr>
            <p:cNvPr id="8242" name="Oval 38"/>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43" name="Line 39"/>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64" name="Group 40"/>
          <p:cNvGrpSpPr/>
          <p:nvPr/>
        </p:nvGrpSpPr>
        <p:grpSpPr>
          <a:xfrm rot="-10732518">
            <a:off x="7081838" y="3544888"/>
            <a:ext cx="304800" cy="685800"/>
            <a:chOff x="3024" y="144"/>
            <a:chExt cx="192" cy="432"/>
          </a:xfrm>
        </p:grpSpPr>
        <p:sp>
          <p:nvSpPr>
            <p:cNvPr id="8240" name="Oval 41"/>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41" name="Line 42"/>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67" name="Group 43"/>
          <p:cNvGrpSpPr/>
          <p:nvPr/>
        </p:nvGrpSpPr>
        <p:grpSpPr>
          <a:xfrm>
            <a:off x="7005638" y="1335088"/>
            <a:ext cx="304800" cy="685800"/>
            <a:chOff x="3024" y="144"/>
            <a:chExt cx="192" cy="432"/>
          </a:xfrm>
        </p:grpSpPr>
        <p:sp>
          <p:nvSpPr>
            <p:cNvPr id="8238" name="Oval 44"/>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39" name="Line 45"/>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70" name="Group 46"/>
          <p:cNvGrpSpPr/>
          <p:nvPr/>
        </p:nvGrpSpPr>
        <p:grpSpPr>
          <a:xfrm rot="-10732518">
            <a:off x="7081838" y="3392488"/>
            <a:ext cx="304800" cy="685800"/>
            <a:chOff x="3024" y="144"/>
            <a:chExt cx="192" cy="432"/>
          </a:xfrm>
        </p:grpSpPr>
        <p:sp>
          <p:nvSpPr>
            <p:cNvPr id="8236" name="Oval 47"/>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37" name="Line 48"/>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73" name="Group 49"/>
          <p:cNvGrpSpPr/>
          <p:nvPr/>
        </p:nvGrpSpPr>
        <p:grpSpPr>
          <a:xfrm>
            <a:off x="7005638" y="1487488"/>
            <a:ext cx="304800" cy="685800"/>
            <a:chOff x="3024" y="144"/>
            <a:chExt cx="192" cy="432"/>
          </a:xfrm>
        </p:grpSpPr>
        <p:sp>
          <p:nvSpPr>
            <p:cNvPr id="8234" name="Oval 50"/>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35" name="Line 51"/>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76" name="Group 52"/>
          <p:cNvGrpSpPr/>
          <p:nvPr/>
        </p:nvGrpSpPr>
        <p:grpSpPr>
          <a:xfrm rot="-10732518">
            <a:off x="7081838" y="3240088"/>
            <a:ext cx="304800" cy="685800"/>
            <a:chOff x="3024" y="144"/>
            <a:chExt cx="192" cy="432"/>
          </a:xfrm>
        </p:grpSpPr>
        <p:sp>
          <p:nvSpPr>
            <p:cNvPr id="8232" name="Oval 53"/>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33" name="Line 54"/>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79" name="Group 55"/>
          <p:cNvGrpSpPr/>
          <p:nvPr/>
        </p:nvGrpSpPr>
        <p:grpSpPr>
          <a:xfrm>
            <a:off x="7005638" y="1639888"/>
            <a:ext cx="304800" cy="685800"/>
            <a:chOff x="3024" y="144"/>
            <a:chExt cx="192" cy="432"/>
          </a:xfrm>
        </p:grpSpPr>
        <p:sp>
          <p:nvSpPr>
            <p:cNvPr id="8230" name="Oval 56"/>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31" name="Line 57"/>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82" name="Group 58"/>
          <p:cNvGrpSpPr/>
          <p:nvPr/>
        </p:nvGrpSpPr>
        <p:grpSpPr>
          <a:xfrm rot="-10732518">
            <a:off x="7081838" y="3087688"/>
            <a:ext cx="304800" cy="685800"/>
            <a:chOff x="3024" y="144"/>
            <a:chExt cx="192" cy="432"/>
          </a:xfrm>
        </p:grpSpPr>
        <p:sp>
          <p:nvSpPr>
            <p:cNvPr id="8228" name="Oval 59"/>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29" name="Line 60"/>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85" name="Group 61"/>
          <p:cNvGrpSpPr/>
          <p:nvPr/>
        </p:nvGrpSpPr>
        <p:grpSpPr>
          <a:xfrm>
            <a:off x="7005638" y="1792288"/>
            <a:ext cx="304800" cy="685800"/>
            <a:chOff x="3024" y="144"/>
            <a:chExt cx="192" cy="432"/>
          </a:xfrm>
        </p:grpSpPr>
        <p:sp>
          <p:nvSpPr>
            <p:cNvPr id="8226" name="Oval 62"/>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27" name="Line 63"/>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grpSp>
        <p:nvGrpSpPr>
          <p:cNvPr id="77888" name="Group 64"/>
          <p:cNvGrpSpPr/>
          <p:nvPr/>
        </p:nvGrpSpPr>
        <p:grpSpPr>
          <a:xfrm rot="10678898">
            <a:off x="7081838" y="2935288"/>
            <a:ext cx="304800" cy="685800"/>
            <a:chOff x="3024" y="144"/>
            <a:chExt cx="192" cy="432"/>
          </a:xfrm>
        </p:grpSpPr>
        <p:sp>
          <p:nvSpPr>
            <p:cNvPr id="8224" name="Oval 65"/>
            <p:cNvSpPr/>
            <p:nvPr/>
          </p:nvSpPr>
          <p:spPr>
            <a:xfrm>
              <a:off x="3024" y="144"/>
              <a:ext cx="192" cy="192"/>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8225" name="Line 66"/>
            <p:cNvSpPr/>
            <p:nvPr/>
          </p:nvSpPr>
          <p:spPr>
            <a:xfrm>
              <a:off x="3120" y="384"/>
              <a:ext cx="0" cy="192"/>
            </a:xfrm>
            <a:prstGeom prst="line">
              <a:avLst/>
            </a:prstGeom>
            <a:ln w="9525" cap="flat" cmpd="sng">
              <a:solidFill>
                <a:schemeClr val="tx1"/>
              </a:solidFill>
              <a:prstDash val="solid"/>
              <a:headEnd type="none" w="med" len="med"/>
              <a:tailEnd type="triangle" w="med" len="med"/>
            </a:ln>
          </p:spPr>
        </p:sp>
      </p:grpSp>
      <p:sp>
        <p:nvSpPr>
          <p:cNvPr id="77891" name="Text Box 67"/>
          <p:cNvSpPr txBox="1"/>
          <p:nvPr/>
        </p:nvSpPr>
        <p:spPr>
          <a:xfrm>
            <a:off x="7765098" y="420688"/>
            <a:ext cx="551815" cy="4800600"/>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solidFill>
                  <a:srgbClr val="FF3300"/>
                </a:solidFill>
                <a:latin typeface="Times New Roman" panose="02020603050405020304" pitchFamily="18" charset="0"/>
              </a:rPr>
              <a:t>结论：互相吸引的分子也具有势能</a:t>
            </a:r>
            <a:endParaRPr lang="zh-CN" altLang="en-US" sz="2400" b="1" dirty="0">
              <a:solidFill>
                <a:srgbClr val="FF3300"/>
              </a:solidFill>
              <a:latin typeface="Times New Roman" panose="02020603050405020304" pitchFamily="18" charset="0"/>
            </a:endParaRPr>
          </a:p>
        </p:txBody>
      </p:sp>
      <p:sp>
        <p:nvSpPr>
          <p:cNvPr id="8223" name="Text Box 68"/>
          <p:cNvSpPr txBox="1"/>
          <p:nvPr/>
        </p:nvSpPr>
        <p:spPr>
          <a:xfrm>
            <a:off x="2113598" y="76200"/>
            <a:ext cx="551815" cy="3657600"/>
          </a:xfrm>
          <a:prstGeom prst="rect">
            <a:avLst/>
          </a:prstGeom>
          <a:noFill/>
          <a:ln w="9525">
            <a:noFill/>
          </a:ln>
        </p:spPr>
        <p:txBody>
          <a:bodyPr vert="eaVert">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400" b="1" dirty="0">
                <a:latin typeface="Times New Roman" panose="02020603050405020304" pitchFamily="18" charset="0"/>
              </a:rPr>
              <a:t>石块由于地球吸引而下落</a:t>
            </a:r>
            <a:endParaRPr lang="zh-CN" altLang="en-US" sz="2400" b="1" dirty="0">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77833"/>
                                        </p:tgtEl>
                                        <p:attrNameLst>
                                          <p:attrName>style.visibility</p:attrName>
                                        </p:attrNameLst>
                                      </p:cBhvr>
                                      <p:to>
                                        <p:strVal val="visible"/>
                                      </p:to>
                                    </p:set>
                                  </p:childTnLst>
                                </p:cTn>
                              </p:par>
                            </p:childTnLst>
                          </p:cTn>
                        </p:par>
                        <p:par>
                          <p:cTn id="7" fill="hold">
                            <p:stCondLst>
                              <p:cond delay="500"/>
                            </p:stCondLst>
                            <p:childTnLst>
                              <p:par>
                                <p:cTn id="8" presetID="11" presetClass="entr" presetSubtype="0" fill="hold" nodeType="afterEffect">
                                  <p:stCondLst>
                                    <p:cond delay="0"/>
                                  </p:stCondLst>
                                  <p:childTnLst>
                                    <p:set>
                                      <p:cBhvr>
                                        <p:cTn id="9" dur="75">
                                          <p:stCondLst>
                                            <p:cond delay="0"/>
                                          </p:stCondLst>
                                        </p:cTn>
                                        <p:tgtEl>
                                          <p:spTgt spid="77828"/>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3" name="whoosh.wav"/>
                                        </p:tgtEl>
                                      </p:cMediaNode>
                                    </p:audio>
                                  </p:subTnLst>
                                </p:cTn>
                              </p:par>
                            </p:childTnLst>
                          </p:cTn>
                        </p:par>
                        <p:par>
                          <p:cTn id="10" fill="hold">
                            <p:stCondLst>
                              <p:cond delay="1000"/>
                            </p:stCondLst>
                            <p:childTnLst>
                              <p:par>
                                <p:cTn id="11" presetID="11" presetClass="entr" presetSubtype="0" fill="hold" nodeType="afterEffect">
                                  <p:stCondLst>
                                    <p:cond delay="0"/>
                                  </p:stCondLst>
                                  <p:childTnLst>
                                    <p:set>
                                      <p:cBhvr>
                                        <p:cTn id="12" dur="75">
                                          <p:stCondLst>
                                            <p:cond delay="0"/>
                                          </p:stCondLst>
                                        </p:cTn>
                                        <p:tgtEl>
                                          <p:spTgt spid="77829"/>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par>
                          <p:cTn id="13" fill="hold">
                            <p:stCondLst>
                              <p:cond delay="1500"/>
                            </p:stCondLst>
                            <p:childTnLst>
                              <p:par>
                                <p:cTn id="14" presetID="11" presetClass="entr" presetSubtype="0" fill="hold" nodeType="afterEffect">
                                  <p:stCondLst>
                                    <p:cond delay="0"/>
                                  </p:stCondLst>
                                  <p:childTnLst>
                                    <p:set>
                                      <p:cBhvr>
                                        <p:cTn id="15" dur="75">
                                          <p:stCondLst>
                                            <p:cond delay="0"/>
                                          </p:stCondLst>
                                        </p:cTn>
                                        <p:tgtEl>
                                          <p:spTgt spid="77830"/>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3" name="whoosh.wav"/>
                                        </p:tgtEl>
                                      </p:cMediaNode>
                                    </p:audio>
                                  </p:subTnLst>
                                </p:cTn>
                              </p:par>
                            </p:childTnLst>
                          </p:cTn>
                        </p:par>
                        <p:par>
                          <p:cTn id="16" fill="hold">
                            <p:stCondLst>
                              <p:cond delay="2000"/>
                            </p:stCondLst>
                            <p:childTnLst>
                              <p:par>
                                <p:cTn id="17" presetID="11" presetClass="entr" presetSubtype="0" fill="hold" nodeType="afterEffect">
                                  <p:stCondLst>
                                    <p:cond delay="0"/>
                                  </p:stCondLst>
                                  <p:childTnLst>
                                    <p:set>
                                      <p:cBhvr>
                                        <p:cTn id="18" dur="75">
                                          <p:stCondLst>
                                            <p:cond delay="0"/>
                                          </p:stCondLst>
                                        </p:cTn>
                                        <p:tgtEl>
                                          <p:spTgt spid="77831"/>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par>
                          <p:cTn id="19" fill="hold">
                            <p:stCondLst>
                              <p:cond delay="2500"/>
                            </p:stCondLst>
                            <p:childTnLst>
                              <p:par>
                                <p:cTn id="20" presetID="11" presetClass="entr" presetSubtype="0" fill="hold" nodeType="afterEffect">
                                  <p:stCondLst>
                                    <p:cond delay="0"/>
                                  </p:stCondLst>
                                  <p:childTnLst>
                                    <p:set>
                                      <p:cBhvr>
                                        <p:cTn id="21" dur="75">
                                          <p:stCondLst>
                                            <p:cond delay="0"/>
                                          </p:stCondLst>
                                        </p:cTn>
                                        <p:tgtEl>
                                          <p:spTgt spid="77832"/>
                                        </p:tgtEl>
                                        <p:attrNameLst>
                                          <p:attrName>style.visibility</p:attrName>
                                        </p:attrNameLst>
                                      </p:cBhvr>
                                      <p:to>
                                        <p:strVal val="visible"/>
                                      </p:to>
                                    </p:set>
                                  </p:childTnLst>
                                  <p:subTnLst>
                                    <p:audio>
                                      <p:cMediaNode>
                                        <p:cTn display="0" masterRel="sameClick">
                                          <p:stCondLst>
                                            <p:cond evt="begin" delay="0">
                                              <p:tn val="20"/>
                                            </p:cond>
                                          </p:stCondLst>
                                          <p:endCondLst>
                                            <p:cond evt="onStopAudio" delay="0">
                                              <p:tgtEl>
                                                <p:sldTgt/>
                                              </p:tgtEl>
                                            </p:cond>
                                          </p:endCondLst>
                                        </p:cTn>
                                        <p:tgtEl>
                                          <p:sndTgt r:embed="rId3" name="whoosh.wav"/>
                                        </p:tgtEl>
                                      </p:cMediaNode>
                                    </p:audio>
                                  </p:subTnLst>
                                </p:cTn>
                              </p:par>
                            </p:childTnLst>
                          </p:cTn>
                        </p:par>
                        <p:par>
                          <p:cTn id="22" fill="hold">
                            <p:stCondLst>
                              <p:cond delay="3000"/>
                            </p:stCondLst>
                            <p:childTnLst>
                              <p:par>
                                <p:cTn id="23" presetID="11" presetClass="entr" presetSubtype="0" fill="hold" nodeType="afterEffect">
                                  <p:stCondLst>
                                    <p:cond delay="0"/>
                                  </p:stCondLst>
                                  <p:childTnLst>
                                    <p:set>
                                      <p:cBhvr>
                                        <p:cTn id="24" dur="75">
                                          <p:stCondLst>
                                            <p:cond delay="0"/>
                                          </p:stCondLst>
                                        </p:cTn>
                                        <p:tgtEl>
                                          <p:spTgt spid="77834"/>
                                        </p:tgtEl>
                                        <p:attrNameLst>
                                          <p:attrName>style.visibility</p:attrName>
                                        </p:attrNameLst>
                                      </p:cBhvr>
                                      <p:to>
                                        <p:strVal val="visible"/>
                                      </p:to>
                                    </p:set>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par>
                          <p:cTn id="25" fill="hold">
                            <p:stCondLst>
                              <p:cond delay="3500"/>
                            </p:stCondLst>
                            <p:childTnLst>
                              <p:par>
                                <p:cTn id="26" presetID="11" presetClass="entr" presetSubtype="0" fill="hold" nodeType="afterEffect">
                                  <p:stCondLst>
                                    <p:cond delay="0"/>
                                  </p:stCondLst>
                                  <p:childTnLst>
                                    <p:set>
                                      <p:cBhvr>
                                        <p:cTn id="27" dur="75">
                                          <p:stCondLst>
                                            <p:cond delay="0"/>
                                          </p:stCondLst>
                                        </p:cTn>
                                        <p:tgtEl>
                                          <p:spTgt spid="77835"/>
                                        </p:tgtEl>
                                        <p:attrNameLst>
                                          <p:attrName>style.visibility</p:attrName>
                                        </p:attrNameLst>
                                      </p:cBhvr>
                                      <p:to>
                                        <p:strVal val="visible"/>
                                      </p:to>
                                    </p:set>
                                  </p:childTnLst>
                                  <p:subTnLst>
                                    <p:audio>
                                      <p:cMediaNode>
                                        <p:cTn display="0" masterRel="sameClick">
                                          <p:stCondLst>
                                            <p:cond evt="begin" delay="0">
                                              <p:tn val="26"/>
                                            </p:cond>
                                          </p:stCondLst>
                                          <p:endCondLst>
                                            <p:cond evt="onStopAudio" delay="0">
                                              <p:tgtEl>
                                                <p:sldTgt/>
                                              </p:tgtEl>
                                            </p:cond>
                                          </p:endCondLst>
                                        </p:cTn>
                                        <p:tgtEl>
                                          <p:sndTgt r:embed="rId3" name="whoosh.wav"/>
                                        </p:tgtEl>
                                      </p:cMediaNode>
                                    </p:audio>
                                  </p:subTnLst>
                                </p:cTn>
                              </p:par>
                            </p:childTnLst>
                          </p:cTn>
                        </p:par>
                        <p:par>
                          <p:cTn id="28" fill="hold">
                            <p:stCondLst>
                              <p:cond delay="4000"/>
                            </p:stCondLst>
                            <p:childTnLst>
                              <p:par>
                                <p:cTn id="29" presetID="1" presetClass="entr" presetSubtype="0" fill="hold" nodeType="afterEffect">
                                  <p:stCondLst>
                                    <p:cond delay="0"/>
                                  </p:stCondLst>
                                  <p:childTnLst>
                                    <p:set>
                                      <p:cBhvr>
                                        <p:cTn id="30" dur="1" fill="hold">
                                          <p:stCondLst>
                                            <p:cond delay="499"/>
                                          </p:stCondLst>
                                        </p:cTn>
                                        <p:tgtEl>
                                          <p:spTgt spid="77836"/>
                                        </p:tgtEl>
                                        <p:attrNameLst>
                                          <p:attrName>style.visibility</p:attrName>
                                        </p:attrNameLst>
                                      </p:cBhvr>
                                      <p:to>
                                        <p:strVal val="visible"/>
                                      </p:to>
                                    </p:set>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77841"/>
                                        </p:tgtEl>
                                        <p:attrNameLst>
                                          <p:attrName>style.visibility</p:attrName>
                                        </p:attrNameLst>
                                      </p:cBhvr>
                                      <p:to>
                                        <p:strVal val="visible"/>
                                      </p:to>
                                    </p:set>
                                    <p:animEffect transition="in" filter="dissolve">
                                      <p:cBhvr>
                                        <p:cTn id="35" dur="500"/>
                                        <p:tgtEl>
                                          <p:spTgt spid="77841"/>
                                        </p:tgtEl>
                                      </p:cBhvr>
                                    </p:animEffect>
                                  </p:childTnLst>
                                  <p:subTnLst>
                                    <p:audio>
                                      <p:cMediaNode>
                                        <p:cTn display="0" masterRel="sameClick">
                                          <p:stCondLst>
                                            <p:cond evt="begin" delay="0">
                                              <p:tn val="33"/>
                                            </p:cond>
                                          </p:stCondLst>
                                          <p:endCondLst>
                                            <p:cond evt="onStopAudio" delay="0">
                                              <p:tgtEl>
                                                <p:sldTgt/>
                                              </p:tgtEl>
                                            </p:cond>
                                          </p:endCondLst>
                                        </p:cTn>
                                        <p:tgtEl>
                                          <p:sndTgt r:embed="rId4" name="type.wav"/>
                                        </p:tgtEl>
                                      </p:cMediaNode>
                                    </p:audio>
                                  </p:subTnLst>
                                </p:cTn>
                              </p:par>
                            </p:childTnLst>
                          </p:cTn>
                        </p:par>
                        <p:par>
                          <p:cTn id="36" fill="hold">
                            <p:stCondLst>
                              <p:cond delay="500"/>
                            </p:stCondLst>
                            <p:childTnLst>
                              <p:par>
                                <p:cTn id="37" presetID="9" presetClass="entr" presetSubtype="0" fill="hold" grpId="0" nodeType="afterEffect">
                                  <p:stCondLst>
                                    <p:cond delay="4000"/>
                                  </p:stCondLst>
                                  <p:childTnLst>
                                    <p:set>
                                      <p:cBhvr>
                                        <p:cTn id="38" dur="1" fill="hold">
                                          <p:stCondLst>
                                            <p:cond delay="0"/>
                                          </p:stCondLst>
                                        </p:cTn>
                                        <p:tgtEl>
                                          <p:spTgt spid="77842"/>
                                        </p:tgtEl>
                                        <p:attrNameLst>
                                          <p:attrName>style.visibility</p:attrName>
                                        </p:attrNameLst>
                                      </p:cBhvr>
                                      <p:to>
                                        <p:strVal val="visible"/>
                                      </p:to>
                                    </p:set>
                                    <p:animEffect transition="in" filter="dissolve">
                                      <p:cBhvr>
                                        <p:cTn id="39" dur="500"/>
                                        <p:tgtEl>
                                          <p:spTgt spid="77842"/>
                                        </p:tgtEl>
                                      </p:cBhvr>
                                    </p:animEffect>
                                  </p:childTnLst>
                                  <p:subTnLst>
                                    <p:audio>
                                      <p:cMediaNode>
                                        <p:cTn display="0" masterRel="sameClick">
                                          <p:stCondLst>
                                            <p:cond evt="begin" delay="0">
                                              <p:tn val="37"/>
                                            </p:cond>
                                          </p:stCondLst>
                                          <p:endCondLst>
                                            <p:cond evt="onStopAudio" delay="0">
                                              <p:tgtEl>
                                                <p:sldTgt/>
                                              </p:tgtEl>
                                            </p:cond>
                                          </p:endCondLst>
                                        </p:cTn>
                                        <p:tgtEl>
                                          <p:sndTgt r:embed="rId4" name="type.wav"/>
                                        </p:tgtEl>
                                      </p:cMediaNode>
                                    </p:audio>
                                  </p:subTnLst>
                                </p:cTn>
                              </p:par>
                            </p:childTnLst>
                          </p:cTn>
                        </p:par>
                      </p:childTnLst>
                    </p:cTn>
                  </p:par>
                  <p:par>
                    <p:cTn id="40" fill="hold">
                      <p:stCondLst>
                        <p:cond delay="indefinite"/>
                      </p:stCondLst>
                      <p:childTnLst>
                        <p:par>
                          <p:cTn id="41" fill="hold">
                            <p:stCondLst>
                              <p:cond delay="0"/>
                            </p:stCondLst>
                            <p:childTnLst>
                              <p:par>
                                <p:cTn id="42" presetID="11" presetClass="entr" presetSubtype="0" fill="hold" nodeType="clickEffect">
                                  <p:stCondLst>
                                    <p:cond delay="0"/>
                                  </p:stCondLst>
                                  <p:childTnLst>
                                    <p:set>
                                      <p:cBhvr>
                                        <p:cTn id="43" dur="75">
                                          <p:stCondLst>
                                            <p:cond delay="0"/>
                                          </p:stCondLst>
                                        </p:cTn>
                                        <p:tgtEl>
                                          <p:spTgt spid="77843"/>
                                        </p:tgtEl>
                                        <p:attrNameLst>
                                          <p:attrName>style.visibility</p:attrName>
                                        </p:attrNameLst>
                                      </p:cBhvr>
                                      <p:to>
                                        <p:strVal val="visible"/>
                                      </p:to>
                                    </p:set>
                                  </p:childTnLst>
                                </p:cTn>
                              </p:par>
                            </p:childTnLst>
                          </p:cTn>
                        </p:par>
                        <p:par>
                          <p:cTn id="44" fill="hold">
                            <p:stCondLst>
                              <p:cond delay="500"/>
                            </p:stCondLst>
                            <p:childTnLst>
                              <p:par>
                                <p:cTn id="45" presetID="11" presetClass="entr" presetSubtype="0" fill="hold" nodeType="afterEffect">
                                  <p:stCondLst>
                                    <p:cond delay="0"/>
                                  </p:stCondLst>
                                  <p:childTnLst>
                                    <p:set>
                                      <p:cBhvr>
                                        <p:cTn id="46" dur="75">
                                          <p:stCondLst>
                                            <p:cond delay="0"/>
                                          </p:stCondLst>
                                        </p:cTn>
                                        <p:tgtEl>
                                          <p:spTgt spid="77846"/>
                                        </p:tgtEl>
                                        <p:attrNameLst>
                                          <p:attrName>style.visibility</p:attrName>
                                        </p:attrNameLst>
                                      </p:cBhvr>
                                      <p:to>
                                        <p:strVal val="visible"/>
                                      </p:to>
                                    </p:set>
                                  </p:childTnLst>
                                </p:cTn>
                              </p:par>
                            </p:childTnLst>
                          </p:cTn>
                        </p:par>
                        <p:par>
                          <p:cTn id="47" fill="hold">
                            <p:stCondLst>
                              <p:cond delay="1000"/>
                            </p:stCondLst>
                            <p:childTnLst>
                              <p:par>
                                <p:cTn id="48" presetID="11" presetClass="entr" presetSubtype="0" fill="hold" nodeType="afterEffect">
                                  <p:stCondLst>
                                    <p:cond delay="0"/>
                                  </p:stCondLst>
                                  <p:childTnLst>
                                    <p:set>
                                      <p:cBhvr>
                                        <p:cTn id="49" dur="75">
                                          <p:stCondLst>
                                            <p:cond delay="0"/>
                                          </p:stCondLst>
                                        </p:cTn>
                                        <p:tgtEl>
                                          <p:spTgt spid="77849"/>
                                        </p:tgtEl>
                                        <p:attrNameLst>
                                          <p:attrName>style.visibility</p:attrName>
                                        </p:attrNameLst>
                                      </p:cBhvr>
                                      <p:to>
                                        <p:strVal val="visible"/>
                                      </p:to>
                                    </p:set>
                                  </p:childTnLst>
                                </p:cTn>
                              </p:par>
                            </p:childTnLst>
                          </p:cTn>
                        </p:par>
                        <p:par>
                          <p:cTn id="50" fill="hold">
                            <p:stCondLst>
                              <p:cond delay="1500"/>
                            </p:stCondLst>
                            <p:childTnLst>
                              <p:par>
                                <p:cTn id="51" presetID="11" presetClass="entr" presetSubtype="0" fill="hold" nodeType="afterEffect">
                                  <p:stCondLst>
                                    <p:cond delay="0"/>
                                  </p:stCondLst>
                                  <p:childTnLst>
                                    <p:set>
                                      <p:cBhvr>
                                        <p:cTn id="52" dur="75">
                                          <p:stCondLst>
                                            <p:cond delay="0"/>
                                          </p:stCondLst>
                                        </p:cTn>
                                        <p:tgtEl>
                                          <p:spTgt spid="77852"/>
                                        </p:tgtEl>
                                        <p:attrNameLst>
                                          <p:attrName>style.visibility</p:attrName>
                                        </p:attrNameLst>
                                      </p:cBhvr>
                                      <p:to>
                                        <p:strVal val="visible"/>
                                      </p:to>
                                    </p:set>
                                  </p:childTnLst>
                                </p:cTn>
                              </p:par>
                            </p:childTnLst>
                          </p:cTn>
                        </p:par>
                        <p:par>
                          <p:cTn id="53" fill="hold">
                            <p:stCondLst>
                              <p:cond delay="2000"/>
                            </p:stCondLst>
                            <p:childTnLst>
                              <p:par>
                                <p:cTn id="54" presetID="11" presetClass="entr" presetSubtype="0" fill="hold" nodeType="afterEffect">
                                  <p:stCondLst>
                                    <p:cond delay="0"/>
                                  </p:stCondLst>
                                  <p:childTnLst>
                                    <p:set>
                                      <p:cBhvr>
                                        <p:cTn id="55" dur="75">
                                          <p:stCondLst>
                                            <p:cond delay="0"/>
                                          </p:stCondLst>
                                        </p:cTn>
                                        <p:tgtEl>
                                          <p:spTgt spid="77855"/>
                                        </p:tgtEl>
                                        <p:attrNameLst>
                                          <p:attrName>style.visibility</p:attrName>
                                        </p:attrNameLst>
                                      </p:cBhvr>
                                      <p:to>
                                        <p:strVal val="visible"/>
                                      </p:to>
                                    </p:set>
                                  </p:childTnLst>
                                </p:cTn>
                              </p:par>
                            </p:childTnLst>
                          </p:cTn>
                        </p:par>
                        <p:par>
                          <p:cTn id="56" fill="hold">
                            <p:stCondLst>
                              <p:cond delay="2500"/>
                            </p:stCondLst>
                            <p:childTnLst>
                              <p:par>
                                <p:cTn id="57" presetID="11" presetClass="entr" presetSubtype="0" fill="hold" nodeType="afterEffect">
                                  <p:stCondLst>
                                    <p:cond delay="0"/>
                                  </p:stCondLst>
                                  <p:childTnLst>
                                    <p:set>
                                      <p:cBhvr>
                                        <p:cTn id="58" dur="75">
                                          <p:stCondLst>
                                            <p:cond delay="0"/>
                                          </p:stCondLst>
                                        </p:cTn>
                                        <p:tgtEl>
                                          <p:spTgt spid="77858"/>
                                        </p:tgtEl>
                                        <p:attrNameLst>
                                          <p:attrName>style.visibility</p:attrName>
                                        </p:attrNameLst>
                                      </p:cBhvr>
                                      <p:to>
                                        <p:strVal val="visible"/>
                                      </p:to>
                                    </p:set>
                                  </p:childTnLst>
                                </p:cTn>
                              </p:par>
                            </p:childTnLst>
                          </p:cTn>
                        </p:par>
                        <p:par>
                          <p:cTn id="59" fill="hold">
                            <p:stCondLst>
                              <p:cond delay="3000"/>
                            </p:stCondLst>
                            <p:childTnLst>
                              <p:par>
                                <p:cTn id="60" presetID="11" presetClass="entr" presetSubtype="0" fill="hold" nodeType="afterEffect">
                                  <p:stCondLst>
                                    <p:cond delay="0"/>
                                  </p:stCondLst>
                                  <p:childTnLst>
                                    <p:set>
                                      <p:cBhvr>
                                        <p:cTn id="61" dur="75">
                                          <p:stCondLst>
                                            <p:cond delay="0"/>
                                          </p:stCondLst>
                                        </p:cTn>
                                        <p:tgtEl>
                                          <p:spTgt spid="77861"/>
                                        </p:tgtEl>
                                        <p:attrNameLst>
                                          <p:attrName>style.visibility</p:attrName>
                                        </p:attrNameLst>
                                      </p:cBhvr>
                                      <p:to>
                                        <p:strVal val="visible"/>
                                      </p:to>
                                    </p:set>
                                  </p:childTnLst>
                                </p:cTn>
                              </p:par>
                            </p:childTnLst>
                          </p:cTn>
                        </p:par>
                        <p:par>
                          <p:cTn id="62" fill="hold">
                            <p:stCondLst>
                              <p:cond delay="3500"/>
                            </p:stCondLst>
                            <p:childTnLst>
                              <p:par>
                                <p:cTn id="63" presetID="11" presetClass="entr" presetSubtype="0" fill="hold" nodeType="afterEffect">
                                  <p:stCondLst>
                                    <p:cond delay="0"/>
                                  </p:stCondLst>
                                  <p:childTnLst>
                                    <p:set>
                                      <p:cBhvr>
                                        <p:cTn id="64" dur="75">
                                          <p:stCondLst>
                                            <p:cond delay="0"/>
                                          </p:stCondLst>
                                        </p:cTn>
                                        <p:tgtEl>
                                          <p:spTgt spid="77864"/>
                                        </p:tgtEl>
                                        <p:attrNameLst>
                                          <p:attrName>style.visibility</p:attrName>
                                        </p:attrNameLst>
                                      </p:cBhvr>
                                      <p:to>
                                        <p:strVal val="visible"/>
                                      </p:to>
                                    </p:set>
                                  </p:childTnLst>
                                </p:cTn>
                              </p:par>
                            </p:childTnLst>
                          </p:cTn>
                        </p:par>
                        <p:par>
                          <p:cTn id="65" fill="hold">
                            <p:stCondLst>
                              <p:cond delay="4000"/>
                            </p:stCondLst>
                            <p:childTnLst>
                              <p:par>
                                <p:cTn id="66" presetID="11" presetClass="entr" presetSubtype="0" fill="hold" nodeType="afterEffect">
                                  <p:stCondLst>
                                    <p:cond delay="0"/>
                                  </p:stCondLst>
                                  <p:childTnLst>
                                    <p:set>
                                      <p:cBhvr>
                                        <p:cTn id="67" dur="75">
                                          <p:stCondLst>
                                            <p:cond delay="0"/>
                                          </p:stCondLst>
                                        </p:cTn>
                                        <p:tgtEl>
                                          <p:spTgt spid="77867"/>
                                        </p:tgtEl>
                                        <p:attrNameLst>
                                          <p:attrName>style.visibility</p:attrName>
                                        </p:attrNameLst>
                                      </p:cBhvr>
                                      <p:to>
                                        <p:strVal val="visible"/>
                                      </p:to>
                                    </p:set>
                                  </p:childTnLst>
                                </p:cTn>
                              </p:par>
                            </p:childTnLst>
                          </p:cTn>
                        </p:par>
                        <p:par>
                          <p:cTn id="68" fill="hold">
                            <p:stCondLst>
                              <p:cond delay="4500"/>
                            </p:stCondLst>
                            <p:childTnLst>
                              <p:par>
                                <p:cTn id="69" presetID="11" presetClass="entr" presetSubtype="0" fill="hold" nodeType="afterEffect">
                                  <p:stCondLst>
                                    <p:cond delay="0"/>
                                  </p:stCondLst>
                                  <p:childTnLst>
                                    <p:set>
                                      <p:cBhvr>
                                        <p:cTn id="70" dur="75">
                                          <p:stCondLst>
                                            <p:cond delay="0"/>
                                          </p:stCondLst>
                                        </p:cTn>
                                        <p:tgtEl>
                                          <p:spTgt spid="77870"/>
                                        </p:tgtEl>
                                        <p:attrNameLst>
                                          <p:attrName>style.visibility</p:attrName>
                                        </p:attrNameLst>
                                      </p:cBhvr>
                                      <p:to>
                                        <p:strVal val="visible"/>
                                      </p:to>
                                    </p:set>
                                  </p:childTnLst>
                                </p:cTn>
                              </p:par>
                            </p:childTnLst>
                          </p:cTn>
                        </p:par>
                        <p:par>
                          <p:cTn id="71" fill="hold">
                            <p:stCondLst>
                              <p:cond delay="5000"/>
                            </p:stCondLst>
                            <p:childTnLst>
                              <p:par>
                                <p:cTn id="72" presetID="11" presetClass="entr" presetSubtype="0" fill="hold" nodeType="afterEffect">
                                  <p:stCondLst>
                                    <p:cond delay="0"/>
                                  </p:stCondLst>
                                  <p:childTnLst>
                                    <p:set>
                                      <p:cBhvr>
                                        <p:cTn id="73" dur="75">
                                          <p:stCondLst>
                                            <p:cond delay="0"/>
                                          </p:stCondLst>
                                        </p:cTn>
                                        <p:tgtEl>
                                          <p:spTgt spid="77873"/>
                                        </p:tgtEl>
                                        <p:attrNameLst>
                                          <p:attrName>style.visibility</p:attrName>
                                        </p:attrNameLst>
                                      </p:cBhvr>
                                      <p:to>
                                        <p:strVal val="visible"/>
                                      </p:to>
                                    </p:set>
                                  </p:childTnLst>
                                </p:cTn>
                              </p:par>
                            </p:childTnLst>
                          </p:cTn>
                        </p:par>
                        <p:par>
                          <p:cTn id="74" fill="hold">
                            <p:stCondLst>
                              <p:cond delay="5500"/>
                            </p:stCondLst>
                            <p:childTnLst>
                              <p:par>
                                <p:cTn id="75" presetID="11" presetClass="entr" presetSubtype="0" fill="hold" nodeType="afterEffect">
                                  <p:stCondLst>
                                    <p:cond delay="0"/>
                                  </p:stCondLst>
                                  <p:childTnLst>
                                    <p:set>
                                      <p:cBhvr>
                                        <p:cTn id="76" dur="75">
                                          <p:stCondLst>
                                            <p:cond delay="0"/>
                                          </p:stCondLst>
                                        </p:cTn>
                                        <p:tgtEl>
                                          <p:spTgt spid="77876"/>
                                        </p:tgtEl>
                                        <p:attrNameLst>
                                          <p:attrName>style.visibility</p:attrName>
                                        </p:attrNameLst>
                                      </p:cBhvr>
                                      <p:to>
                                        <p:strVal val="visible"/>
                                      </p:to>
                                    </p:set>
                                  </p:childTnLst>
                                </p:cTn>
                              </p:par>
                            </p:childTnLst>
                          </p:cTn>
                        </p:par>
                        <p:par>
                          <p:cTn id="77" fill="hold">
                            <p:stCondLst>
                              <p:cond delay="6000"/>
                            </p:stCondLst>
                            <p:childTnLst>
                              <p:par>
                                <p:cTn id="78" presetID="11" presetClass="entr" presetSubtype="0" fill="hold" nodeType="afterEffect">
                                  <p:stCondLst>
                                    <p:cond delay="0"/>
                                  </p:stCondLst>
                                  <p:childTnLst>
                                    <p:set>
                                      <p:cBhvr>
                                        <p:cTn id="79" dur="75">
                                          <p:stCondLst>
                                            <p:cond delay="0"/>
                                          </p:stCondLst>
                                        </p:cTn>
                                        <p:tgtEl>
                                          <p:spTgt spid="77879"/>
                                        </p:tgtEl>
                                        <p:attrNameLst>
                                          <p:attrName>style.visibility</p:attrName>
                                        </p:attrNameLst>
                                      </p:cBhvr>
                                      <p:to>
                                        <p:strVal val="visible"/>
                                      </p:to>
                                    </p:set>
                                  </p:childTnLst>
                                </p:cTn>
                              </p:par>
                            </p:childTnLst>
                          </p:cTn>
                        </p:par>
                        <p:par>
                          <p:cTn id="80" fill="hold">
                            <p:stCondLst>
                              <p:cond delay="6500"/>
                            </p:stCondLst>
                            <p:childTnLst>
                              <p:par>
                                <p:cTn id="81" presetID="11" presetClass="entr" presetSubtype="0" fill="hold" nodeType="afterEffect">
                                  <p:stCondLst>
                                    <p:cond delay="0"/>
                                  </p:stCondLst>
                                  <p:childTnLst>
                                    <p:set>
                                      <p:cBhvr>
                                        <p:cTn id="82" dur="75">
                                          <p:stCondLst>
                                            <p:cond delay="0"/>
                                          </p:stCondLst>
                                        </p:cTn>
                                        <p:tgtEl>
                                          <p:spTgt spid="77882"/>
                                        </p:tgtEl>
                                        <p:attrNameLst>
                                          <p:attrName>style.visibility</p:attrName>
                                        </p:attrNameLst>
                                      </p:cBhvr>
                                      <p:to>
                                        <p:strVal val="visible"/>
                                      </p:to>
                                    </p:set>
                                  </p:childTnLst>
                                </p:cTn>
                              </p:par>
                            </p:childTnLst>
                          </p:cTn>
                        </p:par>
                        <p:par>
                          <p:cTn id="83" fill="hold">
                            <p:stCondLst>
                              <p:cond delay="7000"/>
                            </p:stCondLst>
                            <p:childTnLst>
                              <p:par>
                                <p:cTn id="84" presetID="1" presetClass="entr" presetSubtype="0" fill="hold" nodeType="afterEffect">
                                  <p:stCondLst>
                                    <p:cond delay="0"/>
                                  </p:stCondLst>
                                  <p:childTnLst>
                                    <p:set>
                                      <p:cBhvr>
                                        <p:cTn id="85" dur="1" fill="hold">
                                          <p:stCondLst>
                                            <p:cond delay="499"/>
                                          </p:stCondLst>
                                        </p:cTn>
                                        <p:tgtEl>
                                          <p:spTgt spid="77885"/>
                                        </p:tgtEl>
                                        <p:attrNameLst>
                                          <p:attrName>style.visibility</p:attrName>
                                        </p:attrNameLst>
                                      </p:cBhvr>
                                      <p:to>
                                        <p:strVal val="visible"/>
                                      </p:to>
                                    </p:set>
                                  </p:childTnLst>
                                  <p:subTnLst>
                                    <p:audio>
                                      <p:cMediaNode>
                                        <p:cTn display="0" masterRel="sameClick">
                                          <p:stCondLst>
                                            <p:cond evt="begin" delay="0">
                                              <p:tn val="84"/>
                                            </p:cond>
                                          </p:stCondLst>
                                          <p:endCondLst>
                                            <p:cond evt="onStopAudio" delay="0">
                                              <p:tgtEl>
                                                <p:sldTgt/>
                                              </p:tgtEl>
                                            </p:cond>
                                          </p:endCondLst>
                                        </p:cTn>
                                        <p:tgtEl>
                                          <p:sndTgt r:embed="rId5" name="chimes.wav"/>
                                        </p:tgtEl>
                                      </p:cMediaNode>
                                    </p:audio>
                                  </p:subTnLst>
                                </p:cTn>
                              </p:par>
                            </p:childTnLst>
                          </p:cTn>
                        </p:par>
                        <p:par>
                          <p:cTn id="86" fill="hold">
                            <p:stCondLst>
                              <p:cond delay="7500"/>
                            </p:stCondLst>
                            <p:childTnLst>
                              <p:par>
                                <p:cTn id="87" presetID="1" presetClass="entr" presetSubtype="0" fill="hold" nodeType="afterEffect">
                                  <p:stCondLst>
                                    <p:cond delay="0"/>
                                  </p:stCondLst>
                                  <p:childTnLst>
                                    <p:set>
                                      <p:cBhvr>
                                        <p:cTn id="88" dur="1" fill="hold">
                                          <p:stCondLst>
                                            <p:cond delay="499"/>
                                          </p:stCondLst>
                                        </p:cTn>
                                        <p:tgtEl>
                                          <p:spTgt spid="77888"/>
                                        </p:tgtEl>
                                        <p:attrNameLst>
                                          <p:attrName>style.visibility</p:attrName>
                                        </p:attrNameLst>
                                      </p:cBhvr>
                                      <p:to>
                                        <p:strVal val="visible"/>
                                      </p:to>
                                    </p:set>
                                  </p:childTnLst>
                                  <p:subTnLst>
                                    <p:audio>
                                      <p:cMediaNode>
                                        <p:cTn display="0" masterRel="sameClick">
                                          <p:stCondLst>
                                            <p:cond evt="begin" delay="0">
                                              <p:tn val="87"/>
                                            </p:cond>
                                          </p:stCondLst>
                                          <p:endCondLst>
                                            <p:cond evt="onStopAudio" delay="0">
                                              <p:tgtEl>
                                                <p:sldTgt/>
                                              </p:tgtEl>
                                            </p:cond>
                                          </p:endCondLst>
                                        </p:cTn>
                                        <p:tgtEl>
                                          <p:sndTgt r:embed="rId5" name="chimes.wav"/>
                                        </p:tgtEl>
                                      </p:cMediaNode>
                                    </p:audio>
                                  </p:subTnLst>
                                </p:cTn>
                              </p:par>
                            </p:childTnLst>
                          </p:cTn>
                        </p:par>
                      </p:childTnLst>
                    </p:cTn>
                  </p:par>
                  <p:par>
                    <p:cTn id="89" fill="hold">
                      <p:stCondLst>
                        <p:cond delay="indefinite"/>
                      </p:stCondLst>
                      <p:childTnLst>
                        <p:par>
                          <p:cTn id="90" fill="hold">
                            <p:stCondLst>
                              <p:cond delay="0"/>
                            </p:stCondLst>
                            <p:childTnLst>
                              <p:par>
                                <p:cTn id="91" presetID="9" presetClass="entr" presetSubtype="0" fill="hold" grpId="0" nodeType="clickEffect">
                                  <p:stCondLst>
                                    <p:cond delay="0"/>
                                  </p:stCondLst>
                                  <p:childTnLst>
                                    <p:set>
                                      <p:cBhvr>
                                        <p:cTn id="92" dur="1" fill="hold">
                                          <p:stCondLst>
                                            <p:cond delay="0"/>
                                          </p:stCondLst>
                                        </p:cTn>
                                        <p:tgtEl>
                                          <p:spTgt spid="77891"/>
                                        </p:tgtEl>
                                        <p:attrNameLst>
                                          <p:attrName>style.visibility</p:attrName>
                                        </p:attrNameLst>
                                      </p:cBhvr>
                                      <p:to>
                                        <p:strVal val="visible"/>
                                      </p:to>
                                    </p:set>
                                    <p:animEffect transition="in" filter="dissolve">
                                      <p:cBhvr>
                                        <p:cTn id="93" dur="500"/>
                                        <p:tgtEl>
                                          <p:spTgt spid="77891"/>
                                        </p:tgtEl>
                                      </p:cBhvr>
                                    </p:animEffect>
                                  </p:childTnLst>
                                  <p:subTnLst>
                                    <p:audio>
                                      <p:cMediaNode>
                                        <p:cTn display="0" masterRel="sameClick">
                                          <p:stCondLst>
                                            <p:cond evt="begin" delay="0">
                                              <p:tn val="91"/>
                                            </p:cond>
                                          </p:stCondLst>
                                          <p:endCondLst>
                                            <p:cond evt="onStopAudio" delay="0">
                                              <p:tgtEl>
                                                <p:sldTgt/>
                                              </p:tgtEl>
                                            </p:cond>
                                          </p:endCondLst>
                                        </p:cTn>
                                        <p:tgtEl>
                                          <p:sndTgt r:embed="rId5"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3" grpId="0" animBg="1"/>
      <p:bldP spid="77841" grpId="0"/>
      <p:bldP spid="77842" grpId="0"/>
      <p:bldP spid="778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txBox="1"/>
          <p:nvPr/>
        </p:nvSpPr>
        <p:spPr>
          <a:xfrm>
            <a:off x="2819400" y="457200"/>
            <a:ext cx="69342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en-US" altLang="zh-CN" b="1" dirty="0">
                <a:latin typeface="Times New Roman" panose="02020603050405020304" pitchFamily="18" charset="0"/>
              </a:rPr>
              <a:t>③</a:t>
            </a:r>
            <a:r>
              <a:rPr lang="zh-CN" altLang="en-US" b="1" dirty="0">
                <a:latin typeface="Times New Roman" panose="02020603050405020304" pitchFamily="18" charset="0"/>
              </a:rPr>
              <a:t>被压缩的弹簧的各部分互相排斥而具有势能。</a:t>
            </a:r>
            <a:endParaRPr lang="zh-CN" altLang="en-US" b="1" dirty="0">
              <a:latin typeface="Times New Roman" panose="02020603050405020304" pitchFamily="18" charset="0"/>
            </a:endParaRPr>
          </a:p>
        </p:txBody>
      </p:sp>
      <p:pic>
        <p:nvPicPr>
          <p:cNvPr id="78851" name="Picture 3" descr="未"/>
          <p:cNvPicPr>
            <a:picLocks noChangeAspect="1"/>
          </p:cNvPicPr>
          <p:nvPr/>
        </p:nvPicPr>
        <p:blipFill>
          <a:blip r:embed="rId1"/>
          <a:stretch>
            <a:fillRect/>
          </a:stretch>
        </p:blipFill>
        <p:spPr>
          <a:xfrm>
            <a:off x="2438400" y="3733800"/>
            <a:ext cx="2081213" cy="1876425"/>
          </a:xfrm>
          <a:prstGeom prst="rect">
            <a:avLst/>
          </a:prstGeom>
          <a:noFill/>
          <a:ln w="9525">
            <a:noFill/>
          </a:ln>
        </p:spPr>
      </p:pic>
      <p:grpSp>
        <p:nvGrpSpPr>
          <p:cNvPr id="78852" name="Group 4"/>
          <p:cNvGrpSpPr/>
          <p:nvPr/>
        </p:nvGrpSpPr>
        <p:grpSpPr>
          <a:xfrm>
            <a:off x="2438400" y="3733800"/>
            <a:ext cx="2081213" cy="1876425"/>
            <a:chOff x="2592" y="2064"/>
            <a:chExt cx="1311" cy="1182"/>
          </a:xfrm>
        </p:grpSpPr>
        <p:pic>
          <p:nvPicPr>
            <p:cNvPr id="9279" name="Picture 5" descr="未"/>
            <p:cNvPicPr>
              <a:picLocks noChangeAspect="1"/>
            </p:cNvPicPr>
            <p:nvPr/>
          </p:nvPicPr>
          <p:blipFill>
            <a:blip r:embed="rId1"/>
            <a:stretch>
              <a:fillRect/>
            </a:stretch>
          </p:blipFill>
          <p:spPr>
            <a:xfrm>
              <a:off x="2592" y="2064"/>
              <a:ext cx="1311" cy="1182"/>
            </a:xfrm>
            <a:prstGeom prst="rect">
              <a:avLst/>
            </a:prstGeom>
            <a:noFill/>
            <a:ln w="9525">
              <a:noFill/>
            </a:ln>
          </p:spPr>
        </p:pic>
        <p:sp>
          <p:nvSpPr>
            <p:cNvPr id="9280" name="Line 6"/>
            <p:cNvSpPr/>
            <p:nvPr/>
          </p:nvSpPr>
          <p:spPr>
            <a:xfrm>
              <a:off x="3552" y="2304"/>
              <a:ext cx="0" cy="720"/>
            </a:xfrm>
            <a:prstGeom prst="line">
              <a:avLst/>
            </a:prstGeom>
            <a:ln w="9525" cap="flat" cmpd="sng">
              <a:solidFill>
                <a:srgbClr val="FF3300"/>
              </a:solidFill>
              <a:prstDash val="solid"/>
              <a:headEnd type="none" w="med" len="med"/>
              <a:tailEnd type="none" w="med" len="med"/>
            </a:ln>
          </p:spPr>
        </p:sp>
      </p:grpSp>
      <p:pic>
        <p:nvPicPr>
          <p:cNvPr id="78855" name="Picture 7" descr="未"/>
          <p:cNvPicPr>
            <a:picLocks noChangeAspect="1"/>
          </p:cNvPicPr>
          <p:nvPr/>
        </p:nvPicPr>
        <p:blipFill>
          <a:blip r:embed="rId1"/>
          <a:stretch>
            <a:fillRect/>
          </a:stretch>
        </p:blipFill>
        <p:spPr>
          <a:xfrm>
            <a:off x="2438400" y="3276600"/>
            <a:ext cx="2081213" cy="2409825"/>
          </a:xfrm>
          <a:prstGeom prst="rect">
            <a:avLst/>
          </a:prstGeom>
          <a:noFill/>
          <a:ln w="9525">
            <a:noFill/>
          </a:ln>
        </p:spPr>
      </p:pic>
      <p:pic>
        <p:nvPicPr>
          <p:cNvPr id="78856" name="Picture 8" descr="未"/>
          <p:cNvPicPr>
            <a:picLocks noChangeAspect="1"/>
          </p:cNvPicPr>
          <p:nvPr/>
        </p:nvPicPr>
        <p:blipFill>
          <a:blip r:embed="rId1"/>
          <a:stretch>
            <a:fillRect/>
          </a:stretch>
        </p:blipFill>
        <p:spPr>
          <a:xfrm>
            <a:off x="2438400" y="3200400"/>
            <a:ext cx="2081213" cy="2486025"/>
          </a:xfrm>
          <a:prstGeom prst="rect">
            <a:avLst/>
          </a:prstGeom>
          <a:noFill/>
          <a:ln w="9525">
            <a:noFill/>
          </a:ln>
        </p:spPr>
      </p:pic>
      <p:pic>
        <p:nvPicPr>
          <p:cNvPr id="78857" name="Picture 9" descr="未"/>
          <p:cNvPicPr>
            <a:picLocks noChangeAspect="1"/>
          </p:cNvPicPr>
          <p:nvPr/>
        </p:nvPicPr>
        <p:blipFill>
          <a:blip r:embed="rId1"/>
          <a:stretch>
            <a:fillRect/>
          </a:stretch>
        </p:blipFill>
        <p:spPr>
          <a:xfrm>
            <a:off x="2438400" y="3048000"/>
            <a:ext cx="2081213" cy="2638425"/>
          </a:xfrm>
          <a:prstGeom prst="rect">
            <a:avLst/>
          </a:prstGeom>
          <a:noFill/>
          <a:ln w="9525">
            <a:noFill/>
          </a:ln>
        </p:spPr>
      </p:pic>
      <p:pic>
        <p:nvPicPr>
          <p:cNvPr id="78858" name="Picture 10" descr="未"/>
          <p:cNvPicPr>
            <a:picLocks noChangeAspect="1"/>
          </p:cNvPicPr>
          <p:nvPr/>
        </p:nvPicPr>
        <p:blipFill>
          <a:blip r:embed="rId1"/>
          <a:stretch>
            <a:fillRect/>
          </a:stretch>
        </p:blipFill>
        <p:spPr>
          <a:xfrm>
            <a:off x="2438400" y="2743200"/>
            <a:ext cx="2081213" cy="2943225"/>
          </a:xfrm>
          <a:prstGeom prst="rect">
            <a:avLst/>
          </a:prstGeom>
          <a:noFill/>
          <a:ln w="9525">
            <a:noFill/>
          </a:ln>
        </p:spPr>
      </p:pic>
      <p:pic>
        <p:nvPicPr>
          <p:cNvPr id="78859" name="Picture 11" descr="未"/>
          <p:cNvPicPr>
            <a:picLocks noChangeAspect="1"/>
          </p:cNvPicPr>
          <p:nvPr/>
        </p:nvPicPr>
        <p:blipFill>
          <a:blip r:embed="rId1"/>
          <a:stretch>
            <a:fillRect/>
          </a:stretch>
        </p:blipFill>
        <p:spPr>
          <a:xfrm>
            <a:off x="2438400" y="2590800"/>
            <a:ext cx="2081213" cy="3171825"/>
          </a:xfrm>
          <a:prstGeom prst="rect">
            <a:avLst/>
          </a:prstGeom>
          <a:noFill/>
          <a:ln w="9525">
            <a:noFill/>
          </a:ln>
        </p:spPr>
      </p:pic>
      <p:pic>
        <p:nvPicPr>
          <p:cNvPr id="78860" name="Picture 12" descr="未"/>
          <p:cNvPicPr>
            <a:picLocks noChangeAspect="1"/>
          </p:cNvPicPr>
          <p:nvPr/>
        </p:nvPicPr>
        <p:blipFill>
          <a:blip r:embed="rId1"/>
          <a:stretch>
            <a:fillRect/>
          </a:stretch>
        </p:blipFill>
        <p:spPr>
          <a:xfrm>
            <a:off x="2438400" y="2438400"/>
            <a:ext cx="2081213" cy="3324225"/>
          </a:xfrm>
          <a:prstGeom prst="rect">
            <a:avLst/>
          </a:prstGeom>
          <a:noFill/>
          <a:ln w="9525">
            <a:noFill/>
          </a:ln>
        </p:spPr>
      </p:pic>
      <p:pic>
        <p:nvPicPr>
          <p:cNvPr id="78861" name="Picture 13" descr="未"/>
          <p:cNvPicPr>
            <a:picLocks noChangeAspect="1"/>
          </p:cNvPicPr>
          <p:nvPr/>
        </p:nvPicPr>
        <p:blipFill>
          <a:blip r:embed="rId1"/>
          <a:stretch>
            <a:fillRect/>
          </a:stretch>
        </p:blipFill>
        <p:spPr>
          <a:xfrm>
            <a:off x="2438400" y="2209800"/>
            <a:ext cx="2081213" cy="3552825"/>
          </a:xfrm>
          <a:prstGeom prst="rect">
            <a:avLst/>
          </a:prstGeom>
          <a:noFill/>
          <a:ln w="9525">
            <a:noFill/>
          </a:ln>
        </p:spPr>
      </p:pic>
      <p:pic>
        <p:nvPicPr>
          <p:cNvPr id="78862" name="Picture 14" descr="未"/>
          <p:cNvPicPr>
            <a:picLocks noChangeAspect="1"/>
          </p:cNvPicPr>
          <p:nvPr/>
        </p:nvPicPr>
        <p:blipFill>
          <a:blip r:embed="rId1"/>
          <a:stretch>
            <a:fillRect/>
          </a:stretch>
        </p:blipFill>
        <p:spPr>
          <a:xfrm>
            <a:off x="2438400" y="1905000"/>
            <a:ext cx="2081213" cy="3857625"/>
          </a:xfrm>
          <a:prstGeom prst="rect">
            <a:avLst/>
          </a:prstGeom>
          <a:noFill/>
          <a:ln w="9525">
            <a:noFill/>
          </a:ln>
        </p:spPr>
      </p:pic>
      <p:sp>
        <p:nvSpPr>
          <p:cNvPr id="78863" name="Text Box 15"/>
          <p:cNvSpPr txBox="1"/>
          <p:nvPr/>
        </p:nvSpPr>
        <p:spPr>
          <a:xfrm>
            <a:off x="4572000" y="1524000"/>
            <a:ext cx="5029200" cy="95313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800" b="1" dirty="0">
                <a:latin typeface="Times New Roman" panose="02020603050405020304" pitchFamily="18" charset="0"/>
              </a:rPr>
              <a:t>讨论：</a:t>
            </a:r>
            <a:r>
              <a:rPr lang="zh-CN" altLang="en-US" sz="2800" b="1" dirty="0">
                <a:solidFill>
                  <a:srgbClr val="FFCC00"/>
                </a:solidFill>
                <a:latin typeface="Times New Roman" panose="02020603050405020304" pitchFamily="18" charset="0"/>
              </a:rPr>
              <a:t>互相排斥的分子之间有没有势能呢？</a:t>
            </a:r>
            <a:endParaRPr lang="zh-CN" altLang="en-US" sz="2800" b="1" dirty="0">
              <a:solidFill>
                <a:srgbClr val="FFCC00"/>
              </a:solidFill>
              <a:latin typeface="Times New Roman" panose="02020603050405020304" pitchFamily="18" charset="0"/>
            </a:endParaRPr>
          </a:p>
        </p:txBody>
      </p:sp>
      <p:grpSp>
        <p:nvGrpSpPr>
          <p:cNvPr id="78864" name="Group 16"/>
          <p:cNvGrpSpPr/>
          <p:nvPr/>
        </p:nvGrpSpPr>
        <p:grpSpPr>
          <a:xfrm>
            <a:off x="6019800" y="3505200"/>
            <a:ext cx="685800" cy="381000"/>
            <a:chOff x="2832" y="2208"/>
            <a:chExt cx="432" cy="240"/>
          </a:xfrm>
        </p:grpSpPr>
        <p:sp>
          <p:nvSpPr>
            <p:cNvPr id="9277" name="Oval 17"/>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78" name="Line 18"/>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67" name="Group 19"/>
          <p:cNvGrpSpPr/>
          <p:nvPr/>
        </p:nvGrpSpPr>
        <p:grpSpPr>
          <a:xfrm rot="10797784">
            <a:off x="7162800" y="3505200"/>
            <a:ext cx="685800" cy="381000"/>
            <a:chOff x="2832" y="2208"/>
            <a:chExt cx="432" cy="240"/>
          </a:xfrm>
        </p:grpSpPr>
        <p:sp>
          <p:nvSpPr>
            <p:cNvPr id="9275" name="Oval 20"/>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76" name="Line 21"/>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70" name="Group 22"/>
          <p:cNvGrpSpPr/>
          <p:nvPr/>
        </p:nvGrpSpPr>
        <p:grpSpPr>
          <a:xfrm>
            <a:off x="5943600" y="3505200"/>
            <a:ext cx="685800" cy="381000"/>
            <a:chOff x="2832" y="2208"/>
            <a:chExt cx="432" cy="240"/>
          </a:xfrm>
        </p:grpSpPr>
        <p:sp>
          <p:nvSpPr>
            <p:cNvPr id="9273" name="Oval 23"/>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74" name="Line 24"/>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73" name="Group 25"/>
          <p:cNvGrpSpPr/>
          <p:nvPr/>
        </p:nvGrpSpPr>
        <p:grpSpPr>
          <a:xfrm rot="10797784">
            <a:off x="7315200" y="3505200"/>
            <a:ext cx="685800" cy="381000"/>
            <a:chOff x="2832" y="2208"/>
            <a:chExt cx="432" cy="240"/>
          </a:xfrm>
        </p:grpSpPr>
        <p:sp>
          <p:nvSpPr>
            <p:cNvPr id="9271" name="Oval 26"/>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72" name="Line 27"/>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76" name="Group 28"/>
          <p:cNvGrpSpPr/>
          <p:nvPr/>
        </p:nvGrpSpPr>
        <p:grpSpPr>
          <a:xfrm>
            <a:off x="5867400" y="3505200"/>
            <a:ext cx="685800" cy="381000"/>
            <a:chOff x="2832" y="2208"/>
            <a:chExt cx="432" cy="240"/>
          </a:xfrm>
        </p:grpSpPr>
        <p:sp>
          <p:nvSpPr>
            <p:cNvPr id="9269" name="Oval 29"/>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70" name="Line 30"/>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79" name="Group 31"/>
          <p:cNvGrpSpPr/>
          <p:nvPr/>
        </p:nvGrpSpPr>
        <p:grpSpPr>
          <a:xfrm rot="10797784">
            <a:off x="7391400" y="3505200"/>
            <a:ext cx="685800" cy="381000"/>
            <a:chOff x="2832" y="2208"/>
            <a:chExt cx="432" cy="240"/>
          </a:xfrm>
        </p:grpSpPr>
        <p:sp>
          <p:nvSpPr>
            <p:cNvPr id="9267" name="Oval 32"/>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68" name="Line 33"/>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82" name="Group 34"/>
          <p:cNvGrpSpPr/>
          <p:nvPr/>
        </p:nvGrpSpPr>
        <p:grpSpPr>
          <a:xfrm>
            <a:off x="5791200" y="3505200"/>
            <a:ext cx="685800" cy="381000"/>
            <a:chOff x="2832" y="2208"/>
            <a:chExt cx="432" cy="240"/>
          </a:xfrm>
        </p:grpSpPr>
        <p:sp>
          <p:nvSpPr>
            <p:cNvPr id="9265" name="Oval 35"/>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66" name="Line 36"/>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85" name="Group 37"/>
          <p:cNvGrpSpPr/>
          <p:nvPr/>
        </p:nvGrpSpPr>
        <p:grpSpPr>
          <a:xfrm rot="10797784">
            <a:off x="7467600" y="3505200"/>
            <a:ext cx="685800" cy="381000"/>
            <a:chOff x="2832" y="2208"/>
            <a:chExt cx="432" cy="240"/>
          </a:xfrm>
        </p:grpSpPr>
        <p:sp>
          <p:nvSpPr>
            <p:cNvPr id="9263" name="Oval 38"/>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64" name="Line 39"/>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88" name="Group 40"/>
          <p:cNvGrpSpPr/>
          <p:nvPr/>
        </p:nvGrpSpPr>
        <p:grpSpPr>
          <a:xfrm>
            <a:off x="5715000" y="3505200"/>
            <a:ext cx="685800" cy="381000"/>
            <a:chOff x="2832" y="2208"/>
            <a:chExt cx="432" cy="240"/>
          </a:xfrm>
        </p:grpSpPr>
        <p:sp>
          <p:nvSpPr>
            <p:cNvPr id="9261" name="Oval 41"/>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62" name="Line 42"/>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91" name="Group 43"/>
          <p:cNvGrpSpPr/>
          <p:nvPr/>
        </p:nvGrpSpPr>
        <p:grpSpPr>
          <a:xfrm rot="10797784">
            <a:off x="7543800" y="3505200"/>
            <a:ext cx="685800" cy="381000"/>
            <a:chOff x="2832" y="2208"/>
            <a:chExt cx="432" cy="240"/>
          </a:xfrm>
        </p:grpSpPr>
        <p:sp>
          <p:nvSpPr>
            <p:cNvPr id="9259" name="Oval 44"/>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60" name="Line 45"/>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94" name="Group 46"/>
          <p:cNvGrpSpPr/>
          <p:nvPr/>
        </p:nvGrpSpPr>
        <p:grpSpPr>
          <a:xfrm>
            <a:off x="5638800" y="3505200"/>
            <a:ext cx="685800" cy="381000"/>
            <a:chOff x="2832" y="2208"/>
            <a:chExt cx="432" cy="240"/>
          </a:xfrm>
        </p:grpSpPr>
        <p:sp>
          <p:nvSpPr>
            <p:cNvPr id="9257" name="Oval 47"/>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58" name="Line 48"/>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897" name="Group 49"/>
          <p:cNvGrpSpPr/>
          <p:nvPr/>
        </p:nvGrpSpPr>
        <p:grpSpPr>
          <a:xfrm rot="10797784">
            <a:off x="7620000" y="3505200"/>
            <a:ext cx="685800" cy="381000"/>
            <a:chOff x="2832" y="2208"/>
            <a:chExt cx="432" cy="240"/>
          </a:xfrm>
        </p:grpSpPr>
        <p:sp>
          <p:nvSpPr>
            <p:cNvPr id="9255" name="Oval 50"/>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56" name="Line 51"/>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900" name="Group 52"/>
          <p:cNvGrpSpPr/>
          <p:nvPr/>
        </p:nvGrpSpPr>
        <p:grpSpPr>
          <a:xfrm>
            <a:off x="5562600" y="3505200"/>
            <a:ext cx="685800" cy="381000"/>
            <a:chOff x="2832" y="2208"/>
            <a:chExt cx="432" cy="240"/>
          </a:xfrm>
        </p:grpSpPr>
        <p:sp>
          <p:nvSpPr>
            <p:cNvPr id="9253" name="Oval 53"/>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54" name="Line 54"/>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903" name="Group 55"/>
          <p:cNvGrpSpPr/>
          <p:nvPr/>
        </p:nvGrpSpPr>
        <p:grpSpPr>
          <a:xfrm rot="10797784">
            <a:off x="7696200" y="3505200"/>
            <a:ext cx="685800" cy="381000"/>
            <a:chOff x="2832" y="2208"/>
            <a:chExt cx="432" cy="240"/>
          </a:xfrm>
        </p:grpSpPr>
        <p:sp>
          <p:nvSpPr>
            <p:cNvPr id="9251" name="Oval 56"/>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52" name="Line 57"/>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906" name="Group 58"/>
          <p:cNvGrpSpPr/>
          <p:nvPr/>
        </p:nvGrpSpPr>
        <p:grpSpPr>
          <a:xfrm>
            <a:off x="5486400" y="3505200"/>
            <a:ext cx="685800" cy="381000"/>
            <a:chOff x="2832" y="2208"/>
            <a:chExt cx="432" cy="240"/>
          </a:xfrm>
        </p:grpSpPr>
        <p:sp>
          <p:nvSpPr>
            <p:cNvPr id="9249" name="Oval 59"/>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50" name="Line 60"/>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grpSp>
        <p:nvGrpSpPr>
          <p:cNvPr id="78909" name="Group 61"/>
          <p:cNvGrpSpPr/>
          <p:nvPr/>
        </p:nvGrpSpPr>
        <p:grpSpPr>
          <a:xfrm rot="10797784">
            <a:off x="7772400" y="3505200"/>
            <a:ext cx="685800" cy="381000"/>
            <a:chOff x="2832" y="2208"/>
            <a:chExt cx="432" cy="240"/>
          </a:xfrm>
        </p:grpSpPr>
        <p:sp>
          <p:nvSpPr>
            <p:cNvPr id="9247" name="Oval 62"/>
            <p:cNvSpPr/>
            <p:nvPr/>
          </p:nvSpPr>
          <p:spPr>
            <a:xfrm>
              <a:off x="3024" y="2208"/>
              <a:ext cx="240" cy="240"/>
            </a:xfrm>
            <a:prstGeom prst="ellipse">
              <a:avLst/>
            </a:prstGeom>
            <a:solidFill>
              <a:schemeClr val="accent1"/>
            </a:solidFill>
            <a:ln w="9525" cap="flat" cmpd="sng">
              <a:solidFill>
                <a:schemeClr val="tx1"/>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9248" name="Line 63"/>
            <p:cNvSpPr/>
            <p:nvPr/>
          </p:nvSpPr>
          <p:spPr>
            <a:xfrm flipH="1">
              <a:off x="2832" y="2352"/>
              <a:ext cx="192" cy="0"/>
            </a:xfrm>
            <a:prstGeom prst="line">
              <a:avLst/>
            </a:prstGeom>
            <a:ln w="9525" cap="flat" cmpd="sng">
              <a:solidFill>
                <a:schemeClr val="tx1"/>
              </a:solidFill>
              <a:prstDash val="solid"/>
              <a:headEnd type="none" w="med" len="med"/>
              <a:tailEnd type="triangle" w="med" len="med"/>
            </a:ln>
          </p:spPr>
        </p:sp>
      </p:grpSp>
      <p:sp>
        <p:nvSpPr>
          <p:cNvPr id="78912" name="Text Box 64"/>
          <p:cNvSpPr txBox="1"/>
          <p:nvPr/>
        </p:nvSpPr>
        <p:spPr>
          <a:xfrm>
            <a:off x="4419600" y="4648200"/>
            <a:ext cx="57150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b="1" dirty="0">
                <a:latin typeface="Times New Roman" panose="02020603050405020304" pitchFamily="18" charset="0"/>
              </a:rPr>
              <a:t>结论：</a:t>
            </a:r>
            <a:r>
              <a:rPr lang="zh-CN" altLang="en-US" b="1" dirty="0">
                <a:solidFill>
                  <a:srgbClr val="FFCC00"/>
                </a:solidFill>
                <a:latin typeface="Times New Roman" panose="02020603050405020304" pitchFamily="18" charset="0"/>
              </a:rPr>
              <a:t>互相排斥的分子也具有势能</a:t>
            </a:r>
            <a:r>
              <a:rPr lang="zh-CN" altLang="en-US" sz="2400" b="1" dirty="0">
                <a:solidFill>
                  <a:srgbClr val="FFCC00"/>
                </a:solidFill>
                <a:latin typeface="Times New Roman" panose="02020603050405020304" pitchFamily="18" charset="0"/>
              </a:rPr>
              <a:t>。</a:t>
            </a:r>
            <a:endParaRPr lang="zh-CN" altLang="en-US" sz="2400" b="1" dirty="0">
              <a:solidFill>
                <a:srgbClr val="FFCC00"/>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1" presetClass="entr" presetSubtype="0" fill="hold" nodeType="afterEffect">
                                  <p:stCondLst>
                                    <p:cond delay="0"/>
                                  </p:stCondLst>
                                  <p:childTnLst>
                                    <p:set>
                                      <p:cBhvr>
                                        <p:cTn id="6" dur="500">
                                          <p:stCondLst>
                                            <p:cond delay="0"/>
                                          </p:stCondLst>
                                        </p:cTn>
                                        <p:tgtEl>
                                          <p:spTgt spid="78851"/>
                                        </p:tgtEl>
                                        <p:attrNameLst>
                                          <p:attrName>style.visibility</p:attrName>
                                        </p:attrNameLst>
                                      </p:cBhvr>
                                      <p:to>
                                        <p:strVal val="visible"/>
                                      </p:to>
                                    </p:set>
                                  </p:childTnLst>
                                </p:cTn>
                              </p:par>
                            </p:childTnLst>
                          </p:cTn>
                        </p:par>
                        <p:par>
                          <p:cTn id="7" fill="hold">
                            <p:stCondLst>
                              <p:cond delay="500"/>
                            </p:stCondLst>
                            <p:childTnLst>
                              <p:par>
                                <p:cTn id="8" presetID="11" presetClass="entr" presetSubtype="0" fill="hold" nodeType="afterEffect">
                                  <p:stCondLst>
                                    <p:cond delay="0"/>
                                  </p:stCondLst>
                                  <p:childTnLst>
                                    <p:set>
                                      <p:cBhvr>
                                        <p:cTn id="9" dur="500">
                                          <p:stCondLst>
                                            <p:cond delay="0"/>
                                          </p:stCondLst>
                                        </p:cTn>
                                        <p:tgtEl>
                                          <p:spTgt spid="78852"/>
                                        </p:tgtEl>
                                        <p:attrNameLst>
                                          <p:attrName>style.visibility</p:attrName>
                                        </p:attrNameLst>
                                      </p:cBhvr>
                                      <p:to>
                                        <p:strVal val="visible"/>
                                      </p:to>
                                    </p:set>
                                  </p:childTnLst>
                                </p:cTn>
                              </p:par>
                            </p:childTnLst>
                          </p:cTn>
                        </p:par>
                        <p:par>
                          <p:cTn id="10" fill="hold">
                            <p:stCondLst>
                              <p:cond delay="1000"/>
                            </p:stCondLst>
                            <p:childTnLst>
                              <p:par>
                                <p:cTn id="11" presetID="11" presetClass="entr" presetSubtype="0" fill="hold" nodeType="afterEffect">
                                  <p:stCondLst>
                                    <p:cond delay="0"/>
                                  </p:stCondLst>
                                  <p:childTnLst>
                                    <p:set>
                                      <p:cBhvr>
                                        <p:cTn id="12" dur="500">
                                          <p:stCondLst>
                                            <p:cond delay="0"/>
                                          </p:stCondLst>
                                        </p:cTn>
                                        <p:tgtEl>
                                          <p:spTgt spid="78855"/>
                                        </p:tgtEl>
                                        <p:attrNameLst>
                                          <p:attrName>style.visibility</p:attrName>
                                        </p:attrNameLst>
                                      </p:cBhvr>
                                      <p:to>
                                        <p:strVal val="visible"/>
                                      </p:to>
                                    </p:set>
                                  </p:childTnLst>
                                </p:cTn>
                              </p:par>
                            </p:childTnLst>
                          </p:cTn>
                        </p:par>
                        <p:par>
                          <p:cTn id="13" fill="hold">
                            <p:stCondLst>
                              <p:cond delay="1500"/>
                            </p:stCondLst>
                            <p:childTnLst>
                              <p:par>
                                <p:cTn id="14" presetID="11" presetClass="entr" presetSubtype="0" fill="hold" nodeType="afterEffect">
                                  <p:stCondLst>
                                    <p:cond delay="0"/>
                                  </p:stCondLst>
                                  <p:childTnLst>
                                    <p:set>
                                      <p:cBhvr>
                                        <p:cTn id="15" dur="500">
                                          <p:stCondLst>
                                            <p:cond delay="0"/>
                                          </p:stCondLst>
                                        </p:cTn>
                                        <p:tgtEl>
                                          <p:spTgt spid="78856"/>
                                        </p:tgtEl>
                                        <p:attrNameLst>
                                          <p:attrName>style.visibility</p:attrName>
                                        </p:attrNameLst>
                                      </p:cBhvr>
                                      <p:to>
                                        <p:strVal val="visible"/>
                                      </p:to>
                                    </p:set>
                                  </p:childTnLst>
                                </p:cTn>
                              </p:par>
                            </p:childTnLst>
                          </p:cTn>
                        </p:par>
                        <p:par>
                          <p:cTn id="16" fill="hold">
                            <p:stCondLst>
                              <p:cond delay="2000"/>
                            </p:stCondLst>
                            <p:childTnLst>
                              <p:par>
                                <p:cTn id="17" presetID="11" presetClass="entr" presetSubtype="0" fill="hold" nodeType="afterEffect">
                                  <p:stCondLst>
                                    <p:cond delay="0"/>
                                  </p:stCondLst>
                                  <p:childTnLst>
                                    <p:set>
                                      <p:cBhvr>
                                        <p:cTn id="18" dur="500">
                                          <p:stCondLst>
                                            <p:cond delay="0"/>
                                          </p:stCondLst>
                                        </p:cTn>
                                        <p:tgtEl>
                                          <p:spTgt spid="78857"/>
                                        </p:tgtEl>
                                        <p:attrNameLst>
                                          <p:attrName>style.visibility</p:attrName>
                                        </p:attrNameLst>
                                      </p:cBhvr>
                                      <p:to>
                                        <p:strVal val="visible"/>
                                      </p:to>
                                    </p:set>
                                  </p:childTnLst>
                                </p:cTn>
                              </p:par>
                            </p:childTnLst>
                          </p:cTn>
                        </p:par>
                        <p:par>
                          <p:cTn id="19" fill="hold">
                            <p:stCondLst>
                              <p:cond delay="2500"/>
                            </p:stCondLst>
                            <p:childTnLst>
                              <p:par>
                                <p:cTn id="20" presetID="11" presetClass="entr" presetSubtype="0" fill="hold" nodeType="afterEffect">
                                  <p:stCondLst>
                                    <p:cond delay="0"/>
                                  </p:stCondLst>
                                  <p:childTnLst>
                                    <p:set>
                                      <p:cBhvr>
                                        <p:cTn id="21" dur="500">
                                          <p:stCondLst>
                                            <p:cond delay="0"/>
                                          </p:stCondLst>
                                        </p:cTn>
                                        <p:tgtEl>
                                          <p:spTgt spid="78858"/>
                                        </p:tgtEl>
                                        <p:attrNameLst>
                                          <p:attrName>style.visibility</p:attrName>
                                        </p:attrNameLst>
                                      </p:cBhvr>
                                      <p:to>
                                        <p:strVal val="visible"/>
                                      </p:to>
                                    </p:set>
                                  </p:childTnLst>
                                </p:cTn>
                              </p:par>
                            </p:childTnLst>
                          </p:cTn>
                        </p:par>
                        <p:par>
                          <p:cTn id="22" fill="hold">
                            <p:stCondLst>
                              <p:cond delay="3000"/>
                            </p:stCondLst>
                            <p:childTnLst>
                              <p:par>
                                <p:cTn id="23" presetID="11" presetClass="entr" presetSubtype="0" fill="hold" nodeType="afterEffect">
                                  <p:stCondLst>
                                    <p:cond delay="0"/>
                                  </p:stCondLst>
                                  <p:childTnLst>
                                    <p:set>
                                      <p:cBhvr>
                                        <p:cTn id="24" dur="500">
                                          <p:stCondLst>
                                            <p:cond delay="0"/>
                                          </p:stCondLst>
                                        </p:cTn>
                                        <p:tgtEl>
                                          <p:spTgt spid="78859"/>
                                        </p:tgtEl>
                                        <p:attrNameLst>
                                          <p:attrName>style.visibility</p:attrName>
                                        </p:attrNameLst>
                                      </p:cBhvr>
                                      <p:to>
                                        <p:strVal val="visible"/>
                                      </p:to>
                                    </p:set>
                                  </p:childTnLst>
                                </p:cTn>
                              </p:par>
                            </p:childTnLst>
                          </p:cTn>
                        </p:par>
                        <p:par>
                          <p:cTn id="25" fill="hold">
                            <p:stCondLst>
                              <p:cond delay="3500"/>
                            </p:stCondLst>
                            <p:childTnLst>
                              <p:par>
                                <p:cTn id="26" presetID="11" presetClass="entr" presetSubtype="0" fill="hold" nodeType="afterEffect">
                                  <p:stCondLst>
                                    <p:cond delay="0"/>
                                  </p:stCondLst>
                                  <p:childTnLst>
                                    <p:set>
                                      <p:cBhvr>
                                        <p:cTn id="27" dur="500">
                                          <p:stCondLst>
                                            <p:cond delay="0"/>
                                          </p:stCondLst>
                                        </p:cTn>
                                        <p:tgtEl>
                                          <p:spTgt spid="78860"/>
                                        </p:tgtEl>
                                        <p:attrNameLst>
                                          <p:attrName>style.visibility</p:attrName>
                                        </p:attrNameLst>
                                      </p:cBhvr>
                                      <p:to>
                                        <p:strVal val="visible"/>
                                      </p:to>
                                    </p:set>
                                  </p:childTnLst>
                                </p:cTn>
                              </p:par>
                            </p:childTnLst>
                          </p:cTn>
                        </p:par>
                        <p:par>
                          <p:cTn id="28" fill="hold">
                            <p:stCondLst>
                              <p:cond delay="4000"/>
                            </p:stCondLst>
                            <p:childTnLst>
                              <p:par>
                                <p:cTn id="29" presetID="11" presetClass="entr" presetSubtype="0" fill="hold" nodeType="afterEffect">
                                  <p:stCondLst>
                                    <p:cond delay="0"/>
                                  </p:stCondLst>
                                  <p:childTnLst>
                                    <p:set>
                                      <p:cBhvr>
                                        <p:cTn id="30" dur="500">
                                          <p:stCondLst>
                                            <p:cond delay="0"/>
                                          </p:stCondLst>
                                        </p:cTn>
                                        <p:tgtEl>
                                          <p:spTgt spid="78861"/>
                                        </p:tgtEl>
                                        <p:attrNameLst>
                                          <p:attrName>style.visibility</p:attrName>
                                        </p:attrNameLst>
                                      </p:cBhvr>
                                      <p:to>
                                        <p:strVal val="visible"/>
                                      </p:to>
                                    </p:set>
                                  </p:childTnLst>
                                </p:cTn>
                              </p:par>
                            </p:childTnLst>
                          </p:cTn>
                        </p:par>
                        <p:par>
                          <p:cTn id="31" fill="hold">
                            <p:stCondLst>
                              <p:cond delay="4500"/>
                            </p:stCondLst>
                            <p:childTnLst>
                              <p:par>
                                <p:cTn id="32" presetID="1" presetClass="entr" presetSubtype="0" fill="hold" nodeType="afterEffect">
                                  <p:stCondLst>
                                    <p:cond delay="0"/>
                                  </p:stCondLst>
                                  <p:childTnLst>
                                    <p:set>
                                      <p:cBhvr>
                                        <p:cTn id="33" dur="1" fill="hold">
                                          <p:stCondLst>
                                            <p:cond delay="499"/>
                                          </p:stCondLst>
                                        </p:cTn>
                                        <p:tgtEl>
                                          <p:spTgt spid="7886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1" fill="hold" grpId="0" nodeType="clickEffect">
                                  <p:stCondLst>
                                    <p:cond delay="0"/>
                                  </p:stCondLst>
                                  <p:childTnLst>
                                    <p:set>
                                      <p:cBhvr>
                                        <p:cTn id="37" dur="1" fill="hold">
                                          <p:stCondLst>
                                            <p:cond delay="0"/>
                                          </p:stCondLst>
                                        </p:cTn>
                                        <p:tgtEl>
                                          <p:spTgt spid="78863"/>
                                        </p:tgtEl>
                                        <p:attrNameLst>
                                          <p:attrName>style.visibility</p:attrName>
                                        </p:attrNameLst>
                                      </p:cBhvr>
                                      <p:to>
                                        <p:strVal val="visible"/>
                                      </p:to>
                                    </p:set>
                                    <p:anim calcmode="lin" valueType="num">
                                      <p:cBhvr additive="base">
                                        <p:cTn id="38" dur="500" fill="hold"/>
                                        <p:tgtEl>
                                          <p:spTgt spid="78863"/>
                                        </p:tgtEl>
                                        <p:attrNameLst>
                                          <p:attrName>ppt_x</p:attrName>
                                        </p:attrNameLst>
                                      </p:cBhvr>
                                      <p:tavLst>
                                        <p:tav tm="0">
                                          <p:val>
                                            <p:strVal val="#ppt_x"/>
                                          </p:val>
                                        </p:tav>
                                        <p:tav tm="100000">
                                          <p:val>
                                            <p:strVal val="#ppt_x"/>
                                          </p:val>
                                        </p:tav>
                                      </p:tavLst>
                                    </p:anim>
                                    <p:anim calcmode="lin" valueType="num">
                                      <p:cBhvr additive="base">
                                        <p:cTn id="39" dur="500" fill="hold"/>
                                        <p:tgtEl>
                                          <p:spTgt spid="78863"/>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1" presetClass="entr" presetSubtype="0" fill="hold" nodeType="clickEffect">
                                  <p:stCondLst>
                                    <p:cond delay="0"/>
                                  </p:stCondLst>
                                  <p:childTnLst>
                                    <p:set>
                                      <p:cBhvr>
                                        <p:cTn id="43" dur="75">
                                          <p:stCondLst>
                                            <p:cond delay="0"/>
                                          </p:stCondLst>
                                        </p:cTn>
                                        <p:tgtEl>
                                          <p:spTgt spid="78864"/>
                                        </p:tgtEl>
                                        <p:attrNameLst>
                                          <p:attrName>style.visibility</p:attrName>
                                        </p:attrNameLst>
                                      </p:cBhvr>
                                      <p:to>
                                        <p:strVal val="visible"/>
                                      </p:to>
                                    </p:set>
                                  </p:childTnLst>
                                </p:cTn>
                              </p:par>
                            </p:childTnLst>
                          </p:cTn>
                        </p:par>
                        <p:par>
                          <p:cTn id="44" fill="hold">
                            <p:stCondLst>
                              <p:cond delay="500"/>
                            </p:stCondLst>
                            <p:childTnLst>
                              <p:par>
                                <p:cTn id="45" presetID="11" presetClass="entr" presetSubtype="0" fill="hold" nodeType="afterEffect">
                                  <p:stCondLst>
                                    <p:cond delay="0"/>
                                  </p:stCondLst>
                                  <p:childTnLst>
                                    <p:set>
                                      <p:cBhvr>
                                        <p:cTn id="46" dur="75">
                                          <p:stCondLst>
                                            <p:cond delay="0"/>
                                          </p:stCondLst>
                                        </p:cTn>
                                        <p:tgtEl>
                                          <p:spTgt spid="78867"/>
                                        </p:tgtEl>
                                        <p:attrNameLst>
                                          <p:attrName>style.visibility</p:attrName>
                                        </p:attrNameLst>
                                      </p:cBhvr>
                                      <p:to>
                                        <p:strVal val="visible"/>
                                      </p:to>
                                    </p:set>
                                  </p:childTnLst>
                                </p:cTn>
                              </p:par>
                            </p:childTnLst>
                          </p:cTn>
                        </p:par>
                        <p:par>
                          <p:cTn id="47" fill="hold">
                            <p:stCondLst>
                              <p:cond delay="1000"/>
                            </p:stCondLst>
                            <p:childTnLst>
                              <p:par>
                                <p:cTn id="48" presetID="11" presetClass="entr" presetSubtype="0" fill="hold" nodeType="afterEffect">
                                  <p:stCondLst>
                                    <p:cond delay="0"/>
                                  </p:stCondLst>
                                  <p:childTnLst>
                                    <p:set>
                                      <p:cBhvr>
                                        <p:cTn id="49" dur="75">
                                          <p:stCondLst>
                                            <p:cond delay="0"/>
                                          </p:stCondLst>
                                        </p:cTn>
                                        <p:tgtEl>
                                          <p:spTgt spid="78870"/>
                                        </p:tgtEl>
                                        <p:attrNameLst>
                                          <p:attrName>style.visibility</p:attrName>
                                        </p:attrNameLst>
                                      </p:cBhvr>
                                      <p:to>
                                        <p:strVal val="visible"/>
                                      </p:to>
                                    </p:set>
                                  </p:childTnLst>
                                </p:cTn>
                              </p:par>
                            </p:childTnLst>
                          </p:cTn>
                        </p:par>
                        <p:par>
                          <p:cTn id="50" fill="hold">
                            <p:stCondLst>
                              <p:cond delay="1500"/>
                            </p:stCondLst>
                            <p:childTnLst>
                              <p:par>
                                <p:cTn id="51" presetID="11" presetClass="entr" presetSubtype="0" fill="hold" nodeType="afterEffect">
                                  <p:stCondLst>
                                    <p:cond delay="0"/>
                                  </p:stCondLst>
                                  <p:childTnLst>
                                    <p:set>
                                      <p:cBhvr>
                                        <p:cTn id="52" dur="75">
                                          <p:stCondLst>
                                            <p:cond delay="0"/>
                                          </p:stCondLst>
                                        </p:cTn>
                                        <p:tgtEl>
                                          <p:spTgt spid="78873"/>
                                        </p:tgtEl>
                                        <p:attrNameLst>
                                          <p:attrName>style.visibility</p:attrName>
                                        </p:attrNameLst>
                                      </p:cBhvr>
                                      <p:to>
                                        <p:strVal val="visible"/>
                                      </p:to>
                                    </p:set>
                                  </p:childTnLst>
                                </p:cTn>
                              </p:par>
                            </p:childTnLst>
                          </p:cTn>
                        </p:par>
                        <p:par>
                          <p:cTn id="53" fill="hold">
                            <p:stCondLst>
                              <p:cond delay="2000"/>
                            </p:stCondLst>
                            <p:childTnLst>
                              <p:par>
                                <p:cTn id="54" presetID="11" presetClass="entr" presetSubtype="0" fill="hold" nodeType="afterEffect">
                                  <p:stCondLst>
                                    <p:cond delay="0"/>
                                  </p:stCondLst>
                                  <p:childTnLst>
                                    <p:set>
                                      <p:cBhvr>
                                        <p:cTn id="55" dur="75">
                                          <p:stCondLst>
                                            <p:cond delay="0"/>
                                          </p:stCondLst>
                                        </p:cTn>
                                        <p:tgtEl>
                                          <p:spTgt spid="78876"/>
                                        </p:tgtEl>
                                        <p:attrNameLst>
                                          <p:attrName>style.visibility</p:attrName>
                                        </p:attrNameLst>
                                      </p:cBhvr>
                                      <p:to>
                                        <p:strVal val="visible"/>
                                      </p:to>
                                    </p:set>
                                  </p:childTnLst>
                                </p:cTn>
                              </p:par>
                            </p:childTnLst>
                          </p:cTn>
                        </p:par>
                        <p:par>
                          <p:cTn id="56" fill="hold">
                            <p:stCondLst>
                              <p:cond delay="2500"/>
                            </p:stCondLst>
                            <p:childTnLst>
                              <p:par>
                                <p:cTn id="57" presetID="11" presetClass="entr" presetSubtype="0" fill="hold" nodeType="afterEffect">
                                  <p:stCondLst>
                                    <p:cond delay="0"/>
                                  </p:stCondLst>
                                  <p:childTnLst>
                                    <p:set>
                                      <p:cBhvr>
                                        <p:cTn id="58" dur="75">
                                          <p:stCondLst>
                                            <p:cond delay="0"/>
                                          </p:stCondLst>
                                        </p:cTn>
                                        <p:tgtEl>
                                          <p:spTgt spid="78879"/>
                                        </p:tgtEl>
                                        <p:attrNameLst>
                                          <p:attrName>style.visibility</p:attrName>
                                        </p:attrNameLst>
                                      </p:cBhvr>
                                      <p:to>
                                        <p:strVal val="visible"/>
                                      </p:to>
                                    </p:set>
                                  </p:childTnLst>
                                </p:cTn>
                              </p:par>
                            </p:childTnLst>
                          </p:cTn>
                        </p:par>
                        <p:par>
                          <p:cTn id="59" fill="hold">
                            <p:stCondLst>
                              <p:cond delay="3000"/>
                            </p:stCondLst>
                            <p:childTnLst>
                              <p:par>
                                <p:cTn id="60" presetID="11" presetClass="entr" presetSubtype="0" fill="hold" nodeType="afterEffect">
                                  <p:stCondLst>
                                    <p:cond delay="0"/>
                                  </p:stCondLst>
                                  <p:childTnLst>
                                    <p:set>
                                      <p:cBhvr>
                                        <p:cTn id="61" dur="75">
                                          <p:stCondLst>
                                            <p:cond delay="0"/>
                                          </p:stCondLst>
                                        </p:cTn>
                                        <p:tgtEl>
                                          <p:spTgt spid="78882"/>
                                        </p:tgtEl>
                                        <p:attrNameLst>
                                          <p:attrName>style.visibility</p:attrName>
                                        </p:attrNameLst>
                                      </p:cBhvr>
                                      <p:to>
                                        <p:strVal val="visible"/>
                                      </p:to>
                                    </p:set>
                                  </p:childTnLst>
                                </p:cTn>
                              </p:par>
                            </p:childTnLst>
                          </p:cTn>
                        </p:par>
                        <p:par>
                          <p:cTn id="62" fill="hold">
                            <p:stCondLst>
                              <p:cond delay="3500"/>
                            </p:stCondLst>
                            <p:childTnLst>
                              <p:par>
                                <p:cTn id="63" presetID="11" presetClass="entr" presetSubtype="0" fill="hold" nodeType="afterEffect">
                                  <p:stCondLst>
                                    <p:cond delay="0"/>
                                  </p:stCondLst>
                                  <p:childTnLst>
                                    <p:set>
                                      <p:cBhvr>
                                        <p:cTn id="64" dur="75">
                                          <p:stCondLst>
                                            <p:cond delay="0"/>
                                          </p:stCondLst>
                                        </p:cTn>
                                        <p:tgtEl>
                                          <p:spTgt spid="78885"/>
                                        </p:tgtEl>
                                        <p:attrNameLst>
                                          <p:attrName>style.visibility</p:attrName>
                                        </p:attrNameLst>
                                      </p:cBhvr>
                                      <p:to>
                                        <p:strVal val="visible"/>
                                      </p:to>
                                    </p:set>
                                  </p:childTnLst>
                                </p:cTn>
                              </p:par>
                            </p:childTnLst>
                          </p:cTn>
                        </p:par>
                        <p:par>
                          <p:cTn id="65" fill="hold">
                            <p:stCondLst>
                              <p:cond delay="4000"/>
                            </p:stCondLst>
                            <p:childTnLst>
                              <p:par>
                                <p:cTn id="66" presetID="11" presetClass="entr" presetSubtype="0" fill="hold" nodeType="afterEffect">
                                  <p:stCondLst>
                                    <p:cond delay="0"/>
                                  </p:stCondLst>
                                  <p:childTnLst>
                                    <p:set>
                                      <p:cBhvr>
                                        <p:cTn id="67" dur="75">
                                          <p:stCondLst>
                                            <p:cond delay="0"/>
                                          </p:stCondLst>
                                        </p:cTn>
                                        <p:tgtEl>
                                          <p:spTgt spid="78888"/>
                                        </p:tgtEl>
                                        <p:attrNameLst>
                                          <p:attrName>style.visibility</p:attrName>
                                        </p:attrNameLst>
                                      </p:cBhvr>
                                      <p:to>
                                        <p:strVal val="visible"/>
                                      </p:to>
                                    </p:set>
                                  </p:childTnLst>
                                </p:cTn>
                              </p:par>
                            </p:childTnLst>
                          </p:cTn>
                        </p:par>
                        <p:par>
                          <p:cTn id="68" fill="hold">
                            <p:stCondLst>
                              <p:cond delay="4500"/>
                            </p:stCondLst>
                            <p:childTnLst>
                              <p:par>
                                <p:cTn id="69" presetID="11" presetClass="entr" presetSubtype="0" fill="hold" nodeType="afterEffect">
                                  <p:stCondLst>
                                    <p:cond delay="0"/>
                                  </p:stCondLst>
                                  <p:childTnLst>
                                    <p:set>
                                      <p:cBhvr>
                                        <p:cTn id="70" dur="75">
                                          <p:stCondLst>
                                            <p:cond delay="0"/>
                                          </p:stCondLst>
                                        </p:cTn>
                                        <p:tgtEl>
                                          <p:spTgt spid="78891"/>
                                        </p:tgtEl>
                                        <p:attrNameLst>
                                          <p:attrName>style.visibility</p:attrName>
                                        </p:attrNameLst>
                                      </p:cBhvr>
                                      <p:to>
                                        <p:strVal val="visible"/>
                                      </p:to>
                                    </p:set>
                                  </p:childTnLst>
                                </p:cTn>
                              </p:par>
                            </p:childTnLst>
                          </p:cTn>
                        </p:par>
                        <p:par>
                          <p:cTn id="71" fill="hold">
                            <p:stCondLst>
                              <p:cond delay="5000"/>
                            </p:stCondLst>
                            <p:childTnLst>
                              <p:par>
                                <p:cTn id="72" presetID="11" presetClass="entr" presetSubtype="0" fill="hold" nodeType="afterEffect">
                                  <p:stCondLst>
                                    <p:cond delay="0"/>
                                  </p:stCondLst>
                                  <p:childTnLst>
                                    <p:set>
                                      <p:cBhvr>
                                        <p:cTn id="73" dur="75">
                                          <p:stCondLst>
                                            <p:cond delay="0"/>
                                          </p:stCondLst>
                                        </p:cTn>
                                        <p:tgtEl>
                                          <p:spTgt spid="78894"/>
                                        </p:tgtEl>
                                        <p:attrNameLst>
                                          <p:attrName>style.visibility</p:attrName>
                                        </p:attrNameLst>
                                      </p:cBhvr>
                                      <p:to>
                                        <p:strVal val="visible"/>
                                      </p:to>
                                    </p:set>
                                  </p:childTnLst>
                                </p:cTn>
                              </p:par>
                            </p:childTnLst>
                          </p:cTn>
                        </p:par>
                        <p:par>
                          <p:cTn id="74" fill="hold">
                            <p:stCondLst>
                              <p:cond delay="5500"/>
                            </p:stCondLst>
                            <p:childTnLst>
                              <p:par>
                                <p:cTn id="75" presetID="11" presetClass="entr" presetSubtype="0" fill="hold" nodeType="afterEffect">
                                  <p:stCondLst>
                                    <p:cond delay="0"/>
                                  </p:stCondLst>
                                  <p:childTnLst>
                                    <p:set>
                                      <p:cBhvr>
                                        <p:cTn id="76" dur="75">
                                          <p:stCondLst>
                                            <p:cond delay="0"/>
                                          </p:stCondLst>
                                        </p:cTn>
                                        <p:tgtEl>
                                          <p:spTgt spid="78897"/>
                                        </p:tgtEl>
                                        <p:attrNameLst>
                                          <p:attrName>style.visibility</p:attrName>
                                        </p:attrNameLst>
                                      </p:cBhvr>
                                      <p:to>
                                        <p:strVal val="visible"/>
                                      </p:to>
                                    </p:set>
                                  </p:childTnLst>
                                </p:cTn>
                              </p:par>
                            </p:childTnLst>
                          </p:cTn>
                        </p:par>
                        <p:par>
                          <p:cTn id="77" fill="hold">
                            <p:stCondLst>
                              <p:cond delay="6000"/>
                            </p:stCondLst>
                            <p:childTnLst>
                              <p:par>
                                <p:cTn id="78" presetID="11" presetClass="entr" presetSubtype="0" fill="hold" nodeType="afterEffect">
                                  <p:stCondLst>
                                    <p:cond delay="0"/>
                                  </p:stCondLst>
                                  <p:childTnLst>
                                    <p:set>
                                      <p:cBhvr>
                                        <p:cTn id="79" dur="75">
                                          <p:stCondLst>
                                            <p:cond delay="0"/>
                                          </p:stCondLst>
                                        </p:cTn>
                                        <p:tgtEl>
                                          <p:spTgt spid="78900"/>
                                        </p:tgtEl>
                                        <p:attrNameLst>
                                          <p:attrName>style.visibility</p:attrName>
                                        </p:attrNameLst>
                                      </p:cBhvr>
                                      <p:to>
                                        <p:strVal val="visible"/>
                                      </p:to>
                                    </p:set>
                                  </p:childTnLst>
                                </p:cTn>
                              </p:par>
                            </p:childTnLst>
                          </p:cTn>
                        </p:par>
                        <p:par>
                          <p:cTn id="80" fill="hold">
                            <p:stCondLst>
                              <p:cond delay="6500"/>
                            </p:stCondLst>
                            <p:childTnLst>
                              <p:par>
                                <p:cTn id="81" presetID="11" presetClass="entr" presetSubtype="0" fill="hold" nodeType="afterEffect">
                                  <p:stCondLst>
                                    <p:cond delay="0"/>
                                  </p:stCondLst>
                                  <p:childTnLst>
                                    <p:set>
                                      <p:cBhvr>
                                        <p:cTn id="82" dur="75">
                                          <p:stCondLst>
                                            <p:cond delay="0"/>
                                          </p:stCondLst>
                                        </p:cTn>
                                        <p:tgtEl>
                                          <p:spTgt spid="78903"/>
                                        </p:tgtEl>
                                        <p:attrNameLst>
                                          <p:attrName>style.visibility</p:attrName>
                                        </p:attrNameLst>
                                      </p:cBhvr>
                                      <p:to>
                                        <p:strVal val="visible"/>
                                      </p:to>
                                    </p:set>
                                  </p:childTnLst>
                                </p:cTn>
                              </p:par>
                            </p:childTnLst>
                          </p:cTn>
                        </p:par>
                        <p:par>
                          <p:cTn id="83" fill="hold">
                            <p:stCondLst>
                              <p:cond delay="7000"/>
                            </p:stCondLst>
                            <p:childTnLst>
                              <p:par>
                                <p:cTn id="84" presetID="1" presetClass="entr" presetSubtype="0" fill="hold" nodeType="afterEffect">
                                  <p:stCondLst>
                                    <p:cond delay="0"/>
                                  </p:stCondLst>
                                  <p:childTnLst>
                                    <p:set>
                                      <p:cBhvr>
                                        <p:cTn id="85" dur="1" fill="hold">
                                          <p:stCondLst>
                                            <p:cond delay="499"/>
                                          </p:stCondLst>
                                        </p:cTn>
                                        <p:tgtEl>
                                          <p:spTgt spid="78906"/>
                                        </p:tgtEl>
                                        <p:attrNameLst>
                                          <p:attrName>style.visibility</p:attrName>
                                        </p:attrNameLst>
                                      </p:cBhvr>
                                      <p:to>
                                        <p:strVal val="visible"/>
                                      </p:to>
                                    </p:set>
                                  </p:childTnLst>
                                </p:cTn>
                              </p:par>
                            </p:childTnLst>
                          </p:cTn>
                        </p:par>
                        <p:par>
                          <p:cTn id="86" fill="hold">
                            <p:stCondLst>
                              <p:cond delay="7500"/>
                            </p:stCondLst>
                            <p:childTnLst>
                              <p:par>
                                <p:cTn id="87" presetID="1" presetClass="entr" presetSubtype="0" fill="hold" nodeType="afterEffect">
                                  <p:stCondLst>
                                    <p:cond delay="0"/>
                                  </p:stCondLst>
                                  <p:childTnLst>
                                    <p:set>
                                      <p:cBhvr>
                                        <p:cTn id="88" dur="1" fill="hold">
                                          <p:stCondLst>
                                            <p:cond delay="499"/>
                                          </p:stCondLst>
                                        </p:cTn>
                                        <p:tgtEl>
                                          <p:spTgt spid="78909"/>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78912"/>
                                        </p:tgtEl>
                                        <p:attrNameLst>
                                          <p:attrName>style.visibility</p:attrName>
                                        </p:attrNameLst>
                                      </p:cBhvr>
                                      <p:to>
                                        <p:strVal val="visible"/>
                                      </p:to>
                                    </p:set>
                                    <p:anim calcmode="lin" valueType="num">
                                      <p:cBhvr additive="base">
                                        <p:cTn id="93" dur="500" fill="hold"/>
                                        <p:tgtEl>
                                          <p:spTgt spid="78912"/>
                                        </p:tgtEl>
                                        <p:attrNameLst>
                                          <p:attrName>ppt_x</p:attrName>
                                        </p:attrNameLst>
                                      </p:cBhvr>
                                      <p:tavLst>
                                        <p:tav tm="0">
                                          <p:val>
                                            <p:strVal val="#ppt_x"/>
                                          </p:val>
                                        </p:tav>
                                        <p:tav tm="100000">
                                          <p:val>
                                            <p:strVal val="#ppt_x"/>
                                          </p:val>
                                        </p:tav>
                                      </p:tavLst>
                                    </p:anim>
                                    <p:anim calcmode="lin" valueType="num">
                                      <p:cBhvr additive="base">
                                        <p:cTn id="94" dur="500" fill="hold"/>
                                        <p:tgtEl>
                                          <p:spTgt spid="7891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63" grpId="0"/>
      <p:bldP spid="789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Rectangle 2"/>
          <p:cNvSpPr/>
          <p:nvPr/>
        </p:nvSpPr>
        <p:spPr>
          <a:xfrm>
            <a:off x="2438400" y="3276600"/>
            <a:ext cx="7291388" cy="1349375"/>
          </a:xfrm>
          <a:prstGeom prst="rect">
            <a:avLst/>
          </a:prstGeom>
          <a:noFill/>
          <a:ln w="9525">
            <a:noFill/>
          </a:ln>
        </p:spPr>
        <p:txBody>
          <a:bodyPr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400" b="1" dirty="0">
                <a:latin typeface="楷体_GB2312" panose="02010609030101010101" pitchFamily="49" charset="-122"/>
                <a:ea typeface="楷体_GB2312" panose="02010609030101010101" pitchFamily="49" charset="-122"/>
              </a:rPr>
              <a:t>由刚才的三个对比，我们试着来讨论一下，内能到底是什么呢？</a:t>
            </a:r>
            <a:endParaRPr lang="zh-CN" altLang="en-US" sz="2400" b="1" dirty="0">
              <a:latin typeface="楷体_GB2312" panose="02010609030101010101" pitchFamily="49" charset="-122"/>
              <a:ea typeface="楷体_GB2312" panose="02010609030101010101" pitchFamily="49" charset="-122"/>
            </a:endParaRPr>
          </a:p>
        </p:txBody>
      </p:sp>
      <p:sp>
        <p:nvSpPr>
          <p:cNvPr id="79875" name="Line 3"/>
          <p:cNvSpPr/>
          <p:nvPr/>
        </p:nvSpPr>
        <p:spPr>
          <a:xfrm>
            <a:off x="4386263" y="998538"/>
            <a:ext cx="1349375" cy="0"/>
          </a:xfrm>
          <a:prstGeom prst="line">
            <a:avLst/>
          </a:prstGeom>
          <a:ln w="28575" cap="flat" cmpd="sng">
            <a:solidFill>
              <a:schemeClr val="tx1"/>
            </a:solidFill>
            <a:prstDash val="solid"/>
            <a:headEnd type="none" w="med" len="med"/>
            <a:tailEnd type="stealth" w="lg" len="lg"/>
          </a:ln>
        </p:spPr>
      </p:sp>
      <p:sp>
        <p:nvSpPr>
          <p:cNvPr id="79876" name="Line 4"/>
          <p:cNvSpPr/>
          <p:nvPr/>
        </p:nvSpPr>
        <p:spPr>
          <a:xfrm>
            <a:off x="4476750" y="2528888"/>
            <a:ext cx="1304925" cy="0"/>
          </a:xfrm>
          <a:prstGeom prst="line">
            <a:avLst/>
          </a:prstGeom>
          <a:ln w="28575" cap="flat" cmpd="sng">
            <a:solidFill>
              <a:schemeClr val="tx1"/>
            </a:solidFill>
            <a:prstDash val="solid"/>
            <a:headEnd type="none" w="med" len="med"/>
            <a:tailEnd type="stealth" w="lg" len="lg"/>
          </a:ln>
        </p:spPr>
      </p:sp>
      <p:sp>
        <p:nvSpPr>
          <p:cNvPr id="10245" name="Text Box 5"/>
          <p:cNvSpPr txBox="1"/>
          <p:nvPr/>
        </p:nvSpPr>
        <p:spPr>
          <a:xfrm>
            <a:off x="1865313" y="4194175"/>
            <a:ext cx="2790825" cy="27559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endParaRPr lang="zh-CN" altLang="zh-CN" sz="1200" dirty="0"/>
          </a:p>
        </p:txBody>
      </p:sp>
      <p:sp>
        <p:nvSpPr>
          <p:cNvPr id="79878" name="Line 6"/>
          <p:cNvSpPr/>
          <p:nvPr/>
        </p:nvSpPr>
        <p:spPr>
          <a:xfrm>
            <a:off x="4727575" y="5157788"/>
            <a:ext cx="1304925" cy="0"/>
          </a:xfrm>
          <a:prstGeom prst="line">
            <a:avLst/>
          </a:prstGeom>
          <a:ln w="28575" cap="flat" cmpd="sng">
            <a:solidFill>
              <a:schemeClr val="tx1"/>
            </a:solidFill>
            <a:prstDash val="solid"/>
            <a:headEnd type="none" w="med" len="med"/>
            <a:tailEnd type="stealth" w="lg" len="lg"/>
          </a:ln>
        </p:spPr>
      </p:sp>
      <p:grpSp>
        <p:nvGrpSpPr>
          <p:cNvPr id="79879" name="Group 7"/>
          <p:cNvGrpSpPr/>
          <p:nvPr/>
        </p:nvGrpSpPr>
        <p:grpSpPr>
          <a:xfrm>
            <a:off x="1903413" y="4587875"/>
            <a:ext cx="2643187" cy="860425"/>
            <a:chOff x="134" y="2387"/>
            <a:chExt cx="1888" cy="998"/>
          </a:xfrm>
        </p:grpSpPr>
        <p:sp>
          <p:nvSpPr>
            <p:cNvPr id="10265" name="Text Box 8"/>
            <p:cNvSpPr txBox="1"/>
            <p:nvPr/>
          </p:nvSpPr>
          <p:spPr>
            <a:xfrm>
              <a:off x="134" y="2474"/>
              <a:ext cx="1888" cy="82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000" b="1" dirty="0">
                  <a:ea typeface="楷体_GB2312" panose="02010609030101010101" pitchFamily="49" charset="-122"/>
                </a:rPr>
                <a:t>宏观上，动能和势能的总和称机械能。</a:t>
              </a:r>
              <a:endParaRPr lang="zh-CN" altLang="en-US" sz="2000" b="1" dirty="0">
                <a:ea typeface="楷体_GB2312" panose="02010609030101010101" pitchFamily="49" charset="-122"/>
              </a:endParaRPr>
            </a:p>
          </p:txBody>
        </p:sp>
        <p:sp>
          <p:nvSpPr>
            <p:cNvPr id="10266" name="Rectangle 9"/>
            <p:cNvSpPr/>
            <p:nvPr/>
          </p:nvSpPr>
          <p:spPr>
            <a:xfrm>
              <a:off x="204" y="2387"/>
              <a:ext cx="1814" cy="998"/>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79882" name="Group 10"/>
          <p:cNvGrpSpPr/>
          <p:nvPr/>
        </p:nvGrpSpPr>
        <p:grpSpPr>
          <a:xfrm>
            <a:off x="6000750" y="4621213"/>
            <a:ext cx="4392613" cy="876300"/>
            <a:chOff x="2993" y="2273"/>
            <a:chExt cx="2767" cy="1293"/>
          </a:xfrm>
        </p:grpSpPr>
        <p:sp>
          <p:nvSpPr>
            <p:cNvPr id="10263" name="Text Box 11"/>
            <p:cNvSpPr txBox="1"/>
            <p:nvPr/>
          </p:nvSpPr>
          <p:spPr>
            <a:xfrm>
              <a:off x="2993" y="2273"/>
              <a:ext cx="2767" cy="1043"/>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2000" b="1" dirty="0">
                  <a:ea typeface="楷体_GB2312" panose="02010609030101010101" pitchFamily="49" charset="-122"/>
                </a:rPr>
                <a:t>微观上，物体内部所有分子无规则运动的动能和分子势能的总和叫内能。</a:t>
              </a:r>
              <a:r>
                <a:rPr lang="zh-CN" altLang="en-US" sz="2000" b="1" dirty="0"/>
                <a:t>                                                 </a:t>
              </a:r>
              <a:endParaRPr lang="zh-CN" altLang="en-US" sz="2000" b="1" dirty="0"/>
            </a:p>
          </p:txBody>
        </p:sp>
        <p:sp>
          <p:nvSpPr>
            <p:cNvPr id="10264" name="Rectangle 12"/>
            <p:cNvSpPr/>
            <p:nvPr/>
          </p:nvSpPr>
          <p:spPr>
            <a:xfrm>
              <a:off x="3016" y="2341"/>
              <a:ext cx="2744" cy="1225"/>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79885" name="Group 13"/>
          <p:cNvGrpSpPr/>
          <p:nvPr/>
        </p:nvGrpSpPr>
        <p:grpSpPr>
          <a:xfrm>
            <a:off x="1919288" y="333375"/>
            <a:ext cx="2349500" cy="1368425"/>
            <a:chOff x="249" y="210"/>
            <a:chExt cx="1480" cy="862"/>
          </a:xfrm>
        </p:grpSpPr>
        <p:sp>
          <p:nvSpPr>
            <p:cNvPr id="10261" name="Text Box 14"/>
            <p:cNvSpPr txBox="1"/>
            <p:nvPr/>
          </p:nvSpPr>
          <p:spPr>
            <a:xfrm>
              <a:off x="340" y="397"/>
              <a:ext cx="1389" cy="406"/>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1800" b="1" dirty="0">
                  <a:solidFill>
                    <a:schemeClr val="accent2"/>
                  </a:solidFill>
                  <a:ea typeface="楷体_GB2312" panose="02010609030101010101" pitchFamily="49" charset="-122"/>
                </a:rPr>
                <a:t>运动的篮球具有动能。</a:t>
              </a:r>
              <a:endParaRPr lang="zh-CN" altLang="en-US" sz="1800" b="1" dirty="0">
                <a:solidFill>
                  <a:schemeClr val="accent2"/>
                </a:solidFill>
                <a:ea typeface="楷体_GB2312" panose="02010609030101010101" pitchFamily="49" charset="-122"/>
              </a:endParaRPr>
            </a:p>
          </p:txBody>
        </p:sp>
        <p:sp>
          <p:nvSpPr>
            <p:cNvPr id="10262" name="Rectangle 15"/>
            <p:cNvSpPr/>
            <p:nvPr/>
          </p:nvSpPr>
          <p:spPr>
            <a:xfrm>
              <a:off x="249" y="210"/>
              <a:ext cx="1406" cy="862"/>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79888" name="Group 16"/>
          <p:cNvGrpSpPr/>
          <p:nvPr/>
        </p:nvGrpSpPr>
        <p:grpSpPr>
          <a:xfrm>
            <a:off x="6140450" y="476250"/>
            <a:ext cx="4527550" cy="1296988"/>
            <a:chOff x="2908" y="300"/>
            <a:chExt cx="2852" cy="817"/>
          </a:xfrm>
        </p:grpSpPr>
        <p:sp>
          <p:nvSpPr>
            <p:cNvPr id="10259" name="Text Box 17"/>
            <p:cNvSpPr txBox="1"/>
            <p:nvPr/>
          </p:nvSpPr>
          <p:spPr>
            <a:xfrm>
              <a:off x="2908" y="447"/>
              <a:ext cx="2852" cy="406"/>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1800" b="1" dirty="0">
                  <a:solidFill>
                    <a:schemeClr val="accent2"/>
                  </a:solidFill>
                  <a:ea typeface="楷体_GB2312" panose="02010609030101010101" pitchFamily="49" charset="-122"/>
                </a:rPr>
                <a:t>无规则运动的分子也具有动能，叫做分子动能。</a:t>
              </a:r>
              <a:endParaRPr lang="zh-CN" altLang="en-US" sz="1800" b="1" dirty="0">
                <a:solidFill>
                  <a:schemeClr val="accent2"/>
                </a:solidFill>
                <a:ea typeface="楷体_GB2312" panose="02010609030101010101" pitchFamily="49" charset="-122"/>
              </a:endParaRPr>
            </a:p>
          </p:txBody>
        </p:sp>
        <p:sp>
          <p:nvSpPr>
            <p:cNvPr id="10260" name="Rectangle 18"/>
            <p:cNvSpPr/>
            <p:nvPr/>
          </p:nvSpPr>
          <p:spPr>
            <a:xfrm>
              <a:off x="2965" y="300"/>
              <a:ext cx="2676" cy="817"/>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79891" name="Group 19"/>
          <p:cNvGrpSpPr/>
          <p:nvPr/>
        </p:nvGrpSpPr>
        <p:grpSpPr>
          <a:xfrm>
            <a:off x="1793875" y="1773238"/>
            <a:ext cx="2862263" cy="1727200"/>
            <a:chOff x="170" y="1117"/>
            <a:chExt cx="1803" cy="1088"/>
          </a:xfrm>
        </p:grpSpPr>
        <p:sp>
          <p:nvSpPr>
            <p:cNvPr id="10257" name="Text Box 20"/>
            <p:cNvSpPr txBox="1"/>
            <p:nvPr/>
          </p:nvSpPr>
          <p:spPr>
            <a:xfrm>
              <a:off x="170" y="1288"/>
              <a:ext cx="1803" cy="581"/>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1800" b="1" dirty="0">
                  <a:solidFill>
                    <a:schemeClr val="accent2"/>
                  </a:solidFill>
                  <a:ea typeface="楷体_GB2312" panose="02010609030101010101" pitchFamily="49" charset="-122"/>
                </a:rPr>
                <a:t>物体和地球因相互吸引、被压缩的弹簧因相互排斥而具有势能。</a:t>
              </a:r>
              <a:endParaRPr lang="zh-CN" altLang="en-US" sz="1800" b="1" dirty="0">
                <a:solidFill>
                  <a:schemeClr val="accent2"/>
                </a:solidFill>
                <a:ea typeface="楷体_GB2312" panose="02010609030101010101" pitchFamily="49" charset="-122"/>
              </a:endParaRPr>
            </a:p>
          </p:txBody>
        </p:sp>
        <p:sp>
          <p:nvSpPr>
            <p:cNvPr id="10258" name="Rectangle 21"/>
            <p:cNvSpPr/>
            <p:nvPr/>
          </p:nvSpPr>
          <p:spPr>
            <a:xfrm>
              <a:off x="204" y="1117"/>
              <a:ext cx="1633" cy="1088"/>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grpSp>
        <p:nvGrpSpPr>
          <p:cNvPr id="79894" name="Group 22"/>
          <p:cNvGrpSpPr/>
          <p:nvPr/>
        </p:nvGrpSpPr>
        <p:grpSpPr>
          <a:xfrm>
            <a:off x="5857875" y="2133600"/>
            <a:ext cx="4951413" cy="1008063"/>
            <a:chOff x="2730" y="1344"/>
            <a:chExt cx="3119" cy="635"/>
          </a:xfrm>
        </p:grpSpPr>
        <p:sp>
          <p:nvSpPr>
            <p:cNvPr id="10255" name="Text Box 23"/>
            <p:cNvSpPr txBox="1"/>
            <p:nvPr/>
          </p:nvSpPr>
          <p:spPr>
            <a:xfrm>
              <a:off x="2730" y="1458"/>
              <a:ext cx="3119" cy="406"/>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eaLnBrk="1" hangingPunct="1">
                <a:spcBef>
                  <a:spcPct val="50000"/>
                </a:spcBef>
                <a:buNone/>
              </a:pPr>
              <a:r>
                <a:rPr lang="zh-CN" altLang="en-US" sz="1800" b="1" dirty="0">
                  <a:solidFill>
                    <a:schemeClr val="accent2"/>
                  </a:solidFill>
                  <a:ea typeface="楷体_GB2312" panose="02010609030101010101" pitchFamily="49" charset="-122"/>
                </a:rPr>
                <a:t>分子间的引力和斥力，使分子具有势能，叫做分子势能。</a:t>
              </a:r>
              <a:endParaRPr lang="zh-CN" altLang="en-US" sz="1800" b="1" dirty="0">
                <a:solidFill>
                  <a:schemeClr val="accent2"/>
                </a:solidFill>
                <a:ea typeface="楷体_GB2312" panose="02010609030101010101" pitchFamily="49" charset="-122"/>
              </a:endParaRPr>
            </a:p>
          </p:txBody>
        </p:sp>
        <p:sp>
          <p:nvSpPr>
            <p:cNvPr id="10256" name="Rectangle 24"/>
            <p:cNvSpPr/>
            <p:nvPr/>
          </p:nvSpPr>
          <p:spPr>
            <a:xfrm>
              <a:off x="2744" y="1344"/>
              <a:ext cx="3016" cy="635"/>
            </a:xfrm>
            <a:prstGeom prst="rect">
              <a:avLst/>
            </a:prstGeom>
            <a:noFill/>
            <a:ln w="28575" cap="flat" cmpd="sng">
              <a:solidFill>
                <a:schemeClr val="tx1"/>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grpSp>
      <p:sp>
        <p:nvSpPr>
          <p:cNvPr id="79897" name="AutoShape 25"/>
          <p:cNvSpPr/>
          <p:nvPr/>
        </p:nvSpPr>
        <p:spPr>
          <a:xfrm>
            <a:off x="2855913" y="3644900"/>
            <a:ext cx="215900" cy="576263"/>
          </a:xfrm>
          <a:prstGeom prst="downArrow">
            <a:avLst>
              <a:gd name="adj1" fmla="val 50000"/>
              <a:gd name="adj2" fmla="val 66727"/>
            </a:avLst>
          </a:prstGeom>
          <a:noFill/>
          <a:ln w="9525">
            <a:noFill/>
          </a:ln>
        </p:spPr>
        <p:txBody>
          <a:bodyPr vert="eaVert"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
        <p:nvSpPr>
          <p:cNvPr id="79898" name="AutoShape 26"/>
          <p:cNvSpPr/>
          <p:nvPr/>
        </p:nvSpPr>
        <p:spPr>
          <a:xfrm>
            <a:off x="7896225" y="3500438"/>
            <a:ext cx="215900" cy="576262"/>
          </a:xfrm>
          <a:prstGeom prst="downArrow">
            <a:avLst>
              <a:gd name="adj1" fmla="val 50000"/>
              <a:gd name="adj2" fmla="val 66727"/>
            </a:avLst>
          </a:prstGeom>
          <a:noFill/>
          <a:ln w="9525">
            <a:noFill/>
          </a:ln>
        </p:spPr>
        <p:txBody>
          <a:bodyPr vert="eaVert" wrap="none" anchor="ctr" anchorCtr="0"/>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lvl="0" indent="0" algn="ctr" eaLnBrk="1" hangingPunct="1">
              <a:spcBef>
                <a:spcPct val="0"/>
              </a:spcBef>
              <a:buNone/>
            </a:pPr>
            <a:endParaRPr lang="zh-CN" altLang="en-US"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79874"/>
                                        </p:tgtEl>
                                      </p:cBhvr>
                                    </p:animEffect>
                                    <p:set>
                                      <p:cBhvr>
                                        <p:cTn id="7" dur="1" fill="hold">
                                          <p:stCondLst>
                                            <p:cond delay="1999"/>
                                          </p:stCondLst>
                                        </p:cTn>
                                        <p:tgtEl>
                                          <p:spTgt spid="7987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988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987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988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989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987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989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nodePh="1">
                                  <p:stCondLst>
                                    <p:cond delay="0"/>
                                  </p:stCondLst>
                                  <p:endCondLst>
                                    <p:cond evt="begin" delay="0">
                                      <p:tn val="34"/>
                                    </p:cond>
                                  </p:endCondLst>
                                  <p:childTnLst>
                                    <p:set>
                                      <p:cBhvr>
                                        <p:cTn id="35" dur="1" fill="hold">
                                          <p:stCondLst>
                                            <p:cond delay="0"/>
                                          </p:stCondLst>
                                        </p:cTn>
                                        <p:tgtEl>
                                          <p:spTgt spid="7989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987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7987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7988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nodePh="1">
                                  <p:stCondLst>
                                    <p:cond delay="0"/>
                                  </p:stCondLst>
                                  <p:endCondLst>
                                    <p:cond evt="begin" delay="0">
                                      <p:tn val="50"/>
                                    </p:cond>
                                  </p:endCondLst>
                                  <p:childTnLst>
                                    <p:set>
                                      <p:cBhvr>
                                        <p:cTn id="51" dur="1" fill="hold">
                                          <p:stCondLst>
                                            <p:cond delay="0"/>
                                          </p:stCondLst>
                                        </p:cTn>
                                        <p:tgtEl>
                                          <p:spTgt spid="79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97" grpId="0" animBg="1"/>
      <p:bldP spid="79898" grpId="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ZTM4ODYzZGU4ZTcwYTAyYmRmMWE5ZTYyZjI3YWYyZG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1449</Words>
  <Application>WPS 演示</Application>
  <PresentationFormat>宽屏</PresentationFormat>
  <Paragraphs>184</Paragraphs>
  <Slides>21</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vt:lpstr>
      <vt:lpstr>宋体</vt:lpstr>
      <vt:lpstr>Wingdings</vt:lpstr>
      <vt:lpstr>Wingdings</vt:lpstr>
      <vt:lpstr>Times New Roman</vt:lpstr>
      <vt:lpstr>新宋体</vt:lpstr>
      <vt:lpstr>华文行楷</vt:lpstr>
      <vt:lpstr>微软雅黑</vt:lpstr>
      <vt:lpstr>黑体</vt:lpstr>
      <vt:lpstr>楷体_GB2312</vt:lpstr>
      <vt:lpstr>Calibri</vt:lpstr>
      <vt:lpstr>Arial Unicode MS</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A杯中装的是热水，因为温度越高，分子的无规则运动越剧烈，分子的动能就越大，物体的内能增加，因此红墨水在A杯中扩散得快。</vt:lpstr>
      <vt:lpstr>PowerPoint 演示文稿</vt:lpstr>
      <vt:lpstr>PowerPoint 演示文稿</vt:lpstr>
      <vt:lpstr>PowerPoint 演示文稿</vt:lpstr>
      <vt:lpstr>PowerPoint 演示文稿</vt:lpstr>
      <vt:lpstr>1、观察分析结果：</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151</cp:revision>
  <dcterms:created xsi:type="dcterms:W3CDTF">2019-06-19T02:08:00Z</dcterms:created>
  <dcterms:modified xsi:type="dcterms:W3CDTF">2022-08-06T08:26:34Z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F965F9B210844B5CAABF16BA49066916</vt:lpwstr>
  </property>
</Properties>
</file>