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63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-14287"/>
            <a:ext cx="12206817" cy="6884987"/>
            <a:chOff x="0" y="-9"/>
            <a:chExt cx="5767" cy="4337"/>
          </a:xfrm>
        </p:grpSpPr>
        <p:sp>
          <p:nvSpPr>
            <p:cNvPr id="36" name="Freeform 3"/>
            <p:cNvSpPr/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4"/>
            <p:cNvSpPr/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5"/>
            <p:cNvSpPr/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6"/>
            <p:cNvSpPr/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7"/>
            <p:cNvSpPr/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8"/>
            <p:cNvSpPr/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9"/>
            <p:cNvSpPr/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0"/>
            <p:cNvSpPr/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1"/>
            <p:cNvSpPr/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12"/>
            <p:cNvSpPr/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3"/>
            <p:cNvSpPr/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15"/>
            <p:cNvSpPr/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16"/>
            <p:cNvSpPr/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7"/>
            <p:cNvSpPr/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8"/>
            <p:cNvSpPr/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20"/>
            <p:cNvSpPr/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21"/>
            <p:cNvSpPr/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22"/>
            <p:cNvSpPr/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23"/>
            <p:cNvSpPr/>
            <p:nvPr/>
          </p:nvSpPr>
          <p:spPr bwMode="invGray">
            <a:xfrm rot="18897039" flipH="1">
              <a:off x="31" y="2386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24"/>
            <p:cNvSpPr/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25"/>
            <p:cNvSpPr/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26"/>
            <p:cNvSpPr/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27"/>
            <p:cNvSpPr/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28"/>
            <p:cNvSpPr/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3109" name="Picture 32" descr="BTZBUL1A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6" y="1650"/>
              <a:ext cx="204" cy="20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5921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2235200" y="1905000"/>
            <a:ext cx="9652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65922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2235200" y="4572000"/>
            <a:ext cx="85344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66" name="Rectangle 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Rectangle 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24600"/>
            <a:ext cx="38608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246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5000"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465138"/>
            <a:ext cx="2590800" cy="56308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465138"/>
            <a:ext cx="7569200" cy="56308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0" y="0"/>
            <a:ext cx="12192000" cy="7405688"/>
            <a:chOff x="0" y="-9"/>
            <a:chExt cx="5760" cy="4665"/>
          </a:xfrm>
        </p:grpSpPr>
        <p:sp>
          <p:nvSpPr>
            <p:cNvPr id="1032" name="Freeform 3"/>
            <p:cNvSpPr/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3" name="Freeform 4"/>
            <p:cNvSpPr/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4" name="Freeform 5"/>
            <p:cNvSpPr/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5" name="Freeform 6"/>
            <p:cNvSpPr/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1" name="Freeform 7"/>
            <p:cNvSpPr/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2" name="Freeform 8"/>
            <p:cNvSpPr/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3" name="Freeform 9"/>
            <p:cNvSpPr/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4" name="Freeform 10"/>
            <p:cNvSpPr/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5" name="Freeform 11"/>
            <p:cNvSpPr/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6" name="Freeform 12"/>
            <p:cNvSpPr/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77" name="Freeform 13"/>
            <p:cNvSpPr/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4" name="Freeform 15"/>
            <p:cNvSpPr/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5" name="Freeform 16"/>
            <p:cNvSpPr/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6" name="Freeform 17"/>
            <p:cNvSpPr/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7" name="Freeform 18"/>
            <p:cNvSpPr/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84" name="Freeform 20"/>
            <p:cNvSpPr/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85" name="Freeform 21"/>
            <p:cNvSpPr/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86" name="Freeform 22"/>
            <p:cNvSpPr/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87" name="Freeform 23"/>
            <p:cNvSpPr/>
            <p:nvPr/>
          </p:nvSpPr>
          <p:spPr bwMode="hidden">
            <a:xfrm rot="18897039" flipH="1">
              <a:off x="31" y="385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88" name="Freeform 24"/>
            <p:cNvSpPr/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89" name="Freeform 25"/>
            <p:cNvSpPr/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90" name="Freeform 26"/>
            <p:cNvSpPr/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91" name="Freeform 27"/>
            <p:cNvSpPr/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92" name="Freeform 28"/>
            <p:cNvSpPr/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893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7" name="Rectangle 30"/>
          <p:cNvSpPr>
            <a:spLocks noGrp="1"/>
          </p:cNvSpPr>
          <p:nvPr>
            <p:ph type="title"/>
          </p:nvPr>
        </p:nvSpPr>
        <p:spPr>
          <a:xfrm>
            <a:off x="914400" y="465138"/>
            <a:ext cx="10363200" cy="14319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8" name="Rectangle 31"/>
          <p:cNvSpPr>
            <a:spLocks noGrp="1"/>
          </p:cNvSpPr>
          <p:nvPr>
            <p:ph type="body" idx="1"/>
          </p:nvPr>
        </p:nvSpPr>
        <p:spPr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64896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50384" y="6313488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0"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897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1584" y="6313488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kumimoji="0"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898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73584" y="6313488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2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l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chemeClr val="bg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WordArt 1028"/>
          <p:cNvSpPr>
            <a:spLocks noTextEdit="1"/>
          </p:cNvSpPr>
          <p:nvPr/>
        </p:nvSpPr>
        <p:spPr>
          <a:xfrm>
            <a:off x="2063750" y="1989138"/>
            <a:ext cx="8077200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物质的比热容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5652" name="Picture 4" descr="DSC02701"/>
          <p:cNvPicPr>
            <a:picLocks noChangeAspect="1"/>
          </p:cNvPicPr>
          <p:nvPr/>
        </p:nvPicPr>
        <p:blipFill>
          <a:blip r:embed="rId1"/>
          <a:srcRect l="39757" r="9045"/>
          <a:stretch>
            <a:fillRect/>
          </a:stretch>
        </p:blipFill>
        <p:spPr>
          <a:xfrm>
            <a:off x="1524000" y="0"/>
            <a:ext cx="468153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5653" name="Text Box 5"/>
          <p:cNvSpPr txBox="1"/>
          <p:nvPr/>
        </p:nvSpPr>
        <p:spPr>
          <a:xfrm>
            <a:off x="1524000" y="838200"/>
            <a:ext cx="2519363" cy="76835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水的温度</a:t>
            </a:r>
            <a:endParaRPr lang="zh-CN" altLang="en-US" sz="44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55654" name="Picture 6" descr="DSC02700"/>
          <p:cNvPicPr>
            <a:picLocks noChangeAspect="1"/>
          </p:cNvPicPr>
          <p:nvPr/>
        </p:nvPicPr>
        <p:blipFill>
          <a:blip r:embed="rId2"/>
          <a:srcRect l="35834" r="18507"/>
          <a:stretch>
            <a:fillRect/>
          </a:stretch>
        </p:blipFill>
        <p:spPr>
          <a:xfrm>
            <a:off x="6059488" y="0"/>
            <a:ext cx="460851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 Box 8"/>
          <p:cNvSpPr txBox="1"/>
          <p:nvPr/>
        </p:nvSpPr>
        <p:spPr>
          <a:xfrm>
            <a:off x="3648075" y="0"/>
            <a:ext cx="4505325" cy="829945"/>
          </a:xfrm>
          <a:prstGeom prst="rect">
            <a:avLst/>
          </a:prstGeom>
          <a:solidFill>
            <a:srgbClr val="66CCFF"/>
          </a:solidFill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加热相同时间后</a:t>
            </a:r>
            <a:endParaRPr lang="zh-CN" altLang="en-US" sz="4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 useBgFill="1">
        <p:nvSpPr>
          <p:cNvPr id="155658" name="Text Box 10"/>
          <p:cNvSpPr txBox="1"/>
          <p:nvPr/>
        </p:nvSpPr>
        <p:spPr>
          <a:xfrm>
            <a:off x="1752600" y="3733800"/>
            <a:ext cx="8569325" cy="1938020"/>
          </a:xfrm>
          <a:prstGeom prst="rect">
            <a:avLst/>
          </a:prstGeom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吸收相同热量时，谁升温更快？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如果要升高相同的温度谁需要的时间更长？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55655" name="Text Box 7"/>
          <p:cNvSpPr txBox="1"/>
          <p:nvPr/>
        </p:nvSpPr>
        <p:spPr>
          <a:xfrm>
            <a:off x="7570788" y="838200"/>
            <a:ext cx="3097212" cy="768350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400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沙子的温度</a:t>
            </a:r>
            <a:endParaRPr lang="zh-CN" altLang="en-US" sz="4400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bldLvl="0" animBg="1"/>
      <p:bldP spid="155658" grpId="0" animBg="1"/>
      <p:bldP spid="15565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5362" name="表格 15361"/>
          <p:cNvGraphicFramePr/>
          <p:nvPr/>
        </p:nvGraphicFramePr>
        <p:xfrm>
          <a:off x="2135188" y="1125538"/>
          <a:ext cx="8046720" cy="3914775"/>
        </p:xfrm>
        <a:graphic>
          <a:graphicData uri="http://schemas.openxmlformats.org/drawingml/2006/table">
            <a:tbl>
              <a:tblPr/>
              <a:tblGrid>
                <a:gridCol w="1460500"/>
                <a:gridCol w="1214755"/>
                <a:gridCol w="1356360"/>
                <a:gridCol w="1428750"/>
                <a:gridCol w="1285875"/>
                <a:gridCol w="1300480"/>
              </a:tblGrid>
              <a:tr h="13843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zh-CN" altLang="en-US" sz="2800" b="1" dirty="0">
                          <a:latin typeface="Arial" panose="020B0604020202020204" pitchFamily="34" charset="0"/>
                        </a:rPr>
                        <a:t>加热时间</a:t>
                      </a: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/min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10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20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30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40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68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沙子温度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/</a:t>
                      </a:r>
                      <a:r>
                        <a:rPr lang="en-US" altLang="zh-CN" sz="2800" b="1" baseline="300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C</a:t>
                      </a:r>
                      <a:endParaRPr lang="zh-CN" altLang="en-US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20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38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52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68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85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36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水的温度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/</a:t>
                      </a:r>
                      <a:r>
                        <a:rPr lang="en-US" altLang="zh-CN" sz="2800" b="1" baseline="300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C</a:t>
                      </a:r>
                      <a:endParaRPr lang="zh-CN" altLang="en-US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20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28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35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40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48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2" name="Text Box 46"/>
          <p:cNvSpPr txBox="1"/>
          <p:nvPr/>
        </p:nvSpPr>
        <p:spPr>
          <a:xfrm>
            <a:off x="1847850" y="188913"/>
            <a:ext cx="3230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华文新魏" pitchFamily="2" charset="-122"/>
              </a:rPr>
              <a:t>设计记录表格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1012" name="Text Box 4"/>
          <p:cNvSpPr txBox="1"/>
          <p:nvPr/>
        </p:nvSpPr>
        <p:spPr>
          <a:xfrm>
            <a:off x="1847850" y="1052513"/>
            <a:ext cx="8382000" cy="4707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质量相等的沙和水升高相同温度时，沙比水需要的时间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_____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（长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短），升高相同温度时沙比水吸收的热量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（多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少），这说明：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质量相等的不同物质，在升高相同温度时，吸收的热量</a:t>
            </a:r>
            <a:r>
              <a:rPr lang="en-US" altLang="zh-CN" sz="40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____</a:t>
            </a:r>
            <a:r>
              <a:rPr lang="zh-CN" altLang="en-US" sz="40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（相同</a:t>
            </a:r>
            <a:r>
              <a:rPr lang="en-US" altLang="zh-CN" sz="40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40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不同）。</a:t>
            </a:r>
            <a:endParaRPr lang="zh-CN" altLang="en-US" sz="40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1013" name="Text Box 5"/>
          <p:cNvSpPr txBox="1"/>
          <p:nvPr/>
        </p:nvSpPr>
        <p:spPr>
          <a:xfrm>
            <a:off x="6240463" y="1657350"/>
            <a:ext cx="914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短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71014" name="Text Box 6"/>
          <p:cNvSpPr txBox="1"/>
          <p:nvPr/>
        </p:nvSpPr>
        <p:spPr>
          <a:xfrm>
            <a:off x="2208213" y="2781300"/>
            <a:ext cx="914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少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71015" name="Text Box 7"/>
          <p:cNvSpPr txBox="1"/>
          <p:nvPr/>
        </p:nvSpPr>
        <p:spPr>
          <a:xfrm>
            <a:off x="5951538" y="4365625"/>
            <a:ext cx="1447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不同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0" name="Text Box 9"/>
          <p:cNvSpPr txBox="1"/>
          <p:nvPr/>
        </p:nvSpPr>
        <p:spPr>
          <a:xfrm>
            <a:off x="1992313" y="200025"/>
            <a:ext cx="411226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400" b="1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五、分析与论证</a:t>
            </a:r>
            <a:endParaRPr lang="zh-CN" altLang="en-US" sz="4400" b="1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/>
      <p:bldP spid="171013" grpId="0"/>
      <p:bldP spid="171014" grpId="0"/>
      <p:bldP spid="1710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2057400" y="1447800"/>
            <a:ext cx="7927975" cy="27997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zh-CN" altLang="en-US" sz="44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我们把单位质量的某种物质温度升高（降低）</a:t>
            </a:r>
            <a:r>
              <a:rPr kumimoji="0" lang="en-US" altLang="zh-CN" sz="44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1℃</a:t>
            </a:r>
            <a:r>
              <a:rPr kumimoji="0" lang="zh-CN" altLang="en-US" sz="44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所吸收（放出）的热量叫做这种物质的</a:t>
            </a:r>
            <a:r>
              <a:rPr kumimoji="0" lang="zh-CN" altLang="en-US" sz="44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比热容</a:t>
            </a:r>
            <a:r>
              <a:rPr kumimoji="0" lang="zh-CN" altLang="en-US" sz="44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，符号</a:t>
            </a:r>
            <a:r>
              <a:rPr kumimoji="0" lang="zh-CN" altLang="en-US" sz="4400" b="1" kern="1200" cap="none" spc="0" normalizeH="0" baseline="0" noProof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r>
              <a:rPr kumimoji="0" lang="en-US" altLang="zh-CN" sz="4400" b="1" kern="1200" cap="none" spc="0" normalizeH="0" baseline="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C</a:t>
            </a:r>
            <a:r>
              <a:rPr kumimoji="0" lang="zh-CN" altLang="en-US" sz="4400" b="1" kern="1200" cap="none" spc="0" normalizeH="0" baseline="0" noProof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en-US" sz="4400" b="1" kern="1200" cap="none" spc="0" normalizeH="0" baseline="0" noProof="0" dirty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7411" name="Text Box 5"/>
          <p:cNvSpPr txBox="1"/>
          <p:nvPr/>
        </p:nvSpPr>
        <p:spPr>
          <a:xfrm>
            <a:off x="2057400" y="381000"/>
            <a:ext cx="4114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比热容的定义：</a:t>
            </a:r>
            <a:endParaRPr lang="zh-CN" altLang="en-US" sz="4400" b="1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2590800" y="533400"/>
            <a:ext cx="640873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常用单位：  </a:t>
            </a:r>
            <a:r>
              <a:rPr kumimoji="0" lang="zh-CN" altLang="en-US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焦耳</a:t>
            </a:r>
            <a:r>
              <a:rPr kumimoji="0" lang="en-US" altLang="zh-CN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/(</a:t>
            </a:r>
            <a:r>
              <a:rPr kumimoji="0" lang="zh-CN" altLang="en-US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千克</a:t>
            </a:r>
            <a:r>
              <a:rPr kumimoji="0" lang="en-US" altLang="zh-CN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· ℃)</a:t>
            </a:r>
            <a:endParaRPr kumimoji="0" lang="en-US" altLang="zh-CN" sz="40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2590800" y="1219200"/>
            <a:ext cx="640873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单位符号：  </a:t>
            </a:r>
            <a:r>
              <a:rPr kumimoji="0" lang="en-US" altLang="zh-CN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J/(kg · ℃)</a:t>
            </a:r>
            <a:endParaRPr kumimoji="0" lang="en-US" altLang="zh-CN" sz="40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2590800" y="1905000"/>
            <a:ext cx="640873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读作：  </a:t>
            </a:r>
            <a:r>
              <a:rPr kumimoji="0" lang="zh-CN" altLang="en-US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焦耳每千克摄氏度</a:t>
            </a:r>
            <a:endParaRPr kumimoji="0" lang="zh-CN" altLang="en-US" sz="40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8727" name="Text Box 7"/>
          <p:cNvSpPr txBox="1"/>
          <p:nvPr/>
        </p:nvSpPr>
        <p:spPr>
          <a:xfrm>
            <a:off x="2514600" y="3565525"/>
            <a:ext cx="7118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000" b="1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比热容是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物质</a:t>
            </a:r>
            <a:r>
              <a:rPr lang="zh-CN" altLang="en-US" sz="4000" b="1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的一种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物理属性</a:t>
            </a:r>
            <a:r>
              <a:rPr lang="zh-CN" altLang="en-US" sz="4000" b="1" dirty="0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。</a:t>
            </a:r>
            <a:endParaRPr lang="zh-CN" altLang="en-US" sz="4000" b="1" dirty="0">
              <a:solidFill>
                <a:srgbClr val="FFFF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bldLvl="0" animBg="1"/>
      <p:bldP spid="158725" grpId="0" bldLvl="0" animBg="1"/>
      <p:bldP spid="158726" grpId="0" bldLvl="0" animBg="1"/>
      <p:bldP spid="1587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1666875" y="65088"/>
            <a:ext cx="89154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分析比热容表，可以找出哪些规律</a:t>
            </a:r>
            <a:r>
              <a:rPr kumimoji="0" lang="zh-CN" altLang="en-US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？</a:t>
            </a:r>
            <a:endParaRPr kumimoji="0" lang="zh-CN" altLang="en-US" sz="36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aphicFrame>
        <p:nvGraphicFramePr>
          <p:cNvPr id="159975" name="Group 231"/>
          <p:cNvGraphicFramePr>
            <a:graphicFrameLocks noGrp="1"/>
          </p:cNvGraphicFramePr>
          <p:nvPr/>
        </p:nvGraphicFramePr>
        <p:xfrm>
          <a:off x="1743075" y="842963"/>
          <a:ext cx="8534400" cy="4542155"/>
        </p:xfrm>
        <a:graphic>
          <a:graphicData uri="http://schemas.openxmlformats.org/drawingml/2006/table">
            <a:tbl>
              <a:tblPr/>
              <a:tblGrid>
                <a:gridCol w="2057400"/>
                <a:gridCol w="2286000"/>
                <a:gridCol w="1905000"/>
                <a:gridCol w="2286000"/>
              </a:tblGrid>
              <a:tr h="70104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一些物质的比热容</a:t>
                      </a:r>
                      <a:r>
                        <a:rPr kumimoji="1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c</a:t>
                      </a:r>
                      <a:r>
                        <a:rPr kumimoji="1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/[J/</a:t>
                      </a:r>
                      <a:r>
                        <a:rPr kumimoji="1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1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kg</a:t>
                      </a:r>
                      <a:r>
                        <a:rPr kumimoji="1" lang="en-US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·</a:t>
                      </a:r>
                      <a:r>
                        <a:rPr kumimoji="1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℃</a:t>
                      </a:r>
                      <a:r>
                        <a:rPr kumimoji="1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  <a:r>
                        <a:rPr kumimoji="1" lang="en-US" altLang="zh-CN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]</a:t>
                      </a:r>
                      <a:endParaRPr kumimoji="1" lang="en-US" altLang="zh-CN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水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4.2×10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铝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0.88×10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酒精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2.4×10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干泥土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0.84×10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煤油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2.1×10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铁、钢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0.46×10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冰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2.1×10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铜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0.39×10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蓖麻油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1.8×10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水银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0.14×10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40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沙石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0.92×10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铅</a:t>
                      </a:r>
                      <a:endParaRPr kumimoji="1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0.13×10</a:t>
                      </a:r>
                      <a:r>
                        <a:rPr kumimoji="1" lang="en-US" altLang="zh-CN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3600" b="1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59976" name="Text Box 232"/>
          <p:cNvSpPr txBox="1"/>
          <p:nvPr/>
        </p:nvSpPr>
        <p:spPr>
          <a:xfrm>
            <a:off x="2124075" y="5486400"/>
            <a:ext cx="4824413" cy="58356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、水的比热容最大。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9977" name="Text Box 233"/>
          <p:cNvSpPr txBox="1"/>
          <p:nvPr/>
        </p:nvSpPr>
        <p:spPr>
          <a:xfrm>
            <a:off x="2124075" y="6207125"/>
            <a:ext cx="7350125" cy="58356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、同种物质在不同状态时比热容不同。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9980" name="Text Box 236"/>
          <p:cNvSpPr txBox="1"/>
          <p:nvPr/>
        </p:nvSpPr>
        <p:spPr>
          <a:xfrm>
            <a:off x="1841500" y="1573213"/>
            <a:ext cx="1882775" cy="645160"/>
          </a:xfrm>
          <a:prstGeom prst="rect">
            <a:avLst/>
          </a:prstGeom>
          <a:solidFill>
            <a:srgbClr val="FF0000"/>
          </a:solidFill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dirty="0">
                <a:latin typeface="Times New Roman" panose="02020603050405020304" pitchFamily="18" charset="0"/>
              </a:rPr>
              <a:t>     </a:t>
            </a:r>
            <a:r>
              <a:rPr lang="zh-CN" altLang="en-US" sz="3600" dirty="0">
                <a:latin typeface="Times New Roman" panose="02020603050405020304" pitchFamily="18" charset="0"/>
              </a:rPr>
              <a:t>水    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159981" name="Text Box 237"/>
          <p:cNvSpPr txBox="1"/>
          <p:nvPr/>
        </p:nvSpPr>
        <p:spPr>
          <a:xfrm>
            <a:off x="1841500" y="3478213"/>
            <a:ext cx="1882775" cy="645160"/>
          </a:xfrm>
          <a:prstGeom prst="rect">
            <a:avLst/>
          </a:prstGeom>
          <a:solidFill>
            <a:srgbClr val="FF00FF"/>
          </a:solidFill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dirty="0">
                <a:latin typeface="Times New Roman" panose="02020603050405020304" pitchFamily="18" charset="0"/>
              </a:rPr>
              <a:t>     </a:t>
            </a:r>
            <a:r>
              <a:rPr lang="zh-CN" altLang="en-US" sz="3600" dirty="0">
                <a:latin typeface="Times New Roman" panose="02020603050405020304" pitchFamily="18" charset="0"/>
              </a:rPr>
              <a:t>冰    </a:t>
            </a:r>
            <a:endParaRPr lang="zh-CN" altLang="en-US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976" grpId="0" bldLvl="0" animBg="1"/>
      <p:bldP spid="159977" grpId="0" bldLvl="0" animBg="1"/>
      <p:bldP spid="159980" grpId="0" bldLvl="0" animBg="1"/>
      <p:bldP spid="15998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2052"/>
          <p:cNvSpPr txBox="1"/>
          <p:nvPr/>
        </p:nvSpPr>
        <p:spPr>
          <a:xfrm>
            <a:off x="1919288" y="549275"/>
            <a:ext cx="8382000" cy="37534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水的比热容是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__________________</a:t>
            </a:r>
            <a:endParaRPr lang="en-US" altLang="zh-CN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它的物理意义是</a:t>
            </a: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:______________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_____________________________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_____________________________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2037" name="Text Box 2053"/>
          <p:cNvSpPr txBox="1">
            <a:spLocks noChangeArrowheads="1"/>
          </p:cNvSpPr>
          <p:nvPr/>
        </p:nvSpPr>
        <p:spPr bwMode="auto">
          <a:xfrm>
            <a:off x="5181600" y="533400"/>
            <a:ext cx="44958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600" b="1" kern="1200" cap="none" spc="0" normalizeH="0" baseline="0" noProof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4.2×10</a:t>
            </a:r>
            <a:r>
              <a:rPr kumimoji="1" lang="en-US" altLang="zh-CN" sz="3600" b="1" kern="1200" cap="none" spc="0" normalizeH="0" baseline="30000" noProof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J/(kg · ℃)</a:t>
            </a:r>
            <a:endParaRPr kumimoji="1" lang="en-US" altLang="zh-CN" sz="3600" b="1" kern="1200" cap="none" spc="0" normalizeH="0" baseline="30000" noProof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2038" name="Text Box 2054"/>
          <p:cNvSpPr txBox="1">
            <a:spLocks noChangeArrowheads="1"/>
          </p:cNvSpPr>
          <p:nvPr/>
        </p:nvSpPr>
        <p:spPr bwMode="auto">
          <a:xfrm>
            <a:off x="2279650" y="2420938"/>
            <a:ext cx="691197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3600" b="1" kern="1200" cap="none" spc="0" normalizeH="0" baseline="0" noProof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1</a:t>
            </a:r>
            <a:r>
              <a:rPr kumimoji="0" lang="en-US" altLang="zh-CN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℃</a:t>
            </a:r>
            <a:r>
              <a:rPr kumimoji="1" lang="en-US" altLang="zh-CN" sz="3600" b="1" kern="1200" cap="none" spc="0" normalizeH="0" baseline="0" noProof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,</a:t>
            </a:r>
            <a:r>
              <a:rPr kumimoji="1" lang="zh-CN" altLang="en-US" sz="3600" b="1" kern="1200" cap="none" spc="0" normalizeH="0" baseline="0" noProof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吸收的热量是</a:t>
            </a:r>
            <a:r>
              <a:rPr kumimoji="1" lang="en-US" altLang="zh-CN" sz="3600" b="1" kern="1200" cap="none" spc="0" normalizeH="0" baseline="0" noProof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4.2×10</a:t>
            </a:r>
            <a:r>
              <a:rPr kumimoji="1" lang="en-US" altLang="zh-CN" sz="3600" b="1" kern="1200" cap="none" spc="0" normalizeH="0" baseline="30000" noProof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</a:t>
            </a:r>
            <a:r>
              <a:rPr kumimoji="0" lang="en-US" altLang="zh-CN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J</a:t>
            </a:r>
            <a:endParaRPr kumimoji="0" lang="en-US" altLang="zh-CN" sz="36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72040" name="Rectangle 2056"/>
          <p:cNvSpPr/>
          <p:nvPr/>
        </p:nvSpPr>
        <p:spPr>
          <a:xfrm>
            <a:off x="6167438" y="1484313"/>
            <a:ext cx="362712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6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千克的水每升高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2044" name="Rectangle 2060"/>
          <p:cNvSpPr>
            <a:spLocks noChangeArrowheads="1"/>
          </p:cNvSpPr>
          <p:nvPr/>
        </p:nvSpPr>
        <p:spPr bwMode="auto">
          <a:xfrm>
            <a:off x="1558925" y="3363913"/>
            <a:ext cx="910907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千克的水每降低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℃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,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放出的热量</a:t>
            </a:r>
            <a:r>
              <a:rPr kumimoji="1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是</a:t>
            </a:r>
            <a:r>
              <a:rPr kumimoji="1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4.2×10</a:t>
            </a:r>
            <a:r>
              <a:rPr kumimoji="1" lang="en-US" altLang="zh-CN" sz="3200" b="1" i="0" u="none" strike="noStrike" kern="1200" cap="none" spc="0" normalizeH="0" baseline="3000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J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99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 bldLvl="0" animBg="1"/>
      <p:bldP spid="172038" grpId="0" bldLvl="0" animBg="1"/>
      <p:bldP spid="172040" grpId="0"/>
      <p:bldP spid="17204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 txBox="1"/>
          <p:nvPr/>
        </p:nvSpPr>
        <p:spPr>
          <a:xfrm>
            <a:off x="2351088" y="1412875"/>
            <a:ext cx="74898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4000" dirty="0">
              <a:latin typeface="Arial" panose="020B0604020202020204" pitchFamily="34" charset="0"/>
            </a:endParaRPr>
          </a:p>
        </p:txBody>
      </p:sp>
      <p:pic>
        <p:nvPicPr>
          <p:cNvPr id="21507" name="Picture 3" descr="6-4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2209800" y="1066800"/>
            <a:ext cx="7704138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为什么海水和沙子在同一时刻的温度不一样？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1847850" y="2636838"/>
            <a:ext cx="8496300" cy="3169285"/>
          </a:xfrm>
          <a:prstGeom prst="rect">
            <a:avLst/>
          </a:prstGeom>
          <a:solidFill>
            <a:srgbClr val="D9FFFF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因为海水与沙子受光照的时间相同，所以它们吸收的热量相同，但是海水的比热容比沙子的比热容大，所以海水升温比沙子慢；晚上，海水降温比沙子慢。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1847850" y="260350"/>
            <a:ext cx="770413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六、交流</a:t>
            </a:r>
            <a:endParaRPr kumimoji="0" lang="zh-CN" altLang="en-US" sz="40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5" descr="C:\WINDOWS\Desktop\沙漠1.jpg"/>
          <p:cNvPicPr preferRelativeResize="0">
            <a:picLocks noChangeAspect="1"/>
          </p:cNvPicPr>
          <p:nvPr/>
        </p:nvPicPr>
        <p:blipFill>
          <a:blip r:embed="rId1">
            <a:clrChange>
              <a:clrFrom>
                <a:srgbClr val="000100"/>
              </a:clrFrom>
              <a:clrTo>
                <a:srgbClr val="000100">
                  <a:alpha val="0"/>
                </a:srgbClr>
              </a:clrTo>
            </a:clrChange>
            <a:lum bright="20001" contrast="20000"/>
          </a:blip>
          <a:stretch>
            <a:fillRect/>
          </a:stretch>
        </p:blipFill>
        <p:spPr>
          <a:xfrm>
            <a:off x="1595438" y="180975"/>
            <a:ext cx="4191000" cy="624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6096000" y="90488"/>
            <a:ext cx="4267200" cy="26765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新疆有句谚语：</a:t>
            </a:r>
            <a:endParaRPr kumimoji="1" lang="zh-CN" altLang="en-US" sz="2400" b="1" kern="1200" cap="none" spc="0" normalizeH="0" baseline="0" noProof="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1" lang="zh-CN" altLang="en-US" sz="36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“早穿</a:t>
            </a:r>
            <a:r>
              <a:rPr kumimoji="1" lang="zh-CN" altLang="en-US" sz="3600" b="1" kern="1200" cap="none" spc="0" normalizeH="0" baseline="0" noProof="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皮袄</a:t>
            </a:r>
            <a:r>
              <a:rPr kumimoji="1" lang="zh-CN" altLang="en-US" sz="36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午穿</a:t>
            </a:r>
            <a:r>
              <a:rPr kumimoji="1" lang="zh-CN" altLang="en-US" sz="3600" b="1" kern="1200" cap="none" spc="0" normalizeH="0" baseline="0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纱</a:t>
            </a:r>
            <a:r>
              <a:rPr kumimoji="1" lang="zh-CN" altLang="en-US" sz="36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1" lang="zh-CN" altLang="en-US" sz="3600" b="1" kern="1200" cap="none" spc="0" normalizeH="0" baseline="0" noProof="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怀抱</a:t>
            </a:r>
            <a:r>
              <a:rPr kumimoji="1" lang="zh-CN" altLang="en-US" sz="3600" b="1" kern="1200" cap="none" spc="0" normalizeH="0" baseline="0" noProof="0" dirty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火炉</a:t>
            </a:r>
            <a:r>
              <a:rPr kumimoji="1" lang="zh-CN" altLang="en-US" sz="36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吃</a:t>
            </a:r>
            <a:r>
              <a:rPr kumimoji="1" lang="zh-CN" altLang="en-US" sz="3600" b="1" kern="1200" cap="none" spc="0" normalizeH="0" baseline="0" noProof="0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西瓜</a:t>
            </a:r>
            <a:r>
              <a:rPr kumimoji="1" lang="zh-CN" altLang="en-US" sz="36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”</a:t>
            </a:r>
            <a:endParaRPr kumimoji="1" lang="zh-CN" altLang="en-US" sz="3600" b="1" kern="1200" cap="none" spc="0" normalizeH="0" baseline="0" noProof="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你能说出它的道理！</a:t>
            </a:r>
            <a:endParaRPr kumimoji="1" lang="zh-CN" altLang="en-US" sz="2400" b="1" kern="1200" cap="none" spc="0" normalizeH="0" baseline="0" noProof="0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9447" name="Rectangle 7"/>
          <p:cNvSpPr/>
          <p:nvPr/>
        </p:nvSpPr>
        <p:spPr>
          <a:xfrm>
            <a:off x="5943600" y="3003550"/>
            <a:ext cx="4545013" cy="3538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新疆民谣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早穿皮袄午穿纱，围着火炉吃西瓜。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反映了当地昼夜的温差较</a:t>
            </a:r>
            <a:r>
              <a:rPr lang="zh-CN" altLang="en-US" sz="32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（大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/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小），从比热容角度来看，这是由于</a:t>
            </a:r>
            <a:r>
              <a:rPr lang="zh-CN" altLang="en-US" sz="32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</a:t>
            </a:r>
            <a:r>
              <a:rPr lang="en-US" altLang="zh-CN" sz="32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_             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9448" name="Text Box 8"/>
          <p:cNvSpPr txBox="1"/>
          <p:nvPr/>
        </p:nvSpPr>
        <p:spPr>
          <a:xfrm>
            <a:off x="8088313" y="4387850"/>
            <a:ext cx="10080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大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9449" name="Text Box 9"/>
          <p:cNvSpPr txBox="1"/>
          <p:nvPr/>
        </p:nvSpPr>
        <p:spPr>
          <a:xfrm>
            <a:off x="5953125" y="5857875"/>
            <a:ext cx="3455988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沙石的比热容较小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/>
      <p:bldP spid="189448" grpId="0"/>
      <p:bldP spid="1894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4"/>
          <p:cNvSpPr/>
          <p:nvPr/>
        </p:nvSpPr>
        <p:spPr>
          <a:xfrm>
            <a:off x="1752600" y="0"/>
            <a:ext cx="844708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en-US" altLang="zh-CN" sz="3600" b="1" dirty="0">
                <a:latin typeface="Arial" panose="020B0604020202020204" pitchFamily="34" charset="0"/>
                <a:ea typeface="黑体" panose="02010609060101010101" pitchFamily="2" charset="-122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、小明从表中提供的信息中，得出以下几个结论，其中错误的是（　　）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3555" name="Rectangle 35"/>
          <p:cNvSpPr/>
          <p:nvPr/>
        </p:nvSpPr>
        <p:spPr>
          <a:xfrm>
            <a:off x="1981200" y="3581400"/>
            <a:ext cx="8280400" cy="2568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66700" algn="just" eaLnBrk="1" hangingPunct="1"/>
            <a:r>
              <a:rPr lang="en-US" altLang="zh-CN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A.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汽车发动机用水来冷却效果好　　　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 algn="just" eaLnBrk="1" hangingPunct="1"/>
            <a:r>
              <a:rPr lang="en-US" altLang="zh-CN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B.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液体的比热容都比固体大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 algn="just"/>
            <a:r>
              <a:rPr lang="en-US" altLang="zh-CN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C.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同种物质在不同状态下比热容不同　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/>
            <a:r>
              <a:rPr lang="en-US" altLang="zh-CN" sz="32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D.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质量相等的铜和铅，升高相同的温度，铜吸收的热量多</a:t>
            </a:r>
            <a:r>
              <a:rPr lang="zh-CN" altLang="en-US" sz="33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73231" name="Group 175"/>
          <p:cNvGraphicFramePr>
            <a:graphicFrameLocks noGrp="1"/>
          </p:cNvGraphicFramePr>
          <p:nvPr/>
        </p:nvGraphicFramePr>
        <p:xfrm>
          <a:off x="2208213" y="1268413"/>
          <a:ext cx="7240270" cy="2286000"/>
        </p:xfrm>
        <a:graphic>
          <a:graphicData uri="http://schemas.openxmlformats.org/drawingml/2006/table">
            <a:tbl>
              <a:tblPr/>
              <a:tblGrid>
                <a:gridCol w="1196975"/>
                <a:gridCol w="2277745"/>
                <a:gridCol w="1485900"/>
                <a:gridCol w="2279650"/>
              </a:tblGrid>
              <a:tr h="401638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几种物质的比热容（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J/kg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·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℃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水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4.2×10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干泥土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0.84×10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酒精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2.4×10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铜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0.39×10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冰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2.1×10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铝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0.88×10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水银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0.14×10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铅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0.13×10</a:t>
                      </a:r>
                      <a:r>
                        <a:rPr kumimoji="0" lang="en-US" altLang="zh-CN" sz="2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kumimoji="0" lang="en-US" altLang="zh-CN" sz="2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3233" name="Text Box 177"/>
          <p:cNvSpPr txBox="1"/>
          <p:nvPr/>
        </p:nvSpPr>
        <p:spPr>
          <a:xfrm>
            <a:off x="7620000" y="533400"/>
            <a:ext cx="381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2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9" descr="0177507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2424113" y="476250"/>
            <a:ext cx="74168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中午，沙子很烫而海水很凉。</a:t>
            </a:r>
            <a:endParaRPr kumimoji="0" lang="zh-CN" altLang="en-US" sz="40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2343" name="AutoShape 7"/>
          <p:cNvSpPr/>
          <p:nvPr/>
        </p:nvSpPr>
        <p:spPr>
          <a:xfrm>
            <a:off x="2259013" y="3048000"/>
            <a:ext cx="941387" cy="914400"/>
          </a:xfrm>
          <a:prstGeom prst="wedgeRoundRectCallout">
            <a:avLst>
              <a:gd name="adj1" fmla="val -62648"/>
              <a:gd name="adj2" fmla="val 117708"/>
              <a:gd name="adj3" fmla="val 16667"/>
            </a:avLst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 eaLnBrk="1" hangingPunct="1"/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凉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42344" name="AutoShape 8"/>
          <p:cNvSpPr/>
          <p:nvPr/>
        </p:nvSpPr>
        <p:spPr>
          <a:xfrm>
            <a:off x="7516813" y="3776663"/>
            <a:ext cx="1093787" cy="1100137"/>
          </a:xfrm>
          <a:prstGeom prst="wedgeRoundRectCallout">
            <a:avLst>
              <a:gd name="adj1" fmla="val -101380"/>
              <a:gd name="adj2" fmla="val 103245"/>
              <a:gd name="adj3" fmla="val 16667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 eaLnBrk="1" hangingPunct="1"/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烫</a:t>
            </a:r>
            <a:endParaRPr lang="zh-CN" altLang="en-US" sz="5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2" grpId="0" bldLvl="0" animBg="1"/>
      <p:bldP spid="142343" grpId="0" bldLvl="0" animBg="1"/>
      <p:bldP spid="14234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5"/>
          <p:cNvSpPr/>
          <p:nvPr/>
        </p:nvSpPr>
        <p:spPr>
          <a:xfrm>
            <a:off x="2133600" y="104775"/>
            <a:ext cx="7620000" cy="2738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/>
            <a:r>
              <a:rPr lang="en-US" altLang="zh-CN" sz="3600" b="1" dirty="0">
                <a:latin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宋体" panose="02010600030101010101" pitchFamily="2" charset="-122"/>
              </a:rPr>
              <a:t>、烧杯中装有酒精，现用去一半，则剩余酒精的下列物理量中，发生改变的是（    ）</a:t>
            </a:r>
            <a:endParaRPr lang="zh-CN" altLang="en-US" sz="3600" b="1" dirty="0">
              <a:latin typeface="宋体" panose="02010600030101010101" pitchFamily="2" charset="-122"/>
            </a:endParaRPr>
          </a:p>
          <a:p>
            <a:pPr algn="just" eaLnBrk="1" hangingPunct="1"/>
            <a:r>
              <a: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A.</a:t>
            </a:r>
            <a:r>
              <a:rPr lang="zh-CN" altLang="en-US" sz="3200" b="1" dirty="0">
                <a:latin typeface="宋体" panose="02010600030101010101" pitchFamily="2" charset="-122"/>
              </a:rPr>
              <a:t>质量         </a:t>
            </a:r>
            <a:r>
              <a: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B.</a:t>
            </a:r>
            <a:r>
              <a:rPr lang="zh-CN" altLang="en-US" sz="3200" b="1" dirty="0">
                <a:latin typeface="宋体" panose="02010600030101010101" pitchFamily="2" charset="-122"/>
              </a:rPr>
              <a:t>密度    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algn="just" eaLnBrk="1" hangingPunct="1"/>
            <a:r>
              <a: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C.</a:t>
            </a:r>
            <a:r>
              <a:rPr lang="zh-CN" altLang="en-US" sz="3200" b="1" dirty="0">
                <a:latin typeface="宋体" panose="02010600030101010101" pitchFamily="2" charset="-122"/>
              </a:rPr>
              <a:t>比热容       </a:t>
            </a:r>
            <a:r>
              <a:rPr lang="en-US" altLang="zh-CN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D.</a:t>
            </a:r>
            <a:r>
              <a:rPr lang="zh-CN" altLang="en-US" sz="3200" b="1" dirty="0">
                <a:latin typeface="宋体" panose="02010600030101010101" pitchFamily="2" charset="-122"/>
              </a:rPr>
              <a:t>沸点 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79206" name="Text Box 6"/>
          <p:cNvSpPr txBox="1"/>
          <p:nvPr/>
        </p:nvSpPr>
        <p:spPr>
          <a:xfrm>
            <a:off x="4267200" y="1247775"/>
            <a:ext cx="381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80" name="Text Box 10"/>
          <p:cNvSpPr txBox="1"/>
          <p:nvPr/>
        </p:nvSpPr>
        <p:spPr>
          <a:xfrm>
            <a:off x="2133600" y="3124200"/>
            <a:ext cx="8153400" cy="3538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3</a:t>
            </a:r>
            <a:r>
              <a:rPr lang="zh-CN" altLang="en-US" sz="3200" b="1" dirty="0">
                <a:latin typeface="宋体" panose="02010600030101010101" pitchFamily="2" charset="-122"/>
              </a:rPr>
              <a:t>、下列物质的比热容发生改变的是（   ）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A.</a:t>
            </a:r>
            <a:r>
              <a:rPr lang="zh-CN" altLang="en-US" sz="3200" b="1" dirty="0">
                <a:latin typeface="宋体" panose="02010600030101010101" pitchFamily="2" charset="-122"/>
              </a:rPr>
              <a:t>一杯水倒掉半杯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B.</a:t>
            </a:r>
            <a:r>
              <a:rPr lang="zh-CN" altLang="en-US" sz="3200" b="1" dirty="0">
                <a:latin typeface="宋体" panose="02010600030101010101" pitchFamily="2" charset="-122"/>
              </a:rPr>
              <a:t>水凝固成冰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C.0℃</a:t>
            </a:r>
            <a:r>
              <a:rPr lang="zh-CN" altLang="en-US" sz="3200" b="1" dirty="0">
                <a:latin typeface="宋体" panose="02010600030101010101" pitchFamily="2" charset="-122"/>
              </a:rPr>
              <a:t>的水变成</a:t>
            </a:r>
            <a:r>
              <a:rPr lang="en-US" altLang="zh-CN" sz="3200" b="1" dirty="0">
                <a:latin typeface="宋体" panose="02010600030101010101" pitchFamily="2" charset="-122"/>
              </a:rPr>
              <a:t>4 ℃</a:t>
            </a:r>
            <a:r>
              <a:rPr lang="zh-CN" altLang="en-US" sz="3200" b="1" dirty="0">
                <a:latin typeface="宋体" panose="02010600030101010101" pitchFamily="2" charset="-122"/>
              </a:rPr>
              <a:t>的水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D.</a:t>
            </a:r>
            <a:r>
              <a:rPr lang="zh-CN" altLang="en-US" sz="3200" b="1" dirty="0">
                <a:latin typeface="宋体" panose="02010600030101010101" pitchFamily="2" charset="-122"/>
              </a:rPr>
              <a:t>将铁块锉成铁球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79211" name="Text Box 11"/>
          <p:cNvSpPr txBox="1"/>
          <p:nvPr/>
        </p:nvSpPr>
        <p:spPr>
          <a:xfrm>
            <a:off x="9067800" y="3154363"/>
            <a:ext cx="4540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3200" dirty="0">
                <a:solidFill>
                  <a:srgbClr val="FFFF00"/>
                </a:solidFill>
                <a:latin typeface="Times New Roman" panose="02020603050405020304" pitchFamily="18" charset="0"/>
              </a:rPr>
              <a:t>B</a:t>
            </a:r>
            <a:endParaRPr lang="en-US" altLang="zh-CN" sz="3200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6" grpId="0"/>
      <p:bldP spid="1792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5" descr="6-4-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67325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8894128" y="404813"/>
            <a:ext cx="1413510" cy="6048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傍晚，沙子变凉了</a:t>
            </a:r>
            <a:r>
              <a:rPr kumimoji="0" lang="en-US" altLang="zh-CN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,</a:t>
            </a: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海水却还很温暖。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3" descr="6-4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279650" y="1268413"/>
            <a:ext cx="7416800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为什么海水和沙子在同一时刻的温度不一样？</a:t>
            </a:r>
            <a:endParaRPr kumimoji="0" lang="zh-CN" altLang="en-US" sz="40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5413" name="Text Box 5"/>
          <p:cNvSpPr txBox="1"/>
          <p:nvPr/>
        </p:nvSpPr>
        <p:spPr>
          <a:xfrm>
            <a:off x="2208213" y="3846513"/>
            <a:ext cx="76327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可能是沙子吸热升温或放热降温都比水快的缘故。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2281238" y="363538"/>
            <a:ext cx="36703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一、提出问题</a:t>
            </a:r>
            <a:endParaRPr kumimoji="0" lang="zh-CN" altLang="en-US" sz="44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2208213" y="2852738"/>
            <a:ext cx="3671888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二、作出猜想</a:t>
            </a:r>
            <a:endParaRPr kumimoji="0" lang="zh-CN" altLang="en-US" sz="44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 bldLvl="0" animBg="1"/>
      <p:bldP spid="145413" grpId="0"/>
      <p:bldP spid="145414" grpId="0" bldLvl="0" animBg="1"/>
      <p:bldP spid="14541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2279650" y="333375"/>
            <a:ext cx="77057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三、设计实验</a:t>
            </a:r>
            <a:endParaRPr kumimoji="0" lang="zh-CN" altLang="en-US" sz="44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2279650" y="1196975"/>
            <a:ext cx="7705725" cy="2030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、如何使水和沙子温度升高？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、如何比较水和沙子哪个升温更快？可以有几种比较方法？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2351088" y="3213100"/>
            <a:ext cx="244951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信息快递</a:t>
            </a:r>
            <a:endParaRPr kumimoji="0" lang="zh-CN" altLang="en-US" sz="40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2279650" y="4005263"/>
            <a:ext cx="7705725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如果加热方法完全相同，就可以认为单位时间内物体吸收的热量相同</a:t>
            </a:r>
            <a:endParaRPr kumimoji="0" lang="zh-CN" altLang="en-US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charRg st="1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2135188" y="620713"/>
            <a:ext cx="76327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</a:t>
            </a: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、你打算用哪种方法验证猜想？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2351088" y="1412875"/>
            <a:ext cx="7416800" cy="1753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方法一： 在加热时间（吸收热量）相同的情况下，观察物体升高的温度是否相同。</a:t>
            </a:r>
            <a:endParaRPr kumimoji="0" lang="zh-CN" altLang="en-US" sz="36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2351088" y="3284538"/>
            <a:ext cx="7416800" cy="1753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方法二： 观察物体升高相同的温度所需要的加热时间（吸收热量）是否相同。</a:t>
            </a:r>
            <a:endParaRPr kumimoji="0" lang="zh-CN" altLang="en-US" sz="36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5" grpId="0" bldLvl="0" animBg="1"/>
      <p:bldP spid="14848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279650" y="1196975"/>
            <a:ext cx="7416800" cy="3784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两种方法在实验效果上是一致的。</a:t>
            </a:r>
            <a:endParaRPr kumimoji="0" lang="zh-CN" altLang="en-US" sz="4000" b="1" kern="1200" cap="none" spc="0" normalizeH="0" baseline="0" noProof="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zh-CN" altLang="en-US" sz="4000" b="1" kern="1200" cap="none" spc="0" normalizeH="0" baseline="0" noProof="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我们选择“</a:t>
            </a:r>
            <a:r>
              <a:rPr kumimoji="0" lang="zh-CN" altLang="en-US" sz="4000" b="1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观察物体加热相同时间（吸收相同热量）升高的温度是否相同</a:t>
            </a:r>
            <a:r>
              <a:rPr kumimoji="0" lang="zh-CN" altLang="en-US" sz="4000" b="1" kern="1200" cap="none" spc="0" normalizeH="0" baseline="0" noProof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”。</a:t>
            </a:r>
            <a:endParaRPr kumimoji="0" lang="en-US" altLang="zh-CN" sz="4000" b="1" kern="1200" cap="none" spc="0" normalizeH="0" baseline="0" noProof="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2290" name="表格 12289"/>
          <p:cNvGraphicFramePr/>
          <p:nvPr/>
        </p:nvGraphicFramePr>
        <p:xfrm>
          <a:off x="2135188" y="1125538"/>
          <a:ext cx="8046720" cy="4131945"/>
        </p:xfrm>
        <a:graphic>
          <a:graphicData uri="http://schemas.openxmlformats.org/drawingml/2006/table">
            <a:tbl>
              <a:tblPr/>
              <a:tblGrid>
                <a:gridCol w="974725"/>
                <a:gridCol w="1027430"/>
                <a:gridCol w="2001520"/>
                <a:gridCol w="2001520"/>
                <a:gridCol w="2041525"/>
              </a:tblGrid>
              <a:tr h="138366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zh-CN" altLang="en-US" sz="2800" b="1" dirty="0">
                          <a:latin typeface="Arial" panose="020B0604020202020204" pitchFamily="34" charset="0"/>
                        </a:rPr>
                        <a:t>加热时间</a:t>
                      </a:r>
                      <a:r>
                        <a:rPr lang="en-US" altLang="zh-CN" sz="2800" b="1" dirty="0">
                          <a:latin typeface="Arial" panose="020B0604020202020204" pitchFamily="34" charset="0"/>
                        </a:rPr>
                        <a:t>/min</a:t>
                      </a: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10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20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30</a:t>
                      </a:r>
                      <a:endParaRPr lang="en-US" altLang="zh-CN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14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沙子温度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/</a:t>
                      </a:r>
                      <a:r>
                        <a:rPr lang="en-US" altLang="zh-CN" sz="2800" b="1" baseline="300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C</a:t>
                      </a:r>
                      <a:endParaRPr lang="zh-CN" altLang="en-US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14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水的温度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/</a:t>
                      </a:r>
                      <a:r>
                        <a:rPr lang="en-US" altLang="zh-CN" sz="2800" b="1" baseline="300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0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</a:rPr>
                        <a:t>C</a:t>
                      </a:r>
                      <a:endParaRPr lang="zh-CN" altLang="en-US" sz="28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SzPct val="85000"/>
                        <a:buNone/>
                      </a:pPr>
                      <a:endParaRPr lang="zh-CN" altLang="zh-CN" sz="2800" b="1" dirty="0">
                        <a:latin typeface="Arial" panose="020B0604020202020204" pitchFamily="34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6" name="Text Box 46"/>
          <p:cNvSpPr txBox="1"/>
          <p:nvPr/>
        </p:nvSpPr>
        <p:spPr>
          <a:xfrm>
            <a:off x="1847850" y="188913"/>
            <a:ext cx="3230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4000" dirty="0">
                <a:solidFill>
                  <a:srgbClr val="FFFF00"/>
                </a:solidFill>
                <a:latin typeface="Times New Roman" panose="02020603050405020304" pitchFamily="18" charset="0"/>
                <a:ea typeface="华文新魏" pitchFamily="2" charset="-122"/>
              </a:rPr>
              <a:t>设计记录表格</a:t>
            </a:r>
            <a:endParaRPr lang="zh-CN" altLang="en-US" sz="4000" dirty="0">
              <a:solidFill>
                <a:srgbClr val="FFFF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2057400" y="5029200"/>
            <a:ext cx="8001000" cy="1476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加热时，使用玻璃棒不断搅拌，目的是：</a:t>
            </a:r>
            <a:endParaRPr kumimoji="0" lang="zh-CN" altLang="en-US" sz="3600" b="1" kern="1200" cap="none" spc="0" normalizeH="0" baseline="0" noProof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使水和沙子受热均匀。</a:t>
            </a:r>
            <a:endParaRPr kumimoji="0" lang="zh-CN" altLang="en-US" sz="3600" b="1" kern="1200" cap="none" spc="0" normalizeH="0" baseline="0" noProof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07" name="Rectangle 7"/>
          <p:cNvSpPr>
            <a:spLocks noChangeArrowheads="1"/>
          </p:cNvSpPr>
          <p:nvPr/>
        </p:nvSpPr>
        <p:spPr bwMode="auto">
          <a:xfrm>
            <a:off x="1589088" y="53975"/>
            <a:ext cx="355092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cs"/>
              </a:rPr>
              <a:t>四、进行实验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53609" name="Text Box 9"/>
          <p:cNvSpPr txBox="1"/>
          <p:nvPr/>
        </p:nvSpPr>
        <p:spPr>
          <a:xfrm>
            <a:off x="8899525" y="935038"/>
            <a:ext cx="115887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相等质量的水和沙子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17" name="Picture 10" descr="DSC026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9288" y="804863"/>
            <a:ext cx="6172200" cy="426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5" grpId="0" bldLvl="0" animBg="1"/>
      <p:bldP spid="15360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etwork Blitz">
  <a:themeElements>
    <a:clrScheme name="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AFA42"/>
      </a:hlink>
      <a:folHlink>
        <a:srgbClr val="CC3300"/>
      </a:folHlink>
    </a:clrScheme>
    <a:fontScheme name="Network Blitz">
      <a:majorFont>
        <a:latin typeface="Arial Black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1785</Words>
  <Application>WPS 演示</Application>
  <PresentationFormat>宽屏</PresentationFormat>
  <Paragraphs>289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Times New Roman</vt:lpstr>
      <vt:lpstr>Arial Black</vt:lpstr>
      <vt:lpstr>黑体</vt:lpstr>
      <vt:lpstr>华文新魏</vt:lpstr>
      <vt:lpstr>楷体_GB2312</vt:lpstr>
      <vt:lpstr>Times New Roman</vt:lpstr>
      <vt:lpstr>Office 主题​​</vt:lpstr>
      <vt:lpstr>Network Blitz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150</cp:revision>
  <dcterms:created xsi:type="dcterms:W3CDTF">2019-06-19T02:08:00Z</dcterms:created>
  <dcterms:modified xsi:type="dcterms:W3CDTF">2022-07-29T00:15:44Z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CC3C61D0E4B1482984196DF4C683867D</vt:lpwstr>
  </property>
</Properties>
</file>