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</p:sldIdLst>
  <p:sldSz cx="12192000" cy="6858000"/>
  <p:notesSz cx="6858000" cy="9144000"/>
  <p:custDataLst>
    <p:tags r:id="rId4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2" Type="http://schemas.openxmlformats.org/officeDocument/2006/relationships/tags" Target="tags/tag63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" Target="slides/slide1.xml"/><Relationship Id="rId39" Type="http://schemas.openxmlformats.org/officeDocument/2006/relationships/presProps" Target="presProps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77D007-D569-4FBC-B2DE-91160954D53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C94927C5-6404-4ED2-9D75-BA8BC51CA60B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黑体" panose="02010609060101010101" pitchFamily="2" charset="-122"/>
              <a:cs typeface="宋体" panose="02010600030101010101" pitchFamily="2" charset="-122"/>
            </a:rPr>
            <a:t>机械能</a:t>
          </a:r>
        </a:p>
      </dgm:t>
    </dgm:pt>
    <dgm:pt modelId="{4823B5F1-75C1-4ACF-905E-562EDD034A63}" cxnId="{31ABC29C-9AE8-49B4-9811-B8EC553B4FC8}" type="parTrans">
      <dgm:prSet/>
      <dgm:spPr/>
      <dgm:t>
        <a:bodyPr/>
        <a:lstStyle/>
        <a:p>
          <a:endParaRPr lang="zh-CN" altLang="en-US"/>
        </a:p>
      </dgm:t>
    </dgm:pt>
    <dgm:pt modelId="{59B43422-CF7B-454B-966A-F764E2ACEAA5}" cxnId="{31ABC29C-9AE8-49B4-9811-B8EC553B4FC8}" type="sibTrans">
      <dgm:prSet/>
      <dgm:spPr/>
      <dgm:t>
        <a:bodyPr/>
        <a:lstStyle/>
        <a:p>
          <a:endParaRPr lang="zh-CN" altLang="en-US"/>
        </a:p>
      </dgm:t>
    </dgm:pt>
    <dgm:pt modelId="{8B8C7C6A-5846-48C1-88E7-19D9762E90F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黑体" panose="02010609060101010101" pitchFamily="2" charset="-122"/>
              <a:cs typeface="宋体" panose="02010600030101010101" pitchFamily="2" charset="-122"/>
            </a:rPr>
            <a:t>动能</a:t>
          </a:r>
        </a:p>
      </dgm:t>
    </dgm:pt>
    <dgm:pt modelId="{0D1AB6EB-BA3F-4A61-BC84-3ABA6624CD4D}" cxnId="{BB8B60D0-3773-4C94-A9DE-58AF97EDB8DE}" type="parTrans">
      <dgm:prSet/>
      <dgm:spPr/>
      <dgm:t>
        <a:bodyPr/>
        <a:lstStyle/>
        <a:p>
          <a:endParaRPr lang="zh-CN" altLang="en-US"/>
        </a:p>
      </dgm:t>
    </dgm:pt>
    <dgm:pt modelId="{EF98F7BC-7D44-4CF8-A9DB-29524640F3C2}" cxnId="{BB8B60D0-3773-4C94-A9DE-58AF97EDB8DE}" type="sibTrans">
      <dgm:prSet/>
      <dgm:spPr/>
      <dgm:t>
        <a:bodyPr/>
        <a:lstStyle/>
        <a:p>
          <a:endParaRPr lang="zh-CN" altLang="en-US"/>
        </a:p>
      </dgm:t>
    </dgm:pt>
    <dgm:pt modelId="{56AD8997-46A3-40A8-8978-62907462619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黑体" panose="02010609060101010101" pitchFamily="2" charset="-122"/>
              <a:cs typeface="宋体" panose="02010600030101010101" pitchFamily="2" charset="-122"/>
            </a:rPr>
            <a:t>势能</a:t>
          </a:r>
        </a:p>
      </dgm:t>
    </dgm:pt>
    <dgm:pt modelId="{014CD430-55BD-4FC4-A9FB-35285DE06787}" cxnId="{4F4D2BE8-F96F-40F3-9EFB-5B8FBF7974C2}" type="parTrans">
      <dgm:prSet/>
      <dgm:spPr/>
      <dgm:t>
        <a:bodyPr/>
        <a:lstStyle/>
        <a:p>
          <a:endParaRPr lang="zh-CN" altLang="en-US"/>
        </a:p>
      </dgm:t>
    </dgm:pt>
    <dgm:pt modelId="{4824B954-E6E4-42ED-B4D4-32C773CC641C}" cxnId="{4F4D2BE8-F96F-40F3-9EFB-5B8FBF7974C2}" type="sibTrans">
      <dgm:prSet/>
      <dgm:spPr/>
      <dgm:t>
        <a:bodyPr/>
        <a:lstStyle/>
        <a:p>
          <a:endParaRPr lang="zh-CN" altLang="en-US"/>
        </a:p>
      </dgm:t>
    </dgm:pt>
    <dgm:pt modelId="{40E80D9C-C0D6-40C8-B6F1-4C3ED0FFBEE2}" type="pres">
      <dgm:prSet presAssocID="{4777D007-D569-4FBC-B2DE-91160954D53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D423DFD-B892-4875-96E9-82553BBCD860}" type="pres">
      <dgm:prSet presAssocID="{C94927C5-6404-4ED2-9D75-BA8BC51CA60B}" presName="hierRoot1" presStyleCnt="0">
        <dgm:presLayoutVars>
          <dgm:hierBranch/>
        </dgm:presLayoutVars>
      </dgm:prSet>
      <dgm:spPr/>
    </dgm:pt>
    <dgm:pt modelId="{3019C66B-F7A1-4EF9-954B-C0439B019388}" type="pres">
      <dgm:prSet presAssocID="{C94927C5-6404-4ED2-9D75-BA8BC51CA60B}" presName="rootComposite1" presStyleCnt="0"/>
      <dgm:spPr/>
    </dgm:pt>
    <dgm:pt modelId="{96C0725E-112B-49A0-ACF6-64249D4C4CF5}" type="pres">
      <dgm:prSet presAssocID="{C94927C5-6404-4ED2-9D75-BA8BC51CA60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0828079-CCE7-401B-A3B2-179EE679F7EC}" type="pres">
      <dgm:prSet presAssocID="{C94927C5-6404-4ED2-9D75-BA8BC51CA60B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BB498242-893D-4DD0-8926-C56A154B98B1}" type="pres">
      <dgm:prSet presAssocID="{C94927C5-6404-4ED2-9D75-BA8BC51CA60B}" presName="hierChild2" presStyleCnt="0"/>
      <dgm:spPr/>
    </dgm:pt>
    <dgm:pt modelId="{020343DF-D9A0-4253-BDC4-CFDFA35EF459}" type="pres">
      <dgm:prSet presAssocID="{0D1AB6EB-BA3F-4A61-BC84-3ABA6624CD4D}" presName="Name35" presStyleLbl="parChTrans1D2" presStyleIdx="0" presStyleCnt="2"/>
      <dgm:spPr/>
      <dgm:t>
        <a:bodyPr/>
        <a:lstStyle/>
        <a:p>
          <a:endParaRPr lang="zh-CN" altLang="en-US"/>
        </a:p>
      </dgm:t>
    </dgm:pt>
    <dgm:pt modelId="{F21879E2-EBF8-4465-917A-B2CE8493FDA0}" type="pres">
      <dgm:prSet presAssocID="{8B8C7C6A-5846-48C1-88E7-19D9762E90F3}" presName="hierRoot2" presStyleCnt="0">
        <dgm:presLayoutVars>
          <dgm:hierBranch/>
        </dgm:presLayoutVars>
      </dgm:prSet>
      <dgm:spPr/>
    </dgm:pt>
    <dgm:pt modelId="{EFAE3375-EC23-49BF-A68D-ADF20D7A4F59}" type="pres">
      <dgm:prSet presAssocID="{8B8C7C6A-5846-48C1-88E7-19D9762E90F3}" presName="rootComposite" presStyleCnt="0"/>
      <dgm:spPr/>
    </dgm:pt>
    <dgm:pt modelId="{4D192F79-47E8-4942-B339-32B6AFCF83E6}" type="pres">
      <dgm:prSet presAssocID="{8B8C7C6A-5846-48C1-88E7-19D9762E90F3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F3E3B5F-41C2-4C34-B6A5-47629ED894AE}" type="pres">
      <dgm:prSet presAssocID="{8B8C7C6A-5846-48C1-88E7-19D9762E90F3}" presName="rootConnector" presStyleLbl="node2" presStyleIdx="0" presStyleCnt="2"/>
      <dgm:spPr/>
      <dgm:t>
        <a:bodyPr/>
        <a:lstStyle/>
        <a:p>
          <a:endParaRPr lang="zh-CN" altLang="en-US"/>
        </a:p>
      </dgm:t>
    </dgm:pt>
    <dgm:pt modelId="{A3A5411B-C8BC-4A7B-8D3E-5F0395502335}" type="pres">
      <dgm:prSet presAssocID="{8B8C7C6A-5846-48C1-88E7-19D9762E90F3}" presName="hierChild4" presStyleCnt="0"/>
      <dgm:spPr/>
    </dgm:pt>
    <dgm:pt modelId="{973FB594-7C90-4182-A6AC-78C101610091}" type="pres">
      <dgm:prSet presAssocID="{8B8C7C6A-5846-48C1-88E7-19D9762E90F3}" presName="hierChild5" presStyleCnt="0"/>
      <dgm:spPr/>
    </dgm:pt>
    <dgm:pt modelId="{D336AC4F-89CF-4896-8F63-007A63630662}" type="pres">
      <dgm:prSet presAssocID="{014CD430-55BD-4FC4-A9FB-35285DE06787}" presName="Name35" presStyleLbl="parChTrans1D2" presStyleIdx="1" presStyleCnt="2"/>
      <dgm:spPr/>
      <dgm:t>
        <a:bodyPr/>
        <a:lstStyle/>
        <a:p>
          <a:endParaRPr lang="zh-CN" altLang="en-US"/>
        </a:p>
      </dgm:t>
    </dgm:pt>
    <dgm:pt modelId="{0BED09C4-D25E-49C0-AEE9-3553C3A642FD}" type="pres">
      <dgm:prSet presAssocID="{56AD8997-46A3-40A8-8978-62907462619E}" presName="hierRoot2" presStyleCnt="0">
        <dgm:presLayoutVars>
          <dgm:hierBranch/>
        </dgm:presLayoutVars>
      </dgm:prSet>
      <dgm:spPr/>
    </dgm:pt>
    <dgm:pt modelId="{294677EC-8379-4728-B062-A76134A56468}" type="pres">
      <dgm:prSet presAssocID="{56AD8997-46A3-40A8-8978-62907462619E}" presName="rootComposite" presStyleCnt="0"/>
      <dgm:spPr/>
    </dgm:pt>
    <dgm:pt modelId="{FC6167C8-188C-459C-A369-FA8A28F7CF40}" type="pres">
      <dgm:prSet presAssocID="{56AD8997-46A3-40A8-8978-62907462619E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B2B22B1-BDCD-4930-83A3-EE2119CE1584}" type="pres">
      <dgm:prSet presAssocID="{56AD8997-46A3-40A8-8978-62907462619E}" presName="rootConnector" presStyleLbl="node2" presStyleIdx="1" presStyleCnt="2"/>
      <dgm:spPr/>
      <dgm:t>
        <a:bodyPr/>
        <a:lstStyle/>
        <a:p>
          <a:endParaRPr lang="zh-CN" altLang="en-US"/>
        </a:p>
      </dgm:t>
    </dgm:pt>
    <dgm:pt modelId="{E5BDB85D-878F-4764-B174-3EC32F85AEB3}" type="pres">
      <dgm:prSet presAssocID="{56AD8997-46A3-40A8-8978-62907462619E}" presName="hierChild4" presStyleCnt="0"/>
      <dgm:spPr/>
    </dgm:pt>
    <dgm:pt modelId="{5084ADFC-4599-4521-9E12-489A4480448E}" type="pres">
      <dgm:prSet presAssocID="{56AD8997-46A3-40A8-8978-62907462619E}" presName="hierChild5" presStyleCnt="0"/>
      <dgm:spPr/>
    </dgm:pt>
    <dgm:pt modelId="{8951DD38-7E44-46B3-A1A6-2D28192100FC}" type="pres">
      <dgm:prSet presAssocID="{C94927C5-6404-4ED2-9D75-BA8BC51CA60B}" presName="hierChild3" presStyleCnt="0"/>
      <dgm:spPr/>
    </dgm:pt>
  </dgm:ptLst>
  <dgm:cxnLst>
    <dgm:cxn modelId="{36F17788-D4A8-4810-AE64-31FD0F6627ED}" type="presOf" srcId="{014CD430-55BD-4FC4-A9FB-35285DE06787}" destId="{D336AC4F-89CF-4896-8F63-007A63630662}" srcOrd="0" destOrd="0" presId="urn:microsoft.com/office/officeart/2005/8/layout/orgChart1"/>
    <dgm:cxn modelId="{52FA058E-17D8-474D-A8D2-A74E72B6C5B2}" type="presOf" srcId="{8B8C7C6A-5846-48C1-88E7-19D9762E90F3}" destId="{AF3E3B5F-41C2-4C34-B6A5-47629ED894AE}" srcOrd="1" destOrd="0" presId="urn:microsoft.com/office/officeart/2005/8/layout/orgChart1"/>
    <dgm:cxn modelId="{5CB3EB45-21D1-4CAB-901F-215E71BC7656}" type="presOf" srcId="{C94927C5-6404-4ED2-9D75-BA8BC51CA60B}" destId="{00828079-CCE7-401B-A3B2-179EE679F7EC}" srcOrd="1" destOrd="0" presId="urn:microsoft.com/office/officeart/2005/8/layout/orgChart1"/>
    <dgm:cxn modelId="{AFBFF8EE-242F-4BD4-95D9-F60776CA4C19}" type="presOf" srcId="{C94927C5-6404-4ED2-9D75-BA8BC51CA60B}" destId="{96C0725E-112B-49A0-ACF6-64249D4C4CF5}" srcOrd="0" destOrd="0" presId="urn:microsoft.com/office/officeart/2005/8/layout/orgChart1"/>
    <dgm:cxn modelId="{E5BA7B65-BBC2-4843-BC0F-03DA29BE2240}" type="presOf" srcId="{56AD8997-46A3-40A8-8978-62907462619E}" destId="{FC6167C8-188C-459C-A369-FA8A28F7CF40}" srcOrd="0" destOrd="0" presId="urn:microsoft.com/office/officeart/2005/8/layout/orgChart1"/>
    <dgm:cxn modelId="{31ABC29C-9AE8-49B4-9811-B8EC553B4FC8}" srcId="{4777D007-D569-4FBC-B2DE-91160954D53E}" destId="{C94927C5-6404-4ED2-9D75-BA8BC51CA60B}" srcOrd="0" destOrd="0" parTransId="{4823B5F1-75C1-4ACF-905E-562EDD034A63}" sibTransId="{59B43422-CF7B-454B-966A-F764E2ACEAA5}"/>
    <dgm:cxn modelId="{5878077F-6327-4118-B700-1EB0A37831D1}" type="presOf" srcId="{4777D007-D569-4FBC-B2DE-91160954D53E}" destId="{40E80D9C-C0D6-40C8-B6F1-4C3ED0FFBEE2}" srcOrd="0" destOrd="0" presId="urn:microsoft.com/office/officeart/2005/8/layout/orgChart1"/>
    <dgm:cxn modelId="{A60707D6-29B6-4B7C-B1F8-08CD81AAC778}" type="presOf" srcId="{0D1AB6EB-BA3F-4A61-BC84-3ABA6624CD4D}" destId="{020343DF-D9A0-4253-BDC4-CFDFA35EF459}" srcOrd="0" destOrd="0" presId="urn:microsoft.com/office/officeart/2005/8/layout/orgChart1"/>
    <dgm:cxn modelId="{BB8B60D0-3773-4C94-A9DE-58AF97EDB8DE}" srcId="{C94927C5-6404-4ED2-9D75-BA8BC51CA60B}" destId="{8B8C7C6A-5846-48C1-88E7-19D9762E90F3}" srcOrd="0" destOrd="0" parTransId="{0D1AB6EB-BA3F-4A61-BC84-3ABA6624CD4D}" sibTransId="{EF98F7BC-7D44-4CF8-A9DB-29524640F3C2}"/>
    <dgm:cxn modelId="{07F9FBE9-3C88-4B58-AB9D-2E303F858B92}" type="presOf" srcId="{56AD8997-46A3-40A8-8978-62907462619E}" destId="{DB2B22B1-BDCD-4930-83A3-EE2119CE1584}" srcOrd="1" destOrd="0" presId="urn:microsoft.com/office/officeart/2005/8/layout/orgChart1"/>
    <dgm:cxn modelId="{4F4D2BE8-F96F-40F3-9EFB-5B8FBF7974C2}" srcId="{C94927C5-6404-4ED2-9D75-BA8BC51CA60B}" destId="{56AD8997-46A3-40A8-8978-62907462619E}" srcOrd="1" destOrd="0" parTransId="{014CD430-55BD-4FC4-A9FB-35285DE06787}" sibTransId="{4824B954-E6E4-42ED-B4D4-32C773CC641C}"/>
    <dgm:cxn modelId="{6020F258-FDDF-4F27-A512-EA9491971777}" type="presOf" srcId="{8B8C7C6A-5846-48C1-88E7-19D9762E90F3}" destId="{4D192F79-47E8-4942-B339-32B6AFCF83E6}" srcOrd="0" destOrd="0" presId="urn:microsoft.com/office/officeart/2005/8/layout/orgChart1"/>
    <dgm:cxn modelId="{4566A043-F430-44C5-83B3-39408AA20C0C}" type="presParOf" srcId="{40E80D9C-C0D6-40C8-B6F1-4C3ED0FFBEE2}" destId="{5D423DFD-B892-4875-96E9-82553BBCD860}" srcOrd="0" destOrd="0" presId="urn:microsoft.com/office/officeart/2005/8/layout/orgChart1"/>
    <dgm:cxn modelId="{8A4BD2D6-5346-4B65-8000-0B60408A5A55}" type="presParOf" srcId="{5D423DFD-B892-4875-96E9-82553BBCD860}" destId="{3019C66B-F7A1-4EF9-954B-C0439B019388}" srcOrd="0" destOrd="0" presId="urn:microsoft.com/office/officeart/2005/8/layout/orgChart1"/>
    <dgm:cxn modelId="{48E35E46-75BC-4FEC-8725-893C16DF430D}" type="presParOf" srcId="{3019C66B-F7A1-4EF9-954B-C0439B019388}" destId="{96C0725E-112B-49A0-ACF6-64249D4C4CF5}" srcOrd="0" destOrd="0" presId="urn:microsoft.com/office/officeart/2005/8/layout/orgChart1"/>
    <dgm:cxn modelId="{0EB3BD9F-1D12-4368-88CD-20D01FFC9B91}" type="presParOf" srcId="{3019C66B-F7A1-4EF9-954B-C0439B019388}" destId="{00828079-CCE7-401B-A3B2-179EE679F7EC}" srcOrd="1" destOrd="0" presId="urn:microsoft.com/office/officeart/2005/8/layout/orgChart1"/>
    <dgm:cxn modelId="{AEF1CFB5-9DED-47FF-90C7-E0E05844F13A}" type="presParOf" srcId="{5D423DFD-B892-4875-96E9-82553BBCD860}" destId="{BB498242-893D-4DD0-8926-C56A154B98B1}" srcOrd="1" destOrd="0" presId="urn:microsoft.com/office/officeart/2005/8/layout/orgChart1"/>
    <dgm:cxn modelId="{9CB4F682-757A-4877-9749-286513874B59}" type="presParOf" srcId="{BB498242-893D-4DD0-8926-C56A154B98B1}" destId="{020343DF-D9A0-4253-BDC4-CFDFA35EF459}" srcOrd="0" destOrd="0" presId="urn:microsoft.com/office/officeart/2005/8/layout/orgChart1"/>
    <dgm:cxn modelId="{58A0CE4C-250D-4D29-97B0-C55E50CBEA7A}" type="presParOf" srcId="{BB498242-893D-4DD0-8926-C56A154B98B1}" destId="{F21879E2-EBF8-4465-917A-B2CE8493FDA0}" srcOrd="1" destOrd="0" presId="urn:microsoft.com/office/officeart/2005/8/layout/orgChart1"/>
    <dgm:cxn modelId="{D0915F1F-C153-4F04-9797-A2263CB6DE0D}" type="presParOf" srcId="{F21879E2-EBF8-4465-917A-B2CE8493FDA0}" destId="{EFAE3375-EC23-49BF-A68D-ADF20D7A4F59}" srcOrd="0" destOrd="0" presId="urn:microsoft.com/office/officeart/2005/8/layout/orgChart1"/>
    <dgm:cxn modelId="{01254FA3-9F69-4F36-BACE-143EDFF2E6F2}" type="presParOf" srcId="{EFAE3375-EC23-49BF-A68D-ADF20D7A4F59}" destId="{4D192F79-47E8-4942-B339-32B6AFCF83E6}" srcOrd="0" destOrd="0" presId="urn:microsoft.com/office/officeart/2005/8/layout/orgChart1"/>
    <dgm:cxn modelId="{73CD39A9-2971-4363-9F31-46A3C802D40F}" type="presParOf" srcId="{EFAE3375-EC23-49BF-A68D-ADF20D7A4F59}" destId="{AF3E3B5F-41C2-4C34-B6A5-47629ED894AE}" srcOrd="1" destOrd="0" presId="urn:microsoft.com/office/officeart/2005/8/layout/orgChart1"/>
    <dgm:cxn modelId="{C2C775B1-C8CA-4C57-B8B9-1F607A2E587A}" type="presParOf" srcId="{F21879E2-EBF8-4465-917A-B2CE8493FDA0}" destId="{A3A5411B-C8BC-4A7B-8D3E-5F0395502335}" srcOrd="1" destOrd="0" presId="urn:microsoft.com/office/officeart/2005/8/layout/orgChart1"/>
    <dgm:cxn modelId="{49FF3DA3-B1DA-469D-9EBB-3D4618D0A052}" type="presParOf" srcId="{F21879E2-EBF8-4465-917A-B2CE8493FDA0}" destId="{973FB594-7C90-4182-A6AC-78C101610091}" srcOrd="2" destOrd="0" presId="urn:microsoft.com/office/officeart/2005/8/layout/orgChart1"/>
    <dgm:cxn modelId="{8C64D6DA-7D4B-4F26-B925-55CE5D547B99}" type="presParOf" srcId="{BB498242-893D-4DD0-8926-C56A154B98B1}" destId="{D336AC4F-89CF-4896-8F63-007A63630662}" srcOrd="2" destOrd="0" presId="urn:microsoft.com/office/officeart/2005/8/layout/orgChart1"/>
    <dgm:cxn modelId="{CF731F67-8B94-43DB-B163-8147089A5AB2}" type="presParOf" srcId="{BB498242-893D-4DD0-8926-C56A154B98B1}" destId="{0BED09C4-D25E-49C0-AEE9-3553C3A642FD}" srcOrd="3" destOrd="0" presId="urn:microsoft.com/office/officeart/2005/8/layout/orgChart1"/>
    <dgm:cxn modelId="{CE32DFBD-1481-4533-B2D6-A26CDB16BC19}" type="presParOf" srcId="{0BED09C4-D25E-49C0-AEE9-3553C3A642FD}" destId="{294677EC-8379-4728-B062-A76134A56468}" srcOrd="0" destOrd="0" presId="urn:microsoft.com/office/officeart/2005/8/layout/orgChart1"/>
    <dgm:cxn modelId="{6F572898-39AC-4248-AB67-DEE1EB47E575}" type="presParOf" srcId="{294677EC-8379-4728-B062-A76134A56468}" destId="{FC6167C8-188C-459C-A369-FA8A28F7CF40}" srcOrd="0" destOrd="0" presId="urn:microsoft.com/office/officeart/2005/8/layout/orgChart1"/>
    <dgm:cxn modelId="{A585116E-05D2-4E2F-9705-9148FE0A6870}" type="presParOf" srcId="{294677EC-8379-4728-B062-A76134A56468}" destId="{DB2B22B1-BDCD-4930-83A3-EE2119CE1584}" srcOrd="1" destOrd="0" presId="urn:microsoft.com/office/officeart/2005/8/layout/orgChart1"/>
    <dgm:cxn modelId="{B6DED01C-0861-4A5A-A8A1-A4AF5A2ACA2A}" type="presParOf" srcId="{0BED09C4-D25E-49C0-AEE9-3553C3A642FD}" destId="{E5BDB85D-878F-4764-B174-3EC32F85AEB3}" srcOrd="1" destOrd="0" presId="urn:microsoft.com/office/officeart/2005/8/layout/orgChart1"/>
    <dgm:cxn modelId="{70B7B2CE-D434-414B-A4DB-3DA9B2C941E9}" type="presParOf" srcId="{0BED09C4-D25E-49C0-AEE9-3553C3A642FD}" destId="{5084ADFC-4599-4521-9E12-489A4480448E}" srcOrd="2" destOrd="0" presId="urn:microsoft.com/office/officeart/2005/8/layout/orgChart1"/>
    <dgm:cxn modelId="{5B45FD29-E996-4879-8724-5AEB59391893}" type="presParOf" srcId="{5D423DFD-B892-4875-96E9-82553BBCD860}" destId="{8951DD38-7E44-46B3-A1A6-2D28192100F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646F81-263B-431A-B9EF-8D102664199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1077776B-9711-4922-8599-4E815B8A716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黑体" panose="02010609060101010101" pitchFamily="2" charset="-122"/>
              <a:cs typeface="宋体" panose="02010600030101010101" pitchFamily="2" charset="-122"/>
            </a:rPr>
            <a:t>势能</a:t>
          </a:r>
        </a:p>
      </dgm:t>
    </dgm:pt>
    <dgm:pt modelId="{062DC0C4-D610-4795-BFCB-0301C34B74D2}" cxnId="{3F5D2078-71CA-4BCE-AE9A-7506306D3057}" type="parTrans">
      <dgm:prSet/>
      <dgm:spPr/>
      <dgm:t>
        <a:bodyPr/>
        <a:lstStyle/>
        <a:p>
          <a:endParaRPr lang="zh-CN" altLang="en-US"/>
        </a:p>
      </dgm:t>
    </dgm:pt>
    <dgm:pt modelId="{FF7DC4C2-4BC2-437B-9DAE-D45785238541}" cxnId="{3F5D2078-71CA-4BCE-AE9A-7506306D3057}" type="sibTrans">
      <dgm:prSet/>
      <dgm:spPr/>
      <dgm:t>
        <a:bodyPr/>
        <a:lstStyle/>
        <a:p>
          <a:endParaRPr lang="zh-CN" altLang="en-US"/>
        </a:p>
      </dgm:t>
    </dgm:pt>
    <dgm:pt modelId="{B14E3F82-A186-4BC2-9EA1-2A32EFF0B817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黑体" panose="02010609060101010101" pitchFamily="2" charset="-122"/>
              <a:cs typeface="宋体" panose="02010600030101010101" pitchFamily="2" charset="-122"/>
            </a:rPr>
            <a:t>重力势能</a:t>
          </a:r>
        </a:p>
      </dgm:t>
    </dgm:pt>
    <dgm:pt modelId="{D571EF24-835C-41AA-A8B7-A6C3A0B3C991}" cxnId="{9CE57757-2240-450B-8E3F-A29D08A5CBAA}" type="parTrans">
      <dgm:prSet/>
      <dgm:spPr/>
      <dgm:t>
        <a:bodyPr/>
        <a:lstStyle/>
        <a:p>
          <a:endParaRPr lang="zh-CN" altLang="en-US"/>
        </a:p>
      </dgm:t>
    </dgm:pt>
    <dgm:pt modelId="{4542660D-FF0E-4371-AFA3-15CA4EB85D18}" cxnId="{9CE57757-2240-450B-8E3F-A29D08A5CBAA}" type="sibTrans">
      <dgm:prSet/>
      <dgm:spPr/>
      <dgm:t>
        <a:bodyPr/>
        <a:lstStyle/>
        <a:p>
          <a:endParaRPr lang="zh-CN" altLang="en-US"/>
        </a:p>
      </dgm:t>
    </dgm:pt>
    <dgm:pt modelId="{AD2CF23C-B285-4CFA-8E54-85A9D9B2D7A0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黑体" panose="02010609060101010101" pitchFamily="2" charset="-122"/>
              <a:cs typeface="宋体" panose="02010600030101010101" pitchFamily="2" charset="-122"/>
            </a:rPr>
            <a:t>弹性势能</a:t>
          </a:r>
        </a:p>
      </dgm:t>
    </dgm:pt>
    <dgm:pt modelId="{2EC88DB3-A94F-4485-95C5-B6FAF1FCBB0F}" cxnId="{B9C165B7-965D-423A-ADE7-B4F8A426BF7D}" type="parTrans">
      <dgm:prSet/>
      <dgm:spPr/>
      <dgm:t>
        <a:bodyPr/>
        <a:lstStyle/>
        <a:p>
          <a:endParaRPr lang="zh-CN" altLang="en-US"/>
        </a:p>
      </dgm:t>
    </dgm:pt>
    <dgm:pt modelId="{6CB60881-0374-4980-970B-76118AF69AA2}" cxnId="{B9C165B7-965D-423A-ADE7-B4F8A426BF7D}" type="sibTrans">
      <dgm:prSet/>
      <dgm:spPr/>
      <dgm:t>
        <a:bodyPr/>
        <a:lstStyle/>
        <a:p>
          <a:endParaRPr lang="zh-CN" altLang="en-US"/>
        </a:p>
      </dgm:t>
    </dgm:pt>
    <dgm:pt modelId="{0FB6CC0F-3249-4635-8623-8F198169084C}" type="pres">
      <dgm:prSet presAssocID="{25646F81-263B-431A-B9EF-8D102664199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015907B-346E-49BA-AF54-0EF4B2465B8D}" type="pres">
      <dgm:prSet presAssocID="{1077776B-9711-4922-8599-4E815B8A716C}" presName="hierRoot1" presStyleCnt="0">
        <dgm:presLayoutVars>
          <dgm:hierBranch/>
        </dgm:presLayoutVars>
      </dgm:prSet>
      <dgm:spPr/>
    </dgm:pt>
    <dgm:pt modelId="{F08AEB98-F245-4F2E-9DBA-881D91FE5DAE}" type="pres">
      <dgm:prSet presAssocID="{1077776B-9711-4922-8599-4E815B8A716C}" presName="rootComposite1" presStyleCnt="0"/>
      <dgm:spPr/>
    </dgm:pt>
    <dgm:pt modelId="{6E6C8980-1AE9-4916-9867-1EFB96660087}" type="pres">
      <dgm:prSet presAssocID="{1077776B-9711-4922-8599-4E815B8A716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9441175-A224-4DFC-A635-88ED20E54EFB}" type="pres">
      <dgm:prSet presAssocID="{1077776B-9711-4922-8599-4E815B8A716C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6FB6B3AB-1422-4103-8621-C0CF95C811E5}" type="pres">
      <dgm:prSet presAssocID="{1077776B-9711-4922-8599-4E815B8A716C}" presName="hierChild2" presStyleCnt="0"/>
      <dgm:spPr/>
    </dgm:pt>
    <dgm:pt modelId="{68EBF2A1-FCD3-461C-BB2A-478BB5FD7BFB}" type="pres">
      <dgm:prSet presAssocID="{D571EF24-835C-41AA-A8B7-A6C3A0B3C991}" presName="Name35" presStyleLbl="parChTrans1D2" presStyleIdx="0" presStyleCnt="2"/>
      <dgm:spPr/>
      <dgm:t>
        <a:bodyPr/>
        <a:lstStyle/>
        <a:p>
          <a:endParaRPr lang="zh-CN" altLang="en-US"/>
        </a:p>
      </dgm:t>
    </dgm:pt>
    <dgm:pt modelId="{5B78EF95-BDA6-4056-837C-76408970E18E}" type="pres">
      <dgm:prSet presAssocID="{B14E3F82-A186-4BC2-9EA1-2A32EFF0B817}" presName="hierRoot2" presStyleCnt="0">
        <dgm:presLayoutVars>
          <dgm:hierBranch/>
        </dgm:presLayoutVars>
      </dgm:prSet>
      <dgm:spPr/>
    </dgm:pt>
    <dgm:pt modelId="{0A18BB14-99B5-46E4-9AA3-B88F0CCF246C}" type="pres">
      <dgm:prSet presAssocID="{B14E3F82-A186-4BC2-9EA1-2A32EFF0B817}" presName="rootComposite" presStyleCnt="0"/>
      <dgm:spPr/>
    </dgm:pt>
    <dgm:pt modelId="{53F19018-0B08-4CF9-836E-2E689F04823E}" type="pres">
      <dgm:prSet presAssocID="{B14E3F82-A186-4BC2-9EA1-2A32EFF0B817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D3D9280-53C3-4601-B127-534DDA34C184}" type="pres">
      <dgm:prSet presAssocID="{B14E3F82-A186-4BC2-9EA1-2A32EFF0B817}" presName="rootConnector" presStyleLbl="node2" presStyleIdx="0" presStyleCnt="2"/>
      <dgm:spPr/>
      <dgm:t>
        <a:bodyPr/>
        <a:lstStyle/>
        <a:p>
          <a:endParaRPr lang="zh-CN" altLang="en-US"/>
        </a:p>
      </dgm:t>
    </dgm:pt>
    <dgm:pt modelId="{FA3CD0A1-E11C-4293-9B6E-273F76BBACD0}" type="pres">
      <dgm:prSet presAssocID="{B14E3F82-A186-4BC2-9EA1-2A32EFF0B817}" presName="hierChild4" presStyleCnt="0"/>
      <dgm:spPr/>
    </dgm:pt>
    <dgm:pt modelId="{82FF1819-2607-4C9B-BFCF-7CC416B00FC7}" type="pres">
      <dgm:prSet presAssocID="{B14E3F82-A186-4BC2-9EA1-2A32EFF0B817}" presName="hierChild5" presStyleCnt="0"/>
      <dgm:spPr/>
    </dgm:pt>
    <dgm:pt modelId="{EFFC8D20-6861-4032-9F9A-0B06AC17C2B0}" type="pres">
      <dgm:prSet presAssocID="{2EC88DB3-A94F-4485-95C5-B6FAF1FCBB0F}" presName="Name35" presStyleLbl="parChTrans1D2" presStyleIdx="1" presStyleCnt="2"/>
      <dgm:spPr/>
      <dgm:t>
        <a:bodyPr/>
        <a:lstStyle/>
        <a:p>
          <a:endParaRPr lang="zh-CN" altLang="en-US"/>
        </a:p>
      </dgm:t>
    </dgm:pt>
    <dgm:pt modelId="{F075ABFD-A266-411A-96C4-F3A5E2CC7D82}" type="pres">
      <dgm:prSet presAssocID="{AD2CF23C-B285-4CFA-8E54-85A9D9B2D7A0}" presName="hierRoot2" presStyleCnt="0">
        <dgm:presLayoutVars>
          <dgm:hierBranch/>
        </dgm:presLayoutVars>
      </dgm:prSet>
      <dgm:spPr/>
    </dgm:pt>
    <dgm:pt modelId="{CD4F77F6-9ADF-466A-AB98-58276BDDC759}" type="pres">
      <dgm:prSet presAssocID="{AD2CF23C-B285-4CFA-8E54-85A9D9B2D7A0}" presName="rootComposite" presStyleCnt="0"/>
      <dgm:spPr/>
    </dgm:pt>
    <dgm:pt modelId="{E9AE8B53-E321-4E4F-A172-D00308127C8E}" type="pres">
      <dgm:prSet presAssocID="{AD2CF23C-B285-4CFA-8E54-85A9D9B2D7A0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B4F3473-68C1-4B7D-BF89-FF31CE4409E8}" type="pres">
      <dgm:prSet presAssocID="{AD2CF23C-B285-4CFA-8E54-85A9D9B2D7A0}" presName="rootConnector" presStyleLbl="node2" presStyleIdx="1" presStyleCnt="2"/>
      <dgm:spPr/>
      <dgm:t>
        <a:bodyPr/>
        <a:lstStyle/>
        <a:p>
          <a:endParaRPr lang="zh-CN" altLang="en-US"/>
        </a:p>
      </dgm:t>
    </dgm:pt>
    <dgm:pt modelId="{9413E8A9-7AEE-462D-B2EC-9B8259FC18D4}" type="pres">
      <dgm:prSet presAssocID="{AD2CF23C-B285-4CFA-8E54-85A9D9B2D7A0}" presName="hierChild4" presStyleCnt="0"/>
      <dgm:spPr/>
    </dgm:pt>
    <dgm:pt modelId="{A60B5ED3-11AC-47A4-97C9-01141BC27E57}" type="pres">
      <dgm:prSet presAssocID="{AD2CF23C-B285-4CFA-8E54-85A9D9B2D7A0}" presName="hierChild5" presStyleCnt="0"/>
      <dgm:spPr/>
    </dgm:pt>
    <dgm:pt modelId="{4F130BBD-96D7-41AE-B11B-EF9D975DB629}" type="pres">
      <dgm:prSet presAssocID="{1077776B-9711-4922-8599-4E815B8A716C}" presName="hierChild3" presStyleCnt="0"/>
      <dgm:spPr/>
    </dgm:pt>
  </dgm:ptLst>
  <dgm:cxnLst>
    <dgm:cxn modelId="{5B1E2C60-3D07-4F2E-91D7-5DA4E073FCD1}" type="presOf" srcId="{1077776B-9711-4922-8599-4E815B8A716C}" destId="{49441175-A224-4DFC-A635-88ED20E54EFB}" srcOrd="1" destOrd="0" presId="urn:microsoft.com/office/officeart/2005/8/layout/orgChart1"/>
    <dgm:cxn modelId="{6C361A90-2E61-4D93-9E78-355569DEE55F}" type="presOf" srcId="{B14E3F82-A186-4BC2-9EA1-2A32EFF0B817}" destId="{DD3D9280-53C3-4601-B127-534DDA34C184}" srcOrd="1" destOrd="0" presId="urn:microsoft.com/office/officeart/2005/8/layout/orgChart1"/>
    <dgm:cxn modelId="{A193DB43-5840-4717-B86D-72D145E0F0DB}" type="presOf" srcId="{25646F81-263B-431A-B9EF-8D102664199A}" destId="{0FB6CC0F-3249-4635-8623-8F198169084C}" srcOrd="0" destOrd="0" presId="urn:microsoft.com/office/officeart/2005/8/layout/orgChart1"/>
    <dgm:cxn modelId="{B9C165B7-965D-423A-ADE7-B4F8A426BF7D}" srcId="{1077776B-9711-4922-8599-4E815B8A716C}" destId="{AD2CF23C-B285-4CFA-8E54-85A9D9B2D7A0}" srcOrd="1" destOrd="0" parTransId="{2EC88DB3-A94F-4485-95C5-B6FAF1FCBB0F}" sibTransId="{6CB60881-0374-4980-970B-76118AF69AA2}"/>
    <dgm:cxn modelId="{864A03B9-70E0-422A-9320-ED1BA06EE58B}" type="presOf" srcId="{B14E3F82-A186-4BC2-9EA1-2A32EFF0B817}" destId="{53F19018-0B08-4CF9-836E-2E689F04823E}" srcOrd="0" destOrd="0" presId="urn:microsoft.com/office/officeart/2005/8/layout/orgChart1"/>
    <dgm:cxn modelId="{985EE3E2-F9CF-455B-B198-31676EB397E4}" type="presOf" srcId="{AD2CF23C-B285-4CFA-8E54-85A9D9B2D7A0}" destId="{DB4F3473-68C1-4B7D-BF89-FF31CE4409E8}" srcOrd="1" destOrd="0" presId="urn:microsoft.com/office/officeart/2005/8/layout/orgChart1"/>
    <dgm:cxn modelId="{1A5CE75F-9E30-4097-80D3-107DB189EB04}" type="presOf" srcId="{D571EF24-835C-41AA-A8B7-A6C3A0B3C991}" destId="{68EBF2A1-FCD3-461C-BB2A-478BB5FD7BFB}" srcOrd="0" destOrd="0" presId="urn:microsoft.com/office/officeart/2005/8/layout/orgChart1"/>
    <dgm:cxn modelId="{3F5D2078-71CA-4BCE-AE9A-7506306D3057}" srcId="{25646F81-263B-431A-B9EF-8D102664199A}" destId="{1077776B-9711-4922-8599-4E815B8A716C}" srcOrd="0" destOrd="0" parTransId="{062DC0C4-D610-4795-BFCB-0301C34B74D2}" sibTransId="{FF7DC4C2-4BC2-437B-9DAE-D45785238541}"/>
    <dgm:cxn modelId="{9CE57757-2240-450B-8E3F-A29D08A5CBAA}" srcId="{1077776B-9711-4922-8599-4E815B8A716C}" destId="{B14E3F82-A186-4BC2-9EA1-2A32EFF0B817}" srcOrd="0" destOrd="0" parTransId="{D571EF24-835C-41AA-A8B7-A6C3A0B3C991}" sibTransId="{4542660D-FF0E-4371-AFA3-15CA4EB85D18}"/>
    <dgm:cxn modelId="{A8B2D063-8BB6-4A03-A5C8-739317036458}" type="presOf" srcId="{2EC88DB3-A94F-4485-95C5-B6FAF1FCBB0F}" destId="{EFFC8D20-6861-4032-9F9A-0B06AC17C2B0}" srcOrd="0" destOrd="0" presId="urn:microsoft.com/office/officeart/2005/8/layout/orgChart1"/>
    <dgm:cxn modelId="{B4865782-E2A4-415C-89E2-F7BF15862DEC}" type="presOf" srcId="{AD2CF23C-B285-4CFA-8E54-85A9D9B2D7A0}" destId="{E9AE8B53-E321-4E4F-A172-D00308127C8E}" srcOrd="0" destOrd="0" presId="urn:microsoft.com/office/officeart/2005/8/layout/orgChart1"/>
    <dgm:cxn modelId="{C8A60A09-E6D5-4033-83CB-54FE9687A64E}" type="presOf" srcId="{1077776B-9711-4922-8599-4E815B8A716C}" destId="{6E6C8980-1AE9-4916-9867-1EFB96660087}" srcOrd="0" destOrd="0" presId="urn:microsoft.com/office/officeart/2005/8/layout/orgChart1"/>
    <dgm:cxn modelId="{9C137286-6ACA-408F-8703-3D404A70CDDA}" type="presParOf" srcId="{0FB6CC0F-3249-4635-8623-8F198169084C}" destId="{F015907B-346E-49BA-AF54-0EF4B2465B8D}" srcOrd="0" destOrd="0" presId="urn:microsoft.com/office/officeart/2005/8/layout/orgChart1"/>
    <dgm:cxn modelId="{901CF122-59CD-471F-94DC-417D36DA80A0}" type="presParOf" srcId="{F015907B-346E-49BA-AF54-0EF4B2465B8D}" destId="{F08AEB98-F245-4F2E-9DBA-881D91FE5DAE}" srcOrd="0" destOrd="0" presId="urn:microsoft.com/office/officeart/2005/8/layout/orgChart1"/>
    <dgm:cxn modelId="{7353F3E3-96EC-465E-AE24-3B97299D5DDE}" type="presParOf" srcId="{F08AEB98-F245-4F2E-9DBA-881D91FE5DAE}" destId="{6E6C8980-1AE9-4916-9867-1EFB96660087}" srcOrd="0" destOrd="0" presId="urn:microsoft.com/office/officeart/2005/8/layout/orgChart1"/>
    <dgm:cxn modelId="{0A2089CE-78F0-4504-B7D8-499AF6B47A00}" type="presParOf" srcId="{F08AEB98-F245-4F2E-9DBA-881D91FE5DAE}" destId="{49441175-A224-4DFC-A635-88ED20E54EFB}" srcOrd="1" destOrd="0" presId="urn:microsoft.com/office/officeart/2005/8/layout/orgChart1"/>
    <dgm:cxn modelId="{36C00F2F-2866-4E88-B621-B94AD0591112}" type="presParOf" srcId="{F015907B-346E-49BA-AF54-0EF4B2465B8D}" destId="{6FB6B3AB-1422-4103-8621-C0CF95C811E5}" srcOrd="1" destOrd="0" presId="urn:microsoft.com/office/officeart/2005/8/layout/orgChart1"/>
    <dgm:cxn modelId="{7BF67FBD-E91F-4DE1-866A-3AE16A0CB6AA}" type="presParOf" srcId="{6FB6B3AB-1422-4103-8621-C0CF95C811E5}" destId="{68EBF2A1-FCD3-461C-BB2A-478BB5FD7BFB}" srcOrd="0" destOrd="0" presId="urn:microsoft.com/office/officeart/2005/8/layout/orgChart1"/>
    <dgm:cxn modelId="{0AA4BEF9-801C-4528-BE88-63AB2CFA0AC1}" type="presParOf" srcId="{6FB6B3AB-1422-4103-8621-C0CF95C811E5}" destId="{5B78EF95-BDA6-4056-837C-76408970E18E}" srcOrd="1" destOrd="0" presId="urn:microsoft.com/office/officeart/2005/8/layout/orgChart1"/>
    <dgm:cxn modelId="{A154315F-9E72-4B72-ACA3-0C3BD6AA0535}" type="presParOf" srcId="{5B78EF95-BDA6-4056-837C-76408970E18E}" destId="{0A18BB14-99B5-46E4-9AA3-B88F0CCF246C}" srcOrd="0" destOrd="0" presId="urn:microsoft.com/office/officeart/2005/8/layout/orgChart1"/>
    <dgm:cxn modelId="{8A6ECB53-A13A-418A-AF00-D611CDFC5D16}" type="presParOf" srcId="{0A18BB14-99B5-46E4-9AA3-B88F0CCF246C}" destId="{53F19018-0B08-4CF9-836E-2E689F04823E}" srcOrd="0" destOrd="0" presId="urn:microsoft.com/office/officeart/2005/8/layout/orgChart1"/>
    <dgm:cxn modelId="{5CF975AA-5B0A-4E11-B430-759179C19F1A}" type="presParOf" srcId="{0A18BB14-99B5-46E4-9AA3-B88F0CCF246C}" destId="{DD3D9280-53C3-4601-B127-534DDA34C184}" srcOrd="1" destOrd="0" presId="urn:microsoft.com/office/officeart/2005/8/layout/orgChart1"/>
    <dgm:cxn modelId="{7376CCCA-0431-4391-B4AB-9CA4CC7D77F4}" type="presParOf" srcId="{5B78EF95-BDA6-4056-837C-76408970E18E}" destId="{FA3CD0A1-E11C-4293-9B6E-273F76BBACD0}" srcOrd="1" destOrd="0" presId="urn:microsoft.com/office/officeart/2005/8/layout/orgChart1"/>
    <dgm:cxn modelId="{964D9D21-47D2-4EE0-8DC3-F843030DA3B4}" type="presParOf" srcId="{5B78EF95-BDA6-4056-837C-76408970E18E}" destId="{82FF1819-2607-4C9B-BFCF-7CC416B00FC7}" srcOrd="2" destOrd="0" presId="urn:microsoft.com/office/officeart/2005/8/layout/orgChart1"/>
    <dgm:cxn modelId="{D498B216-1C1F-4901-9836-CA564463A0A6}" type="presParOf" srcId="{6FB6B3AB-1422-4103-8621-C0CF95C811E5}" destId="{EFFC8D20-6861-4032-9F9A-0B06AC17C2B0}" srcOrd="2" destOrd="0" presId="urn:microsoft.com/office/officeart/2005/8/layout/orgChart1"/>
    <dgm:cxn modelId="{6EFE4166-4C6F-4ECD-A4A7-43505C83F26E}" type="presParOf" srcId="{6FB6B3AB-1422-4103-8621-C0CF95C811E5}" destId="{F075ABFD-A266-411A-96C4-F3A5E2CC7D82}" srcOrd="3" destOrd="0" presId="urn:microsoft.com/office/officeart/2005/8/layout/orgChart1"/>
    <dgm:cxn modelId="{14EC77AF-3183-4B3E-B3A6-96A592EB477C}" type="presParOf" srcId="{F075ABFD-A266-411A-96C4-F3A5E2CC7D82}" destId="{CD4F77F6-9ADF-466A-AB98-58276BDDC759}" srcOrd="0" destOrd="0" presId="urn:microsoft.com/office/officeart/2005/8/layout/orgChart1"/>
    <dgm:cxn modelId="{3256298E-D312-4847-9413-1EF8F9FC7C00}" type="presParOf" srcId="{CD4F77F6-9ADF-466A-AB98-58276BDDC759}" destId="{E9AE8B53-E321-4E4F-A172-D00308127C8E}" srcOrd="0" destOrd="0" presId="urn:microsoft.com/office/officeart/2005/8/layout/orgChart1"/>
    <dgm:cxn modelId="{036D9757-2581-4C06-BA10-7B3E6D364E9C}" type="presParOf" srcId="{CD4F77F6-9ADF-466A-AB98-58276BDDC759}" destId="{DB4F3473-68C1-4B7D-BF89-FF31CE4409E8}" srcOrd="1" destOrd="0" presId="urn:microsoft.com/office/officeart/2005/8/layout/orgChart1"/>
    <dgm:cxn modelId="{1CAA6FED-C963-4C91-BC60-7EFBB7BA71A7}" type="presParOf" srcId="{F075ABFD-A266-411A-96C4-F3A5E2CC7D82}" destId="{9413E8A9-7AEE-462D-B2EC-9B8259FC18D4}" srcOrd="1" destOrd="0" presId="urn:microsoft.com/office/officeart/2005/8/layout/orgChart1"/>
    <dgm:cxn modelId="{E24B2E20-6E9C-41B2-B615-F2056BCF8C9B}" type="presParOf" srcId="{F075ABFD-A266-411A-96C4-F3A5E2CC7D82}" destId="{A60B5ED3-11AC-47A4-97C9-01141BC27E57}" srcOrd="2" destOrd="0" presId="urn:microsoft.com/office/officeart/2005/8/layout/orgChart1"/>
    <dgm:cxn modelId="{2D6FB3BD-D845-4FF2-AEC8-C85BCA1BD3E9}" type="presParOf" srcId="{F015907B-346E-49BA-AF54-0EF4B2465B8D}" destId="{4F130BBD-96D7-41AE-B11B-EF9D975DB62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4045971" cy="2556833"/>
        <a:chOff x="0" y="0"/>
        <a:chExt cx="4045971" cy="2556833"/>
      </a:xfrm>
    </dsp:grpSpPr>
    <dsp:sp modelId="{020343DF-D9A0-4253-BDC4-CFDFA35EF459}">
      <dsp:nvSpPr>
        <dsp:cNvPr id="5" name="任意多边形 4"/>
        <dsp:cNvSpPr/>
      </dsp:nvSpPr>
      <dsp:spPr bwMode="white">
        <a:xfrm>
          <a:off x="915378" y="1086187"/>
          <a:ext cx="1107607" cy="384459"/>
        </a:xfrm>
        <a:custGeom>
          <a:avLst/>
          <a:gdLst/>
          <a:ahLst/>
          <a:cxnLst/>
          <a:pathLst>
            <a:path w="1744" h="605">
              <a:moveTo>
                <a:pt x="1744" y="0"/>
              </a:moveTo>
              <a:lnTo>
                <a:pt x="1744" y="303"/>
              </a:lnTo>
              <a:lnTo>
                <a:pt x="0" y="303"/>
              </a:lnTo>
              <a:lnTo>
                <a:pt x="0" y="605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915378" y="1086187"/>
        <a:ext cx="1107607" cy="384459"/>
      </dsp:txXfrm>
    </dsp:sp>
    <dsp:sp modelId="{D336AC4F-89CF-4896-8F63-007A63630662}">
      <dsp:nvSpPr>
        <dsp:cNvPr id="8" name="任意多边形 7"/>
        <dsp:cNvSpPr/>
      </dsp:nvSpPr>
      <dsp:spPr bwMode="white">
        <a:xfrm>
          <a:off x="2022985" y="1086187"/>
          <a:ext cx="1107607" cy="384459"/>
        </a:xfrm>
        <a:custGeom>
          <a:avLst/>
          <a:gdLst/>
          <a:ahLst/>
          <a:cxnLst/>
          <a:pathLst>
            <a:path w="1744" h="605">
              <a:moveTo>
                <a:pt x="0" y="0"/>
              </a:moveTo>
              <a:lnTo>
                <a:pt x="0" y="303"/>
              </a:lnTo>
              <a:lnTo>
                <a:pt x="1744" y="303"/>
              </a:lnTo>
              <a:lnTo>
                <a:pt x="1744" y="605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2022985" y="1086187"/>
        <a:ext cx="1107607" cy="384459"/>
      </dsp:txXfrm>
    </dsp:sp>
    <dsp:sp modelId="{96C0725E-112B-49A0-ACF6-64249D4C4CF5}">
      <dsp:nvSpPr>
        <dsp:cNvPr id="3" name="矩形 2"/>
        <dsp:cNvSpPr/>
      </dsp:nvSpPr>
      <dsp:spPr bwMode="white">
        <a:xfrm>
          <a:off x="1107607" y="170809"/>
          <a:ext cx="1830756" cy="915378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29210" tIns="29210" rIns="29210" bIns="29210" anchor="ctr"/>
        <a:lstStyle>
          <a:lvl1pPr algn="ctr">
            <a:defRPr sz="4600"/>
          </a:lvl1pPr>
          <a:lvl2pPr marL="285750" indent="-285750" algn="ctr">
            <a:defRPr sz="3500"/>
          </a:lvl2pPr>
          <a:lvl3pPr marL="571500" indent="-285750" algn="ctr">
            <a:defRPr sz="3500"/>
          </a:lvl3pPr>
          <a:lvl4pPr marL="857250" indent="-285750" algn="ctr">
            <a:defRPr sz="3500"/>
          </a:lvl4pPr>
          <a:lvl5pPr marL="1143000" indent="-285750" algn="ctr">
            <a:defRPr sz="3500"/>
          </a:lvl5pPr>
          <a:lvl6pPr marL="1428750" indent="-285750" algn="ctr">
            <a:defRPr sz="3500"/>
          </a:lvl6pPr>
          <a:lvl7pPr marL="1714500" indent="-285750" algn="ctr">
            <a:defRPr sz="3500"/>
          </a:lvl7pPr>
          <a:lvl8pPr marL="2000250" indent="-285750" algn="ctr">
            <a:defRPr sz="3500"/>
          </a:lvl8pPr>
          <a:lvl9pPr marL="2286000" indent="-285750" algn="ctr">
            <a:defRPr sz="3500"/>
          </a:lvl9pPr>
        </a:lstStyle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黑体" panose="02010609060101010101" pitchFamily="2" charset="-122"/>
              <a:cs typeface="宋体" panose="02010600030101010101" pitchFamily="2" charset="-122"/>
            </a:rPr>
            <a:t>机械能</a:t>
          </a:r>
        </a:p>
      </dsp:txBody>
      <dsp:txXfrm>
        <a:off x="1107607" y="170809"/>
        <a:ext cx="1830756" cy="915378"/>
      </dsp:txXfrm>
    </dsp:sp>
    <dsp:sp modelId="{4D192F79-47E8-4942-B339-32B6AFCF83E6}">
      <dsp:nvSpPr>
        <dsp:cNvPr id="6" name="矩形 5"/>
        <dsp:cNvSpPr/>
      </dsp:nvSpPr>
      <dsp:spPr bwMode="white">
        <a:xfrm>
          <a:off x="0" y="1470646"/>
          <a:ext cx="1830756" cy="915378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29210" tIns="29210" rIns="29210" bIns="29210" anchor="ctr"/>
        <a:lstStyle>
          <a:lvl1pPr algn="ctr">
            <a:defRPr sz="4600"/>
          </a:lvl1pPr>
          <a:lvl2pPr marL="285750" indent="-285750" algn="ctr">
            <a:defRPr sz="3500"/>
          </a:lvl2pPr>
          <a:lvl3pPr marL="571500" indent="-285750" algn="ctr">
            <a:defRPr sz="3500"/>
          </a:lvl3pPr>
          <a:lvl4pPr marL="857250" indent="-285750" algn="ctr">
            <a:defRPr sz="3500"/>
          </a:lvl4pPr>
          <a:lvl5pPr marL="1143000" indent="-285750" algn="ctr">
            <a:defRPr sz="3500"/>
          </a:lvl5pPr>
          <a:lvl6pPr marL="1428750" indent="-285750" algn="ctr">
            <a:defRPr sz="3500"/>
          </a:lvl6pPr>
          <a:lvl7pPr marL="1714500" indent="-285750" algn="ctr">
            <a:defRPr sz="3500"/>
          </a:lvl7pPr>
          <a:lvl8pPr marL="2000250" indent="-285750" algn="ctr">
            <a:defRPr sz="3500"/>
          </a:lvl8pPr>
          <a:lvl9pPr marL="2286000" indent="-285750" algn="ctr">
            <a:defRPr sz="3500"/>
          </a:lvl9pPr>
        </a:lstStyle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黑体" panose="02010609060101010101" pitchFamily="2" charset="-122"/>
              <a:cs typeface="宋体" panose="02010600030101010101" pitchFamily="2" charset="-122"/>
            </a:rPr>
            <a:t>动能</a:t>
          </a:r>
        </a:p>
      </dsp:txBody>
      <dsp:txXfrm>
        <a:off x="0" y="1470646"/>
        <a:ext cx="1830756" cy="915378"/>
      </dsp:txXfrm>
    </dsp:sp>
    <dsp:sp modelId="{FC6167C8-188C-459C-A369-FA8A28F7CF40}">
      <dsp:nvSpPr>
        <dsp:cNvPr id="9" name="矩形 8"/>
        <dsp:cNvSpPr/>
      </dsp:nvSpPr>
      <dsp:spPr bwMode="white">
        <a:xfrm>
          <a:off x="2215215" y="1470646"/>
          <a:ext cx="1830756" cy="915378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29210" tIns="29210" rIns="29210" bIns="29210" anchor="ctr"/>
        <a:lstStyle>
          <a:lvl1pPr algn="ctr">
            <a:defRPr sz="4600"/>
          </a:lvl1pPr>
          <a:lvl2pPr marL="285750" indent="-285750" algn="ctr">
            <a:defRPr sz="3500"/>
          </a:lvl2pPr>
          <a:lvl3pPr marL="571500" indent="-285750" algn="ctr">
            <a:defRPr sz="3500"/>
          </a:lvl3pPr>
          <a:lvl4pPr marL="857250" indent="-285750" algn="ctr">
            <a:defRPr sz="3500"/>
          </a:lvl4pPr>
          <a:lvl5pPr marL="1143000" indent="-285750" algn="ctr">
            <a:defRPr sz="3500"/>
          </a:lvl5pPr>
          <a:lvl6pPr marL="1428750" indent="-285750" algn="ctr">
            <a:defRPr sz="3500"/>
          </a:lvl6pPr>
          <a:lvl7pPr marL="1714500" indent="-285750" algn="ctr">
            <a:defRPr sz="3500"/>
          </a:lvl7pPr>
          <a:lvl8pPr marL="2000250" indent="-285750" algn="ctr">
            <a:defRPr sz="3500"/>
          </a:lvl8pPr>
          <a:lvl9pPr marL="2286000" indent="-285750" algn="ctr">
            <a:defRPr sz="3500"/>
          </a:lvl9pPr>
        </a:lstStyle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黑体" panose="02010609060101010101" pitchFamily="2" charset="-122"/>
              <a:cs typeface="宋体" panose="02010600030101010101" pitchFamily="2" charset="-122"/>
            </a:rPr>
            <a:t>势能</a:t>
          </a:r>
        </a:p>
      </dsp:txBody>
      <dsp:txXfrm>
        <a:off x="2215215" y="1470646"/>
        <a:ext cx="1830756" cy="915378"/>
      </dsp:txXfrm>
    </dsp:sp>
    <dsp:sp modelId="{00828079-CCE7-401B-A3B2-179EE679F7EC}">
      <dsp:nvSpPr>
        <dsp:cNvPr id="4" name="矩形 3" hidden="1"/>
        <dsp:cNvSpPr/>
      </dsp:nvSpPr>
      <dsp:spPr>
        <a:xfrm>
          <a:off x="2572212" y="170809"/>
          <a:ext cx="366151" cy="915378"/>
        </a:xfrm>
        <a:prstGeom prst="rect">
          <a:avLst/>
        </a:prstGeom>
      </dsp:spPr>
      <dsp:txXfrm>
        <a:off x="2572212" y="170809"/>
        <a:ext cx="366151" cy="915378"/>
      </dsp:txXfrm>
    </dsp:sp>
    <dsp:sp modelId="{AF3E3B5F-41C2-4C34-B6A5-47629ED894AE}">
      <dsp:nvSpPr>
        <dsp:cNvPr id="7" name="矩形 6" hidden="1"/>
        <dsp:cNvSpPr/>
      </dsp:nvSpPr>
      <dsp:spPr>
        <a:xfrm>
          <a:off x="1464605" y="1470646"/>
          <a:ext cx="366151" cy="915378"/>
        </a:xfrm>
        <a:prstGeom prst="rect">
          <a:avLst/>
        </a:prstGeom>
      </dsp:spPr>
      <dsp:txXfrm>
        <a:off x="1464605" y="1470646"/>
        <a:ext cx="366151" cy="915378"/>
      </dsp:txXfrm>
    </dsp:sp>
    <dsp:sp modelId="{DB2B22B1-BDCD-4930-83A3-EE2119CE1584}">
      <dsp:nvSpPr>
        <dsp:cNvPr id="10" name="矩形 9" hidden="1"/>
        <dsp:cNvSpPr/>
      </dsp:nvSpPr>
      <dsp:spPr>
        <a:xfrm>
          <a:off x="3679819" y="1470646"/>
          <a:ext cx="366151" cy="915378"/>
        </a:xfrm>
        <a:prstGeom prst="rect">
          <a:avLst/>
        </a:prstGeom>
      </dsp:spPr>
      <dsp:txXfrm>
        <a:off x="3679819" y="1470646"/>
        <a:ext cx="366151" cy="9153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4045971" cy="2556833"/>
        <a:chOff x="0" y="0"/>
        <a:chExt cx="4045971" cy="2556833"/>
      </a:xfrm>
    </dsp:grpSpPr>
    <dsp:sp modelId="{68EBF2A1-FCD3-461C-BB2A-478BB5FD7BFB}">
      <dsp:nvSpPr>
        <dsp:cNvPr id="5" name="任意多边形 4"/>
        <dsp:cNvSpPr/>
      </dsp:nvSpPr>
      <dsp:spPr bwMode="white">
        <a:xfrm>
          <a:off x="915378" y="1086187"/>
          <a:ext cx="1107607" cy="384459"/>
        </a:xfrm>
        <a:custGeom>
          <a:avLst/>
          <a:gdLst/>
          <a:ahLst/>
          <a:cxnLst/>
          <a:pathLst>
            <a:path w="1744" h="605">
              <a:moveTo>
                <a:pt x="1744" y="0"/>
              </a:moveTo>
              <a:lnTo>
                <a:pt x="1744" y="303"/>
              </a:lnTo>
              <a:lnTo>
                <a:pt x="0" y="303"/>
              </a:lnTo>
              <a:lnTo>
                <a:pt x="0" y="605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915378" y="1086187"/>
        <a:ext cx="1107607" cy="384459"/>
      </dsp:txXfrm>
    </dsp:sp>
    <dsp:sp modelId="{EFFC8D20-6861-4032-9F9A-0B06AC17C2B0}">
      <dsp:nvSpPr>
        <dsp:cNvPr id="8" name="任意多边形 7"/>
        <dsp:cNvSpPr/>
      </dsp:nvSpPr>
      <dsp:spPr bwMode="white">
        <a:xfrm>
          <a:off x="2022985" y="1086187"/>
          <a:ext cx="1107607" cy="384459"/>
        </a:xfrm>
        <a:custGeom>
          <a:avLst/>
          <a:gdLst/>
          <a:ahLst/>
          <a:cxnLst/>
          <a:pathLst>
            <a:path w="1744" h="605">
              <a:moveTo>
                <a:pt x="0" y="0"/>
              </a:moveTo>
              <a:lnTo>
                <a:pt x="0" y="303"/>
              </a:lnTo>
              <a:lnTo>
                <a:pt x="1744" y="303"/>
              </a:lnTo>
              <a:lnTo>
                <a:pt x="1744" y="605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2022985" y="1086187"/>
        <a:ext cx="1107607" cy="384459"/>
      </dsp:txXfrm>
    </dsp:sp>
    <dsp:sp modelId="{6E6C8980-1AE9-4916-9867-1EFB96660087}">
      <dsp:nvSpPr>
        <dsp:cNvPr id="3" name="矩形 2"/>
        <dsp:cNvSpPr/>
      </dsp:nvSpPr>
      <dsp:spPr bwMode="white">
        <a:xfrm>
          <a:off x="1107607" y="170809"/>
          <a:ext cx="1830756" cy="915378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22225" tIns="22225" rIns="22225" bIns="22225" anchor="ctr"/>
        <a:lstStyle>
          <a:lvl1pPr algn="ctr">
            <a:defRPr sz="3500"/>
          </a:lvl1pPr>
          <a:lvl2pPr marL="228600" indent="-228600" algn="ctr">
            <a:defRPr sz="2700"/>
          </a:lvl2pPr>
          <a:lvl3pPr marL="457200" indent="-228600" algn="ctr">
            <a:defRPr sz="2700"/>
          </a:lvl3pPr>
          <a:lvl4pPr marL="685800" indent="-228600" algn="ctr">
            <a:defRPr sz="2700"/>
          </a:lvl4pPr>
          <a:lvl5pPr marL="914400" indent="-228600" algn="ctr">
            <a:defRPr sz="2700"/>
          </a:lvl5pPr>
          <a:lvl6pPr marL="1143000" indent="-228600" algn="ctr">
            <a:defRPr sz="2700"/>
          </a:lvl6pPr>
          <a:lvl7pPr marL="1371600" indent="-228600" algn="ctr">
            <a:defRPr sz="2700"/>
          </a:lvl7pPr>
          <a:lvl8pPr marL="1600200" indent="-228600" algn="ctr">
            <a:defRPr sz="2700"/>
          </a:lvl8pPr>
          <a:lvl9pPr marL="1828800" indent="-228600" algn="ctr">
            <a:defRPr sz="2700"/>
          </a:lvl9pPr>
        </a:lstStyle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黑体" panose="02010609060101010101" pitchFamily="2" charset="-122"/>
              <a:cs typeface="宋体" panose="02010600030101010101" pitchFamily="2" charset="-122"/>
            </a:rPr>
            <a:t>势能</a:t>
          </a:r>
        </a:p>
      </dsp:txBody>
      <dsp:txXfrm>
        <a:off x="1107607" y="170809"/>
        <a:ext cx="1830756" cy="915378"/>
      </dsp:txXfrm>
    </dsp:sp>
    <dsp:sp modelId="{53F19018-0B08-4CF9-836E-2E689F04823E}">
      <dsp:nvSpPr>
        <dsp:cNvPr id="6" name="矩形 5"/>
        <dsp:cNvSpPr/>
      </dsp:nvSpPr>
      <dsp:spPr bwMode="white">
        <a:xfrm>
          <a:off x="0" y="1470646"/>
          <a:ext cx="1830756" cy="915378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22225" tIns="22225" rIns="22225" bIns="22225" anchor="ctr"/>
        <a:lstStyle>
          <a:lvl1pPr algn="ctr">
            <a:defRPr sz="3500"/>
          </a:lvl1pPr>
          <a:lvl2pPr marL="228600" indent="-228600" algn="ctr">
            <a:defRPr sz="2700"/>
          </a:lvl2pPr>
          <a:lvl3pPr marL="457200" indent="-228600" algn="ctr">
            <a:defRPr sz="2700"/>
          </a:lvl3pPr>
          <a:lvl4pPr marL="685800" indent="-228600" algn="ctr">
            <a:defRPr sz="2700"/>
          </a:lvl4pPr>
          <a:lvl5pPr marL="914400" indent="-228600" algn="ctr">
            <a:defRPr sz="2700"/>
          </a:lvl5pPr>
          <a:lvl6pPr marL="1143000" indent="-228600" algn="ctr">
            <a:defRPr sz="2700"/>
          </a:lvl6pPr>
          <a:lvl7pPr marL="1371600" indent="-228600" algn="ctr">
            <a:defRPr sz="2700"/>
          </a:lvl7pPr>
          <a:lvl8pPr marL="1600200" indent="-228600" algn="ctr">
            <a:defRPr sz="2700"/>
          </a:lvl8pPr>
          <a:lvl9pPr marL="1828800" indent="-228600" algn="ctr">
            <a:defRPr sz="2700"/>
          </a:lvl9pPr>
        </a:lstStyle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黑体" panose="02010609060101010101" pitchFamily="2" charset="-122"/>
              <a:cs typeface="宋体" panose="02010600030101010101" pitchFamily="2" charset="-122"/>
            </a:rPr>
            <a:t>重力势能</a:t>
          </a:r>
        </a:p>
      </dsp:txBody>
      <dsp:txXfrm>
        <a:off x="0" y="1470646"/>
        <a:ext cx="1830756" cy="915378"/>
      </dsp:txXfrm>
    </dsp:sp>
    <dsp:sp modelId="{E9AE8B53-E321-4E4F-A172-D00308127C8E}">
      <dsp:nvSpPr>
        <dsp:cNvPr id="9" name="矩形 8"/>
        <dsp:cNvSpPr/>
      </dsp:nvSpPr>
      <dsp:spPr bwMode="white">
        <a:xfrm>
          <a:off x="2215215" y="1470646"/>
          <a:ext cx="1830756" cy="915378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22225" tIns="22225" rIns="22225" bIns="22225" anchor="ctr"/>
        <a:lstStyle>
          <a:lvl1pPr algn="ctr">
            <a:defRPr sz="3500"/>
          </a:lvl1pPr>
          <a:lvl2pPr marL="228600" indent="-228600" algn="ctr">
            <a:defRPr sz="2700"/>
          </a:lvl2pPr>
          <a:lvl3pPr marL="457200" indent="-228600" algn="ctr">
            <a:defRPr sz="2700"/>
          </a:lvl3pPr>
          <a:lvl4pPr marL="685800" indent="-228600" algn="ctr">
            <a:defRPr sz="2700"/>
          </a:lvl4pPr>
          <a:lvl5pPr marL="914400" indent="-228600" algn="ctr">
            <a:defRPr sz="2700"/>
          </a:lvl5pPr>
          <a:lvl6pPr marL="1143000" indent="-228600" algn="ctr">
            <a:defRPr sz="2700"/>
          </a:lvl6pPr>
          <a:lvl7pPr marL="1371600" indent="-228600" algn="ctr">
            <a:defRPr sz="2700"/>
          </a:lvl7pPr>
          <a:lvl8pPr marL="1600200" indent="-228600" algn="ctr">
            <a:defRPr sz="2700"/>
          </a:lvl8pPr>
          <a:lvl9pPr marL="1828800" indent="-228600" algn="ctr">
            <a:defRPr sz="2700"/>
          </a:lvl9pPr>
        </a:lstStyle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zh-CN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黑体" panose="02010609060101010101" pitchFamily="2" charset="-122"/>
              <a:cs typeface="宋体" panose="02010600030101010101" pitchFamily="2" charset="-122"/>
            </a:rPr>
            <a:t>弹性势能</a:t>
          </a:r>
        </a:p>
      </dsp:txBody>
      <dsp:txXfrm>
        <a:off x="2215215" y="1470646"/>
        <a:ext cx="1830756" cy="915378"/>
      </dsp:txXfrm>
    </dsp:sp>
    <dsp:sp modelId="{49441175-A224-4DFC-A635-88ED20E54EFB}">
      <dsp:nvSpPr>
        <dsp:cNvPr id="4" name="矩形 3" hidden="1"/>
        <dsp:cNvSpPr/>
      </dsp:nvSpPr>
      <dsp:spPr>
        <a:xfrm>
          <a:off x="2572212" y="170809"/>
          <a:ext cx="366151" cy="915378"/>
        </a:xfrm>
        <a:prstGeom prst="rect">
          <a:avLst/>
        </a:prstGeom>
      </dsp:spPr>
      <dsp:txXfrm>
        <a:off x="2572212" y="170809"/>
        <a:ext cx="366151" cy="915378"/>
      </dsp:txXfrm>
    </dsp:sp>
    <dsp:sp modelId="{DD3D9280-53C3-4601-B127-534DDA34C184}">
      <dsp:nvSpPr>
        <dsp:cNvPr id="7" name="矩形 6" hidden="1"/>
        <dsp:cNvSpPr/>
      </dsp:nvSpPr>
      <dsp:spPr>
        <a:xfrm>
          <a:off x="1464605" y="1470646"/>
          <a:ext cx="366151" cy="915378"/>
        </a:xfrm>
        <a:prstGeom prst="rect">
          <a:avLst/>
        </a:prstGeom>
      </dsp:spPr>
      <dsp:txXfrm>
        <a:off x="1464605" y="1470646"/>
        <a:ext cx="366151" cy="915378"/>
      </dsp:txXfrm>
    </dsp:sp>
    <dsp:sp modelId="{DB4F3473-68C1-4B7D-BF89-FF31CE4409E8}">
      <dsp:nvSpPr>
        <dsp:cNvPr id="10" name="矩形 9" hidden="1"/>
        <dsp:cNvSpPr/>
      </dsp:nvSpPr>
      <dsp:spPr>
        <a:xfrm>
          <a:off x="3679819" y="1470646"/>
          <a:ext cx="366151" cy="915378"/>
        </a:xfrm>
        <a:prstGeom prst="rect">
          <a:avLst/>
        </a:prstGeom>
      </dsp:spPr>
      <dsp:txXfrm>
        <a:off x="3679819" y="1470646"/>
        <a:ext cx="366151" cy="9153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linDir" val="fromT"/>
                  <dgm:param type="chAlign" val="r"/>
                </dgm:alg>
              </dgm:if>
              <dgm:if name="Name23" func="var" arg="hierBranch" op="equ" val="r">
                <dgm:alg type="hierChild">
                  <dgm:param type="linDir" val="fromT"/>
                  <dgm:param type="chAlign" val="l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linDir" val="fromL"/>
                      <dgm:param type="chAlign" val="l"/>
                      <dgm:param type="secLinDir" val="fromT"/>
                      <dgm:param type="secChAlign" val="t"/>
                    </dgm:alg>
                  </dgm:if>
                  <dgm:else name="Name27">
                    <dgm:alg type="hierChild">
                      <dgm:param type="linDir" val="fromR"/>
                      <dgm:param type="chAlign" val="l"/>
                      <dgm:param type="secLinDir" val="fromT"/>
                      <dgm:param type="secChAlign" val="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srcNode" val="rootConnector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srcNode" val="rootConnector1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srcNode" val="rootConnector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85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89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05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linDir" val="fromL"/>
                  <dgm:param type="chAlign" val="l"/>
                  <dgm:param type="secLinDir" val="fromT"/>
                  <dgm:param type="secChAlign" val="t"/>
                </dgm:alg>
              </dgm:if>
              <dgm:else name="Name109">
                <dgm:alg type="hierChild">
                  <dgm:param type="linDir" val="fromR"/>
                  <dgm:param type="chAlign" val="l"/>
                  <dgm:param type="secLinDir" val="fromT"/>
                  <dgm:param type="secChAlign" val="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129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133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46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linDir" val="fromT"/>
                  <dgm:param type="chAlign" val="r"/>
                </dgm:alg>
              </dgm:if>
              <dgm:if name="Name23" func="var" arg="hierBranch" op="equ" val="r">
                <dgm:alg type="hierChild">
                  <dgm:param type="linDir" val="fromT"/>
                  <dgm:param type="chAlign" val="l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linDir" val="fromL"/>
                      <dgm:param type="chAlign" val="l"/>
                      <dgm:param type="secLinDir" val="fromT"/>
                      <dgm:param type="secChAlign" val="t"/>
                    </dgm:alg>
                  </dgm:if>
                  <dgm:else name="Name27">
                    <dgm:alg type="hierChild">
                      <dgm:param type="linDir" val="fromR"/>
                      <dgm:param type="chAlign" val="l"/>
                      <dgm:param type="secLinDir" val="fromT"/>
                      <dgm:param type="secChAlign" val="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srcNode" val="rootConnector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srcNode" val="rootConnector1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srcNode" val="rootConnector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85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89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05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linDir" val="fromL"/>
                  <dgm:param type="chAlign" val="l"/>
                  <dgm:param type="secLinDir" val="fromT"/>
                  <dgm:param type="secChAlign" val="t"/>
                </dgm:alg>
              </dgm:if>
              <dgm:else name="Name109">
                <dgm:alg type="hierChild">
                  <dgm:param type="linDir" val="fromR"/>
                  <dgm:param type="chAlign" val="l"/>
                  <dgm:param type="secLinDir" val="fromT"/>
                  <dgm:param type="secChAlign" val="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129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133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46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C817A239-B6FC-455E-8D54-072507A26C8D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6AE7C5C5-5EBD-4C12-9456-37D39E9746C6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7F5C14D2-49A9-4208-A955-54B0D4DE338B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6CBE26-F20B-43D3-8EA6-01BF84D28CD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8C69E-A81D-4ADC-BD43-45359608420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ADDE8-15E3-4992-838A-564D1819B5A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025BF-F732-40E4-8DD2-D87FD321DAE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94EAC-1551-460D-ACD2-3A21B23F31C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5181F-2CD0-47A7-8F0D-2A94BF27822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48D60-66FB-4E4F-A511-1F83D775CB4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62889-0D12-424E-8C70-9AC06214CBF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93755-BDA1-437F-8F6A-174D858904A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1AAAA-2752-47F1-ABC6-91231AC2EE0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74D6-9CF8-4708-9AC2-78612700868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8E8EB-829B-41CE-A4A5-202E0871194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398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10972800" cy="4530725"/>
          </a:xfrm>
        </p:spPr>
        <p:txBody>
          <a:bodyPr rtlCol="0">
            <a:normAutofit/>
          </a:bodyPr>
          <a:lstStyle/>
          <a:p>
            <a:pPr lvl="0"/>
            <a:endParaRPr lang="zh-CN" altLang="en-US" noProof="0" smtClean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B03EA-6B4C-463E-AF88-8A1C692BB2E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5D8D3-C531-455F-9F48-E02DBF38B84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7C03E8-D85D-4520-BC81-1056984DC2DD}" type="slidenum">
              <a:rPr lang="en-US" altLang="zh-CN"/>
            </a:fld>
            <a:endParaRPr lang="en-US" altLang="zh-CN"/>
          </a:p>
        </p:txBody>
      </p:sp>
      <p:pic>
        <p:nvPicPr>
          <p:cNvPr id="3079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diagramColors" Target="../diagrams/colors2.xml"/><Relationship Id="rId8" Type="http://schemas.openxmlformats.org/officeDocument/2006/relationships/diagramQuickStyle" Target="../diagrams/quickStyle2.xml"/><Relationship Id="rId7" Type="http://schemas.openxmlformats.org/officeDocument/2006/relationships/diagramLayout" Target="../diagrams/layout2.xml"/><Relationship Id="rId6" Type="http://schemas.openxmlformats.org/officeDocument/2006/relationships/diagramData" Target="../diagrams/data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2" Type="http://schemas.openxmlformats.org/officeDocument/2006/relationships/notesSlide" Target="../notesSlides/notesSlide5.xml"/><Relationship Id="rId11" Type="http://schemas.openxmlformats.org/officeDocument/2006/relationships/slideLayout" Target="../slideLayouts/slideLayout18.xml"/><Relationship Id="rId10" Type="http://schemas.microsoft.com/office/2007/relationships/diagramDrawing" Target="../diagrams/drawing2.xml"/><Relationship Id="rId1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wmf"/><Relationship Id="rId1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2209800" y="2130425"/>
            <a:ext cx="7772400" cy="1470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 eaLnBrk="1" hangingPunct="1"/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第十二章 机械能和内能 </a:t>
            </a:r>
            <a:endParaRPr lang="en-US" altLang="zh-CN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/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复习课件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6000" b="1" smtClean="0"/>
              <a:t>物质的比热容</a:t>
            </a:r>
            <a:endParaRPr lang="zh-CN" altLang="en-US" sz="6000" b="1" smtClean="0"/>
          </a:p>
        </p:txBody>
      </p:sp>
      <p:sp>
        <p:nvSpPr>
          <p:cNvPr id="1536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zh-CN" altLang="en-US" dirty="0" smtClean="0"/>
              <a:t>        物理学中，将物体温度升高时吸收的热量与它的质量和升高温度的乘积之比，叫做</a:t>
            </a:r>
            <a:r>
              <a:rPr lang="zh-CN" altLang="en-US" dirty="0" smtClean="0">
                <a:solidFill>
                  <a:srgbClr val="FF0000"/>
                </a:solidFill>
              </a:rPr>
              <a:t>比热容，</a:t>
            </a:r>
            <a:r>
              <a:rPr lang="zh-CN" altLang="en-US" dirty="0" smtClean="0"/>
              <a:t>符号</a:t>
            </a:r>
            <a:r>
              <a:rPr lang="en-US" altLang="zh-CN" dirty="0" smtClean="0"/>
              <a:t>c</a:t>
            </a:r>
            <a:r>
              <a:rPr lang="zh-CN" altLang="en-US" dirty="0" smtClean="0"/>
              <a:t>表示，单位是焦</a:t>
            </a:r>
            <a:r>
              <a:rPr lang="en-US" altLang="zh-CN" dirty="0" smtClean="0"/>
              <a:t>/</a:t>
            </a:r>
            <a:r>
              <a:rPr lang="zh-CN" altLang="en-US" dirty="0" smtClean="0"/>
              <a:t>（千克</a:t>
            </a:r>
            <a:r>
              <a:rPr lang="en-US" altLang="zh-CN" dirty="0" smtClean="0"/>
              <a:t>·</a:t>
            </a:r>
            <a:r>
              <a:rPr lang="zh-CN" altLang="en-US" dirty="0" smtClean="0"/>
              <a:t>摄氏度）。</a:t>
            </a:r>
            <a:endParaRPr lang="en-US" altLang="zh-CN" dirty="0" smtClean="0"/>
          </a:p>
          <a:p>
            <a:pPr marL="0" indent="0">
              <a:buFont typeface="Wingdings" panose="05000000000000000000" pitchFamily="2" charset="2"/>
              <a:buNone/>
            </a:pPr>
            <a:r>
              <a:rPr lang="zh-CN" altLang="en-US" dirty="0" smtClean="0"/>
              <a:t>        物质的比热容与物质的</a:t>
            </a:r>
            <a:r>
              <a:rPr lang="zh-CN" altLang="en-US" dirty="0" smtClean="0">
                <a:solidFill>
                  <a:srgbClr val="FF0000"/>
                </a:solidFill>
              </a:rPr>
              <a:t>种类</a:t>
            </a:r>
            <a:r>
              <a:rPr lang="zh-CN" altLang="en-US" dirty="0" smtClean="0"/>
              <a:t>和</a:t>
            </a:r>
            <a:r>
              <a:rPr lang="zh-CN" altLang="en-US" dirty="0" smtClean="0">
                <a:solidFill>
                  <a:srgbClr val="FF0000"/>
                </a:solidFill>
              </a:rPr>
              <a:t>状态</a:t>
            </a:r>
            <a:r>
              <a:rPr lang="zh-CN" altLang="en-US" dirty="0" smtClean="0"/>
              <a:t>有关。</a:t>
            </a:r>
            <a:endParaRPr lang="en-US" altLang="zh-CN" dirty="0" smtClean="0"/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        </a:t>
            </a:r>
            <a:r>
              <a:rPr lang="zh-CN" altLang="en-US" dirty="0" smtClean="0">
                <a:solidFill>
                  <a:srgbClr val="FF0000"/>
                </a:solidFill>
              </a:rPr>
              <a:t>水的比热容最大</a:t>
            </a:r>
            <a:r>
              <a:rPr lang="zh-CN" altLang="en-US" dirty="0" smtClean="0"/>
              <a:t>，和其他物质（砂石）相比，水吸热升温最慢；和其他物质（砂石）相比，升高相同的温度，水加热时间长。</a:t>
            </a:r>
            <a:endParaRPr lang="zh-CN" altLang="en-US" dirty="0" smtClean="0"/>
          </a:p>
          <a:p>
            <a:pPr marL="0" indent="0">
              <a:buFont typeface="Wingdings" panose="05000000000000000000" pitchFamily="2" charset="2"/>
              <a:buNone/>
            </a:pPr>
            <a:endParaRPr lang="zh-CN" altLang="en-US" dirty="0" smtClean="0"/>
          </a:p>
          <a:p>
            <a:pPr marL="0" indent="0">
              <a:buFont typeface="Wingdings" panose="05000000000000000000" pitchFamily="2" charset="2"/>
              <a:buNone/>
            </a:pP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524000" y="404664"/>
            <a:ext cx="9396413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  <a:ea typeface="黑体" panose="02010609060101010101" pitchFamily="2" charset="-122"/>
              </a:rPr>
              <a:t>机械能与内能的相互转化</a:t>
            </a:r>
            <a:endParaRPr lang="zh-CN" altLang="en-US" sz="44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776413" y="2060575"/>
            <a:ext cx="860425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Arial" panose="020B0604020202020204" pitchFamily="34" charset="0"/>
                <a:ea typeface="黑体" panose="02010609060101010101" pitchFamily="2" charset="-122"/>
              </a:rPr>
              <a:t>1</a:t>
            </a:r>
            <a:r>
              <a:rPr lang="zh-CN" altLang="en-US" sz="3200" b="1">
                <a:latin typeface="Arial" panose="020B0604020202020204" pitchFamily="34" charset="0"/>
                <a:ea typeface="黑体" panose="02010609060101010101" pitchFamily="2" charset="-122"/>
              </a:rPr>
              <a:t>、</a:t>
            </a:r>
            <a:r>
              <a:rPr lang="zh-CN" altLang="en-US" sz="3200" b="1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做功</a:t>
            </a:r>
            <a:r>
              <a:rPr lang="en-US" altLang="zh-CN" sz="3200" b="1">
                <a:latin typeface="Arial" panose="020B0604020202020204" pitchFamily="34" charset="0"/>
                <a:ea typeface="黑体" panose="02010609060101010101" pitchFamily="2" charset="-122"/>
              </a:rPr>
              <a:t>——</a:t>
            </a:r>
            <a:r>
              <a:rPr lang="zh-CN" altLang="en-US" sz="3200" b="1">
                <a:latin typeface="Arial" panose="020B0604020202020204" pitchFamily="34" charset="0"/>
                <a:ea typeface="楷体_GB2312" panose="02010609030101010101" pitchFamily="49" charset="-122"/>
              </a:rPr>
              <a:t>改变物体内能的另一种方法</a:t>
            </a:r>
            <a:endParaRPr lang="zh-CN" altLang="en-US" sz="3200" b="1"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136775" y="2781300"/>
            <a:ext cx="7272338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做功与热传递对改变物体的内能是</a:t>
            </a:r>
            <a:r>
              <a:rPr lang="zh-CN" altLang="en-US" sz="2800" b="1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等效</a:t>
            </a: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的。</a:t>
            </a:r>
            <a:endParaRPr lang="zh-CN" altLang="en-US" sz="28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2514600" y="3644900"/>
            <a:ext cx="7613848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latin typeface="Arial" panose="020B0604020202020204" pitchFamily="34" charset="0"/>
                <a:ea typeface="楷体_GB2312" panose="02010609030101010101" pitchFamily="49" charset="-122"/>
              </a:rPr>
              <a:t>        热传递</a:t>
            </a:r>
            <a:r>
              <a:rPr lang="zh-CN" altLang="en-US" sz="2800" b="1" dirty="0">
                <a:latin typeface="Arial" panose="020B0604020202020204" pitchFamily="34" charset="0"/>
                <a:ea typeface="楷体_GB2312" panose="02010609030101010101" pitchFamily="49" charset="-122"/>
              </a:rPr>
              <a:t>方式改变内能是内能的转移</a:t>
            </a:r>
            <a:r>
              <a:rPr lang="zh-CN" altLang="en-US" sz="2800" b="1" dirty="0" smtClean="0">
                <a:latin typeface="Arial" panose="020B0604020202020204" pitchFamily="34" charset="0"/>
                <a:ea typeface="楷体_GB2312" panose="02010609030101010101" pitchFamily="49" charset="-122"/>
              </a:rPr>
              <a:t>过程，能</a:t>
            </a:r>
            <a:r>
              <a:rPr lang="zh-CN" altLang="en-US" sz="2800" b="1" dirty="0">
                <a:latin typeface="Arial" panose="020B0604020202020204" pitchFamily="34" charset="0"/>
                <a:ea typeface="楷体_GB2312" panose="02010609030101010101" pitchFamily="49" charset="-122"/>
              </a:rPr>
              <a:t>的形式没有变；而做功方式改变内能是机械能与内能的转化</a:t>
            </a:r>
            <a:r>
              <a:rPr lang="zh-CN" altLang="en-US" sz="2800" b="1" dirty="0" smtClean="0">
                <a:latin typeface="Arial" panose="020B0604020202020204" pitchFamily="34" charset="0"/>
                <a:ea typeface="楷体_GB2312" panose="02010609030101010101" pitchFamily="49" charset="-122"/>
              </a:rPr>
              <a:t>过程，能</a:t>
            </a:r>
            <a:r>
              <a:rPr lang="zh-CN" altLang="en-US" sz="2800" b="1" dirty="0">
                <a:latin typeface="Arial" panose="020B0604020202020204" pitchFamily="34" charset="0"/>
                <a:ea typeface="楷体_GB2312" panose="02010609030101010101" pitchFamily="49" charset="-122"/>
              </a:rPr>
              <a:t>的形式已经发生改变。</a:t>
            </a:r>
            <a:endParaRPr lang="zh-CN" altLang="en-US" sz="2800" b="1" dirty="0"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5" grpId="0"/>
      <p:bldP spid="153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74825" y="1484313"/>
            <a:ext cx="8229600" cy="1143000"/>
          </a:xfrm>
        </p:spPr>
        <p:txBody>
          <a:bodyPr/>
          <a:lstStyle/>
          <a:p>
            <a:r>
              <a:rPr lang="zh-CN" altLang="en-US" sz="3200" b="1" smtClean="0">
                <a:ea typeface="黑体" panose="02010609060101010101" pitchFamily="2" charset="-122"/>
              </a:rPr>
              <a:t>汽油机主要部件</a:t>
            </a:r>
            <a:endParaRPr lang="zh-CN" altLang="en-US" sz="3200" b="1" smtClean="0">
              <a:ea typeface="黑体" panose="02010609060101010101" pitchFamily="2" charset="-122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2078038" y="2646363"/>
            <a:ext cx="8229600" cy="4133850"/>
          </a:xfrm>
        </p:spPr>
        <p:txBody>
          <a:bodyPr/>
          <a:lstStyle/>
          <a:p>
            <a:r>
              <a:rPr lang="zh-CN" altLang="en-US" sz="2800" b="1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进气门 </a:t>
            </a:r>
            <a:endParaRPr lang="zh-CN" altLang="en-US" sz="2800" b="1" smtClean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800" b="1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排气门</a:t>
            </a:r>
            <a:endParaRPr lang="zh-CN" altLang="en-US" sz="2800" b="1" smtClean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800" b="1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火花塞</a:t>
            </a:r>
            <a:endParaRPr lang="zh-CN" altLang="en-US" sz="2800" b="1" smtClean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800" b="1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汽缸</a:t>
            </a:r>
            <a:endParaRPr lang="zh-CN" altLang="en-US" sz="2800" b="1" smtClean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800" b="1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活塞</a:t>
            </a:r>
            <a:endParaRPr lang="zh-CN" altLang="en-US" sz="2800" b="1" smtClean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800" b="1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连杆</a:t>
            </a:r>
            <a:endParaRPr lang="zh-CN" altLang="en-US" sz="2800" b="1" smtClean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r>
              <a:rPr lang="zh-CN" altLang="en-US" sz="2800" b="1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曲轴</a:t>
            </a:r>
            <a:endParaRPr lang="zh-CN" altLang="en-US" sz="2800" b="1" smtClean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875088" y="2681288"/>
            <a:ext cx="1512887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进气</a:t>
            </a:r>
            <a:endParaRPr lang="zh-CN" altLang="en-US" sz="2800" b="1">
              <a:solidFill>
                <a:srgbClr val="FF3300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3930650" y="3224213"/>
            <a:ext cx="187166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排气</a:t>
            </a:r>
            <a:endParaRPr lang="zh-CN" altLang="en-US" sz="2800" b="1">
              <a:solidFill>
                <a:srgbClr val="FF3300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875088" y="3730625"/>
            <a:ext cx="1728787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点火</a:t>
            </a:r>
            <a:endParaRPr lang="zh-CN" altLang="en-US" sz="2800" b="1">
              <a:solidFill>
                <a:srgbClr val="FF3300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3930650" y="4237038"/>
            <a:ext cx="38163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燃料在里面燃烧</a:t>
            </a:r>
            <a:endParaRPr lang="zh-CN" altLang="en-US" sz="2800" b="1">
              <a:solidFill>
                <a:srgbClr val="FF3300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930650" y="4756150"/>
            <a:ext cx="223202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压缩气体</a:t>
            </a:r>
            <a:endParaRPr lang="zh-CN" altLang="en-US" sz="2800" b="1">
              <a:solidFill>
                <a:srgbClr val="FF3300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3944938" y="5275263"/>
            <a:ext cx="40322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连接活塞与曲轴</a:t>
            </a:r>
            <a:endParaRPr lang="zh-CN" altLang="en-US" sz="2800" b="1">
              <a:solidFill>
                <a:srgbClr val="FF3300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3944938" y="5783263"/>
            <a:ext cx="6840537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把直线运动变为圆周运动</a:t>
            </a:r>
            <a:endParaRPr lang="zh-CN" altLang="en-US" sz="2800" b="1">
              <a:solidFill>
                <a:srgbClr val="FF3300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2279650" y="404813"/>
            <a:ext cx="7200900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热机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：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热机是将燃料燃烧产生的高温高压燃气的内能转化为机械能的装置。</a:t>
            </a:r>
            <a:endParaRPr lang="en-US" altLang="zh-CN" sz="28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  <p:bldP spid="18436" grpId="0"/>
      <p:bldP spid="18437" grpId="0"/>
      <p:bldP spid="18438" grpId="0"/>
      <p:bldP spid="18439" grpId="0"/>
      <p:bldP spid="18440" grpId="0"/>
      <p:bldP spid="18441" grpId="0"/>
      <p:bldP spid="184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188913"/>
            <a:ext cx="8229600" cy="1143000"/>
          </a:xfrm>
        </p:spPr>
        <p:txBody>
          <a:bodyPr/>
          <a:lstStyle/>
          <a:p>
            <a:r>
              <a:rPr lang="zh-CN" altLang="en-US" sz="3200" b="1" smtClean="0">
                <a:ea typeface="黑体" panose="02010609060101010101" pitchFamily="2" charset="-122"/>
              </a:rPr>
              <a:t>汽油机的一个工作循环</a:t>
            </a:r>
            <a:endParaRPr lang="zh-CN" altLang="en-US" sz="3200" b="1" smtClean="0">
              <a:ea typeface="黑体" panose="02010609060101010101" pitchFamily="2" charset="-122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936750" y="1412875"/>
            <a:ext cx="7975674" cy="935038"/>
          </a:xfrm>
        </p:spPr>
        <p:txBody>
          <a:bodyPr rtlCol="0">
            <a:normAutofit fontScale="92500" lnSpcReduction="10000"/>
          </a:bodyPr>
          <a:lstStyle/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sz="2800" dirty="0" smtClean="0"/>
              <a:t>    </a:t>
            </a:r>
            <a:r>
              <a:rPr lang="zh-CN" altLang="en-US" sz="2800" b="1" dirty="0" smtClean="0">
                <a:solidFill>
                  <a:schemeClr val="accent2"/>
                </a:solidFill>
                <a:ea typeface="黑体" panose="02010609060101010101" pitchFamily="2" charset="-122"/>
              </a:rPr>
              <a:t>吸气冲程：</a:t>
            </a: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进气门 </a:t>
            </a:r>
            <a:r>
              <a:rPr lang="zh-CN" altLang="en-US" sz="2800" b="1" baseline="-250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－－－</a:t>
            </a: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排气门 </a:t>
            </a:r>
            <a:r>
              <a:rPr lang="zh-CN" altLang="en-US" sz="2800" b="1" baseline="-250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－－－</a:t>
            </a: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活塞</a:t>
            </a:r>
            <a:r>
              <a:rPr lang="zh-CN" altLang="en-US" sz="2800" b="1" baseline="-250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－－－</a:t>
            </a: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运动</a:t>
            </a:r>
            <a:r>
              <a:rPr lang="zh-CN" altLang="en-US" sz="2800" b="1" baseline="-250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－－－－－－－－－－－－－－</a:t>
            </a: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被吸入汽缸。</a:t>
            </a:r>
            <a:endParaRPr lang="zh-CN" altLang="en-US" sz="28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955800" y="2590800"/>
            <a:ext cx="8350250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eaLnBrk="1" hangingPunct="1">
              <a:spcBef>
                <a:spcPct val="20000"/>
              </a:spcBef>
            </a:pPr>
            <a:r>
              <a:rPr lang="zh-CN" altLang="en-US" sz="2800" b="1" dirty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压缩冲程：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进气门</a:t>
            </a:r>
            <a:r>
              <a:rPr lang="zh-CN" altLang="en-US" sz="2800" b="1" baseline="-25000" dirty="0">
                <a:latin typeface="黑体" panose="02010609060101010101" pitchFamily="2" charset="-122"/>
                <a:ea typeface="黑体" panose="02010609060101010101" pitchFamily="2" charset="-122"/>
              </a:rPr>
              <a:t>－－－－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排气门</a:t>
            </a:r>
            <a:r>
              <a:rPr lang="zh-CN" altLang="en-US" sz="2800" b="1" baseline="-25000" dirty="0">
                <a:latin typeface="黑体" panose="02010609060101010101" pitchFamily="2" charset="-122"/>
                <a:ea typeface="黑体" panose="02010609060101010101" pitchFamily="2" charset="-122"/>
              </a:rPr>
              <a:t>－－－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活塞</a:t>
            </a:r>
            <a:r>
              <a:rPr lang="zh-CN" altLang="en-US" sz="2800" b="1" baseline="-25000" dirty="0">
                <a:latin typeface="黑体" panose="02010609060101010101" pitchFamily="2" charset="-122"/>
                <a:ea typeface="黑体" panose="02010609060101010101" pitchFamily="2" charset="-122"/>
              </a:rPr>
              <a:t>－－－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运动</a:t>
            </a:r>
            <a:r>
              <a:rPr lang="zh-CN" altLang="en-US" sz="2800" b="1" baseline="-25000" dirty="0">
                <a:latin typeface="黑体" panose="02010609060101010101" pitchFamily="2" charset="-122"/>
                <a:ea typeface="黑体" panose="02010609060101010101" pitchFamily="2" charset="-122"/>
              </a:rPr>
              <a:t>－－－－－－－－－－－－－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被</a:t>
            </a: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压缩，温度</a:t>
            </a:r>
            <a:r>
              <a:rPr lang="zh-CN" altLang="en-US" sz="2800" b="1" baseline="-250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－－－</a:t>
            </a: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，</a:t>
            </a:r>
            <a:r>
              <a:rPr lang="zh-CN" altLang="en-US" sz="2800" b="1" baseline="-250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－－－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能转化</a:t>
            </a:r>
            <a:r>
              <a:rPr lang="zh-CN" altLang="en-US" sz="2800" b="1" baseline="-25000" dirty="0">
                <a:latin typeface="黑体" panose="02010609060101010101" pitchFamily="2" charset="-122"/>
                <a:ea typeface="黑体" panose="02010609060101010101" pitchFamily="2" charset="-122"/>
              </a:rPr>
              <a:t>－－－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能。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224724" y="4241800"/>
            <a:ext cx="8351837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 做功冲程：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当活塞快到汽缸顶端</a:t>
            </a: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时，</a:t>
            </a:r>
            <a:r>
              <a:rPr lang="zh-CN" altLang="en-US" sz="2800" b="1" baseline="-250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－－－－</a:t>
            </a: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打火，    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点燃</a:t>
            </a:r>
            <a:r>
              <a:rPr lang="zh-CN" altLang="en-US" sz="2800" b="1" baseline="-250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－－－－－</a:t>
            </a: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，气体燃烧，产生</a:t>
            </a:r>
            <a:r>
              <a:rPr lang="zh-CN" altLang="en-US" sz="2800" b="1" baseline="-25000" dirty="0">
                <a:latin typeface="黑体" panose="02010609060101010101" pitchFamily="2" charset="-122"/>
                <a:ea typeface="黑体" panose="02010609060101010101" pitchFamily="2" charset="-122"/>
              </a:rPr>
              <a:t>－－－－－－－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的</a:t>
            </a: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燃气， 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推动活塞</a:t>
            </a:r>
            <a:r>
              <a:rPr lang="zh-CN" altLang="en-US" sz="2800" b="1" baseline="-25000" dirty="0">
                <a:latin typeface="黑体" panose="02010609060101010101" pitchFamily="2" charset="-122"/>
                <a:ea typeface="黑体" panose="02010609060101010101" pitchFamily="2" charset="-122"/>
              </a:rPr>
              <a:t>－－－</a:t>
            </a: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运动，</a:t>
            </a:r>
            <a:r>
              <a:rPr lang="zh-CN" altLang="en-US" sz="2800" b="1" baseline="-250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－－－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能转化</a:t>
            </a:r>
            <a:r>
              <a:rPr lang="zh-CN" altLang="en-US" sz="2800" b="1" baseline="-25000" dirty="0">
                <a:latin typeface="黑体" panose="02010609060101010101" pitchFamily="2" charset="-122"/>
                <a:ea typeface="黑体" panose="02010609060101010101" pitchFamily="2" charset="-122"/>
              </a:rPr>
              <a:t>－－－－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能。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2351088" y="5753100"/>
            <a:ext cx="7993062" cy="95313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排气冲程：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进气门</a:t>
            </a:r>
            <a:r>
              <a:rPr lang="zh-CN" altLang="en-US" sz="2800" b="1" baseline="-25000" dirty="0">
                <a:latin typeface="黑体" panose="02010609060101010101" pitchFamily="2" charset="-122"/>
                <a:ea typeface="黑体" panose="02010609060101010101" pitchFamily="2" charset="-122"/>
              </a:rPr>
              <a:t>－－－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排气门</a:t>
            </a:r>
            <a:r>
              <a:rPr lang="zh-CN" altLang="en-US" sz="2800" b="1" baseline="-25000" dirty="0">
                <a:latin typeface="黑体" panose="02010609060101010101" pitchFamily="2" charset="-122"/>
                <a:ea typeface="黑体" panose="02010609060101010101" pitchFamily="2" charset="-122"/>
              </a:rPr>
              <a:t>－－－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活塞</a:t>
            </a:r>
            <a:r>
              <a:rPr lang="zh-CN" altLang="en-US" sz="2800" b="1" baseline="-25000" dirty="0">
                <a:latin typeface="黑体" panose="02010609060101010101" pitchFamily="2" charset="-122"/>
                <a:ea typeface="黑体" panose="02010609060101010101" pitchFamily="2" charset="-122"/>
              </a:rPr>
              <a:t>－－－</a:t>
            </a: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运动，将</a:t>
            </a:r>
            <a:r>
              <a:rPr lang="zh-CN" altLang="en-US" sz="2800" b="1" baseline="-25000" dirty="0">
                <a:latin typeface="黑体" panose="02010609060101010101" pitchFamily="2" charset="-122"/>
                <a:ea typeface="黑体" panose="02010609060101010101" pitchFamily="2" charset="-122"/>
              </a:rPr>
              <a:t>－－－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排出汽缸。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5157787" y="1333500"/>
            <a:ext cx="973138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打开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923882" y="1333500"/>
            <a:ext cx="100806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关闭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8272145" y="1333500"/>
            <a:ext cx="10795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向下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302511" y="1790700"/>
            <a:ext cx="381635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燃料和空气的混合气体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5330825" y="2590800"/>
            <a:ext cx="100806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关闭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7248525" y="2582863"/>
            <a:ext cx="100806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关闭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8737600" y="2570163"/>
            <a:ext cx="9366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向上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2351088" y="2927350"/>
            <a:ext cx="38163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燃料和空气的混合气体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  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7579519" y="3019425"/>
            <a:ext cx="865187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升高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8650288" y="3019425"/>
            <a:ext cx="8636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机械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2774950" y="3446463"/>
            <a:ext cx="8636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内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8012112" y="4212273"/>
            <a:ext cx="122396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火花塞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2971006" y="4669473"/>
            <a:ext cx="143986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混合气体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7175500" y="4669473"/>
            <a:ext cx="1512888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高温高压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3719196" y="5126673"/>
            <a:ext cx="11525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向下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5514946" y="5117466"/>
            <a:ext cx="8636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内能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7236460" y="5074446"/>
            <a:ext cx="11525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机械能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5232400" y="5753100"/>
            <a:ext cx="100806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关闭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7075488" y="5764531"/>
            <a:ext cx="100806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打开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8505825" y="5735638"/>
            <a:ext cx="9366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向上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2774950" y="6199188"/>
            <a:ext cx="9366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废气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  <p:bldP spid="19460" grpId="0"/>
      <p:bldP spid="19461" grpId="0"/>
      <p:bldP spid="19462" grpId="0"/>
      <p:bldP spid="19463" grpId="0"/>
      <p:bldP spid="19464" grpId="0"/>
      <p:bldP spid="19465" grpId="0"/>
      <p:bldP spid="19466" grpId="0"/>
      <p:bldP spid="19467" grpId="0"/>
      <p:bldP spid="19468" grpId="0"/>
      <p:bldP spid="19469" grpId="0"/>
      <p:bldP spid="19470" grpId="0"/>
      <p:bldP spid="19471" grpId="0"/>
      <p:bldP spid="19472" grpId="0"/>
      <p:bldP spid="19473" grpId="0"/>
      <p:bldP spid="19474" grpId="0"/>
      <p:bldP spid="19475" grpId="0"/>
      <p:bldP spid="19476" grpId="0"/>
      <p:bldP spid="19477" grpId="0"/>
      <p:bldP spid="19478" grpId="0"/>
      <p:bldP spid="19479" grpId="0"/>
      <p:bldP spid="19480" grpId="0"/>
      <p:bldP spid="19481" grpId="0"/>
      <p:bldP spid="19482" grpId="0"/>
      <p:bldP spid="1948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50" name="Rectangle 46"/>
          <p:cNvSpPr>
            <a:spLocks noGrp="1" noChangeArrowheads="1"/>
          </p:cNvSpPr>
          <p:nvPr>
            <p:ph type="title"/>
          </p:nvPr>
        </p:nvSpPr>
        <p:spPr>
          <a:xfrm>
            <a:off x="3787651" y="404664"/>
            <a:ext cx="4968875" cy="706438"/>
          </a:xfrm>
        </p:spPr>
        <p:txBody>
          <a:bodyPr/>
          <a:lstStyle/>
          <a:p>
            <a:pPr algn="l"/>
            <a:r>
              <a:rPr lang="zh-CN" altLang="en-US" sz="3200" b="1" smtClean="0">
                <a:ea typeface="黑体" panose="02010609060101010101" pitchFamily="2" charset="-122"/>
              </a:rPr>
              <a:t>汽油机完成一个循环</a:t>
            </a:r>
            <a:endParaRPr lang="zh-CN" altLang="en-US" sz="3200" b="1" smtClean="0">
              <a:ea typeface="黑体" panose="02010609060101010101" pitchFamily="2" charset="-122"/>
            </a:endParaRPr>
          </a:p>
        </p:txBody>
      </p:sp>
      <p:sp>
        <p:nvSpPr>
          <p:cNvPr id="21551" name="Text Box 47"/>
          <p:cNvSpPr txBox="1">
            <a:spLocks noChangeArrowheads="1"/>
          </p:cNvSpPr>
          <p:nvPr/>
        </p:nvSpPr>
        <p:spPr bwMode="auto">
          <a:xfrm>
            <a:off x="2220913" y="1620362"/>
            <a:ext cx="74168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1.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曲轴旋转</a:t>
            </a:r>
            <a:r>
              <a:rPr lang="zh-CN" altLang="en-US" sz="2800" b="1" baseline="-25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－－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圈，活塞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往复</a:t>
            </a:r>
            <a:r>
              <a:rPr lang="zh-CN" altLang="en-US" sz="2800" b="1" baseline="-25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－－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次。</a:t>
            </a:r>
            <a:endParaRPr lang="en-US" altLang="zh-CN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1552" name="Text Box 48"/>
          <p:cNvSpPr txBox="1">
            <a:spLocks noChangeArrowheads="1"/>
          </p:cNvSpPr>
          <p:nvPr/>
        </p:nvSpPr>
        <p:spPr bwMode="auto">
          <a:xfrm>
            <a:off x="2167608" y="2354263"/>
            <a:ext cx="8208963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2.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活塞经历四个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冲程，分别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为</a:t>
            </a:r>
            <a:r>
              <a:rPr lang="zh-CN" altLang="en-US" sz="2800" b="1" baseline="-25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－－－－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冲程</a:t>
            </a:r>
            <a:r>
              <a:rPr lang="zh-CN" altLang="en-US" sz="2800" b="1" baseline="-25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－－－－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冲程</a:t>
            </a:r>
            <a:r>
              <a:rPr lang="zh-CN" altLang="en-US" sz="2800" b="1" baseline="-25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－－－－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冲程</a:t>
            </a:r>
            <a:r>
              <a:rPr lang="zh-CN" altLang="en-US" sz="2800" b="1" baseline="-25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－－－－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冲程。其中</a:t>
            </a:r>
            <a:r>
              <a:rPr lang="zh-CN" altLang="en-US" sz="2800" b="1" baseline="-25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－－－－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冲程时燃气对外做功。</a:t>
            </a:r>
            <a:endParaRPr lang="en-US" altLang="zh-CN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1553" name="Text Box 49"/>
          <p:cNvSpPr txBox="1">
            <a:spLocks noChangeArrowheads="1"/>
          </p:cNvSpPr>
          <p:nvPr/>
        </p:nvSpPr>
        <p:spPr bwMode="auto">
          <a:xfrm>
            <a:off x="4151313" y="1513687"/>
            <a:ext cx="4318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两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1554" name="Text Box 50"/>
          <p:cNvSpPr txBox="1">
            <a:spLocks noChangeArrowheads="1"/>
          </p:cNvSpPr>
          <p:nvPr/>
        </p:nvSpPr>
        <p:spPr bwMode="auto">
          <a:xfrm>
            <a:off x="6721476" y="1508605"/>
            <a:ext cx="72072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两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1555" name="Text Box 51"/>
          <p:cNvSpPr txBox="1">
            <a:spLocks noChangeArrowheads="1"/>
          </p:cNvSpPr>
          <p:nvPr/>
        </p:nvSpPr>
        <p:spPr bwMode="auto">
          <a:xfrm>
            <a:off x="6975476" y="2235528"/>
            <a:ext cx="98107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</a:rPr>
              <a:t>吸气  </a:t>
            </a:r>
            <a:endParaRPr lang="zh-CN" altLang="en-US" sz="28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21556" name="Text Box 52"/>
          <p:cNvSpPr txBox="1">
            <a:spLocks noChangeArrowheads="1"/>
          </p:cNvSpPr>
          <p:nvPr/>
        </p:nvSpPr>
        <p:spPr bwMode="auto">
          <a:xfrm>
            <a:off x="8593098" y="2232680"/>
            <a:ext cx="104457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</a:rPr>
              <a:t>压缩</a:t>
            </a:r>
            <a:endParaRPr lang="zh-CN" altLang="en-US" sz="28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21557" name="Text Box 53"/>
          <p:cNvSpPr txBox="1">
            <a:spLocks noChangeArrowheads="1"/>
          </p:cNvSpPr>
          <p:nvPr/>
        </p:nvSpPr>
        <p:spPr bwMode="auto">
          <a:xfrm>
            <a:off x="2581752" y="2708920"/>
            <a:ext cx="1296988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</a:rPr>
              <a:t>做功</a:t>
            </a:r>
            <a:endParaRPr lang="zh-CN" altLang="en-US" sz="28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21558" name="Text Box 54"/>
          <p:cNvSpPr txBox="1">
            <a:spLocks noChangeArrowheads="1"/>
          </p:cNvSpPr>
          <p:nvPr/>
        </p:nvSpPr>
        <p:spPr bwMode="auto">
          <a:xfrm>
            <a:off x="4367213" y="2751792"/>
            <a:ext cx="15113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</a:rPr>
              <a:t>排气</a:t>
            </a:r>
            <a:endParaRPr lang="zh-CN" altLang="en-US" sz="28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21559" name="Text Box 55"/>
          <p:cNvSpPr txBox="1">
            <a:spLocks noChangeArrowheads="1"/>
          </p:cNvSpPr>
          <p:nvPr/>
        </p:nvSpPr>
        <p:spPr bwMode="auto">
          <a:xfrm>
            <a:off x="6986588" y="2751792"/>
            <a:ext cx="12446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</a:rPr>
              <a:t>做功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1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50" grpId="0"/>
      <p:bldP spid="21551" grpId="0"/>
      <p:bldP spid="21552" grpId="0"/>
      <p:bldP spid="21553" grpId="0"/>
      <p:bldP spid="21554" grpId="0"/>
      <p:bldP spid="21555" grpId="0"/>
      <p:bldP spid="21556" grpId="0"/>
      <p:bldP spid="21557" grpId="0"/>
      <p:bldP spid="21558" grpId="0"/>
      <p:bldP spid="215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981200" y="1600200"/>
          <a:ext cx="8229600" cy="5074920"/>
        </p:xfrm>
        <a:graphic>
          <a:graphicData uri="http://schemas.openxmlformats.org/drawingml/2006/table">
            <a:tbl>
              <a:tblPr/>
              <a:tblGrid>
                <a:gridCol w="2232025"/>
                <a:gridCol w="2807970"/>
                <a:gridCol w="3189605"/>
              </a:tblGrid>
              <a:tr h="145669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rPr>
                        <a:t>         </a:t>
                      </a:r>
                      <a:r>
                        <a:rPr kumimoji="0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rPr>
                        <a:t>内燃机</a:t>
                      </a: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rPr>
                        <a:t>项目</a:t>
                      </a: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rPr>
                        <a:t>     </a:t>
                      </a:r>
                      <a:r>
                        <a:rPr kumimoji="0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rPr>
                        <a:t>汽油机</a:t>
                      </a: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rPr>
                        <a:t>      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rPr>
                        <a:t>柴油机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5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rPr>
                        <a:t>构造</a:t>
                      </a: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24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rPr>
                        <a:t>吸入物质</a:t>
                      </a: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8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rPr>
                        <a:t>点火方式</a:t>
                      </a: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594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rPr>
                        <a:t>效率</a:t>
                      </a: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5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rPr>
                        <a:t>应用</a:t>
                      </a: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13" name="矩形 2"/>
          <p:cNvSpPr>
            <a:spLocks noChangeArrowheads="1"/>
          </p:cNvSpPr>
          <p:nvPr/>
        </p:nvSpPr>
        <p:spPr bwMode="auto">
          <a:xfrm>
            <a:off x="3792538" y="333375"/>
            <a:ext cx="426593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2" charset="-122"/>
              </a:rPr>
              <a:t>汽油机与柴油机的区别</a:t>
            </a:r>
            <a:endParaRPr lang="zh-CN" altLang="en-US" sz="32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4" name="Text Box 35"/>
          <p:cNvSpPr txBox="1">
            <a:spLocks noChangeArrowheads="1"/>
          </p:cNvSpPr>
          <p:nvPr/>
        </p:nvSpPr>
        <p:spPr bwMode="auto">
          <a:xfrm>
            <a:off x="4872038" y="3175000"/>
            <a:ext cx="12954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火花塞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36"/>
          <p:cNvSpPr txBox="1">
            <a:spLocks noChangeArrowheads="1"/>
          </p:cNvSpPr>
          <p:nvPr/>
        </p:nvSpPr>
        <p:spPr bwMode="auto">
          <a:xfrm>
            <a:off x="7708900" y="3157538"/>
            <a:ext cx="180022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喷油嘴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 Box 37"/>
          <p:cNvSpPr txBox="1">
            <a:spLocks noChangeArrowheads="1"/>
          </p:cNvSpPr>
          <p:nvPr/>
        </p:nvSpPr>
        <p:spPr bwMode="auto">
          <a:xfrm>
            <a:off x="4540250" y="3865563"/>
            <a:ext cx="266382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汽油和空气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 Box 38"/>
          <p:cNvSpPr txBox="1">
            <a:spLocks noChangeArrowheads="1"/>
          </p:cNvSpPr>
          <p:nvPr/>
        </p:nvSpPr>
        <p:spPr bwMode="auto">
          <a:xfrm>
            <a:off x="7853363" y="3862388"/>
            <a:ext cx="180022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空气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 Box 39"/>
          <p:cNvSpPr txBox="1">
            <a:spLocks noChangeArrowheads="1"/>
          </p:cNvSpPr>
          <p:nvPr/>
        </p:nvSpPr>
        <p:spPr bwMode="auto">
          <a:xfrm>
            <a:off x="4719638" y="4759325"/>
            <a:ext cx="180022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点燃式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 Box 40"/>
          <p:cNvSpPr txBox="1">
            <a:spLocks noChangeArrowheads="1"/>
          </p:cNvSpPr>
          <p:nvPr/>
        </p:nvSpPr>
        <p:spPr bwMode="auto">
          <a:xfrm>
            <a:off x="7708900" y="4733925"/>
            <a:ext cx="180022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压燃式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 Box 41"/>
          <p:cNvSpPr txBox="1">
            <a:spLocks noChangeArrowheads="1"/>
          </p:cNvSpPr>
          <p:nvPr/>
        </p:nvSpPr>
        <p:spPr bwMode="auto">
          <a:xfrm>
            <a:off x="4251325" y="5599113"/>
            <a:ext cx="2808288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效率低</a:t>
            </a:r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</a:rPr>
              <a:t>20%-30%</a:t>
            </a:r>
            <a:endParaRPr lang="en-US" altLang="zh-CN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Text Box 42"/>
          <p:cNvSpPr txBox="1">
            <a:spLocks noChangeArrowheads="1"/>
          </p:cNvSpPr>
          <p:nvPr/>
        </p:nvSpPr>
        <p:spPr bwMode="auto">
          <a:xfrm>
            <a:off x="7132638" y="5618163"/>
            <a:ext cx="295116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效率高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30%-45%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Box 43"/>
          <p:cNvSpPr txBox="1">
            <a:spLocks noChangeArrowheads="1"/>
          </p:cNvSpPr>
          <p:nvPr/>
        </p:nvSpPr>
        <p:spPr bwMode="auto">
          <a:xfrm>
            <a:off x="4251325" y="6237288"/>
            <a:ext cx="288131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汽车 飞机 摩托车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 Box 44"/>
          <p:cNvSpPr txBox="1">
            <a:spLocks noChangeArrowheads="1"/>
          </p:cNvSpPr>
          <p:nvPr/>
        </p:nvSpPr>
        <p:spPr bwMode="auto">
          <a:xfrm>
            <a:off x="7132638" y="6227763"/>
            <a:ext cx="324167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载重汽车 火车 轮船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438400" y="404813"/>
            <a:ext cx="82296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defRPr/>
            </a:pPr>
            <a:r>
              <a:rPr lang="en-US" altLang="zh-CN" sz="3200" b="1" dirty="0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3.</a:t>
            </a:r>
            <a:r>
              <a:rPr lang="zh-CN" altLang="en-US" sz="3200" b="1" dirty="0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燃料</a:t>
            </a:r>
            <a:r>
              <a:rPr lang="zh-CN" altLang="en-US" sz="3200" b="1" dirty="0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的热值</a:t>
            </a:r>
            <a:endParaRPr lang="zh-CN" altLang="en-US" sz="3200" b="1" dirty="0" smtClean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495550" y="1412875"/>
            <a:ext cx="6192838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1kg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某种燃料完全燃烧放出的热量叫做这种燃料的热值。用</a:t>
            </a:r>
            <a:r>
              <a:rPr lang="en-US" altLang="zh-CN" sz="2800" b="1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q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表示。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495550" y="2420938"/>
            <a:ext cx="76327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燃料热值单位：国际单位  焦</a:t>
            </a:r>
            <a:r>
              <a:rPr lang="en-US" altLang="zh-CN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千克 </a:t>
            </a:r>
            <a:r>
              <a:rPr lang="en-US" altLang="zh-CN" sz="28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J/kg</a:t>
            </a:r>
            <a:endParaRPr lang="en-US" altLang="zh-CN" sz="2800" b="1" baseline="3000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4800600" y="2997200"/>
            <a:ext cx="547211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 常用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单位  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焦</a:t>
            </a: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米</a:t>
            </a:r>
            <a:r>
              <a:rPr lang="en-US" altLang="zh-CN" sz="2800" b="1" baseline="30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J/m</a:t>
            </a:r>
            <a:r>
              <a:rPr lang="en-US" altLang="zh-CN" sz="2800" b="1" baseline="30000" dirty="0" smtClean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endParaRPr lang="en-US" altLang="zh-CN" sz="2800" b="1" baseline="30000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2508250" y="3644900"/>
            <a:ext cx="8229600" cy="1223963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质量为</a:t>
            </a:r>
            <a:r>
              <a:rPr lang="en-US" altLang="zh-CN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m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的燃料完全燃烧所放出的热量为</a:t>
            </a:r>
            <a:r>
              <a:rPr lang="en-US" altLang="zh-CN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: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 </a:t>
            </a:r>
            <a:endParaRPr lang="en-US" altLang="zh-CN" sz="2800" b="1" dirty="0" smtClean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zh-CN" sz="2800" b="1" dirty="0" smtClean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Q = m q</a:t>
            </a:r>
            <a:endParaRPr lang="en-US" altLang="zh-CN" sz="2800" dirty="0" smtClean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4875213" y="4754563"/>
            <a:ext cx="3960812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或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Q 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= V q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53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253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253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536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4" grpId="0"/>
      <p:bldP spid="22535" grpId="0"/>
      <p:bldP spid="22536" grpId="0" build="p"/>
      <p:bldP spid="225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idx="1"/>
          </p:nvPr>
        </p:nvSpPr>
        <p:spPr>
          <a:xfrm>
            <a:off x="1981200" y="692150"/>
            <a:ext cx="8686800" cy="5434013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1</a:t>
            </a:r>
            <a:r>
              <a:rPr lang="zh-CN" altLang="en-US" b="1" dirty="0" smtClean="0"/>
              <a:t>．小明骑自行车</a:t>
            </a:r>
            <a:r>
              <a:rPr lang="zh-CN" altLang="en-US" b="1" dirty="0" smtClean="0">
                <a:solidFill>
                  <a:srgbClr val="FF0000"/>
                </a:solidFill>
              </a:rPr>
              <a:t>匀速</a:t>
            </a:r>
            <a:r>
              <a:rPr lang="zh-CN" altLang="en-US" b="1" dirty="0" smtClean="0"/>
              <a:t>上坡的过程中，他的</a:t>
            </a:r>
            <a:endParaRPr lang="zh-CN" altLang="en-US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A</a:t>
            </a:r>
            <a:r>
              <a:rPr lang="zh-CN" altLang="en-US" b="1" dirty="0" smtClean="0"/>
              <a:t>．动能减小       </a:t>
            </a:r>
            <a:endParaRPr lang="zh-CN" altLang="en-US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B</a:t>
            </a:r>
            <a:r>
              <a:rPr lang="zh-CN" altLang="en-US" b="1" dirty="0" smtClean="0"/>
              <a:t>．重力势能减小     </a:t>
            </a:r>
            <a:endParaRPr lang="zh-CN" altLang="en-US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C</a:t>
            </a:r>
            <a:r>
              <a:rPr lang="zh-CN" altLang="en-US" b="1" dirty="0" smtClean="0"/>
              <a:t>．动能增加     </a:t>
            </a:r>
            <a:endParaRPr lang="zh-CN" altLang="en-US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D</a:t>
            </a:r>
            <a:r>
              <a:rPr lang="zh-CN" altLang="en-US" b="1" dirty="0" smtClean="0"/>
              <a:t>．机械能增加</a:t>
            </a:r>
            <a:endParaRPr lang="zh-CN" altLang="en-US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endParaRPr lang="en-US" altLang="zh-CN" b="1" dirty="0" smtClean="0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9983788" y="765175"/>
            <a:ext cx="1008062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</a:rPr>
              <a:t>D</a:t>
            </a:r>
            <a:endParaRPr lang="en-US" altLang="zh-CN" sz="32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idx="1"/>
          </p:nvPr>
        </p:nvSpPr>
        <p:spPr>
          <a:xfrm>
            <a:off x="1981200" y="692150"/>
            <a:ext cx="8229600" cy="5434013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         2</a:t>
            </a:r>
            <a:r>
              <a:rPr lang="zh-CN" altLang="en-US" b="1" dirty="0" smtClean="0"/>
              <a:t>．打篮球是同学们喜爱的运动。当篮球从地面弹起</a:t>
            </a:r>
            <a:r>
              <a:rPr lang="zh-CN" altLang="en-US" b="1" dirty="0" smtClean="0">
                <a:solidFill>
                  <a:srgbClr val="FF0000"/>
                </a:solidFill>
              </a:rPr>
              <a:t>上升</a:t>
            </a:r>
            <a:r>
              <a:rPr lang="zh-CN" altLang="en-US" b="1" dirty="0" smtClean="0"/>
              <a:t>的过程中，下面关于篮球动能和重力势能的说法，正确的是</a:t>
            </a:r>
            <a:endParaRPr lang="zh-CN" altLang="en-US" b="1" dirty="0" smtClean="0"/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A</a:t>
            </a:r>
            <a:r>
              <a:rPr lang="zh-CN" altLang="en-US" b="1" dirty="0" smtClean="0"/>
              <a:t>．动能不变， 重力势能减小                  </a:t>
            </a:r>
            <a:r>
              <a:rPr lang="en-US" altLang="zh-CN" b="1" dirty="0" smtClean="0"/>
              <a:t>B</a:t>
            </a:r>
            <a:r>
              <a:rPr lang="zh-CN" altLang="en-US" b="1" dirty="0" smtClean="0"/>
              <a:t>．动能减小， 重力势能不变</a:t>
            </a:r>
            <a:endParaRPr lang="zh-CN" altLang="en-US" b="1" dirty="0" smtClean="0"/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C</a:t>
            </a:r>
            <a:r>
              <a:rPr lang="zh-CN" altLang="en-US" b="1" dirty="0" smtClean="0"/>
              <a:t>．动能减小， 重力势能增加                    </a:t>
            </a:r>
            <a:r>
              <a:rPr lang="en-US" altLang="zh-CN" b="1" dirty="0" smtClean="0"/>
              <a:t>D</a:t>
            </a:r>
            <a:r>
              <a:rPr lang="zh-CN" altLang="en-US" b="1" dirty="0" smtClean="0"/>
              <a:t>．动能增加， 重力势能减小</a:t>
            </a:r>
            <a:endParaRPr lang="zh-CN" altLang="en-US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zh-CN" b="1" dirty="0" smtClean="0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8543925" y="1951038"/>
            <a:ext cx="1008063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</a:rPr>
              <a:t>C</a:t>
            </a:r>
            <a:endParaRPr lang="en-US" altLang="zh-CN" sz="32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692150"/>
            <a:ext cx="8229600" cy="5434013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3</a:t>
            </a:r>
            <a:r>
              <a:rPr lang="zh-CN" altLang="en-US" b="1" dirty="0" smtClean="0"/>
              <a:t>．如图，滚摆上升的过程中</a:t>
            </a:r>
            <a:endParaRPr lang="zh-CN" altLang="en-US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A</a:t>
            </a:r>
            <a:r>
              <a:rPr lang="zh-CN" altLang="en-US" b="1" dirty="0" smtClean="0"/>
              <a:t>．动能增大                     </a:t>
            </a:r>
            <a:endParaRPr lang="zh-CN" altLang="en-US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B</a:t>
            </a:r>
            <a:r>
              <a:rPr lang="zh-CN" altLang="en-US" b="1" dirty="0" smtClean="0"/>
              <a:t>．重力势能减小</a:t>
            </a:r>
            <a:endParaRPr lang="zh-CN" altLang="en-US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C</a:t>
            </a:r>
            <a:r>
              <a:rPr lang="zh-CN" altLang="en-US" b="1" dirty="0" smtClean="0"/>
              <a:t>．重力势能转化为动能           </a:t>
            </a:r>
            <a:endParaRPr lang="zh-CN" altLang="en-US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D</a:t>
            </a:r>
            <a:r>
              <a:rPr lang="zh-CN" altLang="en-US" b="1" dirty="0" smtClean="0"/>
              <a:t>．动能转化为重力势能</a:t>
            </a:r>
            <a:endParaRPr lang="zh-CN" altLang="en-US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zh-CN" b="1" dirty="0" smtClean="0"/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248525" y="1989138"/>
            <a:ext cx="26638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658100" y="762000"/>
            <a:ext cx="1008063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</a:rPr>
              <a:t>D</a:t>
            </a:r>
            <a:endParaRPr lang="en-US" altLang="zh-CN" sz="32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711450" y="260350"/>
            <a:ext cx="6769100" cy="70675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zh-CN" altLang="en-US" sz="4000" b="1" dirty="0" smtClean="0">
                <a:latin typeface="Times New Roman" panose="02020603050405020304" pitchFamily="18" charset="0"/>
                <a:ea typeface="黑体" panose="02010609060101010101" pitchFamily="2" charset="-122"/>
              </a:rPr>
              <a:t>动能、势能、机械能</a:t>
            </a:r>
            <a:endParaRPr lang="zh-CN" altLang="en-US" sz="40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208213" y="1843088"/>
            <a:ext cx="80645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在物理学</a:t>
            </a:r>
            <a:r>
              <a:rPr lang="zh-CN" altLang="en-US" sz="32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中，把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物体做功的</a:t>
            </a:r>
            <a:r>
              <a:rPr lang="zh-CN" altLang="en-US" sz="3600" b="1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本领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叫做</a:t>
            </a:r>
            <a:r>
              <a:rPr lang="zh-CN" altLang="en-US" sz="32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能</a:t>
            </a:r>
            <a:r>
              <a:rPr lang="zh-CN" altLang="en-US" sz="3200" b="1" dirty="0">
                <a:solidFill>
                  <a:srgbClr val="000099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3200" b="1" dirty="0">
              <a:solidFill>
                <a:srgbClr val="000099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495550" y="3933825"/>
            <a:ext cx="69850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物体能做多少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功，就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说它有多少能。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711450" y="5718175"/>
            <a:ext cx="331152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 能的单位：</a:t>
            </a:r>
            <a:endParaRPr lang="zh-CN" altLang="en-US" sz="28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4692650" y="5713413"/>
            <a:ext cx="251936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J</a:t>
            </a:r>
            <a:endParaRPr lang="en-US" altLang="zh-CN" sz="2800" b="1">
              <a:solidFill>
                <a:srgbClr val="000099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2063750" y="2492375"/>
            <a:ext cx="8424863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一个物体如果能够对另一个物体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做功，这个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物体就具有</a:t>
            </a:r>
            <a:r>
              <a:rPr lang="zh-CN" altLang="en-US" sz="2800" b="1" dirty="0" smtClean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能量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，简称</a:t>
            </a:r>
            <a:r>
              <a:rPr lang="zh-CN" altLang="en-US" sz="28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能。</a:t>
            </a:r>
            <a:endParaRPr lang="zh-CN" altLang="en-US" sz="2800" b="1" dirty="0">
              <a:solidFill>
                <a:srgbClr val="FF33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1919288" y="4508500"/>
            <a:ext cx="8208962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物体具有的能量越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多，它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对其他物体做的功就可以越多。</a:t>
            </a:r>
            <a:endParaRPr lang="en-US" altLang="zh-CN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2135188" y="1125538"/>
            <a:ext cx="2952750" cy="70675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4000" b="1" dirty="0" smtClean="0">
                <a:latin typeface="Times New Roman" panose="02020603050405020304" pitchFamily="18" charset="0"/>
                <a:ea typeface="黑体" panose="02010609060101010101" pitchFamily="2" charset="-122"/>
              </a:rPr>
              <a:t>一、能</a:t>
            </a:r>
            <a:endParaRPr lang="zh-CN" altLang="en-US" sz="40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3" grpId="0"/>
      <p:bldP spid="4104" grpId="0"/>
      <p:bldP spid="4105" grpId="0"/>
      <p:bldP spid="4106" grpId="0"/>
      <p:bldP spid="4107" grpId="0"/>
      <p:bldP spid="4108" grpId="0"/>
      <p:bldP spid="410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idx="1"/>
          </p:nvPr>
        </p:nvSpPr>
        <p:spPr>
          <a:xfrm>
            <a:off x="1981200" y="692150"/>
            <a:ext cx="8229600" cy="5434013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4</a:t>
            </a:r>
            <a:r>
              <a:rPr lang="zh-CN" altLang="en-US" b="1" dirty="0" smtClean="0"/>
              <a:t>．如图所示，男孩脚踩滑板车从高处滑下，在</a:t>
            </a:r>
            <a:r>
              <a:rPr lang="zh-CN" altLang="en-US" b="1" dirty="0" smtClean="0">
                <a:solidFill>
                  <a:srgbClr val="FF0000"/>
                </a:solidFill>
              </a:rPr>
              <a:t>下滑</a:t>
            </a:r>
            <a:r>
              <a:rPr lang="zh-CN" altLang="en-US" b="1" dirty="0" smtClean="0"/>
              <a:t>的过程中</a:t>
            </a:r>
            <a:endParaRPr lang="zh-CN" altLang="en-US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A</a:t>
            </a:r>
            <a:r>
              <a:rPr lang="zh-CN" altLang="en-US" b="1" dirty="0" smtClean="0"/>
              <a:t>．动能增加， 势能减少               </a:t>
            </a:r>
            <a:endParaRPr lang="zh-CN" altLang="en-US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B</a:t>
            </a:r>
            <a:r>
              <a:rPr lang="zh-CN" altLang="en-US" b="1" dirty="0" smtClean="0"/>
              <a:t>．动能增加， 势能增加</a:t>
            </a:r>
            <a:endParaRPr lang="zh-CN" altLang="en-US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C</a:t>
            </a:r>
            <a:r>
              <a:rPr lang="zh-CN" altLang="en-US" b="1" dirty="0" smtClean="0"/>
              <a:t>．动能减少， 势能增加               </a:t>
            </a:r>
            <a:endParaRPr lang="zh-CN" altLang="en-US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D</a:t>
            </a:r>
            <a:r>
              <a:rPr lang="zh-CN" altLang="en-US" b="1" dirty="0" smtClean="0"/>
              <a:t>．动能减少， 势能减少</a:t>
            </a:r>
            <a:endParaRPr lang="zh-CN" altLang="en-US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zh-CN" b="1" dirty="0" smtClean="0"/>
          </a:p>
        </p:txBody>
      </p:sp>
      <p:grpSp>
        <p:nvGrpSpPr>
          <p:cNvPr id="25603" name="Group 3"/>
          <p:cNvGrpSpPr/>
          <p:nvPr/>
        </p:nvGrpSpPr>
        <p:grpSpPr bwMode="auto">
          <a:xfrm>
            <a:off x="7680325" y="2276475"/>
            <a:ext cx="2016125" cy="2305050"/>
            <a:chOff x="8721" y="1582"/>
            <a:chExt cx="1556" cy="2018"/>
          </a:xfrm>
        </p:grpSpPr>
        <p:pic>
          <p:nvPicPr>
            <p:cNvPr id="25605" name="Picture 4" descr="5-5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8721" y="1582"/>
              <a:ext cx="1556" cy="1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6" name="Rectangle 5"/>
            <p:cNvSpPr>
              <a:spLocks noChangeArrowheads="1"/>
            </p:cNvSpPr>
            <p:nvPr/>
          </p:nvSpPr>
          <p:spPr bwMode="auto">
            <a:xfrm>
              <a:off x="9061" y="3159"/>
              <a:ext cx="1102" cy="4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eaLnBrk="1" hangingPunct="1"/>
              <a:endParaRPr lang="zh-CN" altLang="zh-CN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5159896" y="1412776"/>
            <a:ext cx="1008063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A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idx="1"/>
          </p:nvPr>
        </p:nvSpPr>
        <p:spPr>
          <a:xfrm>
            <a:off x="1981200" y="692150"/>
            <a:ext cx="8147248" cy="5434013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        5</a:t>
            </a:r>
            <a:r>
              <a:rPr lang="zh-CN" altLang="en-US" b="1" dirty="0" smtClean="0"/>
              <a:t>．在一次军事演习中，一架飞机沿水平方向一边匀速飞行一边投放军用物资，在此过程中飞机的动能＿＿＿＿（选填“变大”、“变小”或“不变”），物资在＿＿＿＿过程中，动能和重力势能之间的转化情况是：＿＿＿＿＿＿＿＿＿＿＿＿。</a:t>
            </a:r>
            <a:endParaRPr lang="zh-CN" altLang="en-US" b="1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zh-CN" dirty="0" smtClean="0"/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5598319" y="1966912"/>
            <a:ext cx="1008062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变小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070100" y="3856038"/>
            <a:ext cx="403225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重力势能转化为动能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746747" y="2569526"/>
            <a:ext cx="16129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加速下落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  <p:bldP spid="41988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idx="1"/>
          </p:nvPr>
        </p:nvSpPr>
        <p:spPr>
          <a:xfrm>
            <a:off x="1981200" y="692150"/>
            <a:ext cx="8229600" cy="5434013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        6</a:t>
            </a:r>
            <a:r>
              <a:rPr lang="zh-CN" altLang="en-US" b="1" dirty="0" smtClean="0"/>
              <a:t>．</a:t>
            </a:r>
            <a:r>
              <a:rPr lang="en-US" altLang="zh-CN" b="1" dirty="0" smtClean="0"/>
              <a:t>2012</a:t>
            </a:r>
            <a:r>
              <a:rPr lang="zh-CN" altLang="en-US" b="1" dirty="0" smtClean="0"/>
              <a:t>年</a:t>
            </a:r>
            <a:r>
              <a:rPr lang="en-US" altLang="zh-CN" b="1" dirty="0" smtClean="0"/>
              <a:t>11</a:t>
            </a:r>
            <a:r>
              <a:rPr lang="zh-CN" altLang="en-US" b="1" dirty="0" smtClean="0"/>
              <a:t>月</a:t>
            </a:r>
            <a:r>
              <a:rPr lang="en-US" altLang="zh-CN" b="1" dirty="0" smtClean="0"/>
              <a:t>25</a:t>
            </a:r>
            <a:r>
              <a:rPr lang="zh-CN" altLang="en-US" b="1" dirty="0" smtClean="0"/>
              <a:t>日，“歼</a:t>
            </a:r>
            <a:r>
              <a:rPr lang="en-US" altLang="zh-CN" b="1" dirty="0" smtClean="0"/>
              <a:t>-15</a:t>
            </a:r>
            <a:r>
              <a:rPr lang="zh-CN" altLang="en-US" b="1" dirty="0" smtClean="0"/>
              <a:t>” 舰载机返回到“辽宁号”航母上时，虽已关闭发动机，但由于＿＿＿＿仍向前滑行。舰载机被航母上的弹性绳钩住，速度迅速减小，说明力可以改变物体的</a:t>
            </a:r>
            <a:r>
              <a:rPr lang="zh-CN" altLang="en-US" b="1" u="sng" dirty="0" smtClean="0"/>
              <a:t>                </a:t>
            </a:r>
            <a:r>
              <a:rPr lang="zh-CN" altLang="en-US" b="1" dirty="0" smtClean="0"/>
              <a:t> ，该过程中舰载机的动能转化为内能和弹性绳的＿＿＿＿能。</a:t>
            </a:r>
            <a:endParaRPr lang="zh-CN" altLang="en-US" b="1" dirty="0" smtClean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en-US" altLang="zh-CN" dirty="0" smtClean="0"/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4511824" y="1988840"/>
            <a:ext cx="1008063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惯性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5303912" y="3284984"/>
            <a:ext cx="216217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运动状态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7896200" y="3879810"/>
            <a:ext cx="158432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弹性势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  <p:bldP spid="43013" grpId="0"/>
      <p:bldP spid="430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idx="1"/>
          </p:nvPr>
        </p:nvSpPr>
        <p:spPr>
          <a:xfrm>
            <a:off x="1992313" y="404813"/>
            <a:ext cx="8229600" cy="5434012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        7</a:t>
            </a:r>
            <a:r>
              <a:rPr lang="zh-CN" altLang="en-US" b="1" dirty="0" smtClean="0"/>
              <a:t>．如图所示，用装有细沙的容器、三脚小桌和质量不同的木块做“探究重力势能大小与哪些因素有关”的实验。</a:t>
            </a:r>
            <a:endParaRPr lang="zh-CN" altLang="en-US" b="1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 b="1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b="1" dirty="0" smtClean="0"/>
              <a:t>①该实验是通过观察比较</a:t>
            </a:r>
            <a:endParaRPr lang="zh-CN" altLang="en-US" b="1" dirty="0" smtClean="0"/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FontTx/>
              <a:buNone/>
              <a:defRPr/>
            </a:pPr>
            <a:r>
              <a:rPr lang="zh-CN" altLang="en-US" b="1" u="sng" dirty="0" smtClean="0"/>
              <a:t>                                  </a:t>
            </a:r>
            <a:r>
              <a:rPr lang="zh-CN" altLang="en-US" b="1" dirty="0" smtClean="0"/>
              <a:t>来间接判断物体重力势能大小的。</a:t>
            </a:r>
            <a:endParaRPr lang="zh-CN" altLang="en-US" b="1" dirty="0" smtClean="0"/>
          </a:p>
        </p:txBody>
      </p:sp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1" cstate="print">
            <a:grayscl/>
            <a:lum contrast="20000"/>
          </a:blip>
          <a:srcRect/>
          <a:stretch>
            <a:fillRect/>
          </a:stretch>
        </p:blipFill>
        <p:spPr bwMode="auto">
          <a:xfrm>
            <a:off x="4640154" y="2132856"/>
            <a:ext cx="26638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2063552" y="4475978"/>
            <a:ext cx="4392612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l-GR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小桌陷入细中的深度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981075"/>
            <a:ext cx="8229600" cy="5400675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 altLang="zh-CN" b="1" dirty="0" smtClean="0"/>
              <a:t>②</a:t>
            </a:r>
            <a:r>
              <a:rPr lang="zh-CN" altLang="en-US" b="1" dirty="0" smtClean="0"/>
              <a:t>实验中采用质量不同的木块，是为了探究物体重力势能大小与物体</a:t>
            </a:r>
            <a:r>
              <a:rPr lang="zh-CN" altLang="en-US" b="1" u="sng" dirty="0" smtClean="0"/>
              <a:t>＿＿＿＿</a:t>
            </a:r>
            <a:r>
              <a:rPr lang="zh-CN" altLang="en-US" b="1" dirty="0" smtClean="0"/>
              <a:t>的关系，操作时应该让木块从</a:t>
            </a:r>
            <a:r>
              <a:rPr lang="zh-CN" altLang="en-US" b="1" u="sng" dirty="0" smtClean="0"/>
              <a:t>＿＿＿＿</a:t>
            </a:r>
            <a:r>
              <a:rPr lang="zh-CN" altLang="en-US" b="1" dirty="0" smtClean="0"/>
              <a:t>（选填“相同”或“不同”）的高度自由下落。</a:t>
            </a:r>
            <a:endParaRPr lang="zh-CN" altLang="en-US" b="1" dirty="0" smtClean="0"/>
          </a:p>
          <a:p>
            <a:pPr>
              <a:lnSpc>
                <a:spcPct val="125000"/>
              </a:lnSpc>
            </a:pPr>
            <a:r>
              <a:rPr lang="zh-CN" altLang="en-US" b="1" dirty="0" smtClean="0"/>
              <a:t>③若要探究物体重力势能大小与物体高度的关系，请简要说明具体</a:t>
            </a:r>
            <a:r>
              <a:rPr lang="zh-CN" altLang="en-US" b="1" dirty="0" smtClean="0"/>
              <a:t>做法。</a:t>
            </a:r>
            <a:endParaRPr lang="zh-CN" altLang="en-US" b="1" dirty="0" smtClean="0"/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7535863" y="1628775"/>
            <a:ext cx="158432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质量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7175500" y="2208213"/>
            <a:ext cx="165735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</a:rPr>
              <a:t>相同</a:t>
            </a:r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2567608" y="4759324"/>
            <a:ext cx="6696075" cy="12725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l-GR" sz="3200" b="1" dirty="0">
                <a:solidFill>
                  <a:srgbClr val="FF0000"/>
                </a:solidFill>
                <a:latin typeface="Arial" panose="020B0604020202020204" pitchFamily="34" charset="0"/>
              </a:rPr>
              <a:t>让同一木块从不同高度自由</a:t>
            </a:r>
            <a:r>
              <a:rPr lang="zh-CN" altLang="el-GR" sz="32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下落</a:t>
            </a:r>
            <a:r>
              <a:rPr lang="zh-CN" altLang="en-US" sz="32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， </a:t>
            </a:r>
            <a:r>
              <a:rPr lang="zh-CN" altLang="el-GR" sz="3200" b="1" dirty="0">
                <a:solidFill>
                  <a:srgbClr val="FF0000"/>
                </a:solidFill>
                <a:latin typeface="Arial" panose="020B0604020202020204" pitchFamily="34" charset="0"/>
              </a:rPr>
              <a:t>比较小桌的脚陷入细纱中的</a:t>
            </a:r>
            <a:r>
              <a:rPr lang="zh-CN" altLang="el-GR" sz="32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深度</a:t>
            </a:r>
            <a:r>
              <a:rPr lang="zh-CN" altLang="en-US" sz="32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。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/>
      <p:bldP spid="59397" grpId="0"/>
      <p:bldP spid="5939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idx="1"/>
          </p:nvPr>
        </p:nvSpPr>
        <p:spPr>
          <a:xfrm>
            <a:off x="1981200" y="692150"/>
            <a:ext cx="8229600" cy="5434013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8</a:t>
            </a:r>
            <a:r>
              <a:rPr lang="zh-CN" altLang="en-US" b="1" dirty="0" smtClean="0"/>
              <a:t>．关于比热容，下列说法正确的是</a:t>
            </a:r>
            <a:endParaRPr lang="zh-CN" altLang="en-US" b="1" dirty="0" smtClean="0"/>
          </a:p>
          <a:p>
            <a:pPr fontAlgn="auto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A</a:t>
            </a:r>
            <a:r>
              <a:rPr lang="zh-CN" altLang="en-US" b="1" dirty="0" smtClean="0"/>
              <a:t>．物体的比热容跟物体吸收或放出的热量有关</a:t>
            </a:r>
            <a:endParaRPr lang="zh-CN" altLang="en-US" b="1" dirty="0" smtClean="0"/>
          </a:p>
          <a:p>
            <a:pPr fontAlgn="auto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B</a:t>
            </a:r>
            <a:r>
              <a:rPr lang="zh-CN" altLang="en-US" b="1" dirty="0" smtClean="0"/>
              <a:t>．物体的比热容跟物体的温度有关</a:t>
            </a:r>
            <a:endParaRPr lang="zh-CN" altLang="en-US" b="1" dirty="0" smtClean="0"/>
          </a:p>
          <a:p>
            <a:pPr fontAlgn="auto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C</a:t>
            </a:r>
            <a:r>
              <a:rPr lang="zh-CN" altLang="en-US" b="1" dirty="0" smtClean="0"/>
              <a:t>．物体的质量越大， 它的比热容越大</a:t>
            </a:r>
            <a:endParaRPr lang="zh-CN" altLang="en-US" b="1" dirty="0" smtClean="0"/>
          </a:p>
          <a:p>
            <a:pPr fontAlgn="auto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D</a:t>
            </a:r>
            <a:r>
              <a:rPr lang="zh-CN" altLang="en-US" b="1" dirty="0" smtClean="0"/>
              <a:t>．物体的比热容与温度、质量都没有关系</a:t>
            </a:r>
            <a:endParaRPr lang="zh-CN" altLang="en-US" b="1" dirty="0" smtClean="0"/>
          </a:p>
          <a:p>
            <a:pPr fontAlgn="auto">
              <a:lnSpc>
                <a:spcPct val="125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zh-CN" dirty="0" smtClean="0"/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9271000" y="647700"/>
            <a:ext cx="1008063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</a:rPr>
              <a:t>D</a:t>
            </a:r>
            <a:endParaRPr lang="en-US" altLang="zh-CN" sz="32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idx="1"/>
          </p:nvPr>
        </p:nvSpPr>
        <p:spPr>
          <a:xfrm>
            <a:off x="1981200" y="692150"/>
            <a:ext cx="8229600" cy="5689600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        9</a:t>
            </a:r>
            <a:r>
              <a:rPr lang="zh-CN" altLang="en-US" b="1" dirty="0" smtClean="0"/>
              <a:t>．夏天，当你赤脚在烈日当空的小河边游玩时，你会发现：岸上的小石头热得烫脚，而河水却是冰凉的，这是因为</a:t>
            </a:r>
            <a:endParaRPr lang="zh-CN" altLang="en-US" b="1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A</a:t>
            </a:r>
            <a:r>
              <a:rPr lang="zh-CN" altLang="en-US" b="1" dirty="0" smtClean="0"/>
              <a:t>．水比小石头的温度变化大         </a:t>
            </a:r>
            <a:endParaRPr lang="zh-CN" altLang="en-US" b="1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B</a:t>
            </a:r>
            <a:r>
              <a:rPr lang="zh-CN" altLang="en-US" b="1" dirty="0" smtClean="0"/>
              <a:t>．水比小石头的比热容大</a:t>
            </a:r>
            <a:endParaRPr lang="zh-CN" altLang="en-US" b="1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C</a:t>
            </a:r>
            <a:r>
              <a:rPr lang="zh-CN" altLang="en-US" b="1" dirty="0" smtClean="0"/>
              <a:t>．水比小石头吸收的热量少         </a:t>
            </a:r>
            <a:endParaRPr lang="zh-CN" altLang="en-US" b="1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D</a:t>
            </a:r>
            <a:r>
              <a:rPr lang="zh-CN" altLang="en-US" b="1" dirty="0" smtClean="0"/>
              <a:t>．水比小石头的比热容小</a:t>
            </a:r>
            <a:endParaRPr lang="zh-CN" altLang="en-US" b="1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zh-CN" dirty="0" smtClean="0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7646903" y="2066608"/>
            <a:ext cx="1008063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idx="1"/>
          </p:nvPr>
        </p:nvSpPr>
        <p:spPr>
          <a:xfrm>
            <a:off x="1981200" y="692150"/>
            <a:ext cx="8229600" cy="5434013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10</a:t>
            </a:r>
            <a:r>
              <a:rPr lang="zh-CN" altLang="en-US" b="1" dirty="0" smtClean="0"/>
              <a:t>．下列关于水的理解，正确的是</a:t>
            </a:r>
            <a:endParaRPr lang="zh-CN" altLang="en-US" b="1" dirty="0" smtClean="0"/>
          </a:p>
          <a:p>
            <a:pPr marL="0" indent="0"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A</a:t>
            </a:r>
            <a:r>
              <a:rPr lang="zh-CN" altLang="en-US" b="1" dirty="0" smtClean="0"/>
              <a:t>．</a:t>
            </a:r>
            <a:r>
              <a:rPr lang="en-US" altLang="zh-CN" b="1" dirty="0" smtClean="0"/>
              <a:t>0℃</a:t>
            </a:r>
            <a:r>
              <a:rPr lang="zh-CN" altLang="en-US" b="1" dirty="0" smtClean="0"/>
              <a:t>的水内能为零                  </a:t>
            </a:r>
            <a:endParaRPr lang="zh-CN" altLang="en-US" b="1" dirty="0" smtClean="0"/>
          </a:p>
          <a:p>
            <a:pPr marL="0" indent="0"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B</a:t>
            </a:r>
            <a:r>
              <a:rPr lang="zh-CN" altLang="en-US" b="1" dirty="0" smtClean="0"/>
              <a:t>．水温降低，内能一定减小</a:t>
            </a:r>
            <a:endParaRPr lang="zh-CN" altLang="en-US" b="1" dirty="0" smtClean="0"/>
          </a:p>
          <a:p>
            <a:pPr marL="0" indent="0"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C</a:t>
            </a:r>
            <a:r>
              <a:rPr lang="zh-CN" altLang="en-US" b="1" dirty="0" smtClean="0"/>
              <a:t>．水受热时，体积变大，密度变大     </a:t>
            </a:r>
            <a:r>
              <a:rPr lang="en-US" altLang="zh-CN" b="1" dirty="0" smtClean="0"/>
              <a:t>D</a:t>
            </a:r>
            <a:r>
              <a:rPr lang="zh-CN" altLang="en-US" b="1" dirty="0" smtClean="0"/>
              <a:t>．</a:t>
            </a:r>
            <a:r>
              <a:rPr lang="en-US" altLang="zh-CN" b="1" dirty="0" smtClean="0"/>
              <a:t>30℃</a:t>
            </a:r>
            <a:r>
              <a:rPr lang="zh-CN" altLang="en-US" b="1" dirty="0" smtClean="0"/>
              <a:t>的水比</a:t>
            </a:r>
            <a:r>
              <a:rPr lang="en-US" altLang="zh-CN" b="1" dirty="0" smtClean="0"/>
              <a:t>20℃</a:t>
            </a:r>
            <a:r>
              <a:rPr lang="zh-CN" altLang="en-US" b="1" dirty="0" smtClean="0"/>
              <a:t>的水所含的热量多</a:t>
            </a:r>
            <a:endParaRPr lang="zh-CN" altLang="en-US" b="1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zh-CN" dirty="0" smtClean="0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8473282" y="743268"/>
            <a:ext cx="1008062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idx="1"/>
          </p:nvPr>
        </p:nvSpPr>
        <p:spPr>
          <a:xfrm>
            <a:off x="1981200" y="476250"/>
            <a:ext cx="8229600" cy="5976938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sz="2400" b="1" dirty="0" smtClean="0"/>
              <a:t>        11</a:t>
            </a:r>
            <a:r>
              <a:rPr lang="zh-CN" altLang="en-US" sz="2400" b="1" dirty="0" smtClean="0"/>
              <a:t>．小明为比较“不同物质的吸热能力”设计了如下的实验方案：将质量相同的水和煤油分别装入烧杯中，固定在铁架台上，用两个相同的酒精灯同时加热水和煤油，实验装置如图所示，实验时每隔一段时间同时测量水和煤油的温度。</a:t>
            </a:r>
            <a:endParaRPr lang="zh-CN" altLang="en-US" sz="2400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 sz="2400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 sz="2400" b="1" dirty="0" smtClean="0"/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zh-CN" altLang="en-US" sz="2400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zh-CN" altLang="en-US" sz="2400" b="1" dirty="0" smtClean="0"/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zh-CN" sz="2400" b="1" dirty="0" smtClean="0"/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None/>
              <a:defRPr/>
            </a:pPr>
            <a:r>
              <a:rPr lang="zh-CN" altLang="en-US" sz="2400" b="1" dirty="0" smtClean="0"/>
              <a:t>        在安装、调整实验器材时，科学合理的顺序是（图甲中）：先调整固定＿＿＿＿位置，再调整固定＿＿＿＿的位置（两空均选填“</a:t>
            </a:r>
            <a:r>
              <a:rPr lang="en-US" altLang="zh-CN" sz="2400" b="1" i="1" dirty="0" smtClean="0"/>
              <a:t>A</a:t>
            </a:r>
            <a:r>
              <a:rPr lang="zh-CN" altLang="en-US" sz="2400" b="1" i="1" dirty="0" smtClean="0"/>
              <a:t>”</a:t>
            </a:r>
            <a:r>
              <a:rPr lang="zh-CN" altLang="en-US" sz="2400" b="1" dirty="0" smtClean="0"/>
              <a:t>或</a:t>
            </a:r>
            <a:r>
              <a:rPr lang="zh-CN" altLang="en-US" sz="2400" b="1" dirty="0" smtClean="0"/>
              <a:t>“</a:t>
            </a:r>
            <a:r>
              <a:rPr lang="en-US" altLang="zh-CN" sz="2400" b="1" i="1" dirty="0" smtClean="0"/>
              <a:t>B</a:t>
            </a:r>
            <a:r>
              <a:rPr lang="zh-CN" altLang="en-US" sz="2400" b="1" dirty="0" smtClean="0"/>
              <a:t>”</a:t>
            </a:r>
            <a:r>
              <a:rPr lang="zh-CN" altLang="en-US" sz="2400" b="1" dirty="0" smtClean="0"/>
              <a:t>）</a:t>
            </a:r>
            <a:r>
              <a:rPr lang="zh-CN" altLang="en-US" sz="2400" b="1" dirty="0" smtClean="0"/>
              <a:t>。</a:t>
            </a:r>
            <a:endParaRPr lang="zh-CN" altLang="en-US" dirty="0" smtClean="0"/>
          </a:p>
        </p:txBody>
      </p:sp>
      <p:grpSp>
        <p:nvGrpSpPr>
          <p:cNvPr id="33795" name="Group 3"/>
          <p:cNvGrpSpPr/>
          <p:nvPr/>
        </p:nvGrpSpPr>
        <p:grpSpPr bwMode="auto">
          <a:xfrm>
            <a:off x="4800600" y="2419350"/>
            <a:ext cx="3527425" cy="2260612"/>
            <a:chOff x="2400" y="1615"/>
            <a:chExt cx="4415" cy="2828"/>
          </a:xfrm>
        </p:grpSpPr>
        <p:grpSp>
          <p:nvGrpSpPr>
            <p:cNvPr id="33798" name="Group 4"/>
            <p:cNvGrpSpPr/>
            <p:nvPr/>
          </p:nvGrpSpPr>
          <p:grpSpPr bwMode="auto">
            <a:xfrm>
              <a:off x="2677" y="1615"/>
              <a:ext cx="4138" cy="2828"/>
              <a:chOff x="1898" y="1615"/>
              <a:chExt cx="4138" cy="2828"/>
            </a:xfrm>
          </p:grpSpPr>
          <p:grpSp>
            <p:nvGrpSpPr>
              <p:cNvPr id="33801" name="Group 5"/>
              <p:cNvGrpSpPr/>
              <p:nvPr/>
            </p:nvGrpSpPr>
            <p:grpSpPr bwMode="auto">
              <a:xfrm flipV="1">
                <a:off x="2646" y="2026"/>
                <a:ext cx="1513" cy="1443"/>
                <a:chOff x="5369" y="3312"/>
                <a:chExt cx="667" cy="636"/>
              </a:xfrm>
            </p:grpSpPr>
            <p:cxnSp>
              <p:nvCxnSpPr>
                <p:cNvPr id="33951" name="AutoShape 6"/>
                <p:cNvCxnSpPr>
                  <a:cxnSpLocks noChangeShapeType="1"/>
                </p:cNvCxnSpPr>
                <p:nvPr/>
              </p:nvCxnSpPr>
              <p:spPr bwMode="auto">
                <a:xfrm rot="-4506078">
                  <a:off x="5400" y="3312"/>
                  <a:ext cx="636" cy="636"/>
                </a:xfrm>
                <a:prstGeom prst="straightConnector1">
                  <a:avLst/>
                </a:prstGeom>
                <a:noFill/>
                <a:ln w="12700">
                  <a:noFill/>
                  <a:round/>
                </a:ln>
              </p:spPr>
            </p:cxnSp>
            <p:cxnSp>
              <p:nvCxnSpPr>
                <p:cNvPr id="33952" name="AutoShape 7"/>
                <p:cNvCxnSpPr>
                  <a:cxnSpLocks noChangeShapeType="1"/>
                </p:cNvCxnSpPr>
                <p:nvPr/>
              </p:nvCxnSpPr>
              <p:spPr bwMode="auto">
                <a:xfrm rot="-4506078">
                  <a:off x="5369" y="3544"/>
                  <a:ext cx="363" cy="363"/>
                </a:xfrm>
                <a:prstGeom prst="straightConnector1">
                  <a:avLst/>
                </a:prstGeom>
                <a:noFill/>
                <a:ln w="9525">
                  <a:noFill/>
                  <a:round/>
                  <a:tailEnd type="stealth" w="med" len="lg"/>
                </a:ln>
              </p:spPr>
            </p:cxnSp>
          </p:grpSp>
          <p:grpSp>
            <p:nvGrpSpPr>
              <p:cNvPr id="33802" name="Group 8"/>
              <p:cNvGrpSpPr/>
              <p:nvPr/>
            </p:nvGrpSpPr>
            <p:grpSpPr bwMode="auto">
              <a:xfrm>
                <a:off x="1898" y="1615"/>
                <a:ext cx="1958" cy="2827"/>
                <a:chOff x="1808" y="1580"/>
                <a:chExt cx="1958" cy="2827"/>
              </a:xfrm>
            </p:grpSpPr>
            <p:grpSp>
              <p:nvGrpSpPr>
                <p:cNvPr id="33878" name="Group 35"/>
                <p:cNvGrpSpPr/>
                <p:nvPr/>
              </p:nvGrpSpPr>
              <p:grpSpPr bwMode="auto">
                <a:xfrm>
                  <a:off x="1808" y="1580"/>
                  <a:ext cx="1045" cy="2544"/>
                  <a:chOff x="0" y="0"/>
                  <a:chExt cx="1045" cy="2544"/>
                </a:xfrm>
              </p:grpSpPr>
              <p:sp>
                <p:nvSpPr>
                  <p:cNvPr id="33884" name="xjhxzj17"/>
                  <p:cNvSpPr/>
                  <p:nvPr/>
                </p:nvSpPr>
                <p:spPr bwMode="auto">
                  <a:xfrm>
                    <a:off x="298" y="1334"/>
                    <a:ext cx="589" cy="383"/>
                  </a:xfrm>
                  <a:custGeom>
                    <a:avLst/>
                    <a:gdLst>
                      <a:gd name="T0" fmla="*/ 13 w 987"/>
                      <a:gd name="T1" fmla="*/ 1 h 550"/>
                      <a:gd name="T2" fmla="*/ 2 w 987"/>
                      <a:gd name="T3" fmla="*/ 1 h 550"/>
                      <a:gd name="T4" fmla="*/ 2 w 987"/>
                      <a:gd name="T5" fmla="*/ 1 h 550"/>
                      <a:gd name="T6" fmla="*/ 2 w 987"/>
                      <a:gd name="T7" fmla="*/ 1 h 550"/>
                      <a:gd name="T8" fmla="*/ 2 w 987"/>
                      <a:gd name="T9" fmla="*/ 5 h 550"/>
                      <a:gd name="T10" fmla="*/ 2 w 987"/>
                      <a:gd name="T11" fmla="*/ 22 h 550"/>
                      <a:gd name="T12" fmla="*/ 2 w 987"/>
                      <a:gd name="T13" fmla="*/ 39 h 550"/>
                      <a:gd name="T14" fmla="*/ 2 w 987"/>
                      <a:gd name="T15" fmla="*/ 42 h 550"/>
                      <a:gd name="T16" fmla="*/ 5 w 987"/>
                      <a:gd name="T17" fmla="*/ 43 h 550"/>
                      <a:gd name="T18" fmla="*/ 7 w 987"/>
                      <a:gd name="T19" fmla="*/ 44 h 550"/>
                      <a:gd name="T20" fmla="*/ 8 w 987"/>
                      <a:gd name="T21" fmla="*/ 44 h 550"/>
                      <a:gd name="T22" fmla="*/ 13 w 987"/>
                      <a:gd name="T23" fmla="*/ 44 h 550"/>
                      <a:gd name="T24" fmla="*/ 18 w 987"/>
                      <a:gd name="T25" fmla="*/ 44 h 550"/>
                      <a:gd name="T26" fmla="*/ 20 w 987"/>
                      <a:gd name="T27" fmla="*/ 44 h 550"/>
                      <a:gd name="T28" fmla="*/ 22 w 987"/>
                      <a:gd name="T29" fmla="*/ 43 h 550"/>
                      <a:gd name="T30" fmla="*/ 24 w 987"/>
                      <a:gd name="T31" fmla="*/ 42 h 550"/>
                      <a:gd name="T32" fmla="*/ 24 w 987"/>
                      <a:gd name="T33" fmla="*/ 39 h 550"/>
                      <a:gd name="T34" fmla="*/ 24 w 987"/>
                      <a:gd name="T35" fmla="*/ 22 h 550"/>
                      <a:gd name="T36" fmla="*/ 24 w 987"/>
                      <a:gd name="T37" fmla="*/ 5 h 550"/>
                      <a:gd name="T38" fmla="*/ 24 w 987"/>
                      <a:gd name="T39" fmla="*/ 1 h 550"/>
                      <a:gd name="T40" fmla="*/ 24 w 987"/>
                      <a:gd name="T41" fmla="*/ 1 h 550"/>
                      <a:gd name="T42" fmla="*/ 13 w 987"/>
                      <a:gd name="T43" fmla="*/ 1 h 550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987"/>
                      <a:gd name="T67" fmla="*/ 0 h 550"/>
                      <a:gd name="T68" fmla="*/ 987 w 987"/>
                      <a:gd name="T69" fmla="*/ 550 h 550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987" h="550">
                        <a:moveTo>
                          <a:pt x="493" y="13"/>
                        </a:moveTo>
                        <a:cubicBezTo>
                          <a:pt x="352" y="13"/>
                          <a:pt x="140" y="14"/>
                          <a:pt x="70" y="13"/>
                        </a:cubicBezTo>
                        <a:cubicBezTo>
                          <a:pt x="0" y="12"/>
                          <a:pt x="75" y="10"/>
                          <a:pt x="74" y="9"/>
                        </a:cubicBezTo>
                        <a:cubicBezTo>
                          <a:pt x="73" y="8"/>
                          <a:pt x="65" y="0"/>
                          <a:pt x="64" y="9"/>
                        </a:cubicBezTo>
                        <a:cubicBezTo>
                          <a:pt x="63" y="18"/>
                          <a:pt x="69" y="21"/>
                          <a:pt x="70" y="66"/>
                        </a:cubicBezTo>
                        <a:cubicBezTo>
                          <a:pt x="71" y="111"/>
                          <a:pt x="70" y="209"/>
                          <a:pt x="70" y="281"/>
                        </a:cubicBezTo>
                        <a:cubicBezTo>
                          <a:pt x="70" y="352"/>
                          <a:pt x="65" y="455"/>
                          <a:pt x="70" y="495"/>
                        </a:cubicBezTo>
                        <a:cubicBezTo>
                          <a:pt x="74" y="536"/>
                          <a:pt x="79" y="514"/>
                          <a:pt x="95" y="522"/>
                        </a:cubicBezTo>
                        <a:cubicBezTo>
                          <a:pt x="111" y="530"/>
                          <a:pt x="139" y="539"/>
                          <a:pt x="163" y="544"/>
                        </a:cubicBezTo>
                        <a:cubicBezTo>
                          <a:pt x="187" y="548"/>
                          <a:pt x="212" y="548"/>
                          <a:pt x="239" y="549"/>
                        </a:cubicBezTo>
                        <a:cubicBezTo>
                          <a:pt x="266" y="550"/>
                          <a:pt x="281" y="549"/>
                          <a:pt x="324" y="549"/>
                        </a:cubicBezTo>
                        <a:cubicBezTo>
                          <a:pt x="366" y="549"/>
                          <a:pt x="437" y="549"/>
                          <a:pt x="493" y="549"/>
                        </a:cubicBezTo>
                        <a:cubicBezTo>
                          <a:pt x="549" y="549"/>
                          <a:pt x="620" y="549"/>
                          <a:pt x="662" y="549"/>
                        </a:cubicBezTo>
                        <a:cubicBezTo>
                          <a:pt x="705" y="549"/>
                          <a:pt x="720" y="550"/>
                          <a:pt x="747" y="549"/>
                        </a:cubicBezTo>
                        <a:cubicBezTo>
                          <a:pt x="774" y="548"/>
                          <a:pt x="799" y="548"/>
                          <a:pt x="823" y="544"/>
                        </a:cubicBezTo>
                        <a:cubicBezTo>
                          <a:pt x="847" y="539"/>
                          <a:pt x="875" y="530"/>
                          <a:pt x="891" y="522"/>
                        </a:cubicBezTo>
                        <a:cubicBezTo>
                          <a:pt x="907" y="514"/>
                          <a:pt x="912" y="536"/>
                          <a:pt x="916" y="495"/>
                        </a:cubicBezTo>
                        <a:cubicBezTo>
                          <a:pt x="921" y="455"/>
                          <a:pt x="916" y="352"/>
                          <a:pt x="916" y="281"/>
                        </a:cubicBezTo>
                        <a:cubicBezTo>
                          <a:pt x="916" y="209"/>
                          <a:pt x="915" y="110"/>
                          <a:pt x="916" y="66"/>
                        </a:cubicBezTo>
                        <a:cubicBezTo>
                          <a:pt x="917" y="22"/>
                          <a:pt x="919" y="26"/>
                          <a:pt x="919" y="17"/>
                        </a:cubicBezTo>
                        <a:cubicBezTo>
                          <a:pt x="919" y="8"/>
                          <a:pt x="987" y="14"/>
                          <a:pt x="916" y="13"/>
                        </a:cubicBezTo>
                        <a:cubicBezTo>
                          <a:pt x="845" y="12"/>
                          <a:pt x="634" y="13"/>
                          <a:pt x="493" y="13"/>
                        </a:cubicBezTo>
                        <a:close/>
                      </a:path>
                    </a:pathLst>
                  </a:custGeom>
                  <a:solidFill>
                    <a:srgbClr val="969696"/>
                  </a:solid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885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592" y="587"/>
                    <a:ext cx="4" cy="835"/>
                  </a:xfrm>
                  <a:prstGeom prst="rect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333333"/>
                    </a:solidFill>
                    <a:miter lim="800000"/>
                  </a:ln>
                </p:spPr>
                <p:txBody>
                  <a:bodyPr/>
                  <a:lstStyle/>
                  <a:p>
                    <a:pPr eaLnBrk="1" hangingPunct="1"/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33886" name="Group 38"/>
                  <p:cNvGrpSpPr/>
                  <p:nvPr/>
                </p:nvGrpSpPr>
                <p:grpSpPr bwMode="auto">
                  <a:xfrm rot="5400000">
                    <a:off x="224" y="951"/>
                    <a:ext cx="749" cy="6"/>
                    <a:chOff x="0" y="0"/>
                    <a:chExt cx="1600" cy="240"/>
                  </a:xfrm>
                </p:grpSpPr>
                <p:cxnSp>
                  <p:nvCxnSpPr>
                    <p:cNvPr id="33940" name="Line 3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0" y="0"/>
                      <a:ext cx="0" cy="24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41" name="Line 4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60" y="120"/>
                      <a:ext cx="0" cy="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42" name="Line 4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20" y="120"/>
                      <a:ext cx="0" cy="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43" name="Line 4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80" y="120"/>
                      <a:ext cx="0" cy="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44" name="Line 4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40" y="120"/>
                      <a:ext cx="0" cy="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45" name="Line 4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800" y="60"/>
                      <a:ext cx="0" cy="18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46" name="Line 4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960" y="120"/>
                      <a:ext cx="0" cy="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47" name="Line 4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120" y="120"/>
                      <a:ext cx="0" cy="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48" name="Line 4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280" y="120"/>
                      <a:ext cx="0" cy="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49" name="Line 4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440" y="120"/>
                      <a:ext cx="0" cy="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50" name="Line 4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600" y="0"/>
                      <a:ext cx="0" cy="24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333333"/>
                      </a:solidFill>
                      <a:round/>
                    </a:ln>
                  </p:spPr>
                </p:cxnSp>
              </p:grpSp>
              <p:grpSp>
                <p:nvGrpSpPr>
                  <p:cNvPr id="33887" name="Group 50"/>
                  <p:cNvGrpSpPr/>
                  <p:nvPr/>
                </p:nvGrpSpPr>
                <p:grpSpPr bwMode="auto">
                  <a:xfrm rot="16200000" flipH="1">
                    <a:off x="214" y="951"/>
                    <a:ext cx="749" cy="6"/>
                    <a:chOff x="0" y="0"/>
                    <a:chExt cx="1600" cy="240"/>
                  </a:xfrm>
                </p:grpSpPr>
                <p:cxnSp>
                  <p:nvCxnSpPr>
                    <p:cNvPr id="33929" name="Line 5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0" y="0"/>
                      <a:ext cx="0" cy="24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30" name="Line 5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60" y="120"/>
                      <a:ext cx="0" cy="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31" name="Line 5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20" y="120"/>
                      <a:ext cx="0" cy="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32" name="Line 5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80" y="120"/>
                      <a:ext cx="0" cy="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33" name="Line 5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40" y="120"/>
                      <a:ext cx="0" cy="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34" name="Line 5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800" y="60"/>
                      <a:ext cx="0" cy="18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35" name="Line 5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960" y="120"/>
                      <a:ext cx="0" cy="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36" name="Line 5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120" y="120"/>
                      <a:ext cx="0" cy="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37" name="Line 5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280" y="120"/>
                      <a:ext cx="0" cy="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38" name="Line 6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440" y="120"/>
                      <a:ext cx="0" cy="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333333"/>
                      </a:solidFill>
                      <a:round/>
                    </a:ln>
                  </p:spPr>
                </p:cxnSp>
                <p:cxnSp>
                  <p:nvCxnSpPr>
                    <p:cNvPr id="33939" name="Line 6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600" y="0"/>
                      <a:ext cx="0" cy="24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333333"/>
                      </a:solidFill>
                      <a:round/>
                    </a:ln>
                  </p:spPr>
                </p:cxnSp>
              </p:grpSp>
              <p:sp>
                <p:nvSpPr>
                  <p:cNvPr id="33888" name="AutoShape 62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35" y="879"/>
                    <a:ext cx="1112" cy="31"/>
                  </a:xfrm>
                  <a:prstGeom prst="flowChartTerminator">
                    <a:avLst/>
                  </a:prstGeom>
                  <a:noFill/>
                  <a:ln w="6350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/>
                  <a:p>
                    <a:pPr eaLnBrk="1" hangingPunct="1"/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889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575" y="372"/>
                    <a:ext cx="26" cy="2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 cmpd="dbl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pPr eaLnBrk="1" hangingPunct="1"/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890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571" y="1440"/>
                    <a:ext cx="34" cy="88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pPr eaLnBrk="1" hangingPunct="1"/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33891" name="Group 65"/>
                  <p:cNvGrpSpPr/>
                  <p:nvPr/>
                </p:nvGrpSpPr>
                <p:grpSpPr bwMode="auto">
                  <a:xfrm>
                    <a:off x="292" y="1769"/>
                    <a:ext cx="578" cy="679"/>
                    <a:chOff x="0" y="0"/>
                    <a:chExt cx="1605" cy="1941"/>
                  </a:xfrm>
                </p:grpSpPr>
                <p:grpSp>
                  <p:nvGrpSpPr>
                    <p:cNvPr id="33905" name="Group 66"/>
                    <p:cNvGrpSpPr/>
                    <p:nvPr/>
                  </p:nvGrpSpPr>
                  <p:grpSpPr bwMode="auto">
                    <a:xfrm>
                      <a:off x="0" y="485"/>
                      <a:ext cx="1605" cy="1456"/>
                      <a:chOff x="0" y="0"/>
                      <a:chExt cx="1994" cy="1812"/>
                    </a:xfrm>
                  </p:grpSpPr>
                  <p:grpSp>
                    <p:nvGrpSpPr>
                      <p:cNvPr id="33915" name="Group 67"/>
                      <p:cNvGrpSpPr/>
                      <p:nvPr/>
                    </p:nvGrpSpPr>
                    <p:grpSpPr bwMode="auto">
                      <a:xfrm>
                        <a:off x="89" y="996"/>
                        <a:ext cx="1810" cy="676"/>
                        <a:chOff x="0" y="0"/>
                        <a:chExt cx="1810" cy="676"/>
                      </a:xfrm>
                    </p:grpSpPr>
                    <p:sp>
                      <p:nvSpPr>
                        <p:cNvPr id="33927" name="AutoShape 68" descr="横虚线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0" y="60"/>
                          <a:ext cx="1754" cy="616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w 21600"/>
                            <a:gd name="T7" fmla="*/ 0 h 2160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  <a:gd name="T12" fmla="*/ 4680 w 21600"/>
                            <a:gd name="T13" fmla="*/ 4664 h 21600"/>
                            <a:gd name="T14" fmla="*/ 16920 w 21600"/>
                            <a:gd name="T15" fmla="*/ 16936 h 21600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T12" t="T13" r="T14" b="T15"/>
                          <a:pathLst>
                            <a:path w="21600" h="21600">
                              <a:moveTo>
                                <a:pt x="0" y="0"/>
                              </a:moveTo>
                              <a:lnTo>
                                <a:pt x="5760" y="21600"/>
                              </a:lnTo>
                              <a:lnTo>
                                <a:pt x="15840" y="21600"/>
                              </a:lnTo>
                              <a:lnTo>
                                <a:pt x="21600" y="0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pattFill prst="dashHorz">
                          <a:fgClr>
                            <a:srgbClr val="000000"/>
                          </a:fgClr>
                          <a:bgClr>
                            <a:srgbClr val="FFFFFF"/>
                          </a:bgClr>
                        </a:pattFill>
                        <a:ln w="9525">
                          <a:noFill/>
                          <a:miter lim="800000"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cxnSp>
                      <p:nvCxnSpPr>
                        <p:cNvPr id="33928" name="Line 69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0" y="0"/>
                          <a:ext cx="1810" cy="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</a:ln>
                      </p:spPr>
                    </p:cxnSp>
                  </p:grpSp>
                  <p:sp>
                    <p:nvSpPr>
                      <p:cNvPr id="33916" name="未知"/>
                      <p:cNvSpPr/>
                      <p:nvPr/>
                    </p:nvSpPr>
                    <p:spPr bwMode="auto">
                      <a:xfrm>
                        <a:off x="0" y="312"/>
                        <a:ext cx="1994" cy="1404"/>
                      </a:xfrm>
                      <a:custGeom>
                        <a:avLst/>
                        <a:gdLst>
                          <a:gd name="T0" fmla="*/ 543 w 1994"/>
                          <a:gd name="T1" fmla="*/ 1404 h 1404"/>
                          <a:gd name="T2" fmla="*/ 0 w 1994"/>
                          <a:gd name="T3" fmla="*/ 624 h 1404"/>
                          <a:gd name="T4" fmla="*/ 724 w 1994"/>
                          <a:gd name="T5" fmla="*/ 312 h 1404"/>
                          <a:gd name="T6" fmla="*/ 724 w 1994"/>
                          <a:gd name="T7" fmla="*/ 0 h 1404"/>
                          <a:gd name="T8" fmla="*/ 1267 w 1994"/>
                          <a:gd name="T9" fmla="*/ 0 h 1404"/>
                          <a:gd name="T10" fmla="*/ 1265 w 1994"/>
                          <a:gd name="T11" fmla="*/ 330 h 1404"/>
                          <a:gd name="T12" fmla="*/ 1994 w 1994"/>
                          <a:gd name="T13" fmla="*/ 624 h 1404"/>
                          <a:gd name="T14" fmla="*/ 1448 w 1994"/>
                          <a:gd name="T15" fmla="*/ 1404 h 1404"/>
                          <a:gd name="T16" fmla="*/ 543 w 1994"/>
                          <a:gd name="T17" fmla="*/ 1404 h 1404"/>
                          <a:gd name="T18" fmla="*/ 0 60000 65536"/>
                          <a:gd name="T19" fmla="*/ 0 60000 65536"/>
                          <a:gd name="T20" fmla="*/ 0 60000 65536"/>
                          <a:gd name="T21" fmla="*/ 0 60000 65536"/>
                          <a:gd name="T22" fmla="*/ 0 60000 65536"/>
                          <a:gd name="T23" fmla="*/ 0 60000 65536"/>
                          <a:gd name="T24" fmla="*/ 0 60000 65536"/>
                          <a:gd name="T25" fmla="*/ 0 60000 65536"/>
                          <a:gd name="T26" fmla="*/ 0 60000 65536"/>
                          <a:gd name="T27" fmla="*/ 0 w 1994"/>
                          <a:gd name="T28" fmla="*/ 0 h 1404"/>
                          <a:gd name="T29" fmla="*/ 1994 w 1994"/>
                          <a:gd name="T30" fmla="*/ 1404 h 1404"/>
                        </a:gdLst>
                        <a:ahLst/>
                        <a:cxnLst>
                          <a:cxn ang="T18">
                            <a:pos x="T0" y="T1"/>
                          </a:cxn>
                          <a:cxn ang="T19">
                            <a:pos x="T2" y="T3"/>
                          </a:cxn>
                          <a:cxn ang="T20">
                            <a:pos x="T4" y="T5"/>
                          </a:cxn>
                          <a:cxn ang="T21">
                            <a:pos x="T6" y="T7"/>
                          </a:cxn>
                          <a:cxn ang="T22">
                            <a:pos x="T8" y="T9"/>
                          </a:cxn>
                          <a:cxn ang="T23">
                            <a:pos x="T10" y="T11"/>
                          </a:cxn>
                          <a:cxn ang="T24">
                            <a:pos x="T12" y="T13"/>
                          </a:cxn>
                          <a:cxn ang="T25">
                            <a:pos x="T14" y="T15"/>
                          </a:cxn>
                          <a:cxn ang="T26">
                            <a:pos x="T16" y="T17"/>
                          </a:cxn>
                        </a:cxnLst>
                        <a:rect l="T27" t="T28" r="T29" b="T30"/>
                        <a:pathLst>
                          <a:path w="1994" h="1404">
                            <a:moveTo>
                              <a:pt x="543" y="1404"/>
                            </a:moveTo>
                            <a:lnTo>
                              <a:pt x="0" y="624"/>
                            </a:lnTo>
                            <a:lnTo>
                              <a:pt x="724" y="312"/>
                            </a:lnTo>
                            <a:lnTo>
                              <a:pt x="724" y="0"/>
                            </a:lnTo>
                            <a:lnTo>
                              <a:pt x="1267" y="0"/>
                            </a:lnTo>
                            <a:lnTo>
                              <a:pt x="1265" y="330"/>
                            </a:lnTo>
                            <a:lnTo>
                              <a:pt x="1994" y="624"/>
                            </a:lnTo>
                            <a:lnTo>
                              <a:pt x="1448" y="1404"/>
                            </a:lnTo>
                            <a:lnTo>
                              <a:pt x="543" y="1404"/>
                            </a:lnTo>
                            <a:close/>
                          </a:path>
                        </a:pathLst>
                      </a:custGeom>
                      <a:noFill/>
                      <a:ln w="9525" cmpd="sng">
                        <a:solidFill>
                          <a:srgbClr val="000000"/>
                        </a:solidFill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grpSp>
                    <p:nvGrpSpPr>
                      <p:cNvPr id="33917" name="Group 71"/>
                      <p:cNvGrpSpPr/>
                      <p:nvPr/>
                    </p:nvGrpSpPr>
                    <p:grpSpPr bwMode="auto">
                      <a:xfrm>
                        <a:off x="632" y="0"/>
                        <a:ext cx="882" cy="1634"/>
                        <a:chOff x="0" y="0"/>
                        <a:chExt cx="882" cy="1634"/>
                      </a:xfrm>
                    </p:grpSpPr>
                    <p:sp>
                      <p:nvSpPr>
                        <p:cNvPr id="33920" name="AutoShape 7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61" y="272"/>
                          <a:ext cx="393" cy="295"/>
                        </a:xfrm>
                        <a:custGeom>
                          <a:avLst/>
                          <a:gdLst>
                            <a:gd name="T0" fmla="*/ 0 w 21600"/>
                            <a:gd name="T1" fmla="*/ 0 h 21600"/>
                            <a:gd name="T2" fmla="*/ 0 w 21600"/>
                            <a:gd name="T3" fmla="*/ 0 h 21600"/>
                            <a:gd name="T4" fmla="*/ 0 w 21600"/>
                            <a:gd name="T5" fmla="*/ 0 h 21600"/>
                            <a:gd name="T6" fmla="*/ 0 w 21600"/>
                            <a:gd name="T7" fmla="*/ 0 h 2160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  <a:gd name="T12" fmla="*/ 4507 w 21600"/>
                            <a:gd name="T13" fmla="*/ 4466 h 21600"/>
                            <a:gd name="T14" fmla="*/ 17093 w 21600"/>
                            <a:gd name="T15" fmla="*/ 17134 h 21600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T12" t="T13" r="T14" b="T15"/>
                          <a:pathLst>
                            <a:path w="21600" h="21600">
                              <a:moveTo>
                                <a:pt x="0" y="0"/>
                              </a:moveTo>
                              <a:lnTo>
                                <a:pt x="5400" y="21600"/>
                              </a:lnTo>
                              <a:lnTo>
                                <a:pt x="16200" y="21600"/>
                              </a:lnTo>
                              <a:lnTo>
                                <a:pt x="21600" y="0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000000"/>
                          </a:solidFill>
                          <a:miter lim="800000"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33921" name="hx30Oval 2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01" y="116"/>
                          <a:ext cx="331" cy="52"/>
                        </a:xfrm>
                        <a:prstGeom prst="ellipse">
                          <a:avLst/>
                        </a:prstGeom>
                        <a:solidFill>
                          <a:srgbClr val="000000"/>
                        </a:solidFill>
                        <a:ln w="9525">
                          <a:solidFill>
                            <a:srgbClr val="000000"/>
                          </a:solidFill>
                          <a:round/>
                        </a:ln>
                      </p:spPr>
                      <p:txBody>
                        <a:bodyPr/>
                        <a:lstStyle/>
                        <a:p>
                          <a:pPr eaLnBrk="1" hangingPunct="1"/>
                          <a:endParaRPr lang="zh-CN" altLang="en-US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33922" name="hx30Rectangle 2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81" y="0"/>
                          <a:ext cx="165" cy="111"/>
                        </a:xfrm>
                        <a:prstGeom prst="rect">
                          <a:avLst/>
                        </a:prstGeom>
                        <a:solidFill>
                          <a:srgbClr val="000000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</a:ln>
                      </p:spPr>
                      <p:txBody>
                        <a:bodyPr/>
                        <a:lstStyle/>
                        <a:p>
                          <a:pPr eaLnBrk="1" hangingPunct="1"/>
                          <a:endParaRPr lang="zh-CN" altLang="en-US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33923" name="hx30Freeform 72" descr="之字形"/>
                        <p:cNvSpPr/>
                        <p:nvPr/>
                      </p:nvSpPr>
                      <p:spPr bwMode="auto">
                        <a:xfrm>
                          <a:off x="40" y="544"/>
                          <a:ext cx="842" cy="1090"/>
                        </a:xfrm>
                        <a:custGeom>
                          <a:avLst/>
                          <a:gdLst>
                            <a:gd name="T0" fmla="*/ 4 w 1830"/>
                            <a:gd name="T1" fmla="*/ 0 h 3302"/>
                            <a:gd name="T2" fmla="*/ 2 w 1830"/>
                            <a:gd name="T3" fmla="*/ 1 h 3302"/>
                            <a:gd name="T4" fmla="*/ 6 w 1830"/>
                            <a:gd name="T5" fmla="*/ 1 h 3302"/>
                            <a:gd name="T6" fmla="*/ 8 w 1830"/>
                            <a:gd name="T7" fmla="*/ 1 h 3302"/>
                            <a:gd name="T8" fmla="*/ 4 w 1830"/>
                            <a:gd name="T9" fmla="*/ 1 h 3302"/>
                            <a:gd name="T10" fmla="*/ 7 w 1830"/>
                            <a:gd name="T11" fmla="*/ 1 h 3302"/>
                            <a:gd name="T12" fmla="*/ 8 w 1830"/>
                            <a:gd name="T13" fmla="*/ 1 h 3302"/>
                            <a:gd name="T14" fmla="*/ 7 w 1830"/>
                            <a:gd name="T15" fmla="*/ 1 h 3302"/>
                            <a:gd name="T16" fmla="*/ 5 w 1830"/>
                            <a:gd name="T17" fmla="*/ 1 h 3302"/>
                            <a:gd name="T18" fmla="*/ 3 w 1830"/>
                            <a:gd name="T19" fmla="*/ 1 h 3302"/>
                            <a:gd name="T20" fmla="*/ 3 w 1830"/>
                            <a:gd name="T21" fmla="*/ 1 h 3302"/>
                            <a:gd name="T22" fmla="*/ 6 w 1830"/>
                            <a:gd name="T23" fmla="*/ 1 h 3302"/>
                            <a:gd name="T24" fmla="*/ 0 w 1830"/>
                            <a:gd name="T25" fmla="*/ 1 h 3302"/>
                            <a:gd name="T26" fmla="*/ 3 w 1830"/>
                            <a:gd name="T27" fmla="*/ 0 h 3302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w 1830"/>
                            <a:gd name="T43" fmla="*/ 0 h 3302"/>
                            <a:gd name="T44" fmla="*/ 1830 w 1830"/>
                            <a:gd name="T45" fmla="*/ 3302 h 3302"/>
                          </a:gdLst>
                          <a:ahLst/>
                          <a:cxnLst>
                            <a:cxn ang="T28">
                              <a:pos x="T0" y="T1"/>
                            </a:cxn>
                            <a:cxn ang="T29">
                              <a:pos x="T2" y="T3"/>
                            </a:cxn>
                            <a:cxn ang="T30">
                              <a:pos x="T4" y="T5"/>
                            </a:cxn>
                            <a:cxn ang="T31">
                              <a:pos x="T6" y="T7"/>
                            </a:cxn>
                            <a:cxn ang="T32">
                              <a:pos x="T8" y="T9"/>
                            </a:cxn>
                            <a:cxn ang="T33">
                              <a:pos x="T10" y="T11"/>
                            </a:cxn>
                            <a:cxn ang="T34">
                              <a:pos x="T12" y="T13"/>
                            </a:cxn>
                            <a:cxn ang="T35">
                              <a:pos x="T14" y="T15"/>
                            </a:cxn>
                            <a:cxn ang="T36">
                              <a:pos x="T16" y="T17"/>
                            </a:cxn>
                            <a:cxn ang="T37">
                              <a:pos x="T18" y="T19"/>
                            </a:cxn>
                            <a:cxn ang="T38">
                              <a:pos x="T20" y="T21"/>
                            </a:cxn>
                            <a:cxn ang="T39">
                              <a:pos x="T22" y="T23"/>
                            </a:cxn>
                            <a:cxn ang="T40">
                              <a:pos x="T24" y="T25"/>
                            </a:cxn>
                            <a:cxn ang="T41">
                              <a:pos x="T26" y="T27"/>
                            </a:cxn>
                          </a:cxnLst>
                          <a:rect l="T42" t="T43" r="T44" b="T45"/>
                          <a:pathLst>
                            <a:path w="1830" h="3302">
                              <a:moveTo>
                                <a:pt x="840" y="0"/>
                              </a:moveTo>
                              <a:cubicBezTo>
                                <a:pt x="615" y="572"/>
                                <a:pt x="390" y="1144"/>
                                <a:pt x="480" y="1404"/>
                              </a:cubicBezTo>
                              <a:cubicBezTo>
                                <a:pt x="570" y="1664"/>
                                <a:pt x="1170" y="1456"/>
                                <a:pt x="1380" y="1560"/>
                              </a:cubicBezTo>
                              <a:cubicBezTo>
                                <a:pt x="1590" y="1664"/>
                                <a:pt x="1830" y="1872"/>
                                <a:pt x="1740" y="2028"/>
                              </a:cubicBezTo>
                              <a:cubicBezTo>
                                <a:pt x="1650" y="2184"/>
                                <a:pt x="870" y="2366"/>
                                <a:pt x="840" y="2496"/>
                              </a:cubicBezTo>
                              <a:cubicBezTo>
                                <a:pt x="810" y="2626"/>
                                <a:pt x="1410" y="2730"/>
                                <a:pt x="1560" y="2808"/>
                              </a:cubicBezTo>
                              <a:cubicBezTo>
                                <a:pt x="1710" y="2886"/>
                                <a:pt x="1740" y="2886"/>
                                <a:pt x="1740" y="2964"/>
                              </a:cubicBezTo>
                              <a:cubicBezTo>
                                <a:pt x="1740" y="3042"/>
                                <a:pt x="1680" y="3302"/>
                                <a:pt x="1560" y="3276"/>
                              </a:cubicBezTo>
                              <a:cubicBezTo>
                                <a:pt x="1440" y="3250"/>
                                <a:pt x="1170" y="2912"/>
                                <a:pt x="1020" y="2808"/>
                              </a:cubicBezTo>
                              <a:cubicBezTo>
                                <a:pt x="870" y="2704"/>
                                <a:pt x="720" y="2730"/>
                                <a:pt x="660" y="2652"/>
                              </a:cubicBezTo>
                              <a:cubicBezTo>
                                <a:pt x="600" y="2574"/>
                                <a:pt x="540" y="2470"/>
                                <a:pt x="660" y="2340"/>
                              </a:cubicBezTo>
                              <a:cubicBezTo>
                                <a:pt x="780" y="2210"/>
                                <a:pt x="1470" y="1976"/>
                                <a:pt x="1380" y="1872"/>
                              </a:cubicBezTo>
                              <a:cubicBezTo>
                                <a:pt x="1290" y="1768"/>
                                <a:pt x="240" y="2028"/>
                                <a:pt x="120" y="1716"/>
                              </a:cubicBezTo>
                              <a:cubicBezTo>
                                <a:pt x="0" y="1404"/>
                                <a:pt x="330" y="702"/>
                                <a:pt x="660" y="0"/>
                              </a:cubicBezTo>
                            </a:path>
                          </a:pathLst>
                        </a:custGeom>
                        <a:blipFill dpi="0" rotWithShape="0">
                          <a:blip r:embed="rId1" cstate="print"/>
                          <a:srcRect/>
                          <a:tile tx="0" ty="0" sx="100000" sy="100000" flip="none" algn="tl"/>
                        </a:blipFill>
                        <a:ln w="9525" cmpd="sng">
                          <a:solidFill>
                            <a:srgbClr val="000000"/>
                          </a:solidFill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grpSp>
                      <p:nvGrpSpPr>
                        <p:cNvPr id="33924" name="Group 76"/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0" y="176"/>
                          <a:ext cx="712" cy="157"/>
                          <a:chOff x="0" y="0"/>
                          <a:chExt cx="712" cy="157"/>
                        </a:xfrm>
                      </p:grpSpPr>
                      <p:sp>
                        <p:nvSpPr>
                          <p:cNvPr id="33925" name="Rectangle 77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147" y="0"/>
                            <a:ext cx="418" cy="91"/>
                          </a:xfrm>
                          <a:prstGeom prst="rect">
                            <a:avLst/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rgbClr val="000000"/>
                            </a:solidFill>
                            <a:miter lim="800000"/>
                          </a:ln>
                        </p:spPr>
                        <p:txBody>
                          <a:bodyPr/>
                          <a:lstStyle/>
                          <a:p>
                            <a:pPr eaLnBrk="1" hangingPunct="1"/>
                            <a:endParaRPr lang="zh-CN" altLang="en-US">
                              <a:solidFill>
                                <a:srgbClr val="000000"/>
                              </a:solidFill>
                              <a:latin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3926" name="Rectangle 78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0" y="71"/>
                            <a:ext cx="712" cy="86"/>
                          </a:xfrm>
                          <a:prstGeom prst="rect">
                            <a:avLst/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rgbClr val="000000"/>
                            </a:solidFill>
                            <a:miter lim="800000"/>
                          </a:ln>
                        </p:spPr>
                        <p:txBody>
                          <a:bodyPr/>
                          <a:lstStyle/>
                          <a:p>
                            <a:pPr eaLnBrk="1" hangingPunct="1"/>
                            <a:endParaRPr lang="zh-CN" altLang="en-US">
                              <a:solidFill>
                                <a:srgbClr val="000000"/>
                              </a:solidFill>
                              <a:latin typeface="Arial" panose="020B0604020202020204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33918" name="AutoShape 79"/>
                      <p:cNvSpPr>
                        <a:spLocks noChangeArrowheads="1"/>
                      </p:cNvSpPr>
                      <p:nvPr/>
                    </p:nvSpPr>
                    <p:spPr bwMode="auto">
                      <a:xfrm flipV="1">
                        <a:off x="371" y="1716"/>
                        <a:ext cx="1255" cy="96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w 21600"/>
                          <a:gd name="T7" fmla="*/ 0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3855 w 21600"/>
                          <a:gd name="T13" fmla="*/ 3825 h 21600"/>
                          <a:gd name="T14" fmla="*/ 17745 w 21600"/>
                          <a:gd name="T15" fmla="*/ 17775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4096" y="21600"/>
                            </a:lnTo>
                            <a:lnTo>
                              <a:pt x="17504" y="21600"/>
                            </a:lnTo>
                            <a:lnTo>
                              <a:pt x="21600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33919" name="Rectangle 8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31" y="1696"/>
                        <a:ext cx="944" cy="56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</a:ln>
                    </p:spPr>
                    <p:txBody>
                      <a:bodyPr/>
                      <a:lstStyle/>
                      <a:p>
                        <a:pPr eaLnBrk="1" hangingPunct="1"/>
                        <a:endParaRPr lang="zh-CN" altLang="en-US">
                          <a:solidFill>
                            <a:srgbClr val="00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3906" name="Group 81"/>
                    <p:cNvGrpSpPr/>
                    <p:nvPr/>
                  </p:nvGrpSpPr>
                  <p:grpSpPr bwMode="auto">
                    <a:xfrm>
                      <a:off x="510" y="0"/>
                      <a:ext cx="511" cy="527"/>
                      <a:chOff x="0" y="0"/>
                      <a:chExt cx="635" cy="656"/>
                    </a:xfrm>
                  </p:grpSpPr>
                  <p:sp>
                    <p:nvSpPr>
                      <p:cNvPr id="33907" name="未知"/>
                      <p:cNvSpPr/>
                      <p:nvPr/>
                    </p:nvSpPr>
                    <p:spPr bwMode="auto">
                      <a:xfrm rot="20700000" flipV="1">
                        <a:off x="174" y="20"/>
                        <a:ext cx="77" cy="537"/>
                      </a:xfrm>
                      <a:custGeom>
                        <a:avLst/>
                        <a:gdLst>
                          <a:gd name="T0" fmla="*/ 0 w 180"/>
                          <a:gd name="T1" fmla="*/ 3 h 1248"/>
                          <a:gd name="T2" fmla="*/ 0 w 180"/>
                          <a:gd name="T3" fmla="*/ 3 h 1248"/>
                          <a:gd name="T4" fmla="*/ 0 w 180"/>
                          <a:gd name="T5" fmla="*/ 1 h 1248"/>
                          <a:gd name="T6" fmla="*/ 0 w 180"/>
                          <a:gd name="T7" fmla="*/ 0 h 1248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180"/>
                          <a:gd name="T13" fmla="*/ 0 h 1248"/>
                          <a:gd name="T14" fmla="*/ 180 w 180"/>
                          <a:gd name="T15" fmla="*/ 1248 h 1248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180" h="1248">
                            <a:moveTo>
                              <a:pt x="180" y="1248"/>
                            </a:moveTo>
                            <a:cubicBezTo>
                              <a:pt x="90" y="1170"/>
                              <a:pt x="0" y="1092"/>
                              <a:pt x="0" y="936"/>
                            </a:cubicBezTo>
                            <a:cubicBezTo>
                              <a:pt x="0" y="780"/>
                              <a:pt x="180" y="468"/>
                              <a:pt x="180" y="312"/>
                            </a:cubicBezTo>
                            <a:cubicBezTo>
                              <a:pt x="180" y="156"/>
                              <a:pt x="30" y="52"/>
                              <a:pt x="0" y="0"/>
                            </a:cubicBezTo>
                          </a:path>
                        </a:pathLst>
                      </a:custGeom>
                      <a:noFill/>
                      <a:ln w="9525" cmpd="sng">
                        <a:solidFill>
                          <a:srgbClr val="000000"/>
                        </a:solidFill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33908" name="未知"/>
                      <p:cNvSpPr/>
                      <p:nvPr/>
                    </p:nvSpPr>
                    <p:spPr bwMode="auto">
                      <a:xfrm>
                        <a:off x="354" y="20"/>
                        <a:ext cx="21" cy="537"/>
                      </a:xfrm>
                      <a:custGeom>
                        <a:avLst/>
                        <a:gdLst>
                          <a:gd name="T0" fmla="*/ 0 w 180"/>
                          <a:gd name="T1" fmla="*/ 3 h 1248"/>
                          <a:gd name="T2" fmla="*/ 0 w 180"/>
                          <a:gd name="T3" fmla="*/ 3 h 1248"/>
                          <a:gd name="T4" fmla="*/ 0 w 180"/>
                          <a:gd name="T5" fmla="*/ 1 h 1248"/>
                          <a:gd name="T6" fmla="*/ 0 w 180"/>
                          <a:gd name="T7" fmla="*/ 0 h 1248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180"/>
                          <a:gd name="T13" fmla="*/ 0 h 1248"/>
                          <a:gd name="T14" fmla="*/ 180 w 180"/>
                          <a:gd name="T15" fmla="*/ 1248 h 1248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180" h="1248">
                            <a:moveTo>
                              <a:pt x="180" y="1248"/>
                            </a:moveTo>
                            <a:cubicBezTo>
                              <a:pt x="90" y="1170"/>
                              <a:pt x="0" y="1092"/>
                              <a:pt x="0" y="936"/>
                            </a:cubicBezTo>
                            <a:cubicBezTo>
                              <a:pt x="0" y="780"/>
                              <a:pt x="180" y="468"/>
                              <a:pt x="180" y="312"/>
                            </a:cubicBezTo>
                            <a:cubicBezTo>
                              <a:pt x="180" y="156"/>
                              <a:pt x="30" y="52"/>
                              <a:pt x="0" y="0"/>
                            </a:cubicBezTo>
                          </a:path>
                        </a:pathLst>
                      </a:custGeom>
                      <a:noFill/>
                      <a:ln w="9525" cmpd="sng">
                        <a:solidFill>
                          <a:srgbClr val="000000"/>
                        </a:solidFill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33909" name="未知"/>
                      <p:cNvSpPr/>
                      <p:nvPr/>
                    </p:nvSpPr>
                    <p:spPr bwMode="auto">
                      <a:xfrm rot="20100000" flipH="1">
                        <a:off x="114" y="20"/>
                        <a:ext cx="17" cy="537"/>
                      </a:xfrm>
                      <a:custGeom>
                        <a:avLst/>
                        <a:gdLst>
                          <a:gd name="T0" fmla="*/ 0 w 180"/>
                          <a:gd name="T1" fmla="*/ 3 h 1248"/>
                          <a:gd name="T2" fmla="*/ 0 w 180"/>
                          <a:gd name="T3" fmla="*/ 3 h 1248"/>
                          <a:gd name="T4" fmla="*/ 0 w 180"/>
                          <a:gd name="T5" fmla="*/ 1 h 1248"/>
                          <a:gd name="T6" fmla="*/ 0 w 180"/>
                          <a:gd name="T7" fmla="*/ 0 h 1248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180"/>
                          <a:gd name="T13" fmla="*/ 0 h 1248"/>
                          <a:gd name="T14" fmla="*/ 180 w 180"/>
                          <a:gd name="T15" fmla="*/ 1248 h 1248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180" h="1248">
                            <a:moveTo>
                              <a:pt x="180" y="1248"/>
                            </a:moveTo>
                            <a:cubicBezTo>
                              <a:pt x="90" y="1170"/>
                              <a:pt x="0" y="1092"/>
                              <a:pt x="0" y="936"/>
                            </a:cubicBezTo>
                            <a:cubicBezTo>
                              <a:pt x="0" y="780"/>
                              <a:pt x="180" y="468"/>
                              <a:pt x="180" y="312"/>
                            </a:cubicBezTo>
                            <a:cubicBezTo>
                              <a:pt x="180" y="156"/>
                              <a:pt x="30" y="52"/>
                              <a:pt x="0" y="0"/>
                            </a:cubicBezTo>
                          </a:path>
                        </a:pathLst>
                      </a:custGeom>
                      <a:noFill/>
                      <a:ln w="9525" cmpd="sng">
                        <a:solidFill>
                          <a:srgbClr val="000000"/>
                        </a:solidFill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33910" name="未知"/>
                      <p:cNvSpPr/>
                      <p:nvPr/>
                    </p:nvSpPr>
                    <p:spPr bwMode="auto">
                      <a:xfrm flipH="1">
                        <a:off x="454" y="20"/>
                        <a:ext cx="57" cy="537"/>
                      </a:xfrm>
                      <a:custGeom>
                        <a:avLst/>
                        <a:gdLst>
                          <a:gd name="T0" fmla="*/ 0 w 180"/>
                          <a:gd name="T1" fmla="*/ 3 h 1248"/>
                          <a:gd name="T2" fmla="*/ 0 w 180"/>
                          <a:gd name="T3" fmla="*/ 3 h 1248"/>
                          <a:gd name="T4" fmla="*/ 0 w 180"/>
                          <a:gd name="T5" fmla="*/ 1 h 1248"/>
                          <a:gd name="T6" fmla="*/ 0 w 180"/>
                          <a:gd name="T7" fmla="*/ 0 h 1248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180"/>
                          <a:gd name="T13" fmla="*/ 0 h 1248"/>
                          <a:gd name="T14" fmla="*/ 180 w 180"/>
                          <a:gd name="T15" fmla="*/ 1248 h 1248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180" h="1248">
                            <a:moveTo>
                              <a:pt x="180" y="1248"/>
                            </a:moveTo>
                            <a:cubicBezTo>
                              <a:pt x="90" y="1170"/>
                              <a:pt x="0" y="1092"/>
                              <a:pt x="0" y="936"/>
                            </a:cubicBezTo>
                            <a:cubicBezTo>
                              <a:pt x="0" y="780"/>
                              <a:pt x="180" y="468"/>
                              <a:pt x="180" y="312"/>
                            </a:cubicBezTo>
                            <a:cubicBezTo>
                              <a:pt x="180" y="156"/>
                              <a:pt x="30" y="52"/>
                              <a:pt x="0" y="0"/>
                            </a:cubicBezTo>
                          </a:path>
                        </a:pathLst>
                      </a:custGeom>
                      <a:noFill/>
                      <a:ln w="9525" cmpd="sng">
                        <a:solidFill>
                          <a:srgbClr val="000000"/>
                        </a:solidFill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33911" name="未知"/>
                      <p:cNvSpPr/>
                      <p:nvPr/>
                    </p:nvSpPr>
                    <p:spPr bwMode="auto">
                      <a:xfrm rot="-1800000">
                        <a:off x="0" y="18"/>
                        <a:ext cx="41" cy="596"/>
                      </a:xfrm>
                      <a:custGeom>
                        <a:avLst/>
                        <a:gdLst>
                          <a:gd name="T0" fmla="*/ 0 w 180"/>
                          <a:gd name="T1" fmla="*/ 7 h 1248"/>
                          <a:gd name="T2" fmla="*/ 0 w 180"/>
                          <a:gd name="T3" fmla="*/ 5 h 1248"/>
                          <a:gd name="T4" fmla="*/ 0 w 180"/>
                          <a:gd name="T5" fmla="*/ 2 h 1248"/>
                          <a:gd name="T6" fmla="*/ 0 w 180"/>
                          <a:gd name="T7" fmla="*/ 0 h 1248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180"/>
                          <a:gd name="T13" fmla="*/ 0 h 1248"/>
                          <a:gd name="T14" fmla="*/ 180 w 180"/>
                          <a:gd name="T15" fmla="*/ 1248 h 1248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180" h="1248">
                            <a:moveTo>
                              <a:pt x="180" y="1248"/>
                            </a:moveTo>
                            <a:cubicBezTo>
                              <a:pt x="90" y="1170"/>
                              <a:pt x="0" y="1092"/>
                              <a:pt x="0" y="936"/>
                            </a:cubicBezTo>
                            <a:cubicBezTo>
                              <a:pt x="0" y="780"/>
                              <a:pt x="180" y="468"/>
                              <a:pt x="180" y="312"/>
                            </a:cubicBezTo>
                            <a:cubicBezTo>
                              <a:pt x="180" y="156"/>
                              <a:pt x="30" y="52"/>
                              <a:pt x="0" y="0"/>
                            </a:cubicBezTo>
                          </a:path>
                        </a:pathLst>
                      </a:custGeom>
                      <a:noFill/>
                      <a:ln w="9525" cmpd="sng">
                        <a:solidFill>
                          <a:srgbClr val="000000"/>
                        </a:solidFill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33912" name="未知"/>
                      <p:cNvSpPr/>
                      <p:nvPr/>
                    </p:nvSpPr>
                    <p:spPr bwMode="auto">
                      <a:xfrm rot="1500000" flipH="1">
                        <a:off x="594" y="60"/>
                        <a:ext cx="41" cy="596"/>
                      </a:xfrm>
                      <a:custGeom>
                        <a:avLst/>
                        <a:gdLst>
                          <a:gd name="T0" fmla="*/ 0 w 180"/>
                          <a:gd name="T1" fmla="*/ 7 h 1248"/>
                          <a:gd name="T2" fmla="*/ 0 w 180"/>
                          <a:gd name="T3" fmla="*/ 5 h 1248"/>
                          <a:gd name="T4" fmla="*/ 0 w 180"/>
                          <a:gd name="T5" fmla="*/ 2 h 1248"/>
                          <a:gd name="T6" fmla="*/ 0 w 180"/>
                          <a:gd name="T7" fmla="*/ 0 h 1248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180"/>
                          <a:gd name="T13" fmla="*/ 0 h 1248"/>
                          <a:gd name="T14" fmla="*/ 180 w 180"/>
                          <a:gd name="T15" fmla="*/ 1248 h 1248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180" h="1248">
                            <a:moveTo>
                              <a:pt x="180" y="1248"/>
                            </a:moveTo>
                            <a:cubicBezTo>
                              <a:pt x="90" y="1170"/>
                              <a:pt x="0" y="1092"/>
                              <a:pt x="0" y="936"/>
                            </a:cubicBezTo>
                            <a:cubicBezTo>
                              <a:pt x="0" y="780"/>
                              <a:pt x="180" y="468"/>
                              <a:pt x="180" y="312"/>
                            </a:cubicBezTo>
                            <a:cubicBezTo>
                              <a:pt x="180" y="156"/>
                              <a:pt x="30" y="52"/>
                              <a:pt x="0" y="0"/>
                            </a:cubicBezTo>
                          </a:path>
                        </a:pathLst>
                      </a:custGeom>
                      <a:noFill/>
                      <a:ln w="9525" cmpd="sng">
                        <a:solidFill>
                          <a:srgbClr val="000000"/>
                        </a:solidFill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33913" name="未知"/>
                      <p:cNvSpPr/>
                      <p:nvPr/>
                    </p:nvSpPr>
                    <p:spPr bwMode="auto">
                      <a:xfrm rot="20700000" flipV="1">
                        <a:off x="249" y="0"/>
                        <a:ext cx="45" cy="318"/>
                      </a:xfrm>
                      <a:custGeom>
                        <a:avLst/>
                        <a:gdLst>
                          <a:gd name="T0" fmla="*/ 0 w 180"/>
                          <a:gd name="T1" fmla="*/ 0 h 1248"/>
                          <a:gd name="T2" fmla="*/ 0 w 180"/>
                          <a:gd name="T3" fmla="*/ 0 h 1248"/>
                          <a:gd name="T4" fmla="*/ 0 w 180"/>
                          <a:gd name="T5" fmla="*/ 0 h 1248"/>
                          <a:gd name="T6" fmla="*/ 0 w 180"/>
                          <a:gd name="T7" fmla="*/ 0 h 1248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180"/>
                          <a:gd name="T13" fmla="*/ 0 h 1248"/>
                          <a:gd name="T14" fmla="*/ 180 w 180"/>
                          <a:gd name="T15" fmla="*/ 1248 h 1248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180" h="1248">
                            <a:moveTo>
                              <a:pt x="180" y="1248"/>
                            </a:moveTo>
                            <a:cubicBezTo>
                              <a:pt x="90" y="1170"/>
                              <a:pt x="0" y="1092"/>
                              <a:pt x="0" y="936"/>
                            </a:cubicBezTo>
                            <a:cubicBezTo>
                              <a:pt x="0" y="780"/>
                              <a:pt x="180" y="468"/>
                              <a:pt x="180" y="312"/>
                            </a:cubicBezTo>
                            <a:cubicBezTo>
                              <a:pt x="180" y="156"/>
                              <a:pt x="30" y="52"/>
                              <a:pt x="0" y="0"/>
                            </a:cubicBezTo>
                          </a:path>
                        </a:pathLst>
                      </a:custGeom>
                      <a:noFill/>
                      <a:ln w="9525" cmpd="sng">
                        <a:solidFill>
                          <a:srgbClr val="000000"/>
                        </a:solidFill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33914" name="未知"/>
                      <p:cNvSpPr/>
                      <p:nvPr/>
                    </p:nvSpPr>
                    <p:spPr bwMode="auto">
                      <a:xfrm rot="900000" flipV="1">
                        <a:off x="574" y="44"/>
                        <a:ext cx="45" cy="318"/>
                      </a:xfrm>
                      <a:custGeom>
                        <a:avLst/>
                        <a:gdLst>
                          <a:gd name="T0" fmla="*/ 0 w 180"/>
                          <a:gd name="T1" fmla="*/ 0 h 1248"/>
                          <a:gd name="T2" fmla="*/ 0 w 180"/>
                          <a:gd name="T3" fmla="*/ 0 h 1248"/>
                          <a:gd name="T4" fmla="*/ 0 w 180"/>
                          <a:gd name="T5" fmla="*/ 0 h 1248"/>
                          <a:gd name="T6" fmla="*/ 0 w 180"/>
                          <a:gd name="T7" fmla="*/ 0 h 1248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180"/>
                          <a:gd name="T13" fmla="*/ 0 h 1248"/>
                          <a:gd name="T14" fmla="*/ 180 w 180"/>
                          <a:gd name="T15" fmla="*/ 1248 h 1248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180" h="1248">
                            <a:moveTo>
                              <a:pt x="180" y="1248"/>
                            </a:moveTo>
                            <a:cubicBezTo>
                              <a:pt x="90" y="1170"/>
                              <a:pt x="0" y="1092"/>
                              <a:pt x="0" y="936"/>
                            </a:cubicBezTo>
                            <a:cubicBezTo>
                              <a:pt x="0" y="780"/>
                              <a:pt x="180" y="468"/>
                              <a:pt x="180" y="312"/>
                            </a:cubicBezTo>
                            <a:cubicBezTo>
                              <a:pt x="180" y="156"/>
                              <a:pt x="30" y="52"/>
                              <a:pt x="0" y="0"/>
                            </a:cubicBezTo>
                          </a:path>
                        </a:pathLst>
                      </a:custGeom>
                      <a:noFill/>
                      <a:ln w="9525" cmpd="sng">
                        <a:solidFill>
                          <a:srgbClr val="000000"/>
                        </a:solidFill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</p:grpSp>
              <p:sp>
                <p:nvSpPr>
                  <p:cNvPr id="33892" name="Rectangle 90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110" y="0"/>
                    <a:ext cx="58" cy="239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7676"/>
                      </a:gs>
                      <a:gs pos="50000">
                        <a:srgbClr val="FFFFFF"/>
                      </a:gs>
                      <a:gs pos="100000">
                        <a:srgbClr val="767676"/>
                      </a:gs>
                    </a:gsLst>
                    <a:lin ang="0" scaled="1"/>
                  </a:gradFill>
                  <a:ln w="9525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/>
                  <a:p>
                    <a:pPr eaLnBrk="1" hangingPunct="1"/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893" name="Rectangle 91"/>
                  <p:cNvSpPr>
                    <a:spLocks noChangeArrowheads="1"/>
                  </p:cNvSpPr>
                  <p:nvPr/>
                </p:nvSpPr>
                <p:spPr bwMode="auto">
                  <a:xfrm>
                    <a:off x="107" y="2352"/>
                    <a:ext cx="68" cy="89"/>
                  </a:xfrm>
                  <a:prstGeom prst="rect">
                    <a:avLst/>
                  </a:prstGeom>
                  <a:solidFill>
                    <a:srgbClr val="333333"/>
                  </a:solidFill>
                  <a:ln w="9525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/>
                  <a:p>
                    <a:pPr eaLnBrk="1" hangingPunct="1"/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894" name="Rectangle 92"/>
                  <p:cNvSpPr>
                    <a:spLocks noChangeArrowheads="1"/>
                  </p:cNvSpPr>
                  <p:nvPr/>
                </p:nvSpPr>
                <p:spPr bwMode="auto">
                  <a:xfrm>
                    <a:off x="64" y="2411"/>
                    <a:ext cx="981" cy="61"/>
                  </a:xfrm>
                  <a:prstGeom prst="rect">
                    <a:avLst/>
                  </a:prstGeom>
                  <a:solidFill>
                    <a:srgbClr val="808080"/>
                  </a:solidFill>
                  <a:ln w="9525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/>
                  <a:p>
                    <a:pPr eaLnBrk="1" hangingPunct="1"/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895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90" y="2472"/>
                    <a:ext cx="76" cy="66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969696"/>
                      </a:gs>
                      <a:gs pos="100000">
                        <a:srgbClr val="454545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/>
                  <a:p>
                    <a:pPr eaLnBrk="1" hangingPunct="1"/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896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951" y="2478"/>
                    <a:ext cx="77" cy="66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969696"/>
                      </a:gs>
                      <a:gs pos="100000">
                        <a:srgbClr val="454545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/>
                  <a:p>
                    <a:pPr eaLnBrk="1" hangingPunct="1"/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33897" name="Group 95"/>
                  <p:cNvGrpSpPr/>
                  <p:nvPr/>
                </p:nvGrpSpPr>
                <p:grpSpPr bwMode="auto">
                  <a:xfrm>
                    <a:off x="0" y="1685"/>
                    <a:ext cx="929" cy="153"/>
                    <a:chOff x="0" y="0"/>
                    <a:chExt cx="731" cy="121"/>
                  </a:xfrm>
                </p:grpSpPr>
                <p:sp>
                  <p:nvSpPr>
                    <p:cNvPr id="33903" name="Rectangle 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0" y="42"/>
                      <a:ext cx="731" cy="26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767676"/>
                        </a:gs>
                        <a:gs pos="50000">
                          <a:srgbClr val="FFFFFF"/>
                        </a:gs>
                        <a:gs pos="100000">
                          <a:srgbClr val="767676"/>
                        </a:gs>
                      </a:gsLst>
                      <a:lin ang="5400000" scaled="1"/>
                    </a:gradFill>
                    <a:ln w="9525">
                      <a:solidFill>
                        <a:srgbClr val="000000"/>
                      </a:solidFill>
                      <a:miter lim="800000"/>
                    </a:ln>
                  </p:spPr>
                  <p:txBody>
                    <a:bodyPr/>
                    <a:lstStyle/>
                    <a:p>
                      <a:pPr eaLnBrk="1" hangingPunct="1"/>
                      <a:endParaRPr lang="zh-CN" altLang="en-US">
                        <a:solidFill>
                          <a:srgbClr val="000000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3904" name="Rectangle 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" y="0"/>
                      <a:ext cx="112" cy="12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 w="9525">
                      <a:solidFill>
                        <a:srgbClr val="000000"/>
                      </a:solidFill>
                      <a:miter lim="800000"/>
                    </a:ln>
                  </p:spPr>
                  <p:txBody>
                    <a:bodyPr/>
                    <a:lstStyle/>
                    <a:p>
                      <a:pPr eaLnBrk="1" hangingPunct="1"/>
                      <a:endParaRPr lang="zh-CN" altLang="en-US">
                        <a:solidFill>
                          <a:srgbClr val="000000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33898" name="Group 98"/>
                  <p:cNvGrpSpPr/>
                  <p:nvPr/>
                </p:nvGrpSpPr>
                <p:grpSpPr bwMode="auto">
                  <a:xfrm>
                    <a:off x="0" y="146"/>
                    <a:ext cx="929" cy="156"/>
                    <a:chOff x="0" y="0"/>
                    <a:chExt cx="731" cy="121"/>
                  </a:xfrm>
                </p:grpSpPr>
                <p:sp>
                  <p:nvSpPr>
                    <p:cNvPr id="33901" name="Rectangle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0" y="42"/>
                      <a:ext cx="731" cy="26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767676"/>
                        </a:gs>
                        <a:gs pos="50000">
                          <a:srgbClr val="FFFFFF"/>
                        </a:gs>
                        <a:gs pos="100000">
                          <a:srgbClr val="767676"/>
                        </a:gs>
                      </a:gsLst>
                      <a:lin ang="5400000" scaled="1"/>
                    </a:gradFill>
                    <a:ln w="9525">
                      <a:solidFill>
                        <a:srgbClr val="000000"/>
                      </a:solidFill>
                      <a:miter lim="800000"/>
                    </a:ln>
                  </p:spPr>
                  <p:txBody>
                    <a:bodyPr/>
                    <a:lstStyle/>
                    <a:p>
                      <a:pPr eaLnBrk="1" hangingPunct="1"/>
                      <a:endParaRPr lang="zh-CN" altLang="en-US">
                        <a:solidFill>
                          <a:srgbClr val="000000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3902" name="Rectangle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" y="0"/>
                      <a:ext cx="112" cy="12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 w="9525">
                      <a:solidFill>
                        <a:srgbClr val="000000"/>
                      </a:solidFill>
                      <a:miter lim="800000"/>
                    </a:ln>
                  </p:spPr>
                  <p:txBody>
                    <a:bodyPr/>
                    <a:lstStyle/>
                    <a:p>
                      <a:pPr eaLnBrk="1" hangingPunct="1"/>
                      <a:endParaRPr lang="zh-CN" altLang="en-US">
                        <a:solidFill>
                          <a:srgbClr val="000000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</p:grpSp>
              <p:cxnSp>
                <p:nvCxnSpPr>
                  <p:cNvPr id="33899" name="Line 101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592" y="198"/>
                    <a:ext cx="0" cy="155"/>
                  </a:xfrm>
                  <a:prstGeom prst="line">
                    <a:avLst/>
                  </a:prstGeom>
                  <a:noFill/>
                  <a:ln w="15875">
                    <a:solidFill>
                      <a:srgbClr val="000000"/>
                    </a:solidFill>
                    <a:round/>
                  </a:ln>
                </p:spPr>
              </p:cxnSp>
              <p:sp>
                <p:nvSpPr>
                  <p:cNvPr id="33900" name="xjhxzj17"/>
                  <p:cNvSpPr/>
                  <p:nvPr/>
                </p:nvSpPr>
                <p:spPr bwMode="auto">
                  <a:xfrm>
                    <a:off x="291" y="1135"/>
                    <a:ext cx="607" cy="587"/>
                  </a:xfrm>
                  <a:custGeom>
                    <a:avLst/>
                    <a:gdLst>
                      <a:gd name="T0" fmla="*/ 0 w 2400"/>
                      <a:gd name="T1" fmla="*/ 0 h 4034"/>
                      <a:gd name="T2" fmla="*/ 0 w 2400"/>
                      <a:gd name="T3" fmla="*/ 0 h 4034"/>
                      <a:gd name="T4" fmla="*/ 0 w 2400"/>
                      <a:gd name="T5" fmla="*/ 0 h 4034"/>
                      <a:gd name="T6" fmla="*/ 0 w 2400"/>
                      <a:gd name="T7" fmla="*/ 0 h 4034"/>
                      <a:gd name="T8" fmla="*/ 0 w 2400"/>
                      <a:gd name="T9" fmla="*/ 0 h 4034"/>
                      <a:gd name="T10" fmla="*/ 0 w 2400"/>
                      <a:gd name="T11" fmla="*/ 0 h 4034"/>
                      <a:gd name="T12" fmla="*/ 0 w 2400"/>
                      <a:gd name="T13" fmla="*/ 0 h 4034"/>
                      <a:gd name="T14" fmla="*/ 0 w 2400"/>
                      <a:gd name="T15" fmla="*/ 0 h 4034"/>
                      <a:gd name="T16" fmla="*/ 0 w 2400"/>
                      <a:gd name="T17" fmla="*/ 0 h 4034"/>
                      <a:gd name="T18" fmla="*/ 0 w 2400"/>
                      <a:gd name="T19" fmla="*/ 0 h 4034"/>
                      <a:gd name="T20" fmla="*/ 0 w 2400"/>
                      <a:gd name="T21" fmla="*/ 0 h 4034"/>
                      <a:gd name="T22" fmla="*/ 0 w 2400"/>
                      <a:gd name="T23" fmla="*/ 0 h 4034"/>
                      <a:gd name="T24" fmla="*/ 0 w 2400"/>
                      <a:gd name="T25" fmla="*/ 0 h 4034"/>
                      <a:gd name="T26" fmla="*/ 0 w 2400"/>
                      <a:gd name="T27" fmla="*/ 0 h 4034"/>
                      <a:gd name="T28" fmla="*/ 0 w 2400"/>
                      <a:gd name="T29" fmla="*/ 0 h 4034"/>
                      <a:gd name="T30" fmla="*/ 0 w 2400"/>
                      <a:gd name="T31" fmla="*/ 0 h 4034"/>
                      <a:gd name="T32" fmla="*/ 0 w 2400"/>
                      <a:gd name="T33" fmla="*/ 0 h 4034"/>
                      <a:gd name="T34" fmla="*/ 0 w 2400"/>
                      <a:gd name="T35" fmla="*/ 0 h 4034"/>
                      <a:gd name="T36" fmla="*/ 0 w 2400"/>
                      <a:gd name="T37" fmla="*/ 0 h 4034"/>
                      <a:gd name="T38" fmla="*/ 0 w 2400"/>
                      <a:gd name="T39" fmla="*/ 0 h 4034"/>
                      <a:gd name="T40" fmla="*/ 0 w 2400"/>
                      <a:gd name="T41" fmla="*/ 0 h 4034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2400"/>
                      <a:gd name="T64" fmla="*/ 0 h 4034"/>
                      <a:gd name="T65" fmla="*/ 2400 w 2400"/>
                      <a:gd name="T66" fmla="*/ 4034 h 4034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2400" h="4034">
                        <a:moveTo>
                          <a:pt x="1200" y="27"/>
                        </a:moveTo>
                        <a:cubicBezTo>
                          <a:pt x="867" y="27"/>
                          <a:pt x="400" y="20"/>
                          <a:pt x="200" y="27"/>
                        </a:cubicBezTo>
                        <a:cubicBezTo>
                          <a:pt x="0" y="34"/>
                          <a:pt x="0" y="0"/>
                          <a:pt x="0" y="67"/>
                        </a:cubicBezTo>
                        <a:cubicBezTo>
                          <a:pt x="0" y="134"/>
                          <a:pt x="167" y="100"/>
                          <a:pt x="200" y="427"/>
                        </a:cubicBezTo>
                        <a:cubicBezTo>
                          <a:pt x="233" y="754"/>
                          <a:pt x="200" y="1494"/>
                          <a:pt x="200" y="2027"/>
                        </a:cubicBezTo>
                        <a:cubicBezTo>
                          <a:pt x="200" y="2560"/>
                          <a:pt x="190" y="3327"/>
                          <a:pt x="200" y="3627"/>
                        </a:cubicBezTo>
                        <a:cubicBezTo>
                          <a:pt x="210" y="3927"/>
                          <a:pt x="223" y="3767"/>
                          <a:pt x="260" y="3827"/>
                        </a:cubicBezTo>
                        <a:cubicBezTo>
                          <a:pt x="297" y="3887"/>
                          <a:pt x="363" y="3954"/>
                          <a:pt x="420" y="3987"/>
                        </a:cubicBezTo>
                        <a:cubicBezTo>
                          <a:pt x="477" y="4020"/>
                          <a:pt x="537" y="4020"/>
                          <a:pt x="600" y="4027"/>
                        </a:cubicBezTo>
                        <a:cubicBezTo>
                          <a:pt x="663" y="4034"/>
                          <a:pt x="700" y="4027"/>
                          <a:pt x="800" y="4027"/>
                        </a:cubicBezTo>
                        <a:cubicBezTo>
                          <a:pt x="900" y="4027"/>
                          <a:pt x="1067" y="4027"/>
                          <a:pt x="1200" y="4027"/>
                        </a:cubicBezTo>
                        <a:cubicBezTo>
                          <a:pt x="1333" y="4027"/>
                          <a:pt x="1500" y="4027"/>
                          <a:pt x="1600" y="4027"/>
                        </a:cubicBezTo>
                        <a:cubicBezTo>
                          <a:pt x="1700" y="4027"/>
                          <a:pt x="1737" y="4034"/>
                          <a:pt x="1800" y="4027"/>
                        </a:cubicBezTo>
                        <a:cubicBezTo>
                          <a:pt x="1863" y="4020"/>
                          <a:pt x="1923" y="4020"/>
                          <a:pt x="1980" y="3987"/>
                        </a:cubicBezTo>
                        <a:cubicBezTo>
                          <a:pt x="2037" y="3954"/>
                          <a:pt x="2103" y="3887"/>
                          <a:pt x="2140" y="3827"/>
                        </a:cubicBezTo>
                        <a:cubicBezTo>
                          <a:pt x="2177" y="3767"/>
                          <a:pt x="2190" y="3927"/>
                          <a:pt x="2200" y="3627"/>
                        </a:cubicBezTo>
                        <a:cubicBezTo>
                          <a:pt x="2210" y="3327"/>
                          <a:pt x="2200" y="2560"/>
                          <a:pt x="2200" y="2027"/>
                        </a:cubicBezTo>
                        <a:cubicBezTo>
                          <a:pt x="2200" y="1494"/>
                          <a:pt x="2167" y="754"/>
                          <a:pt x="2200" y="427"/>
                        </a:cubicBezTo>
                        <a:cubicBezTo>
                          <a:pt x="2233" y="100"/>
                          <a:pt x="2400" y="134"/>
                          <a:pt x="2400" y="67"/>
                        </a:cubicBezTo>
                        <a:cubicBezTo>
                          <a:pt x="2400" y="0"/>
                          <a:pt x="2400" y="34"/>
                          <a:pt x="2200" y="27"/>
                        </a:cubicBezTo>
                        <a:cubicBezTo>
                          <a:pt x="2000" y="20"/>
                          <a:pt x="1533" y="27"/>
                          <a:pt x="1200" y="27"/>
                        </a:cubicBezTo>
                        <a:close/>
                      </a:path>
                    </a:pathLst>
                  </a:custGeom>
                  <a:noFill/>
                  <a:ln w="9525" cmpd="sng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33879" name="文本框 2"/>
                <p:cNvSpPr txBox="1">
                  <a:spLocks noChangeArrowheads="1"/>
                </p:cNvSpPr>
                <p:nvPr/>
              </p:nvSpPr>
              <p:spPr bwMode="auto">
                <a:xfrm>
                  <a:off x="2118" y="4138"/>
                  <a:ext cx="540" cy="2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lIns="0" tIns="0" rIns="0" bIns="0">
                  <a:spAutoFit/>
                </a:bodyPr>
                <a:lstStyle/>
                <a:p>
                  <a:pPr algn="ctr" eaLnBrk="1" hangingPunct="1"/>
                  <a:r>
                    <a:rPr lang="zh-CN" altLang="en-US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甲</a:t>
                  </a:r>
                  <a:endParaRPr lang="zh-CN" altLang="en-US" sz="1400" b="1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80" name="文本框 2"/>
                <p:cNvSpPr txBox="1">
                  <a:spLocks noChangeArrowheads="1"/>
                </p:cNvSpPr>
                <p:nvPr/>
              </p:nvSpPr>
              <p:spPr bwMode="auto">
                <a:xfrm>
                  <a:off x="3089" y="2928"/>
                  <a:ext cx="536" cy="2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lIns="0" tIns="0" rIns="0" bIns="0">
                  <a:spAutoFit/>
                </a:bodyPr>
                <a:lstStyle/>
                <a:p>
                  <a:pPr algn="ctr" eaLnBrk="1" hangingPunct="1"/>
                  <a:r>
                    <a:rPr lang="zh-CN" altLang="en-US" sz="1400" b="1" i="1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煤油</a:t>
                  </a:r>
                  <a:endParaRPr lang="zh-CN" altLang="en-US" sz="1400" b="1" i="1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81" name="Line 79"/>
                <p:cNvSpPr>
                  <a:spLocks noChangeShapeType="1"/>
                </p:cNvSpPr>
                <p:nvPr/>
              </p:nvSpPr>
              <p:spPr bwMode="auto">
                <a:xfrm>
                  <a:off x="2670" y="3114"/>
                  <a:ext cx="43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882" name="文本框 2"/>
                <p:cNvSpPr txBox="1">
                  <a:spLocks noChangeArrowheads="1"/>
                </p:cNvSpPr>
                <p:nvPr/>
              </p:nvSpPr>
              <p:spPr bwMode="auto">
                <a:xfrm>
                  <a:off x="3037" y="2186"/>
                  <a:ext cx="729" cy="2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lIns="0" tIns="0" rIns="0" bIns="0">
                  <a:spAutoFit/>
                </a:bodyPr>
                <a:lstStyle/>
                <a:p>
                  <a:pPr algn="ctr" eaLnBrk="1" hangingPunct="1"/>
                  <a:r>
                    <a:rPr lang="zh-CN" altLang="en-US" sz="1400" b="1" i="1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温度计</a:t>
                  </a:r>
                  <a:endParaRPr lang="zh-CN" altLang="en-US" sz="1400" b="1" i="1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83" name="Line 81"/>
                <p:cNvSpPr>
                  <a:spLocks noChangeShapeType="1"/>
                </p:cNvSpPr>
                <p:nvPr/>
              </p:nvSpPr>
              <p:spPr bwMode="auto">
                <a:xfrm>
                  <a:off x="2440" y="2339"/>
                  <a:ext cx="6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3803" name="Group 82"/>
              <p:cNvGrpSpPr/>
              <p:nvPr/>
            </p:nvGrpSpPr>
            <p:grpSpPr bwMode="auto">
              <a:xfrm>
                <a:off x="4078" y="1616"/>
                <a:ext cx="1958" cy="2827"/>
                <a:chOff x="4078" y="1626"/>
                <a:chExt cx="1958" cy="2827"/>
              </a:xfrm>
            </p:grpSpPr>
            <p:sp>
              <p:nvSpPr>
                <p:cNvPr id="33804" name="xjhxzj17"/>
                <p:cNvSpPr/>
                <p:nvPr/>
              </p:nvSpPr>
              <p:spPr bwMode="auto">
                <a:xfrm>
                  <a:off x="4376" y="3021"/>
                  <a:ext cx="589" cy="322"/>
                </a:xfrm>
                <a:custGeom>
                  <a:avLst/>
                  <a:gdLst>
                    <a:gd name="T0" fmla="*/ 13 w 987"/>
                    <a:gd name="T1" fmla="*/ 1 h 550"/>
                    <a:gd name="T2" fmla="*/ 2 w 987"/>
                    <a:gd name="T3" fmla="*/ 1 h 550"/>
                    <a:gd name="T4" fmla="*/ 2 w 987"/>
                    <a:gd name="T5" fmla="*/ 1 h 550"/>
                    <a:gd name="T6" fmla="*/ 2 w 987"/>
                    <a:gd name="T7" fmla="*/ 1 h 550"/>
                    <a:gd name="T8" fmla="*/ 2 w 987"/>
                    <a:gd name="T9" fmla="*/ 2 h 550"/>
                    <a:gd name="T10" fmla="*/ 2 w 987"/>
                    <a:gd name="T11" fmla="*/ 8 h 550"/>
                    <a:gd name="T12" fmla="*/ 2 w 987"/>
                    <a:gd name="T13" fmla="*/ 13 h 550"/>
                    <a:gd name="T14" fmla="*/ 2 w 987"/>
                    <a:gd name="T15" fmla="*/ 15 h 550"/>
                    <a:gd name="T16" fmla="*/ 5 w 987"/>
                    <a:gd name="T17" fmla="*/ 15 h 550"/>
                    <a:gd name="T18" fmla="*/ 7 w 987"/>
                    <a:gd name="T19" fmla="*/ 15 h 550"/>
                    <a:gd name="T20" fmla="*/ 8 w 987"/>
                    <a:gd name="T21" fmla="*/ 15 h 550"/>
                    <a:gd name="T22" fmla="*/ 13 w 987"/>
                    <a:gd name="T23" fmla="*/ 15 h 550"/>
                    <a:gd name="T24" fmla="*/ 18 w 987"/>
                    <a:gd name="T25" fmla="*/ 15 h 550"/>
                    <a:gd name="T26" fmla="*/ 20 w 987"/>
                    <a:gd name="T27" fmla="*/ 15 h 550"/>
                    <a:gd name="T28" fmla="*/ 22 w 987"/>
                    <a:gd name="T29" fmla="*/ 15 h 550"/>
                    <a:gd name="T30" fmla="*/ 24 w 987"/>
                    <a:gd name="T31" fmla="*/ 15 h 550"/>
                    <a:gd name="T32" fmla="*/ 24 w 987"/>
                    <a:gd name="T33" fmla="*/ 13 h 550"/>
                    <a:gd name="T34" fmla="*/ 24 w 987"/>
                    <a:gd name="T35" fmla="*/ 8 h 550"/>
                    <a:gd name="T36" fmla="*/ 24 w 987"/>
                    <a:gd name="T37" fmla="*/ 2 h 550"/>
                    <a:gd name="T38" fmla="*/ 24 w 987"/>
                    <a:gd name="T39" fmla="*/ 1 h 550"/>
                    <a:gd name="T40" fmla="*/ 24 w 987"/>
                    <a:gd name="T41" fmla="*/ 1 h 550"/>
                    <a:gd name="T42" fmla="*/ 13 w 987"/>
                    <a:gd name="T43" fmla="*/ 1 h 55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987"/>
                    <a:gd name="T67" fmla="*/ 0 h 550"/>
                    <a:gd name="T68" fmla="*/ 987 w 987"/>
                    <a:gd name="T69" fmla="*/ 550 h 550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987" h="550">
                      <a:moveTo>
                        <a:pt x="493" y="13"/>
                      </a:moveTo>
                      <a:cubicBezTo>
                        <a:pt x="352" y="13"/>
                        <a:pt x="140" y="14"/>
                        <a:pt x="70" y="13"/>
                      </a:cubicBezTo>
                      <a:cubicBezTo>
                        <a:pt x="0" y="12"/>
                        <a:pt x="75" y="10"/>
                        <a:pt x="74" y="9"/>
                      </a:cubicBezTo>
                      <a:cubicBezTo>
                        <a:pt x="73" y="8"/>
                        <a:pt x="65" y="0"/>
                        <a:pt x="64" y="9"/>
                      </a:cubicBezTo>
                      <a:cubicBezTo>
                        <a:pt x="63" y="18"/>
                        <a:pt x="69" y="21"/>
                        <a:pt x="70" y="66"/>
                      </a:cubicBezTo>
                      <a:cubicBezTo>
                        <a:pt x="71" y="111"/>
                        <a:pt x="70" y="209"/>
                        <a:pt x="70" y="281"/>
                      </a:cubicBezTo>
                      <a:cubicBezTo>
                        <a:pt x="70" y="352"/>
                        <a:pt x="65" y="455"/>
                        <a:pt x="70" y="495"/>
                      </a:cubicBezTo>
                      <a:cubicBezTo>
                        <a:pt x="74" y="536"/>
                        <a:pt x="79" y="514"/>
                        <a:pt x="95" y="522"/>
                      </a:cubicBezTo>
                      <a:cubicBezTo>
                        <a:pt x="111" y="530"/>
                        <a:pt x="139" y="539"/>
                        <a:pt x="163" y="544"/>
                      </a:cubicBezTo>
                      <a:cubicBezTo>
                        <a:pt x="187" y="548"/>
                        <a:pt x="212" y="548"/>
                        <a:pt x="239" y="549"/>
                      </a:cubicBezTo>
                      <a:cubicBezTo>
                        <a:pt x="266" y="550"/>
                        <a:pt x="281" y="549"/>
                        <a:pt x="324" y="549"/>
                      </a:cubicBezTo>
                      <a:cubicBezTo>
                        <a:pt x="366" y="549"/>
                        <a:pt x="437" y="549"/>
                        <a:pt x="493" y="549"/>
                      </a:cubicBezTo>
                      <a:cubicBezTo>
                        <a:pt x="549" y="549"/>
                        <a:pt x="620" y="549"/>
                        <a:pt x="662" y="549"/>
                      </a:cubicBezTo>
                      <a:cubicBezTo>
                        <a:pt x="705" y="549"/>
                        <a:pt x="720" y="550"/>
                        <a:pt x="747" y="549"/>
                      </a:cubicBezTo>
                      <a:cubicBezTo>
                        <a:pt x="774" y="548"/>
                        <a:pt x="799" y="548"/>
                        <a:pt x="823" y="544"/>
                      </a:cubicBezTo>
                      <a:cubicBezTo>
                        <a:pt x="847" y="539"/>
                        <a:pt x="875" y="530"/>
                        <a:pt x="891" y="522"/>
                      </a:cubicBezTo>
                      <a:cubicBezTo>
                        <a:pt x="907" y="514"/>
                        <a:pt x="912" y="536"/>
                        <a:pt x="916" y="495"/>
                      </a:cubicBezTo>
                      <a:cubicBezTo>
                        <a:pt x="921" y="455"/>
                        <a:pt x="916" y="352"/>
                        <a:pt x="916" y="281"/>
                      </a:cubicBezTo>
                      <a:cubicBezTo>
                        <a:pt x="916" y="209"/>
                        <a:pt x="915" y="110"/>
                        <a:pt x="916" y="66"/>
                      </a:cubicBezTo>
                      <a:cubicBezTo>
                        <a:pt x="917" y="22"/>
                        <a:pt x="919" y="26"/>
                        <a:pt x="919" y="17"/>
                      </a:cubicBezTo>
                      <a:cubicBezTo>
                        <a:pt x="919" y="8"/>
                        <a:pt x="987" y="14"/>
                        <a:pt x="916" y="13"/>
                      </a:cubicBezTo>
                      <a:cubicBezTo>
                        <a:pt x="845" y="12"/>
                        <a:pt x="634" y="13"/>
                        <a:pt x="493" y="13"/>
                      </a:cubicBezTo>
                      <a:close/>
                    </a:path>
                  </a:pathLst>
                </a:custGeom>
                <a:solidFill>
                  <a:srgbClr val="969696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33805" name="Group 38"/>
                <p:cNvGrpSpPr/>
                <p:nvPr/>
              </p:nvGrpSpPr>
              <p:grpSpPr bwMode="auto">
                <a:xfrm rot="5400000">
                  <a:off x="4302" y="2577"/>
                  <a:ext cx="749" cy="6"/>
                  <a:chOff x="0" y="0"/>
                  <a:chExt cx="1600" cy="240"/>
                </a:xfrm>
              </p:grpSpPr>
              <p:cxnSp>
                <p:nvCxnSpPr>
                  <p:cNvPr id="33867" name="Line 3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0" y="0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68" name="Line 4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60" y="120"/>
                    <a:ext cx="0" cy="12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69" name="Line 4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20" y="120"/>
                    <a:ext cx="0" cy="12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70" name="Line 4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80" y="120"/>
                    <a:ext cx="0" cy="12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71" name="Line 4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40" y="120"/>
                    <a:ext cx="0" cy="12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72" name="Line 4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800" y="60"/>
                    <a:ext cx="0" cy="180"/>
                  </a:xfrm>
                  <a:prstGeom prst="line">
                    <a:avLst/>
                  </a:prstGeom>
                  <a:noFill/>
                  <a:ln w="19050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73" name="Line 4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60" y="120"/>
                    <a:ext cx="0" cy="12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74" name="Line 46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20" y="120"/>
                    <a:ext cx="0" cy="12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75" name="Line 4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280" y="120"/>
                    <a:ext cx="0" cy="12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76" name="Line 4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440" y="120"/>
                    <a:ext cx="0" cy="12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77" name="Line 4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600" y="0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333333"/>
                    </a:solidFill>
                    <a:round/>
                  </a:ln>
                </p:spPr>
              </p:cxnSp>
            </p:grpSp>
            <p:grpSp>
              <p:nvGrpSpPr>
                <p:cNvPr id="33806" name="Group 50"/>
                <p:cNvGrpSpPr/>
                <p:nvPr/>
              </p:nvGrpSpPr>
              <p:grpSpPr bwMode="auto">
                <a:xfrm rot="16200000" flipH="1">
                  <a:off x="4292" y="2577"/>
                  <a:ext cx="749" cy="6"/>
                  <a:chOff x="0" y="0"/>
                  <a:chExt cx="1600" cy="240"/>
                </a:xfrm>
              </p:grpSpPr>
              <p:cxnSp>
                <p:nvCxnSpPr>
                  <p:cNvPr id="33856" name="Line 5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0" y="0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57" name="Line 5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60" y="120"/>
                    <a:ext cx="0" cy="12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58" name="Line 5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20" y="120"/>
                    <a:ext cx="0" cy="12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59" name="Line 5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80" y="120"/>
                    <a:ext cx="0" cy="12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60" name="Line 5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40" y="120"/>
                    <a:ext cx="0" cy="12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61" name="Line 56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800" y="60"/>
                    <a:ext cx="0" cy="180"/>
                  </a:xfrm>
                  <a:prstGeom prst="line">
                    <a:avLst/>
                  </a:prstGeom>
                  <a:noFill/>
                  <a:ln w="19050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62" name="Line 5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60" y="120"/>
                    <a:ext cx="0" cy="12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63" name="Line 5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20" y="120"/>
                    <a:ext cx="0" cy="12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64" name="Line 5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280" y="120"/>
                    <a:ext cx="0" cy="12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65" name="Line 6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440" y="120"/>
                    <a:ext cx="0" cy="120"/>
                  </a:xfrm>
                  <a:prstGeom prst="line">
                    <a:avLst/>
                  </a:prstGeom>
                  <a:noFill/>
                  <a:ln w="9525">
                    <a:solidFill>
                      <a:srgbClr val="333333"/>
                    </a:solidFill>
                    <a:round/>
                  </a:ln>
                </p:spPr>
              </p:cxnSp>
              <p:cxnSp>
                <p:nvCxnSpPr>
                  <p:cNvPr id="33866" name="Line 6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600" y="0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333333"/>
                    </a:solidFill>
                    <a:round/>
                  </a:ln>
                </p:spPr>
              </p:cxnSp>
            </p:grpSp>
            <p:grpSp>
              <p:nvGrpSpPr>
                <p:cNvPr id="33807" name="Group 108"/>
                <p:cNvGrpSpPr/>
                <p:nvPr/>
              </p:nvGrpSpPr>
              <p:grpSpPr bwMode="auto">
                <a:xfrm>
                  <a:off x="4078" y="1831"/>
                  <a:ext cx="929" cy="1373"/>
                  <a:chOff x="4078" y="1781"/>
                  <a:chExt cx="929" cy="1373"/>
                </a:xfrm>
              </p:grpSpPr>
              <p:grpSp>
                <p:nvGrpSpPr>
                  <p:cNvPr id="33847" name="Group 109"/>
                  <p:cNvGrpSpPr/>
                  <p:nvPr/>
                </p:nvGrpSpPr>
                <p:grpSpPr bwMode="auto">
                  <a:xfrm>
                    <a:off x="4078" y="1781"/>
                    <a:ext cx="929" cy="1373"/>
                    <a:chOff x="4078" y="1781"/>
                    <a:chExt cx="929" cy="1373"/>
                  </a:xfrm>
                </p:grpSpPr>
                <p:sp>
                  <p:nvSpPr>
                    <p:cNvPr id="33850" name="AutoShape 62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4113" y="2505"/>
                      <a:ext cx="1112" cy="31"/>
                    </a:xfrm>
                    <a:prstGeom prst="flowChartTerminator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miter lim="800000"/>
                    </a:ln>
                  </p:spPr>
                  <p:txBody>
                    <a:bodyPr/>
                    <a:lstStyle/>
                    <a:p>
                      <a:pPr eaLnBrk="1" hangingPunct="1"/>
                      <a:endParaRPr lang="zh-CN" altLang="en-US">
                        <a:solidFill>
                          <a:srgbClr val="000000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3851" name="Oval 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649" y="3066"/>
                      <a:ext cx="34" cy="88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pPr eaLnBrk="1" hangingPunct="1"/>
                      <a:endParaRPr lang="zh-CN" altLang="en-US">
                        <a:solidFill>
                          <a:srgbClr val="000000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  <p:grpSp>
                  <p:nvGrpSpPr>
                    <p:cNvPr id="33852" name="Group 98"/>
                    <p:cNvGrpSpPr/>
                    <p:nvPr/>
                  </p:nvGrpSpPr>
                  <p:grpSpPr bwMode="auto">
                    <a:xfrm>
                      <a:off x="4078" y="1781"/>
                      <a:ext cx="929" cy="156"/>
                      <a:chOff x="0" y="0"/>
                      <a:chExt cx="731" cy="121"/>
                    </a:xfrm>
                  </p:grpSpPr>
                  <p:sp>
                    <p:nvSpPr>
                      <p:cNvPr id="33854" name="Rectangle 9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0" y="42"/>
                        <a:ext cx="731" cy="2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767676"/>
                          </a:gs>
                          <a:gs pos="50000">
                            <a:srgbClr val="FFFFFF"/>
                          </a:gs>
                          <a:gs pos="100000">
                            <a:srgbClr val="767676"/>
                          </a:gs>
                        </a:gsLst>
                        <a:lin ang="5400000" scaled="1"/>
                      </a:gradFill>
                      <a:ln w="9525">
                        <a:solidFill>
                          <a:srgbClr val="000000"/>
                        </a:solidFill>
                        <a:miter lim="800000"/>
                      </a:ln>
                    </p:spPr>
                    <p:txBody>
                      <a:bodyPr/>
                      <a:lstStyle/>
                      <a:p>
                        <a:pPr eaLnBrk="1" hangingPunct="1"/>
                        <a:endParaRPr lang="zh-CN" altLang="en-US">
                          <a:solidFill>
                            <a:srgbClr val="00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3855" name="Rectangle 10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8" y="0"/>
                        <a:ext cx="112" cy="121"/>
                      </a:xfrm>
                      <a:prstGeom prst="rect">
                        <a:avLst/>
                      </a:prstGeom>
                      <a:solidFill>
                        <a:srgbClr val="333333"/>
                      </a:solidFill>
                      <a:ln w="9525">
                        <a:solidFill>
                          <a:srgbClr val="000000"/>
                        </a:solidFill>
                        <a:miter lim="800000"/>
                      </a:ln>
                    </p:spPr>
                    <p:txBody>
                      <a:bodyPr/>
                      <a:lstStyle/>
                      <a:p>
                        <a:pPr eaLnBrk="1" hangingPunct="1"/>
                        <a:endParaRPr lang="zh-CN" altLang="en-US">
                          <a:solidFill>
                            <a:srgbClr val="00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</p:grpSp>
                <p:cxnSp>
                  <p:nvCxnSpPr>
                    <p:cNvPr id="33853" name="Line 101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4670" y="1824"/>
                      <a:ext cx="0" cy="155"/>
                    </a:xfrm>
                    <a:prstGeom prst="line">
                      <a:avLst/>
                    </a:prstGeom>
                    <a:noFill/>
                    <a:ln w="15875">
                      <a:solidFill>
                        <a:srgbClr val="000000"/>
                      </a:solidFill>
                      <a:round/>
                    </a:ln>
                  </p:spPr>
                </p:cxnSp>
              </p:grpSp>
              <p:sp>
                <p:nvSpPr>
                  <p:cNvPr id="33848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4670" y="2213"/>
                    <a:ext cx="4" cy="835"/>
                  </a:xfrm>
                  <a:prstGeom prst="rect">
                    <a:avLst/>
                  </a:prstGeom>
                  <a:solidFill>
                    <a:srgbClr val="FFFFFF"/>
                  </a:solidFill>
                  <a:ln w="6350">
                    <a:solidFill>
                      <a:srgbClr val="333333"/>
                    </a:solidFill>
                    <a:miter lim="800000"/>
                  </a:ln>
                </p:spPr>
                <p:txBody>
                  <a:bodyPr/>
                  <a:lstStyle/>
                  <a:p>
                    <a:pPr eaLnBrk="1" hangingPunct="1"/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849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4652" y="1998"/>
                    <a:ext cx="26" cy="2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38100" cmpd="dbl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pPr eaLnBrk="1" hangingPunct="1"/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3808" name="Group 65"/>
                <p:cNvGrpSpPr/>
                <p:nvPr/>
              </p:nvGrpSpPr>
              <p:grpSpPr bwMode="auto">
                <a:xfrm>
                  <a:off x="4370" y="3395"/>
                  <a:ext cx="578" cy="679"/>
                  <a:chOff x="0" y="0"/>
                  <a:chExt cx="1605" cy="1941"/>
                </a:xfrm>
              </p:grpSpPr>
              <p:grpSp>
                <p:nvGrpSpPr>
                  <p:cNvPr id="33823" name="Group 66"/>
                  <p:cNvGrpSpPr/>
                  <p:nvPr/>
                </p:nvGrpSpPr>
                <p:grpSpPr bwMode="auto">
                  <a:xfrm>
                    <a:off x="0" y="485"/>
                    <a:ext cx="1605" cy="1456"/>
                    <a:chOff x="0" y="0"/>
                    <a:chExt cx="1994" cy="1812"/>
                  </a:xfrm>
                </p:grpSpPr>
                <p:grpSp>
                  <p:nvGrpSpPr>
                    <p:cNvPr id="33833" name="Group 67"/>
                    <p:cNvGrpSpPr/>
                    <p:nvPr/>
                  </p:nvGrpSpPr>
                  <p:grpSpPr bwMode="auto">
                    <a:xfrm>
                      <a:off x="89" y="996"/>
                      <a:ext cx="1810" cy="676"/>
                      <a:chOff x="0" y="0"/>
                      <a:chExt cx="1810" cy="676"/>
                    </a:xfrm>
                  </p:grpSpPr>
                  <p:sp>
                    <p:nvSpPr>
                      <p:cNvPr id="33845" name="AutoShape 68" descr="横虚线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0" y="60"/>
                        <a:ext cx="1754" cy="616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w 21600"/>
                          <a:gd name="T7" fmla="*/ 0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4680 w 21600"/>
                          <a:gd name="T13" fmla="*/ 4664 h 21600"/>
                          <a:gd name="T14" fmla="*/ 16920 w 21600"/>
                          <a:gd name="T15" fmla="*/ 16936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760" y="21600"/>
                            </a:lnTo>
                            <a:lnTo>
                              <a:pt x="15840" y="21600"/>
                            </a:lnTo>
                            <a:lnTo>
                              <a:pt x="21600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pattFill prst="dashHorz">
                        <a:fgClr>
                          <a:srgbClr val="000000"/>
                        </a:fgClr>
                        <a:bgClr>
                          <a:srgbClr val="FFFFFF"/>
                        </a:bgClr>
                      </a:pattFill>
                      <a:ln w="9525">
                        <a:noFill/>
                        <a:miter lim="800000"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cxnSp>
                    <p:nvCxnSpPr>
                      <p:cNvPr id="33846" name="Line 6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0" y="0"/>
                        <a:ext cx="181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</a:ln>
                    </p:spPr>
                  </p:cxnSp>
                </p:grpSp>
                <p:sp>
                  <p:nvSpPr>
                    <p:cNvPr id="33834" name="未知"/>
                    <p:cNvSpPr/>
                    <p:nvPr/>
                  </p:nvSpPr>
                  <p:spPr bwMode="auto">
                    <a:xfrm>
                      <a:off x="0" y="312"/>
                      <a:ext cx="1994" cy="1404"/>
                    </a:xfrm>
                    <a:custGeom>
                      <a:avLst/>
                      <a:gdLst>
                        <a:gd name="T0" fmla="*/ 543 w 1994"/>
                        <a:gd name="T1" fmla="*/ 1404 h 1404"/>
                        <a:gd name="T2" fmla="*/ 0 w 1994"/>
                        <a:gd name="T3" fmla="*/ 624 h 1404"/>
                        <a:gd name="T4" fmla="*/ 724 w 1994"/>
                        <a:gd name="T5" fmla="*/ 312 h 1404"/>
                        <a:gd name="T6" fmla="*/ 724 w 1994"/>
                        <a:gd name="T7" fmla="*/ 0 h 1404"/>
                        <a:gd name="T8" fmla="*/ 1267 w 1994"/>
                        <a:gd name="T9" fmla="*/ 0 h 1404"/>
                        <a:gd name="T10" fmla="*/ 1265 w 1994"/>
                        <a:gd name="T11" fmla="*/ 330 h 1404"/>
                        <a:gd name="T12" fmla="*/ 1994 w 1994"/>
                        <a:gd name="T13" fmla="*/ 624 h 1404"/>
                        <a:gd name="T14" fmla="*/ 1448 w 1994"/>
                        <a:gd name="T15" fmla="*/ 1404 h 1404"/>
                        <a:gd name="T16" fmla="*/ 543 w 1994"/>
                        <a:gd name="T17" fmla="*/ 1404 h 1404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994"/>
                        <a:gd name="T28" fmla="*/ 0 h 1404"/>
                        <a:gd name="T29" fmla="*/ 1994 w 1994"/>
                        <a:gd name="T30" fmla="*/ 1404 h 1404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994" h="1404">
                          <a:moveTo>
                            <a:pt x="543" y="1404"/>
                          </a:moveTo>
                          <a:lnTo>
                            <a:pt x="0" y="624"/>
                          </a:lnTo>
                          <a:lnTo>
                            <a:pt x="724" y="312"/>
                          </a:lnTo>
                          <a:lnTo>
                            <a:pt x="724" y="0"/>
                          </a:lnTo>
                          <a:lnTo>
                            <a:pt x="1267" y="0"/>
                          </a:lnTo>
                          <a:lnTo>
                            <a:pt x="1265" y="330"/>
                          </a:lnTo>
                          <a:lnTo>
                            <a:pt x="1994" y="624"/>
                          </a:lnTo>
                          <a:lnTo>
                            <a:pt x="1448" y="1404"/>
                          </a:lnTo>
                          <a:lnTo>
                            <a:pt x="543" y="1404"/>
                          </a:lnTo>
                          <a:close/>
                        </a:path>
                      </a:pathLst>
                    </a:custGeom>
                    <a:noFill/>
                    <a:ln w="9525" cmpd="sng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33835" name="Group 71"/>
                    <p:cNvGrpSpPr/>
                    <p:nvPr/>
                  </p:nvGrpSpPr>
                  <p:grpSpPr bwMode="auto">
                    <a:xfrm>
                      <a:off x="632" y="0"/>
                      <a:ext cx="882" cy="1634"/>
                      <a:chOff x="0" y="0"/>
                      <a:chExt cx="882" cy="1634"/>
                    </a:xfrm>
                  </p:grpSpPr>
                  <p:sp>
                    <p:nvSpPr>
                      <p:cNvPr id="33838" name="AutoShape 7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1" y="272"/>
                        <a:ext cx="393" cy="295"/>
                      </a:xfrm>
                      <a:custGeom>
                        <a:avLst/>
                        <a:gdLst>
                          <a:gd name="T0" fmla="*/ 0 w 21600"/>
                          <a:gd name="T1" fmla="*/ 0 h 21600"/>
                          <a:gd name="T2" fmla="*/ 0 w 21600"/>
                          <a:gd name="T3" fmla="*/ 0 h 21600"/>
                          <a:gd name="T4" fmla="*/ 0 w 21600"/>
                          <a:gd name="T5" fmla="*/ 0 h 21600"/>
                          <a:gd name="T6" fmla="*/ 0 w 21600"/>
                          <a:gd name="T7" fmla="*/ 0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4507 w 21600"/>
                          <a:gd name="T13" fmla="*/ 4466 h 21600"/>
                          <a:gd name="T14" fmla="*/ 17093 w 21600"/>
                          <a:gd name="T15" fmla="*/ 17134 h 2160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1600" h="21600">
                            <a:moveTo>
                              <a:pt x="0" y="0"/>
                            </a:moveTo>
                            <a:lnTo>
                              <a:pt x="5400" y="21600"/>
                            </a:lnTo>
                            <a:lnTo>
                              <a:pt x="16200" y="21600"/>
                            </a:lnTo>
                            <a:lnTo>
                              <a:pt x="21600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noFill/>
                      <a:ln w="9525">
                        <a:solidFill>
                          <a:srgbClr val="000000"/>
                        </a:solidFill>
                        <a:miter lim="800000"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33839" name="hx30Oval 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01" y="116"/>
                        <a:ext cx="331" cy="52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rgbClr val="000000"/>
                        </a:solidFill>
                        <a:round/>
                      </a:ln>
                    </p:spPr>
                    <p:txBody>
                      <a:bodyPr/>
                      <a:lstStyle/>
                      <a:p>
                        <a:pPr eaLnBrk="1" hangingPunct="1"/>
                        <a:endParaRPr lang="zh-CN" altLang="en-US">
                          <a:solidFill>
                            <a:srgbClr val="00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3840" name="hx30Rectangle 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81" y="0"/>
                        <a:ext cx="165" cy="111"/>
                      </a:xfrm>
                      <a:prstGeom prst="rect">
                        <a:avLst/>
                      </a:prstGeom>
                      <a:solidFill>
                        <a:srgbClr val="000000"/>
                      </a:solidFill>
                      <a:ln w="9525">
                        <a:solidFill>
                          <a:srgbClr val="000000"/>
                        </a:solidFill>
                        <a:miter lim="800000"/>
                      </a:ln>
                    </p:spPr>
                    <p:txBody>
                      <a:bodyPr/>
                      <a:lstStyle/>
                      <a:p>
                        <a:pPr eaLnBrk="1" hangingPunct="1"/>
                        <a:endParaRPr lang="zh-CN" altLang="en-US">
                          <a:solidFill>
                            <a:srgbClr val="000000"/>
                          </a:solidFill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3841" name="hx30Freeform 72" descr="之字形"/>
                      <p:cNvSpPr/>
                      <p:nvPr/>
                    </p:nvSpPr>
                    <p:spPr bwMode="auto">
                      <a:xfrm>
                        <a:off x="40" y="544"/>
                        <a:ext cx="842" cy="1090"/>
                      </a:xfrm>
                      <a:custGeom>
                        <a:avLst/>
                        <a:gdLst>
                          <a:gd name="T0" fmla="*/ 4 w 1830"/>
                          <a:gd name="T1" fmla="*/ 0 h 3302"/>
                          <a:gd name="T2" fmla="*/ 2 w 1830"/>
                          <a:gd name="T3" fmla="*/ 1 h 3302"/>
                          <a:gd name="T4" fmla="*/ 6 w 1830"/>
                          <a:gd name="T5" fmla="*/ 1 h 3302"/>
                          <a:gd name="T6" fmla="*/ 8 w 1830"/>
                          <a:gd name="T7" fmla="*/ 1 h 3302"/>
                          <a:gd name="T8" fmla="*/ 4 w 1830"/>
                          <a:gd name="T9" fmla="*/ 1 h 3302"/>
                          <a:gd name="T10" fmla="*/ 7 w 1830"/>
                          <a:gd name="T11" fmla="*/ 1 h 3302"/>
                          <a:gd name="T12" fmla="*/ 8 w 1830"/>
                          <a:gd name="T13" fmla="*/ 1 h 3302"/>
                          <a:gd name="T14" fmla="*/ 7 w 1830"/>
                          <a:gd name="T15" fmla="*/ 1 h 3302"/>
                          <a:gd name="T16" fmla="*/ 5 w 1830"/>
                          <a:gd name="T17" fmla="*/ 1 h 3302"/>
                          <a:gd name="T18" fmla="*/ 3 w 1830"/>
                          <a:gd name="T19" fmla="*/ 1 h 3302"/>
                          <a:gd name="T20" fmla="*/ 3 w 1830"/>
                          <a:gd name="T21" fmla="*/ 1 h 3302"/>
                          <a:gd name="T22" fmla="*/ 6 w 1830"/>
                          <a:gd name="T23" fmla="*/ 1 h 3302"/>
                          <a:gd name="T24" fmla="*/ 0 w 1830"/>
                          <a:gd name="T25" fmla="*/ 1 h 3302"/>
                          <a:gd name="T26" fmla="*/ 3 w 1830"/>
                          <a:gd name="T27" fmla="*/ 0 h 3302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1830"/>
                          <a:gd name="T43" fmla="*/ 0 h 3302"/>
                          <a:gd name="T44" fmla="*/ 1830 w 1830"/>
                          <a:gd name="T45" fmla="*/ 3302 h 3302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1830" h="3302">
                            <a:moveTo>
                              <a:pt x="840" y="0"/>
                            </a:moveTo>
                            <a:cubicBezTo>
                              <a:pt x="615" y="572"/>
                              <a:pt x="390" y="1144"/>
                              <a:pt x="480" y="1404"/>
                            </a:cubicBezTo>
                            <a:cubicBezTo>
                              <a:pt x="570" y="1664"/>
                              <a:pt x="1170" y="1456"/>
                              <a:pt x="1380" y="1560"/>
                            </a:cubicBezTo>
                            <a:cubicBezTo>
                              <a:pt x="1590" y="1664"/>
                              <a:pt x="1830" y="1872"/>
                              <a:pt x="1740" y="2028"/>
                            </a:cubicBezTo>
                            <a:cubicBezTo>
                              <a:pt x="1650" y="2184"/>
                              <a:pt x="870" y="2366"/>
                              <a:pt x="840" y="2496"/>
                            </a:cubicBezTo>
                            <a:cubicBezTo>
                              <a:pt x="810" y="2626"/>
                              <a:pt x="1410" y="2730"/>
                              <a:pt x="1560" y="2808"/>
                            </a:cubicBezTo>
                            <a:cubicBezTo>
                              <a:pt x="1710" y="2886"/>
                              <a:pt x="1740" y="2886"/>
                              <a:pt x="1740" y="2964"/>
                            </a:cubicBezTo>
                            <a:cubicBezTo>
                              <a:pt x="1740" y="3042"/>
                              <a:pt x="1680" y="3302"/>
                              <a:pt x="1560" y="3276"/>
                            </a:cubicBezTo>
                            <a:cubicBezTo>
                              <a:pt x="1440" y="3250"/>
                              <a:pt x="1170" y="2912"/>
                              <a:pt x="1020" y="2808"/>
                            </a:cubicBezTo>
                            <a:cubicBezTo>
                              <a:pt x="870" y="2704"/>
                              <a:pt x="720" y="2730"/>
                              <a:pt x="660" y="2652"/>
                            </a:cubicBezTo>
                            <a:cubicBezTo>
                              <a:pt x="600" y="2574"/>
                              <a:pt x="540" y="2470"/>
                              <a:pt x="660" y="2340"/>
                            </a:cubicBezTo>
                            <a:cubicBezTo>
                              <a:pt x="780" y="2210"/>
                              <a:pt x="1470" y="1976"/>
                              <a:pt x="1380" y="1872"/>
                            </a:cubicBezTo>
                            <a:cubicBezTo>
                              <a:pt x="1290" y="1768"/>
                              <a:pt x="240" y="2028"/>
                              <a:pt x="120" y="1716"/>
                            </a:cubicBezTo>
                            <a:cubicBezTo>
                              <a:pt x="0" y="1404"/>
                              <a:pt x="330" y="702"/>
                              <a:pt x="660" y="0"/>
                            </a:cubicBezTo>
                          </a:path>
                        </a:pathLst>
                      </a:custGeom>
                      <a:blipFill dpi="0" rotWithShape="0">
                        <a:blip r:embed="rId1" cstate="print"/>
                        <a:srcRect/>
                        <a:tile tx="0" ty="0" sx="100000" sy="100000" flip="none" algn="tl"/>
                      </a:blipFill>
                      <a:ln w="9525" cmpd="sng">
                        <a:solidFill>
                          <a:srgbClr val="000000"/>
                        </a:solidFill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grpSp>
                    <p:nvGrpSpPr>
                      <p:cNvPr id="33842" name="Group 76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0" y="176"/>
                        <a:ext cx="712" cy="157"/>
                        <a:chOff x="0" y="0"/>
                        <a:chExt cx="712" cy="157"/>
                      </a:xfrm>
                    </p:grpSpPr>
                    <p:sp>
                      <p:nvSpPr>
                        <p:cNvPr id="33843" name="Rectangle 77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47" y="0"/>
                          <a:ext cx="418" cy="91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</a:ln>
                      </p:spPr>
                      <p:txBody>
                        <a:bodyPr/>
                        <a:lstStyle/>
                        <a:p>
                          <a:pPr eaLnBrk="1" hangingPunct="1"/>
                          <a:endParaRPr lang="zh-CN" altLang="en-US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33844" name="Rectangle 78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0" y="71"/>
                          <a:ext cx="712" cy="86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</a:ln>
                      </p:spPr>
                      <p:txBody>
                        <a:bodyPr/>
                        <a:lstStyle/>
                        <a:p>
                          <a:pPr eaLnBrk="1" hangingPunct="1"/>
                          <a:endParaRPr lang="zh-CN" altLang="en-US">
                            <a:solidFill>
                              <a:srgbClr val="000000"/>
                            </a:solidFill>
                            <a:latin typeface="Arial" panose="020B0604020202020204" pitchFamily="34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33836" name="AutoShape 79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371" y="1716"/>
                      <a:ext cx="1255" cy="96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3855 w 21600"/>
                        <a:gd name="T13" fmla="*/ 3825 h 21600"/>
                        <a:gd name="T14" fmla="*/ 17745 w 21600"/>
                        <a:gd name="T15" fmla="*/ 17775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4096" y="21600"/>
                          </a:lnTo>
                          <a:lnTo>
                            <a:pt x="17504" y="21600"/>
                          </a:lnTo>
                          <a:lnTo>
                            <a:pt x="2160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3837" name="Rectangle 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31" y="1696"/>
                      <a:ext cx="944" cy="56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</a:ln>
                  </p:spPr>
                  <p:txBody>
                    <a:bodyPr/>
                    <a:lstStyle/>
                    <a:p>
                      <a:pPr eaLnBrk="1" hangingPunct="1"/>
                      <a:endParaRPr lang="zh-CN" altLang="en-US">
                        <a:solidFill>
                          <a:srgbClr val="000000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33824" name="Group 81"/>
                  <p:cNvGrpSpPr/>
                  <p:nvPr/>
                </p:nvGrpSpPr>
                <p:grpSpPr bwMode="auto">
                  <a:xfrm>
                    <a:off x="510" y="0"/>
                    <a:ext cx="511" cy="527"/>
                    <a:chOff x="0" y="0"/>
                    <a:chExt cx="635" cy="656"/>
                  </a:xfrm>
                </p:grpSpPr>
                <p:sp>
                  <p:nvSpPr>
                    <p:cNvPr id="33825" name="未知"/>
                    <p:cNvSpPr/>
                    <p:nvPr/>
                  </p:nvSpPr>
                  <p:spPr bwMode="auto">
                    <a:xfrm rot="20700000" flipV="1">
                      <a:off x="174" y="20"/>
                      <a:ext cx="77" cy="537"/>
                    </a:xfrm>
                    <a:custGeom>
                      <a:avLst/>
                      <a:gdLst>
                        <a:gd name="T0" fmla="*/ 0 w 180"/>
                        <a:gd name="T1" fmla="*/ 3 h 1248"/>
                        <a:gd name="T2" fmla="*/ 0 w 180"/>
                        <a:gd name="T3" fmla="*/ 3 h 1248"/>
                        <a:gd name="T4" fmla="*/ 0 w 180"/>
                        <a:gd name="T5" fmla="*/ 1 h 1248"/>
                        <a:gd name="T6" fmla="*/ 0 w 180"/>
                        <a:gd name="T7" fmla="*/ 0 h 1248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80"/>
                        <a:gd name="T13" fmla="*/ 0 h 1248"/>
                        <a:gd name="T14" fmla="*/ 180 w 180"/>
                        <a:gd name="T15" fmla="*/ 1248 h 1248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80" h="1248">
                          <a:moveTo>
                            <a:pt x="180" y="1248"/>
                          </a:moveTo>
                          <a:cubicBezTo>
                            <a:pt x="90" y="1170"/>
                            <a:pt x="0" y="1092"/>
                            <a:pt x="0" y="936"/>
                          </a:cubicBezTo>
                          <a:cubicBezTo>
                            <a:pt x="0" y="780"/>
                            <a:pt x="180" y="468"/>
                            <a:pt x="180" y="312"/>
                          </a:cubicBezTo>
                          <a:cubicBezTo>
                            <a:pt x="180" y="156"/>
                            <a:pt x="30" y="52"/>
                            <a:pt x="0" y="0"/>
                          </a:cubicBezTo>
                        </a:path>
                      </a:pathLst>
                    </a:custGeom>
                    <a:noFill/>
                    <a:ln w="9525" cmpd="sng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3826" name="未知"/>
                    <p:cNvSpPr/>
                    <p:nvPr/>
                  </p:nvSpPr>
                  <p:spPr bwMode="auto">
                    <a:xfrm>
                      <a:off x="354" y="20"/>
                      <a:ext cx="21" cy="537"/>
                    </a:xfrm>
                    <a:custGeom>
                      <a:avLst/>
                      <a:gdLst>
                        <a:gd name="T0" fmla="*/ 0 w 180"/>
                        <a:gd name="T1" fmla="*/ 3 h 1248"/>
                        <a:gd name="T2" fmla="*/ 0 w 180"/>
                        <a:gd name="T3" fmla="*/ 3 h 1248"/>
                        <a:gd name="T4" fmla="*/ 0 w 180"/>
                        <a:gd name="T5" fmla="*/ 1 h 1248"/>
                        <a:gd name="T6" fmla="*/ 0 w 180"/>
                        <a:gd name="T7" fmla="*/ 0 h 1248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80"/>
                        <a:gd name="T13" fmla="*/ 0 h 1248"/>
                        <a:gd name="T14" fmla="*/ 180 w 180"/>
                        <a:gd name="T15" fmla="*/ 1248 h 1248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80" h="1248">
                          <a:moveTo>
                            <a:pt x="180" y="1248"/>
                          </a:moveTo>
                          <a:cubicBezTo>
                            <a:pt x="90" y="1170"/>
                            <a:pt x="0" y="1092"/>
                            <a:pt x="0" y="936"/>
                          </a:cubicBezTo>
                          <a:cubicBezTo>
                            <a:pt x="0" y="780"/>
                            <a:pt x="180" y="468"/>
                            <a:pt x="180" y="312"/>
                          </a:cubicBezTo>
                          <a:cubicBezTo>
                            <a:pt x="180" y="156"/>
                            <a:pt x="30" y="52"/>
                            <a:pt x="0" y="0"/>
                          </a:cubicBezTo>
                        </a:path>
                      </a:pathLst>
                    </a:custGeom>
                    <a:noFill/>
                    <a:ln w="9525" cmpd="sng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3827" name="未知"/>
                    <p:cNvSpPr/>
                    <p:nvPr/>
                  </p:nvSpPr>
                  <p:spPr bwMode="auto">
                    <a:xfrm rot="20100000" flipH="1">
                      <a:off x="114" y="20"/>
                      <a:ext cx="17" cy="537"/>
                    </a:xfrm>
                    <a:custGeom>
                      <a:avLst/>
                      <a:gdLst>
                        <a:gd name="T0" fmla="*/ 0 w 180"/>
                        <a:gd name="T1" fmla="*/ 3 h 1248"/>
                        <a:gd name="T2" fmla="*/ 0 w 180"/>
                        <a:gd name="T3" fmla="*/ 3 h 1248"/>
                        <a:gd name="T4" fmla="*/ 0 w 180"/>
                        <a:gd name="T5" fmla="*/ 1 h 1248"/>
                        <a:gd name="T6" fmla="*/ 0 w 180"/>
                        <a:gd name="T7" fmla="*/ 0 h 1248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80"/>
                        <a:gd name="T13" fmla="*/ 0 h 1248"/>
                        <a:gd name="T14" fmla="*/ 180 w 180"/>
                        <a:gd name="T15" fmla="*/ 1248 h 1248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80" h="1248">
                          <a:moveTo>
                            <a:pt x="180" y="1248"/>
                          </a:moveTo>
                          <a:cubicBezTo>
                            <a:pt x="90" y="1170"/>
                            <a:pt x="0" y="1092"/>
                            <a:pt x="0" y="936"/>
                          </a:cubicBezTo>
                          <a:cubicBezTo>
                            <a:pt x="0" y="780"/>
                            <a:pt x="180" y="468"/>
                            <a:pt x="180" y="312"/>
                          </a:cubicBezTo>
                          <a:cubicBezTo>
                            <a:pt x="180" y="156"/>
                            <a:pt x="30" y="52"/>
                            <a:pt x="0" y="0"/>
                          </a:cubicBezTo>
                        </a:path>
                      </a:pathLst>
                    </a:custGeom>
                    <a:noFill/>
                    <a:ln w="9525" cmpd="sng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3828" name="未知"/>
                    <p:cNvSpPr/>
                    <p:nvPr/>
                  </p:nvSpPr>
                  <p:spPr bwMode="auto">
                    <a:xfrm flipH="1">
                      <a:off x="454" y="20"/>
                      <a:ext cx="57" cy="537"/>
                    </a:xfrm>
                    <a:custGeom>
                      <a:avLst/>
                      <a:gdLst>
                        <a:gd name="T0" fmla="*/ 0 w 180"/>
                        <a:gd name="T1" fmla="*/ 3 h 1248"/>
                        <a:gd name="T2" fmla="*/ 0 w 180"/>
                        <a:gd name="T3" fmla="*/ 3 h 1248"/>
                        <a:gd name="T4" fmla="*/ 0 w 180"/>
                        <a:gd name="T5" fmla="*/ 1 h 1248"/>
                        <a:gd name="T6" fmla="*/ 0 w 180"/>
                        <a:gd name="T7" fmla="*/ 0 h 1248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80"/>
                        <a:gd name="T13" fmla="*/ 0 h 1248"/>
                        <a:gd name="T14" fmla="*/ 180 w 180"/>
                        <a:gd name="T15" fmla="*/ 1248 h 1248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80" h="1248">
                          <a:moveTo>
                            <a:pt x="180" y="1248"/>
                          </a:moveTo>
                          <a:cubicBezTo>
                            <a:pt x="90" y="1170"/>
                            <a:pt x="0" y="1092"/>
                            <a:pt x="0" y="936"/>
                          </a:cubicBezTo>
                          <a:cubicBezTo>
                            <a:pt x="0" y="780"/>
                            <a:pt x="180" y="468"/>
                            <a:pt x="180" y="312"/>
                          </a:cubicBezTo>
                          <a:cubicBezTo>
                            <a:pt x="180" y="156"/>
                            <a:pt x="30" y="52"/>
                            <a:pt x="0" y="0"/>
                          </a:cubicBezTo>
                        </a:path>
                      </a:pathLst>
                    </a:custGeom>
                    <a:noFill/>
                    <a:ln w="9525" cmpd="sng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3829" name="未知"/>
                    <p:cNvSpPr/>
                    <p:nvPr/>
                  </p:nvSpPr>
                  <p:spPr bwMode="auto">
                    <a:xfrm rot="-1800000">
                      <a:off x="0" y="18"/>
                      <a:ext cx="41" cy="596"/>
                    </a:xfrm>
                    <a:custGeom>
                      <a:avLst/>
                      <a:gdLst>
                        <a:gd name="T0" fmla="*/ 0 w 180"/>
                        <a:gd name="T1" fmla="*/ 7 h 1248"/>
                        <a:gd name="T2" fmla="*/ 0 w 180"/>
                        <a:gd name="T3" fmla="*/ 5 h 1248"/>
                        <a:gd name="T4" fmla="*/ 0 w 180"/>
                        <a:gd name="T5" fmla="*/ 2 h 1248"/>
                        <a:gd name="T6" fmla="*/ 0 w 180"/>
                        <a:gd name="T7" fmla="*/ 0 h 1248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80"/>
                        <a:gd name="T13" fmla="*/ 0 h 1248"/>
                        <a:gd name="T14" fmla="*/ 180 w 180"/>
                        <a:gd name="T15" fmla="*/ 1248 h 1248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80" h="1248">
                          <a:moveTo>
                            <a:pt x="180" y="1248"/>
                          </a:moveTo>
                          <a:cubicBezTo>
                            <a:pt x="90" y="1170"/>
                            <a:pt x="0" y="1092"/>
                            <a:pt x="0" y="936"/>
                          </a:cubicBezTo>
                          <a:cubicBezTo>
                            <a:pt x="0" y="780"/>
                            <a:pt x="180" y="468"/>
                            <a:pt x="180" y="312"/>
                          </a:cubicBezTo>
                          <a:cubicBezTo>
                            <a:pt x="180" y="156"/>
                            <a:pt x="30" y="52"/>
                            <a:pt x="0" y="0"/>
                          </a:cubicBezTo>
                        </a:path>
                      </a:pathLst>
                    </a:custGeom>
                    <a:noFill/>
                    <a:ln w="9525" cmpd="sng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3830" name="未知"/>
                    <p:cNvSpPr/>
                    <p:nvPr/>
                  </p:nvSpPr>
                  <p:spPr bwMode="auto">
                    <a:xfrm rot="1500000" flipH="1">
                      <a:off x="594" y="60"/>
                      <a:ext cx="41" cy="596"/>
                    </a:xfrm>
                    <a:custGeom>
                      <a:avLst/>
                      <a:gdLst>
                        <a:gd name="T0" fmla="*/ 0 w 180"/>
                        <a:gd name="T1" fmla="*/ 7 h 1248"/>
                        <a:gd name="T2" fmla="*/ 0 w 180"/>
                        <a:gd name="T3" fmla="*/ 5 h 1248"/>
                        <a:gd name="T4" fmla="*/ 0 w 180"/>
                        <a:gd name="T5" fmla="*/ 2 h 1248"/>
                        <a:gd name="T6" fmla="*/ 0 w 180"/>
                        <a:gd name="T7" fmla="*/ 0 h 1248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80"/>
                        <a:gd name="T13" fmla="*/ 0 h 1248"/>
                        <a:gd name="T14" fmla="*/ 180 w 180"/>
                        <a:gd name="T15" fmla="*/ 1248 h 1248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80" h="1248">
                          <a:moveTo>
                            <a:pt x="180" y="1248"/>
                          </a:moveTo>
                          <a:cubicBezTo>
                            <a:pt x="90" y="1170"/>
                            <a:pt x="0" y="1092"/>
                            <a:pt x="0" y="936"/>
                          </a:cubicBezTo>
                          <a:cubicBezTo>
                            <a:pt x="0" y="780"/>
                            <a:pt x="180" y="468"/>
                            <a:pt x="180" y="312"/>
                          </a:cubicBezTo>
                          <a:cubicBezTo>
                            <a:pt x="180" y="156"/>
                            <a:pt x="30" y="52"/>
                            <a:pt x="0" y="0"/>
                          </a:cubicBezTo>
                        </a:path>
                      </a:pathLst>
                    </a:custGeom>
                    <a:noFill/>
                    <a:ln w="9525" cmpd="sng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3831" name="未知"/>
                    <p:cNvSpPr/>
                    <p:nvPr/>
                  </p:nvSpPr>
                  <p:spPr bwMode="auto">
                    <a:xfrm rot="20700000" flipV="1">
                      <a:off x="249" y="0"/>
                      <a:ext cx="45" cy="318"/>
                    </a:xfrm>
                    <a:custGeom>
                      <a:avLst/>
                      <a:gdLst>
                        <a:gd name="T0" fmla="*/ 0 w 180"/>
                        <a:gd name="T1" fmla="*/ 0 h 1248"/>
                        <a:gd name="T2" fmla="*/ 0 w 180"/>
                        <a:gd name="T3" fmla="*/ 0 h 1248"/>
                        <a:gd name="T4" fmla="*/ 0 w 180"/>
                        <a:gd name="T5" fmla="*/ 0 h 1248"/>
                        <a:gd name="T6" fmla="*/ 0 w 180"/>
                        <a:gd name="T7" fmla="*/ 0 h 1248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80"/>
                        <a:gd name="T13" fmla="*/ 0 h 1248"/>
                        <a:gd name="T14" fmla="*/ 180 w 180"/>
                        <a:gd name="T15" fmla="*/ 1248 h 1248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80" h="1248">
                          <a:moveTo>
                            <a:pt x="180" y="1248"/>
                          </a:moveTo>
                          <a:cubicBezTo>
                            <a:pt x="90" y="1170"/>
                            <a:pt x="0" y="1092"/>
                            <a:pt x="0" y="936"/>
                          </a:cubicBezTo>
                          <a:cubicBezTo>
                            <a:pt x="0" y="780"/>
                            <a:pt x="180" y="468"/>
                            <a:pt x="180" y="312"/>
                          </a:cubicBezTo>
                          <a:cubicBezTo>
                            <a:pt x="180" y="156"/>
                            <a:pt x="30" y="52"/>
                            <a:pt x="0" y="0"/>
                          </a:cubicBezTo>
                        </a:path>
                      </a:pathLst>
                    </a:custGeom>
                    <a:noFill/>
                    <a:ln w="9525" cmpd="sng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3832" name="未知"/>
                    <p:cNvSpPr/>
                    <p:nvPr/>
                  </p:nvSpPr>
                  <p:spPr bwMode="auto">
                    <a:xfrm rot="900000" flipV="1">
                      <a:off x="574" y="44"/>
                      <a:ext cx="45" cy="318"/>
                    </a:xfrm>
                    <a:custGeom>
                      <a:avLst/>
                      <a:gdLst>
                        <a:gd name="T0" fmla="*/ 0 w 180"/>
                        <a:gd name="T1" fmla="*/ 0 h 1248"/>
                        <a:gd name="T2" fmla="*/ 0 w 180"/>
                        <a:gd name="T3" fmla="*/ 0 h 1248"/>
                        <a:gd name="T4" fmla="*/ 0 w 180"/>
                        <a:gd name="T5" fmla="*/ 0 h 1248"/>
                        <a:gd name="T6" fmla="*/ 0 w 180"/>
                        <a:gd name="T7" fmla="*/ 0 h 1248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80"/>
                        <a:gd name="T13" fmla="*/ 0 h 1248"/>
                        <a:gd name="T14" fmla="*/ 180 w 180"/>
                        <a:gd name="T15" fmla="*/ 1248 h 1248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80" h="1248">
                          <a:moveTo>
                            <a:pt x="180" y="1248"/>
                          </a:moveTo>
                          <a:cubicBezTo>
                            <a:pt x="90" y="1170"/>
                            <a:pt x="0" y="1092"/>
                            <a:pt x="0" y="936"/>
                          </a:cubicBezTo>
                          <a:cubicBezTo>
                            <a:pt x="0" y="780"/>
                            <a:pt x="180" y="468"/>
                            <a:pt x="180" y="312"/>
                          </a:cubicBezTo>
                          <a:cubicBezTo>
                            <a:pt x="180" y="156"/>
                            <a:pt x="30" y="52"/>
                            <a:pt x="0" y="0"/>
                          </a:cubicBezTo>
                        </a:path>
                      </a:pathLst>
                    </a:custGeom>
                    <a:noFill/>
                    <a:ln w="9525" cmpd="sng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33809" name="Rectangle 90"/>
                <p:cNvSpPr>
                  <a:spLocks noChangeArrowheads="1"/>
                </p:cNvSpPr>
                <p:nvPr/>
              </p:nvSpPr>
              <p:spPr bwMode="auto">
                <a:xfrm flipH="1">
                  <a:off x="4188" y="1626"/>
                  <a:ext cx="58" cy="2394"/>
                </a:xfrm>
                <a:prstGeom prst="rect">
                  <a:avLst/>
                </a:prstGeom>
                <a:gradFill rotWithShape="0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1" hangingPunct="1"/>
                  <a:endParaRPr lang="zh-CN" altLang="en-US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10" name="Rectangle 91"/>
                <p:cNvSpPr>
                  <a:spLocks noChangeArrowheads="1"/>
                </p:cNvSpPr>
                <p:nvPr/>
              </p:nvSpPr>
              <p:spPr bwMode="auto">
                <a:xfrm>
                  <a:off x="4185" y="3978"/>
                  <a:ext cx="68" cy="89"/>
                </a:xfrm>
                <a:prstGeom prst="rect">
                  <a:avLst/>
                </a:prstGeom>
                <a:solidFill>
                  <a:srgbClr val="333333"/>
                </a:solidFill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1" hangingPunct="1"/>
                  <a:endParaRPr lang="zh-CN" altLang="en-US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11" name="Rectangle 92"/>
                <p:cNvSpPr>
                  <a:spLocks noChangeArrowheads="1"/>
                </p:cNvSpPr>
                <p:nvPr/>
              </p:nvSpPr>
              <p:spPr bwMode="auto">
                <a:xfrm>
                  <a:off x="4142" y="4037"/>
                  <a:ext cx="981" cy="61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1" hangingPunct="1"/>
                  <a:endParaRPr lang="zh-CN" altLang="en-US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12" name="Rectangle 93"/>
                <p:cNvSpPr>
                  <a:spLocks noChangeArrowheads="1"/>
                </p:cNvSpPr>
                <p:nvPr/>
              </p:nvSpPr>
              <p:spPr bwMode="auto">
                <a:xfrm>
                  <a:off x="4168" y="4098"/>
                  <a:ext cx="76" cy="66"/>
                </a:xfrm>
                <a:prstGeom prst="rect">
                  <a:avLst/>
                </a:prstGeom>
                <a:gradFill rotWithShape="0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1" hangingPunct="1"/>
                  <a:endParaRPr lang="zh-CN" altLang="en-US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13" name="Rectangle 94"/>
                <p:cNvSpPr>
                  <a:spLocks noChangeArrowheads="1"/>
                </p:cNvSpPr>
                <p:nvPr/>
              </p:nvSpPr>
              <p:spPr bwMode="auto">
                <a:xfrm>
                  <a:off x="5029" y="4104"/>
                  <a:ext cx="77" cy="66"/>
                </a:xfrm>
                <a:prstGeom prst="rect">
                  <a:avLst/>
                </a:prstGeom>
                <a:gradFill rotWithShape="0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1" hangingPunct="1"/>
                  <a:endParaRPr lang="zh-CN" altLang="en-US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33814" name="Group 95"/>
                <p:cNvGrpSpPr/>
                <p:nvPr/>
              </p:nvGrpSpPr>
              <p:grpSpPr bwMode="auto">
                <a:xfrm>
                  <a:off x="4078" y="3311"/>
                  <a:ext cx="929" cy="153"/>
                  <a:chOff x="0" y="0"/>
                  <a:chExt cx="731" cy="121"/>
                </a:xfrm>
              </p:grpSpPr>
              <p:sp>
                <p:nvSpPr>
                  <p:cNvPr id="33821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2"/>
                    <a:ext cx="731" cy="26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7676"/>
                      </a:gs>
                      <a:gs pos="50000">
                        <a:srgbClr val="FFFFFF"/>
                      </a:gs>
                      <a:gs pos="100000">
                        <a:srgbClr val="767676"/>
                      </a:gs>
                    </a:gsLst>
                    <a:lin ang="5400000" scaled="1"/>
                  </a:gradFill>
                  <a:ln w="9525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/>
                  <a:p>
                    <a:pPr eaLnBrk="1" hangingPunct="1"/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822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68" y="0"/>
                    <a:ext cx="112" cy="121"/>
                  </a:xfrm>
                  <a:prstGeom prst="rect">
                    <a:avLst/>
                  </a:prstGeom>
                  <a:solidFill>
                    <a:srgbClr val="333333"/>
                  </a:solidFill>
                  <a:ln w="9525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/>
                  <a:p>
                    <a:pPr eaLnBrk="1" hangingPunct="1"/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33815" name="xjhxzj17"/>
                <p:cNvSpPr/>
                <p:nvPr/>
              </p:nvSpPr>
              <p:spPr bwMode="auto">
                <a:xfrm>
                  <a:off x="4369" y="2761"/>
                  <a:ext cx="607" cy="587"/>
                </a:xfrm>
                <a:custGeom>
                  <a:avLst/>
                  <a:gdLst>
                    <a:gd name="T0" fmla="*/ 0 w 2400"/>
                    <a:gd name="T1" fmla="*/ 0 h 4034"/>
                    <a:gd name="T2" fmla="*/ 0 w 2400"/>
                    <a:gd name="T3" fmla="*/ 0 h 4034"/>
                    <a:gd name="T4" fmla="*/ 0 w 2400"/>
                    <a:gd name="T5" fmla="*/ 0 h 4034"/>
                    <a:gd name="T6" fmla="*/ 0 w 2400"/>
                    <a:gd name="T7" fmla="*/ 0 h 4034"/>
                    <a:gd name="T8" fmla="*/ 0 w 2400"/>
                    <a:gd name="T9" fmla="*/ 0 h 4034"/>
                    <a:gd name="T10" fmla="*/ 0 w 2400"/>
                    <a:gd name="T11" fmla="*/ 0 h 4034"/>
                    <a:gd name="T12" fmla="*/ 0 w 2400"/>
                    <a:gd name="T13" fmla="*/ 0 h 4034"/>
                    <a:gd name="T14" fmla="*/ 0 w 2400"/>
                    <a:gd name="T15" fmla="*/ 0 h 4034"/>
                    <a:gd name="T16" fmla="*/ 0 w 2400"/>
                    <a:gd name="T17" fmla="*/ 0 h 4034"/>
                    <a:gd name="T18" fmla="*/ 0 w 2400"/>
                    <a:gd name="T19" fmla="*/ 0 h 4034"/>
                    <a:gd name="T20" fmla="*/ 0 w 2400"/>
                    <a:gd name="T21" fmla="*/ 0 h 4034"/>
                    <a:gd name="T22" fmla="*/ 0 w 2400"/>
                    <a:gd name="T23" fmla="*/ 0 h 4034"/>
                    <a:gd name="T24" fmla="*/ 0 w 2400"/>
                    <a:gd name="T25" fmla="*/ 0 h 4034"/>
                    <a:gd name="T26" fmla="*/ 0 w 2400"/>
                    <a:gd name="T27" fmla="*/ 0 h 4034"/>
                    <a:gd name="T28" fmla="*/ 0 w 2400"/>
                    <a:gd name="T29" fmla="*/ 0 h 4034"/>
                    <a:gd name="T30" fmla="*/ 0 w 2400"/>
                    <a:gd name="T31" fmla="*/ 0 h 4034"/>
                    <a:gd name="T32" fmla="*/ 0 w 2400"/>
                    <a:gd name="T33" fmla="*/ 0 h 4034"/>
                    <a:gd name="T34" fmla="*/ 0 w 2400"/>
                    <a:gd name="T35" fmla="*/ 0 h 4034"/>
                    <a:gd name="T36" fmla="*/ 0 w 2400"/>
                    <a:gd name="T37" fmla="*/ 0 h 4034"/>
                    <a:gd name="T38" fmla="*/ 0 w 2400"/>
                    <a:gd name="T39" fmla="*/ 0 h 4034"/>
                    <a:gd name="T40" fmla="*/ 0 w 2400"/>
                    <a:gd name="T41" fmla="*/ 0 h 403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400"/>
                    <a:gd name="T64" fmla="*/ 0 h 4034"/>
                    <a:gd name="T65" fmla="*/ 2400 w 2400"/>
                    <a:gd name="T66" fmla="*/ 4034 h 403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400" h="4034">
                      <a:moveTo>
                        <a:pt x="1200" y="27"/>
                      </a:moveTo>
                      <a:cubicBezTo>
                        <a:pt x="867" y="27"/>
                        <a:pt x="400" y="20"/>
                        <a:pt x="200" y="27"/>
                      </a:cubicBezTo>
                      <a:cubicBezTo>
                        <a:pt x="0" y="34"/>
                        <a:pt x="0" y="0"/>
                        <a:pt x="0" y="67"/>
                      </a:cubicBezTo>
                      <a:cubicBezTo>
                        <a:pt x="0" y="134"/>
                        <a:pt x="167" y="100"/>
                        <a:pt x="200" y="427"/>
                      </a:cubicBezTo>
                      <a:cubicBezTo>
                        <a:pt x="233" y="754"/>
                        <a:pt x="200" y="1494"/>
                        <a:pt x="200" y="2027"/>
                      </a:cubicBezTo>
                      <a:cubicBezTo>
                        <a:pt x="200" y="2560"/>
                        <a:pt x="190" y="3327"/>
                        <a:pt x="200" y="3627"/>
                      </a:cubicBezTo>
                      <a:cubicBezTo>
                        <a:pt x="210" y="3927"/>
                        <a:pt x="223" y="3767"/>
                        <a:pt x="260" y="3827"/>
                      </a:cubicBezTo>
                      <a:cubicBezTo>
                        <a:pt x="297" y="3887"/>
                        <a:pt x="363" y="3954"/>
                        <a:pt x="420" y="3987"/>
                      </a:cubicBezTo>
                      <a:cubicBezTo>
                        <a:pt x="477" y="4020"/>
                        <a:pt x="537" y="4020"/>
                        <a:pt x="600" y="4027"/>
                      </a:cubicBezTo>
                      <a:cubicBezTo>
                        <a:pt x="663" y="4034"/>
                        <a:pt x="700" y="4027"/>
                        <a:pt x="800" y="4027"/>
                      </a:cubicBezTo>
                      <a:cubicBezTo>
                        <a:pt x="900" y="4027"/>
                        <a:pt x="1067" y="4027"/>
                        <a:pt x="1200" y="4027"/>
                      </a:cubicBezTo>
                      <a:cubicBezTo>
                        <a:pt x="1333" y="4027"/>
                        <a:pt x="1500" y="4027"/>
                        <a:pt x="1600" y="4027"/>
                      </a:cubicBezTo>
                      <a:cubicBezTo>
                        <a:pt x="1700" y="4027"/>
                        <a:pt x="1737" y="4034"/>
                        <a:pt x="1800" y="4027"/>
                      </a:cubicBezTo>
                      <a:cubicBezTo>
                        <a:pt x="1863" y="4020"/>
                        <a:pt x="1923" y="4020"/>
                        <a:pt x="1980" y="3987"/>
                      </a:cubicBezTo>
                      <a:cubicBezTo>
                        <a:pt x="2037" y="3954"/>
                        <a:pt x="2103" y="3887"/>
                        <a:pt x="2140" y="3827"/>
                      </a:cubicBezTo>
                      <a:cubicBezTo>
                        <a:pt x="2177" y="3767"/>
                        <a:pt x="2190" y="3927"/>
                        <a:pt x="2200" y="3627"/>
                      </a:cubicBezTo>
                      <a:cubicBezTo>
                        <a:pt x="2210" y="3327"/>
                        <a:pt x="2200" y="2560"/>
                        <a:pt x="2200" y="2027"/>
                      </a:cubicBezTo>
                      <a:cubicBezTo>
                        <a:pt x="2200" y="1494"/>
                        <a:pt x="2167" y="754"/>
                        <a:pt x="2200" y="427"/>
                      </a:cubicBezTo>
                      <a:cubicBezTo>
                        <a:pt x="2233" y="100"/>
                        <a:pt x="2400" y="134"/>
                        <a:pt x="2400" y="67"/>
                      </a:cubicBezTo>
                      <a:cubicBezTo>
                        <a:pt x="2400" y="0"/>
                        <a:pt x="2400" y="34"/>
                        <a:pt x="2200" y="27"/>
                      </a:cubicBezTo>
                      <a:cubicBezTo>
                        <a:pt x="2000" y="20"/>
                        <a:pt x="1533" y="27"/>
                        <a:pt x="1200" y="27"/>
                      </a:cubicBezTo>
                      <a:close/>
                    </a:path>
                  </a:pathLst>
                </a:custGeom>
                <a:noFill/>
                <a:ln w="9525" cmpd="sng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816" name="文本框 2"/>
                <p:cNvSpPr txBox="1">
                  <a:spLocks noChangeArrowheads="1"/>
                </p:cNvSpPr>
                <p:nvPr/>
              </p:nvSpPr>
              <p:spPr bwMode="auto">
                <a:xfrm>
                  <a:off x="4388" y="4184"/>
                  <a:ext cx="540" cy="2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lIns="0" tIns="0" rIns="0" bIns="0">
                  <a:spAutoFit/>
                </a:bodyPr>
                <a:lstStyle/>
                <a:p>
                  <a:pPr algn="ctr" eaLnBrk="1" hangingPunct="1"/>
                  <a:r>
                    <a:rPr lang="zh-CN" altLang="en-US" sz="1400" b="1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乙</a:t>
                  </a:r>
                  <a:endParaRPr lang="zh-CN" altLang="en-US" sz="1400" b="1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17" name="文本框 2"/>
                <p:cNvSpPr txBox="1">
                  <a:spLocks noChangeArrowheads="1"/>
                </p:cNvSpPr>
                <p:nvPr/>
              </p:nvSpPr>
              <p:spPr bwMode="auto">
                <a:xfrm>
                  <a:off x="5359" y="2974"/>
                  <a:ext cx="536" cy="2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lIns="0" tIns="0" rIns="0" bIns="0">
                  <a:spAutoFit/>
                </a:bodyPr>
                <a:lstStyle/>
                <a:p>
                  <a:pPr algn="ctr" eaLnBrk="1" hangingPunct="1"/>
                  <a:r>
                    <a:rPr lang="zh-CN" altLang="en-US" sz="1400" b="1" i="1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水</a:t>
                  </a:r>
                  <a:endParaRPr lang="zh-CN" altLang="en-US" sz="1400" b="1" i="1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18" name="Line 154"/>
                <p:cNvSpPr>
                  <a:spLocks noChangeShapeType="1"/>
                </p:cNvSpPr>
                <p:nvPr/>
              </p:nvSpPr>
              <p:spPr bwMode="auto">
                <a:xfrm>
                  <a:off x="4940" y="3160"/>
                  <a:ext cx="43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819" name="文本框 2"/>
                <p:cNvSpPr txBox="1">
                  <a:spLocks noChangeArrowheads="1"/>
                </p:cNvSpPr>
                <p:nvPr/>
              </p:nvSpPr>
              <p:spPr bwMode="auto">
                <a:xfrm>
                  <a:off x="5307" y="2232"/>
                  <a:ext cx="729" cy="2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lIns="0" tIns="0" rIns="0" bIns="0">
                  <a:spAutoFit/>
                </a:bodyPr>
                <a:lstStyle/>
                <a:p>
                  <a:pPr algn="ctr" eaLnBrk="1" hangingPunct="1"/>
                  <a:r>
                    <a:rPr lang="zh-CN" altLang="en-US" sz="1400" b="1" i="1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温度计</a:t>
                  </a:r>
                  <a:endParaRPr lang="zh-CN" altLang="en-US" sz="1400" b="1" i="1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20" name="Line 156"/>
                <p:cNvSpPr>
                  <a:spLocks noChangeShapeType="1"/>
                </p:cNvSpPr>
                <p:nvPr/>
              </p:nvSpPr>
              <p:spPr bwMode="auto">
                <a:xfrm>
                  <a:off x="4710" y="2385"/>
                  <a:ext cx="6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3799" name="Text Box 157"/>
            <p:cNvSpPr txBox="1">
              <a:spLocks noChangeArrowheads="1"/>
            </p:cNvSpPr>
            <p:nvPr/>
          </p:nvSpPr>
          <p:spPr bwMode="auto">
            <a:xfrm>
              <a:off x="2420" y="1719"/>
              <a:ext cx="250" cy="3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/>
            <a:lstStyle/>
            <a:p>
              <a:pPr algn="just" eaLnBrk="1" hangingPunct="1"/>
              <a:r>
                <a:rPr lang="en-US" altLang="zh-CN" sz="1600" b="1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A</a:t>
              </a:r>
              <a:endParaRPr lang="en-US" altLang="zh-CN" sz="1600" b="1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3800" name="Text Box 158"/>
            <p:cNvSpPr txBox="1">
              <a:spLocks noChangeArrowheads="1"/>
            </p:cNvSpPr>
            <p:nvPr/>
          </p:nvSpPr>
          <p:spPr bwMode="auto">
            <a:xfrm>
              <a:off x="2400" y="3207"/>
              <a:ext cx="250" cy="3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/>
            <a:lstStyle/>
            <a:p>
              <a:pPr algn="just" eaLnBrk="1" hangingPunct="1"/>
              <a:r>
                <a:rPr lang="en-US" altLang="zh-CN" sz="1400" b="1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B</a:t>
              </a:r>
              <a:endParaRPr lang="en-US" altLang="zh-CN" sz="1400" b="1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67743" name="Text Box 159"/>
          <p:cNvSpPr txBox="1">
            <a:spLocks noChangeArrowheads="1"/>
          </p:cNvSpPr>
          <p:nvPr/>
        </p:nvSpPr>
        <p:spPr bwMode="auto">
          <a:xfrm>
            <a:off x="4885914" y="5231398"/>
            <a:ext cx="1439862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7744" name="Text Box 160"/>
          <p:cNvSpPr txBox="1">
            <a:spLocks noChangeArrowheads="1"/>
          </p:cNvSpPr>
          <p:nvPr/>
        </p:nvSpPr>
        <p:spPr bwMode="auto">
          <a:xfrm>
            <a:off x="8544272" y="5211078"/>
            <a:ext cx="1439862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A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7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743" grpId="0"/>
      <p:bldP spid="6774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847529" y="260350"/>
            <a:ext cx="8568951" cy="5865813"/>
          </a:xfrm>
        </p:spPr>
        <p:txBody>
          <a:bodyPr/>
          <a:lstStyle/>
          <a:p>
            <a:pPr marL="0"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400" b="1" dirty="0" smtClean="0"/>
              <a:t>        12</a:t>
            </a:r>
            <a:r>
              <a:rPr lang="zh-CN" altLang="en-US" sz="2400" b="1" dirty="0" smtClean="0"/>
              <a:t>．小明为比较“不同物质的吸热能力”设计了如下的实验方案：将质量相同的水和煤油分别装入烧杯中，固定在铁架台上，用两个相同的酒精灯同时加热水和煤油，实验装置如图所示，实验时每隔一段时间同时测量水和煤油的温度。</a:t>
            </a:r>
            <a:endParaRPr lang="zh-CN" altLang="en-US" sz="2400" b="1" dirty="0" smtClean="0"/>
          </a:p>
          <a:p>
            <a:pPr marL="0"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 sz="2400" b="1" dirty="0" smtClean="0"/>
              <a:t>        下表是小明记录的数据，由表格可知，小明是通过观察比较</a:t>
            </a:r>
            <a:r>
              <a:rPr lang="zh-CN" altLang="en-US" sz="2400" b="1" u="sng" dirty="0" smtClean="0"/>
              <a:t>                    </a:t>
            </a:r>
            <a:r>
              <a:rPr lang="zh-CN" altLang="en-US" sz="2400" b="1" dirty="0" smtClean="0"/>
              <a:t>的多少，来比较水和煤油的吸热能力的，小明得出的结论是＿＿＿＿＿＿＿＿＿＿＿       ＿</a:t>
            </a:r>
            <a:r>
              <a:rPr lang="zh-CN" altLang="en-US" sz="2400" b="1" u="sng" dirty="0" smtClean="0"/>
              <a:t>                                                                                            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。</a:t>
            </a:r>
            <a:endParaRPr lang="zh-CN" altLang="en-US" sz="2400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68808" name="Group 200"/>
          <p:cNvGraphicFramePr>
            <a:graphicFrameLocks noGrp="1"/>
          </p:cNvGraphicFramePr>
          <p:nvPr>
            <p:ph sz="half" idx="2"/>
          </p:nvPr>
        </p:nvGraphicFramePr>
        <p:xfrm>
          <a:off x="2141380" y="4581128"/>
          <a:ext cx="7715250" cy="1759585"/>
        </p:xfrm>
        <a:graphic>
          <a:graphicData uri="http://schemas.openxmlformats.org/drawingml/2006/table">
            <a:tbl>
              <a:tblPr/>
              <a:tblGrid>
                <a:gridCol w="1543050"/>
                <a:gridCol w="1541780"/>
                <a:gridCol w="1546225"/>
                <a:gridCol w="1541145"/>
                <a:gridCol w="1543050"/>
              </a:tblGrid>
              <a:tr h="3048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物质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次数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质量</a:t>
                      </a:r>
                      <a:r>
                        <a:rPr kumimoji="0" lang="en-US" altLang="zh-CN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/kg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升高的温度</a:t>
                      </a:r>
                      <a:r>
                        <a:rPr kumimoji="0" lang="zh-CN" alt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△</a:t>
                      </a:r>
                      <a:r>
                        <a:rPr kumimoji="0" lang="en-US" altLang="zh-CN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℃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加热的时间</a:t>
                      </a:r>
                      <a:r>
                        <a:rPr kumimoji="0" lang="en-US" altLang="zh-CN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/min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 rowSpan="2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水</a:t>
                      </a: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 vMerge="1">
                  <a:tcPr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 rowSpan="2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煤油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0385">
                <a:tc vMerge="1">
                  <a:tcPr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05" marB="45705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8767" name="Text Box 159"/>
          <p:cNvSpPr txBox="1">
            <a:spLocks noChangeArrowheads="1"/>
          </p:cNvSpPr>
          <p:nvPr/>
        </p:nvSpPr>
        <p:spPr bwMode="auto">
          <a:xfrm>
            <a:off x="2280568" y="2483148"/>
            <a:ext cx="17272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加热时间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8809" name="Text Box 201"/>
          <p:cNvSpPr txBox="1">
            <a:spLocks noChangeArrowheads="1"/>
          </p:cNvSpPr>
          <p:nvPr/>
        </p:nvSpPr>
        <p:spPr bwMode="auto">
          <a:xfrm>
            <a:off x="3647728" y="2944813"/>
            <a:ext cx="33131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质量相同的不同</a:t>
            </a:r>
            <a:r>
              <a:rPr lang="zh-CN" altLang="en-US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物质</a:t>
            </a:r>
            <a:r>
              <a:rPr lang="zh-CN" altLang="en-US" sz="2400" dirty="0" smtClean="0">
                <a:solidFill>
                  <a:srgbClr val="FF0000"/>
                </a:solidFill>
                <a:latin typeface="Arial" panose="020B0604020202020204" pitchFamily="34" charset="0"/>
              </a:rPr>
              <a:t>，</a:t>
            </a:r>
            <a:r>
              <a:rPr lang="zh-CN" altLang="en-US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zh-CN" alt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8810" name="Text Box 202"/>
          <p:cNvSpPr txBox="1">
            <a:spLocks noChangeArrowheads="1"/>
          </p:cNvSpPr>
          <p:nvPr/>
        </p:nvSpPr>
        <p:spPr bwMode="auto">
          <a:xfrm>
            <a:off x="1919536" y="3402013"/>
            <a:ext cx="74898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升高相同的温度</a:t>
            </a:r>
            <a:r>
              <a:rPr lang="zh-CN" altLang="en-US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时， 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吸收的热量越</a:t>
            </a:r>
            <a:r>
              <a:rPr lang="zh-CN" altLang="en-US" sz="2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多， 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吸热能力加强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8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8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8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767" grpId="0"/>
      <p:bldP spid="68809" grpId="0"/>
      <p:bldP spid="688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495550" y="404813"/>
            <a:ext cx="273685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0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二、动能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424113" y="1125538"/>
            <a:ext cx="7272337" cy="1322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32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 1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、物体由于运动而具有的能叫做</a:t>
            </a:r>
            <a:r>
              <a:rPr lang="zh-CN" altLang="en-US" sz="32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动能。</a:t>
            </a:r>
            <a:endParaRPr lang="en-US" altLang="zh-CN" sz="3200" b="1" dirty="0">
              <a:solidFill>
                <a:srgbClr val="FF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32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343472" y="1700808"/>
            <a:ext cx="840105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32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  2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、动能的大小</a:t>
            </a:r>
            <a:r>
              <a:rPr lang="zh-CN" altLang="en-US" sz="32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与哪些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因素</a:t>
            </a:r>
            <a:r>
              <a:rPr lang="zh-CN" altLang="en-US" sz="32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有关？</a:t>
            </a:r>
            <a:endParaRPr lang="zh-CN" altLang="en-US" sz="32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651125" y="2363788"/>
            <a:ext cx="6818313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 dirty="0">
                <a:latin typeface="Arial" panose="020B0604020202020204" pitchFamily="34" charset="0"/>
                <a:ea typeface="楷体_GB2312" panose="02010609030101010101" pitchFamily="49" charset="-122"/>
              </a:rPr>
              <a:t>        </a:t>
            </a:r>
            <a:r>
              <a:rPr lang="zh-CN" altLang="en-US" sz="2800" b="1" dirty="0">
                <a:latin typeface="Arial" panose="020B0604020202020204" pitchFamily="34" charset="0"/>
                <a:ea typeface="楷体_GB2312" panose="02010609030101010101" pitchFamily="49" charset="-122"/>
              </a:rPr>
              <a:t>运动物体的动能大小与物体的</a:t>
            </a: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速度</a:t>
            </a:r>
            <a:r>
              <a:rPr lang="zh-CN" altLang="en-US" sz="2800" b="1" dirty="0">
                <a:latin typeface="Arial" panose="020B0604020202020204" pitchFamily="34" charset="0"/>
                <a:ea typeface="楷体_GB2312" panose="02010609030101010101" pitchFamily="49" charset="-122"/>
              </a:rPr>
              <a:t>和</a:t>
            </a: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质量</a:t>
            </a:r>
            <a:r>
              <a:rPr lang="zh-CN" altLang="en-US" sz="2800" b="1" dirty="0" smtClean="0">
                <a:latin typeface="Arial" panose="020B0604020202020204" pitchFamily="34" charset="0"/>
                <a:ea typeface="楷体_GB2312" panose="02010609030101010101" pitchFamily="49" charset="-122"/>
              </a:rPr>
              <a:t>有关，物体</a:t>
            </a:r>
            <a:r>
              <a:rPr lang="zh-CN" altLang="en-US" sz="2800" b="1" dirty="0">
                <a:latin typeface="Arial" panose="020B0604020202020204" pitchFamily="34" charset="0"/>
                <a:ea typeface="楷体_GB2312" panose="02010609030101010101" pitchFamily="49" charset="-122"/>
              </a:rPr>
              <a:t>的速度越</a:t>
            </a:r>
            <a:r>
              <a:rPr lang="zh-CN" altLang="en-US" sz="2800" b="1" dirty="0" smtClean="0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大</a:t>
            </a:r>
            <a:r>
              <a:rPr lang="zh-CN" altLang="en-US" sz="2800" b="1" dirty="0" smtClean="0">
                <a:latin typeface="Arial" panose="020B0604020202020204" pitchFamily="34" charset="0"/>
                <a:ea typeface="楷体_GB2312" panose="02010609030101010101" pitchFamily="49" charset="-122"/>
              </a:rPr>
              <a:t>，质量</a:t>
            </a:r>
            <a:r>
              <a:rPr lang="zh-CN" altLang="en-US" sz="2800" b="1" dirty="0">
                <a:latin typeface="Arial" panose="020B0604020202020204" pitchFamily="34" charset="0"/>
                <a:ea typeface="楷体_GB2312" panose="02010609030101010101" pitchFamily="49" charset="-122"/>
              </a:rPr>
              <a:t>越</a:t>
            </a:r>
            <a:r>
              <a:rPr lang="zh-CN" altLang="en-US" sz="2800" b="1" dirty="0" smtClean="0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大</a:t>
            </a:r>
            <a:r>
              <a:rPr lang="zh-CN" altLang="en-US" sz="2800" b="1" dirty="0" smtClean="0">
                <a:latin typeface="Arial" panose="020B0604020202020204" pitchFamily="34" charset="0"/>
                <a:ea typeface="楷体_GB2312" panose="02010609030101010101" pitchFamily="49" charset="-122"/>
              </a:rPr>
              <a:t>， </a:t>
            </a:r>
            <a:r>
              <a:rPr lang="zh-CN" altLang="en-US" sz="2800" b="1" dirty="0">
                <a:latin typeface="Arial" panose="020B0604020202020204" pitchFamily="34" charset="0"/>
                <a:ea typeface="楷体_GB2312" panose="02010609030101010101" pitchFamily="49" charset="-122"/>
              </a:rPr>
              <a:t>它具有的动能就越</a:t>
            </a: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大</a:t>
            </a:r>
            <a:r>
              <a:rPr lang="zh-CN" altLang="en-US" sz="2800" b="1" dirty="0">
                <a:latin typeface="Arial" panose="020B0604020202020204" pitchFamily="34" charset="0"/>
                <a:ea typeface="黑体" panose="02010609060101010101" pitchFamily="2" charset="-122"/>
              </a:rPr>
              <a:t>。</a:t>
            </a:r>
            <a:endParaRPr lang="zh-CN" altLang="en-US" sz="2800" b="1" dirty="0"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424113" y="3752850"/>
            <a:ext cx="8208962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000" b="1" dirty="0" smtClean="0">
                <a:latin typeface="Arial" panose="020B0604020202020204" pitchFamily="34" charset="0"/>
                <a:ea typeface="黑体" panose="02010609060101010101" pitchFamily="2" charset="-122"/>
              </a:rPr>
              <a:t>三、弹性势</a:t>
            </a:r>
            <a:r>
              <a:rPr lang="zh-CN" altLang="en-US" sz="4000" b="1" dirty="0">
                <a:latin typeface="Arial" panose="020B0604020202020204" pitchFamily="34" charset="0"/>
                <a:ea typeface="黑体" panose="02010609060101010101" pitchFamily="2" charset="-122"/>
              </a:rPr>
              <a:t>能</a:t>
            </a:r>
            <a:endParaRPr lang="zh-CN" altLang="en-US" sz="4000" b="1" dirty="0"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 eaLnBrk="1" hangingPunct="1"/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2" charset="-122"/>
              </a:rPr>
              <a:t>   </a:t>
            </a:r>
            <a:r>
              <a:rPr lang="en-US" altLang="zh-CN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、物体由于发生弹性形变而具有的能。</a:t>
            </a:r>
            <a:endParaRPr lang="zh-CN" altLang="en-US" sz="4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559050" y="4941888"/>
            <a:ext cx="7405688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2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、在一定限度</a:t>
            </a:r>
            <a:r>
              <a:rPr lang="zh-CN" altLang="en-US" sz="32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内，形变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越</a:t>
            </a:r>
            <a:r>
              <a:rPr lang="zh-CN" altLang="en-US" sz="32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大，形变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的物体具有的</a:t>
            </a:r>
            <a:r>
              <a:rPr lang="zh-CN" altLang="en-US" sz="32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弹性势能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就</a:t>
            </a:r>
            <a:r>
              <a:rPr lang="zh-CN" altLang="en-US" sz="32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越大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32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12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12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512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512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  <p:bldP spid="5126" grpId="0"/>
      <p:bldP spid="5127" grpId="0"/>
      <p:bldP spid="5128" grpId="0"/>
      <p:bldP spid="512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idx="1"/>
          </p:nvPr>
        </p:nvSpPr>
        <p:spPr>
          <a:xfrm>
            <a:off x="1992313" y="476250"/>
            <a:ext cx="8229600" cy="5434013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        13</a:t>
            </a:r>
            <a:r>
              <a:rPr lang="zh-CN" altLang="en-US" b="1" dirty="0" smtClean="0"/>
              <a:t>．点火爆炸实验中，电子式火花发生器点燃盒中酒精蒸气，产生的燃气将塑料盒盖喷出很远。此过程的能量转化方式类似于汽油机的</a:t>
            </a:r>
            <a:endParaRPr lang="zh-CN" altLang="en-US" b="1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A</a:t>
            </a:r>
            <a:r>
              <a:rPr lang="zh-CN" altLang="en-US" b="1" dirty="0" smtClean="0"/>
              <a:t>．吸气冲程	   </a:t>
            </a:r>
            <a:endParaRPr lang="zh-CN" altLang="en-US" b="1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B</a:t>
            </a:r>
            <a:r>
              <a:rPr lang="zh-CN" altLang="en-US" b="1" dirty="0" smtClean="0"/>
              <a:t>．压缩冲程   </a:t>
            </a:r>
            <a:endParaRPr lang="zh-CN" altLang="en-US" b="1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C</a:t>
            </a:r>
            <a:r>
              <a:rPr lang="zh-CN" altLang="en-US" b="1" dirty="0" smtClean="0"/>
              <a:t>．做功冲程   </a:t>
            </a:r>
            <a:endParaRPr lang="zh-CN" altLang="en-US" b="1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D</a:t>
            </a:r>
            <a:r>
              <a:rPr lang="zh-CN" altLang="en-US" b="1" dirty="0" smtClean="0"/>
              <a:t>．排气冲程</a:t>
            </a:r>
            <a:endParaRPr lang="zh-CN" altLang="en-US" b="1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zh-CN" dirty="0" smtClean="0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735638" y="3068960"/>
            <a:ext cx="4032770" cy="2441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948113" y="2346643"/>
            <a:ext cx="1439862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C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idx="1"/>
          </p:nvPr>
        </p:nvSpPr>
        <p:spPr>
          <a:xfrm>
            <a:off x="1981200" y="692150"/>
            <a:ext cx="8229600" cy="5434013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        14.</a:t>
            </a:r>
            <a:r>
              <a:rPr lang="zh-CN" altLang="en-US" b="1" dirty="0" smtClean="0"/>
              <a:t>下图是内燃机的某冲程工作示意图， 以下改变内能方式与此相同的是</a:t>
            </a:r>
            <a:endParaRPr lang="zh-CN" altLang="en-US" b="1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A</a:t>
            </a:r>
            <a:r>
              <a:rPr lang="zh-CN" altLang="en-US" b="1" dirty="0" smtClean="0"/>
              <a:t>．烤火取暖      </a:t>
            </a:r>
            <a:endParaRPr lang="zh-CN" altLang="en-US" b="1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B</a:t>
            </a:r>
            <a:r>
              <a:rPr lang="zh-CN" altLang="en-US" b="1" dirty="0" smtClean="0"/>
              <a:t>．搓手取暖      </a:t>
            </a:r>
            <a:endParaRPr lang="zh-CN" altLang="en-US" b="1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C</a:t>
            </a:r>
            <a:r>
              <a:rPr lang="zh-CN" altLang="en-US" b="1" dirty="0" smtClean="0"/>
              <a:t>．向手“呵气”取暖      </a:t>
            </a:r>
            <a:endParaRPr lang="zh-CN" altLang="en-US" b="1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D</a:t>
            </a:r>
            <a:r>
              <a:rPr lang="zh-CN" altLang="en-US" b="1" dirty="0" smtClean="0"/>
              <a:t>．用热水袋取暖</a:t>
            </a:r>
            <a:endParaRPr lang="zh-CN" altLang="en-US" b="1" dirty="0" smtClean="0"/>
          </a:p>
          <a:p>
            <a:pPr marL="0" indent="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US" altLang="zh-CN" dirty="0" smtClean="0"/>
          </a:p>
        </p:txBody>
      </p:sp>
      <p:pic>
        <p:nvPicPr>
          <p:cNvPr id="36867" name="Picture 3" descr="第7题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581900" y="2133600"/>
            <a:ext cx="2906713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8315325" y="1385888"/>
            <a:ext cx="1439863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endParaRPr lang="en-US" altLang="zh-CN" sz="32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idx="1"/>
          </p:nvPr>
        </p:nvSpPr>
        <p:spPr>
          <a:xfrm>
            <a:off x="1981200" y="692150"/>
            <a:ext cx="8229600" cy="5434013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13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b="1" dirty="0" smtClean="0"/>
              <a:t>        15</a:t>
            </a:r>
            <a:r>
              <a:rPr lang="zh-CN" altLang="en-US" b="1" dirty="0" smtClean="0"/>
              <a:t>．单缸四冲程内燃机在工作过程中， 将机械能转化为内能的是</a:t>
            </a:r>
            <a:endParaRPr lang="zh-CN" altLang="en-US" b="1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A</a:t>
            </a:r>
            <a:r>
              <a:rPr lang="zh-CN" altLang="en-US" b="1" dirty="0" smtClean="0"/>
              <a:t>．吸气冲程                        </a:t>
            </a:r>
            <a:endParaRPr lang="zh-CN" altLang="en-US" b="1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B</a:t>
            </a:r>
            <a:r>
              <a:rPr lang="zh-CN" altLang="en-US" b="1" dirty="0" smtClean="0"/>
              <a:t>．压缩冲程</a:t>
            </a:r>
            <a:endParaRPr lang="zh-CN" altLang="en-US" b="1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C</a:t>
            </a:r>
            <a:r>
              <a:rPr lang="zh-CN" altLang="en-US" b="1" dirty="0" smtClean="0"/>
              <a:t>．做功冲程                        </a:t>
            </a:r>
            <a:endParaRPr lang="zh-CN" altLang="en-US" b="1" dirty="0" smtClean="0"/>
          </a:p>
          <a:p>
            <a:pPr fontAlgn="auto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dirty="0" smtClean="0"/>
              <a:t>D</a:t>
            </a:r>
            <a:r>
              <a:rPr lang="zh-CN" altLang="en-US" b="1" dirty="0" smtClean="0"/>
              <a:t>．排气冲程</a:t>
            </a:r>
            <a:endParaRPr lang="zh-CN" altLang="en-US" b="1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zh-CN" dirty="0" smtClean="0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6782435" y="1503045"/>
            <a:ext cx="1439863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endParaRPr lang="en-US" altLang="zh-CN" sz="32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idx="1"/>
          </p:nvPr>
        </p:nvSpPr>
        <p:spPr>
          <a:xfrm>
            <a:off x="1524000" y="332656"/>
            <a:ext cx="8604448" cy="604837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sz="2800" b="1" dirty="0" smtClean="0"/>
              <a:t>        16</a:t>
            </a:r>
            <a:r>
              <a:rPr lang="zh-CN" altLang="en-US" sz="2800" b="1" dirty="0" smtClean="0"/>
              <a:t>．如图所示，给试管里的水加热。水沸腾后，水蒸气推动活塞迅速冲出管口，水蒸气在这个过程中（       ）</a:t>
            </a:r>
            <a:endParaRPr lang="zh-CN" altLang="en-US" sz="2800" b="1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sz="2800" b="1" dirty="0" smtClean="0"/>
              <a:t>A</a:t>
            </a:r>
            <a:r>
              <a:rPr lang="zh-CN" altLang="en-US" sz="2800" b="1" dirty="0" smtClean="0"/>
              <a:t>．内能增加，温度升高，在试管口变成白色的热空气</a:t>
            </a:r>
            <a:endParaRPr lang="zh-CN" altLang="en-US" sz="2800" b="1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sz="2800" b="1" dirty="0" smtClean="0"/>
              <a:t>B</a:t>
            </a:r>
            <a:r>
              <a:rPr lang="zh-CN" altLang="en-US" sz="2800" b="1" dirty="0" smtClean="0"/>
              <a:t>．内能减少，温度降低，在试管口变成白色的热空气</a:t>
            </a:r>
            <a:endParaRPr lang="zh-CN" altLang="en-US" sz="2800" b="1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sz="2800" b="1" dirty="0" smtClean="0"/>
              <a:t>C</a:t>
            </a:r>
            <a:r>
              <a:rPr lang="zh-CN" altLang="en-US" sz="2800" b="1" dirty="0" smtClean="0"/>
              <a:t>．内能减少，温度降低，在试管口液化成小水滴</a:t>
            </a:r>
            <a:endParaRPr lang="zh-CN" altLang="en-US" sz="2800" b="1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sz="2800" b="1" dirty="0" smtClean="0"/>
              <a:t>D</a:t>
            </a:r>
            <a:r>
              <a:rPr lang="zh-CN" altLang="en-US" sz="2800" b="1" dirty="0" smtClean="0"/>
              <a:t>．内能增加，温度不变，在试管口液化成</a:t>
            </a:r>
            <a:r>
              <a:rPr lang="zh-CN" altLang="en-US" sz="2800" b="1" smtClean="0"/>
              <a:t>小水滴</a:t>
            </a:r>
            <a:endParaRPr lang="zh-CN" altLang="en-US" sz="2800" b="1" dirty="0" smtClean="0"/>
          </a:p>
        </p:txBody>
      </p:sp>
      <p:grpSp>
        <p:nvGrpSpPr>
          <p:cNvPr id="38915" name="Group 3"/>
          <p:cNvGrpSpPr/>
          <p:nvPr/>
        </p:nvGrpSpPr>
        <p:grpSpPr bwMode="auto">
          <a:xfrm>
            <a:off x="7536160" y="4653136"/>
            <a:ext cx="2232025" cy="1889125"/>
            <a:chOff x="4631" y="3424"/>
            <a:chExt cx="2492" cy="2111"/>
          </a:xfrm>
        </p:grpSpPr>
        <p:grpSp>
          <p:nvGrpSpPr>
            <p:cNvPr id="38917" name="Group 4"/>
            <p:cNvGrpSpPr/>
            <p:nvPr/>
          </p:nvGrpSpPr>
          <p:grpSpPr bwMode="auto">
            <a:xfrm flipH="1">
              <a:off x="4667" y="3489"/>
              <a:ext cx="1431" cy="2046"/>
              <a:chOff x="5800" y="1752"/>
              <a:chExt cx="1470" cy="2509"/>
            </a:xfrm>
          </p:grpSpPr>
          <p:sp>
            <p:nvSpPr>
              <p:cNvPr id="38983" name="Rectangle 5"/>
              <p:cNvSpPr>
                <a:spLocks noChangeArrowheads="1"/>
              </p:cNvSpPr>
              <p:nvPr/>
            </p:nvSpPr>
            <p:spPr bwMode="auto">
              <a:xfrm>
                <a:off x="6010" y="1752"/>
                <a:ext cx="102" cy="2370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8984" name="Rectangle 6"/>
              <p:cNvSpPr>
                <a:spLocks noChangeArrowheads="1"/>
              </p:cNvSpPr>
              <p:nvPr/>
            </p:nvSpPr>
            <p:spPr bwMode="auto">
              <a:xfrm>
                <a:off x="5962" y="4023"/>
                <a:ext cx="210" cy="113"/>
              </a:xfrm>
              <a:prstGeom prst="rect">
                <a:avLst/>
              </a:prstGeom>
              <a:solidFill>
                <a:srgbClr val="333333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grpSp>
            <p:nvGrpSpPr>
              <p:cNvPr id="38985" name="Group 7"/>
              <p:cNvGrpSpPr/>
              <p:nvPr/>
            </p:nvGrpSpPr>
            <p:grpSpPr bwMode="auto">
              <a:xfrm>
                <a:off x="5800" y="4096"/>
                <a:ext cx="1470" cy="165"/>
                <a:chOff x="5800" y="4096"/>
                <a:chExt cx="1470" cy="247"/>
              </a:xfrm>
            </p:grpSpPr>
            <p:sp>
              <p:nvSpPr>
                <p:cNvPr id="38986" name="Rectangle 8"/>
                <p:cNvSpPr>
                  <a:spLocks noChangeArrowheads="1"/>
                </p:cNvSpPr>
                <p:nvPr/>
              </p:nvSpPr>
              <p:spPr bwMode="auto">
                <a:xfrm>
                  <a:off x="5800" y="4096"/>
                  <a:ext cx="1470" cy="155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1" hangingPunct="1"/>
                  <a:endParaRPr lang="zh-CN" altLang="en-US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8987" name="Rectangle 9"/>
                <p:cNvSpPr>
                  <a:spLocks noChangeArrowheads="1"/>
                </p:cNvSpPr>
                <p:nvPr/>
              </p:nvSpPr>
              <p:spPr bwMode="auto">
                <a:xfrm>
                  <a:off x="5880" y="4251"/>
                  <a:ext cx="124" cy="92"/>
                </a:xfrm>
                <a:prstGeom prst="rect">
                  <a:avLst/>
                </a:prstGeom>
                <a:gradFill rotWithShape="0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1" hangingPunct="1"/>
                  <a:endParaRPr lang="zh-CN" altLang="en-US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8988" name="Rectangle 10"/>
                <p:cNvSpPr>
                  <a:spLocks noChangeArrowheads="1"/>
                </p:cNvSpPr>
                <p:nvPr/>
              </p:nvSpPr>
              <p:spPr bwMode="auto">
                <a:xfrm>
                  <a:off x="7077" y="4251"/>
                  <a:ext cx="112" cy="83"/>
                </a:xfrm>
                <a:prstGeom prst="rect">
                  <a:avLst/>
                </a:prstGeom>
                <a:gradFill rotWithShape="0">
                  <a:gsLst>
                    <a:gs pos="0">
                      <a:srgbClr val="969696"/>
                    </a:gs>
                    <a:gs pos="100000">
                      <a:srgbClr val="454545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1" hangingPunct="1"/>
                  <a:endParaRPr lang="zh-CN" altLang="en-US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8918" name="Group 11"/>
            <p:cNvGrpSpPr/>
            <p:nvPr/>
          </p:nvGrpSpPr>
          <p:grpSpPr bwMode="auto">
            <a:xfrm>
              <a:off x="4631" y="4509"/>
              <a:ext cx="768" cy="903"/>
              <a:chOff x="8036" y="4656"/>
              <a:chExt cx="644" cy="756"/>
            </a:xfrm>
          </p:grpSpPr>
          <p:grpSp>
            <p:nvGrpSpPr>
              <p:cNvPr id="38959" name="Group 12"/>
              <p:cNvGrpSpPr/>
              <p:nvPr/>
            </p:nvGrpSpPr>
            <p:grpSpPr bwMode="auto">
              <a:xfrm>
                <a:off x="8216" y="4656"/>
                <a:ext cx="246" cy="254"/>
                <a:chOff x="7206" y="1732"/>
                <a:chExt cx="635" cy="656"/>
              </a:xfrm>
            </p:grpSpPr>
            <p:sp>
              <p:nvSpPr>
                <p:cNvPr id="38975" name="Freeform 13"/>
                <p:cNvSpPr/>
                <p:nvPr/>
              </p:nvSpPr>
              <p:spPr bwMode="auto">
                <a:xfrm rot="20700000" flipV="1">
                  <a:off x="7380" y="1752"/>
                  <a:ext cx="77" cy="537"/>
                </a:xfrm>
                <a:custGeom>
                  <a:avLst/>
                  <a:gdLst>
                    <a:gd name="T0" fmla="*/ 1 w 180"/>
                    <a:gd name="T1" fmla="*/ 8 h 1248"/>
                    <a:gd name="T2" fmla="*/ 0 w 180"/>
                    <a:gd name="T3" fmla="*/ 6 h 1248"/>
                    <a:gd name="T4" fmla="*/ 1 w 180"/>
                    <a:gd name="T5" fmla="*/ 2 h 1248"/>
                    <a:gd name="T6" fmla="*/ 0 w 180"/>
                    <a:gd name="T7" fmla="*/ 0 h 124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0"/>
                    <a:gd name="T13" fmla="*/ 0 h 1248"/>
                    <a:gd name="T14" fmla="*/ 180 w 180"/>
                    <a:gd name="T15" fmla="*/ 1248 h 124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0" h="1248">
                      <a:moveTo>
                        <a:pt x="180" y="1248"/>
                      </a:moveTo>
                      <a:cubicBezTo>
                        <a:pt x="90" y="1170"/>
                        <a:pt x="0" y="1092"/>
                        <a:pt x="0" y="936"/>
                      </a:cubicBezTo>
                      <a:cubicBezTo>
                        <a:pt x="0" y="780"/>
                        <a:pt x="180" y="468"/>
                        <a:pt x="180" y="312"/>
                      </a:cubicBezTo>
                      <a:cubicBezTo>
                        <a:pt x="180" y="156"/>
                        <a:pt x="30" y="52"/>
                        <a:pt x="0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976" name="Freeform 14"/>
                <p:cNvSpPr/>
                <p:nvPr/>
              </p:nvSpPr>
              <p:spPr bwMode="auto">
                <a:xfrm>
                  <a:off x="7560" y="1752"/>
                  <a:ext cx="21" cy="537"/>
                </a:xfrm>
                <a:custGeom>
                  <a:avLst/>
                  <a:gdLst>
                    <a:gd name="T0" fmla="*/ 0 w 180"/>
                    <a:gd name="T1" fmla="*/ 8 h 1248"/>
                    <a:gd name="T2" fmla="*/ 0 w 180"/>
                    <a:gd name="T3" fmla="*/ 6 h 1248"/>
                    <a:gd name="T4" fmla="*/ 0 w 180"/>
                    <a:gd name="T5" fmla="*/ 2 h 1248"/>
                    <a:gd name="T6" fmla="*/ 0 w 180"/>
                    <a:gd name="T7" fmla="*/ 0 h 124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0"/>
                    <a:gd name="T13" fmla="*/ 0 h 1248"/>
                    <a:gd name="T14" fmla="*/ 180 w 180"/>
                    <a:gd name="T15" fmla="*/ 1248 h 124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0" h="1248">
                      <a:moveTo>
                        <a:pt x="180" y="1248"/>
                      </a:moveTo>
                      <a:cubicBezTo>
                        <a:pt x="90" y="1170"/>
                        <a:pt x="0" y="1092"/>
                        <a:pt x="0" y="936"/>
                      </a:cubicBezTo>
                      <a:cubicBezTo>
                        <a:pt x="0" y="780"/>
                        <a:pt x="180" y="468"/>
                        <a:pt x="180" y="312"/>
                      </a:cubicBezTo>
                      <a:cubicBezTo>
                        <a:pt x="180" y="156"/>
                        <a:pt x="30" y="52"/>
                        <a:pt x="0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977" name="Freeform 15"/>
                <p:cNvSpPr/>
                <p:nvPr/>
              </p:nvSpPr>
              <p:spPr bwMode="auto">
                <a:xfrm rot="20100000" flipH="1">
                  <a:off x="7320" y="1752"/>
                  <a:ext cx="17" cy="537"/>
                </a:xfrm>
                <a:custGeom>
                  <a:avLst/>
                  <a:gdLst>
                    <a:gd name="T0" fmla="*/ 0 w 180"/>
                    <a:gd name="T1" fmla="*/ 8 h 1248"/>
                    <a:gd name="T2" fmla="*/ 0 w 180"/>
                    <a:gd name="T3" fmla="*/ 6 h 1248"/>
                    <a:gd name="T4" fmla="*/ 0 w 180"/>
                    <a:gd name="T5" fmla="*/ 2 h 1248"/>
                    <a:gd name="T6" fmla="*/ 0 w 180"/>
                    <a:gd name="T7" fmla="*/ 0 h 124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0"/>
                    <a:gd name="T13" fmla="*/ 0 h 1248"/>
                    <a:gd name="T14" fmla="*/ 180 w 180"/>
                    <a:gd name="T15" fmla="*/ 1248 h 124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0" h="1248">
                      <a:moveTo>
                        <a:pt x="180" y="1248"/>
                      </a:moveTo>
                      <a:cubicBezTo>
                        <a:pt x="90" y="1170"/>
                        <a:pt x="0" y="1092"/>
                        <a:pt x="0" y="936"/>
                      </a:cubicBezTo>
                      <a:cubicBezTo>
                        <a:pt x="0" y="780"/>
                        <a:pt x="180" y="468"/>
                        <a:pt x="180" y="312"/>
                      </a:cubicBezTo>
                      <a:cubicBezTo>
                        <a:pt x="180" y="156"/>
                        <a:pt x="30" y="52"/>
                        <a:pt x="0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978" name="Freeform 16"/>
                <p:cNvSpPr/>
                <p:nvPr/>
              </p:nvSpPr>
              <p:spPr bwMode="auto">
                <a:xfrm flipH="1">
                  <a:off x="7660" y="1752"/>
                  <a:ext cx="57" cy="537"/>
                </a:xfrm>
                <a:custGeom>
                  <a:avLst/>
                  <a:gdLst>
                    <a:gd name="T0" fmla="*/ 0 w 180"/>
                    <a:gd name="T1" fmla="*/ 8 h 1248"/>
                    <a:gd name="T2" fmla="*/ 0 w 180"/>
                    <a:gd name="T3" fmla="*/ 6 h 1248"/>
                    <a:gd name="T4" fmla="*/ 0 w 180"/>
                    <a:gd name="T5" fmla="*/ 2 h 1248"/>
                    <a:gd name="T6" fmla="*/ 0 w 180"/>
                    <a:gd name="T7" fmla="*/ 0 h 124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0"/>
                    <a:gd name="T13" fmla="*/ 0 h 1248"/>
                    <a:gd name="T14" fmla="*/ 180 w 180"/>
                    <a:gd name="T15" fmla="*/ 1248 h 124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0" h="1248">
                      <a:moveTo>
                        <a:pt x="180" y="1248"/>
                      </a:moveTo>
                      <a:cubicBezTo>
                        <a:pt x="90" y="1170"/>
                        <a:pt x="0" y="1092"/>
                        <a:pt x="0" y="936"/>
                      </a:cubicBezTo>
                      <a:cubicBezTo>
                        <a:pt x="0" y="780"/>
                        <a:pt x="180" y="468"/>
                        <a:pt x="180" y="312"/>
                      </a:cubicBezTo>
                      <a:cubicBezTo>
                        <a:pt x="180" y="156"/>
                        <a:pt x="30" y="52"/>
                        <a:pt x="0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979" name="Freeform 17"/>
                <p:cNvSpPr/>
                <p:nvPr/>
              </p:nvSpPr>
              <p:spPr bwMode="auto">
                <a:xfrm rot="-1800000">
                  <a:off x="7206" y="1750"/>
                  <a:ext cx="41" cy="596"/>
                </a:xfrm>
                <a:custGeom>
                  <a:avLst/>
                  <a:gdLst>
                    <a:gd name="T0" fmla="*/ 0 w 180"/>
                    <a:gd name="T1" fmla="*/ 15 h 1248"/>
                    <a:gd name="T2" fmla="*/ 0 w 180"/>
                    <a:gd name="T3" fmla="*/ 11 h 1248"/>
                    <a:gd name="T4" fmla="*/ 0 w 180"/>
                    <a:gd name="T5" fmla="*/ 4 h 1248"/>
                    <a:gd name="T6" fmla="*/ 0 w 180"/>
                    <a:gd name="T7" fmla="*/ 0 h 124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0"/>
                    <a:gd name="T13" fmla="*/ 0 h 1248"/>
                    <a:gd name="T14" fmla="*/ 180 w 180"/>
                    <a:gd name="T15" fmla="*/ 1248 h 124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0" h="1248">
                      <a:moveTo>
                        <a:pt x="180" y="1248"/>
                      </a:moveTo>
                      <a:cubicBezTo>
                        <a:pt x="90" y="1170"/>
                        <a:pt x="0" y="1092"/>
                        <a:pt x="0" y="936"/>
                      </a:cubicBezTo>
                      <a:cubicBezTo>
                        <a:pt x="0" y="780"/>
                        <a:pt x="180" y="468"/>
                        <a:pt x="180" y="312"/>
                      </a:cubicBezTo>
                      <a:cubicBezTo>
                        <a:pt x="180" y="156"/>
                        <a:pt x="30" y="52"/>
                        <a:pt x="0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980" name="Freeform 18"/>
                <p:cNvSpPr/>
                <p:nvPr/>
              </p:nvSpPr>
              <p:spPr bwMode="auto">
                <a:xfrm rot="1500000" flipH="1">
                  <a:off x="7800" y="1792"/>
                  <a:ext cx="41" cy="596"/>
                </a:xfrm>
                <a:custGeom>
                  <a:avLst/>
                  <a:gdLst>
                    <a:gd name="T0" fmla="*/ 0 w 180"/>
                    <a:gd name="T1" fmla="*/ 15 h 1248"/>
                    <a:gd name="T2" fmla="*/ 0 w 180"/>
                    <a:gd name="T3" fmla="*/ 11 h 1248"/>
                    <a:gd name="T4" fmla="*/ 0 w 180"/>
                    <a:gd name="T5" fmla="*/ 4 h 1248"/>
                    <a:gd name="T6" fmla="*/ 0 w 180"/>
                    <a:gd name="T7" fmla="*/ 0 h 124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0"/>
                    <a:gd name="T13" fmla="*/ 0 h 1248"/>
                    <a:gd name="T14" fmla="*/ 180 w 180"/>
                    <a:gd name="T15" fmla="*/ 1248 h 124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0" h="1248">
                      <a:moveTo>
                        <a:pt x="180" y="1248"/>
                      </a:moveTo>
                      <a:cubicBezTo>
                        <a:pt x="90" y="1170"/>
                        <a:pt x="0" y="1092"/>
                        <a:pt x="0" y="936"/>
                      </a:cubicBezTo>
                      <a:cubicBezTo>
                        <a:pt x="0" y="780"/>
                        <a:pt x="180" y="468"/>
                        <a:pt x="180" y="312"/>
                      </a:cubicBezTo>
                      <a:cubicBezTo>
                        <a:pt x="180" y="156"/>
                        <a:pt x="30" y="52"/>
                        <a:pt x="0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981" name="Freeform 19"/>
                <p:cNvSpPr/>
                <p:nvPr/>
              </p:nvSpPr>
              <p:spPr bwMode="auto">
                <a:xfrm rot="20700000" flipV="1">
                  <a:off x="7455" y="1732"/>
                  <a:ext cx="45" cy="318"/>
                </a:xfrm>
                <a:custGeom>
                  <a:avLst/>
                  <a:gdLst>
                    <a:gd name="T0" fmla="*/ 0 w 180"/>
                    <a:gd name="T1" fmla="*/ 0 h 1248"/>
                    <a:gd name="T2" fmla="*/ 0 w 180"/>
                    <a:gd name="T3" fmla="*/ 0 h 1248"/>
                    <a:gd name="T4" fmla="*/ 0 w 180"/>
                    <a:gd name="T5" fmla="*/ 0 h 1248"/>
                    <a:gd name="T6" fmla="*/ 0 w 180"/>
                    <a:gd name="T7" fmla="*/ 0 h 124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0"/>
                    <a:gd name="T13" fmla="*/ 0 h 1248"/>
                    <a:gd name="T14" fmla="*/ 180 w 180"/>
                    <a:gd name="T15" fmla="*/ 1248 h 124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0" h="1248">
                      <a:moveTo>
                        <a:pt x="180" y="1248"/>
                      </a:moveTo>
                      <a:cubicBezTo>
                        <a:pt x="90" y="1170"/>
                        <a:pt x="0" y="1092"/>
                        <a:pt x="0" y="936"/>
                      </a:cubicBezTo>
                      <a:cubicBezTo>
                        <a:pt x="0" y="780"/>
                        <a:pt x="180" y="468"/>
                        <a:pt x="180" y="312"/>
                      </a:cubicBezTo>
                      <a:cubicBezTo>
                        <a:pt x="180" y="156"/>
                        <a:pt x="30" y="52"/>
                        <a:pt x="0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982" name="Freeform 20"/>
                <p:cNvSpPr/>
                <p:nvPr/>
              </p:nvSpPr>
              <p:spPr bwMode="auto">
                <a:xfrm rot="900000" flipV="1">
                  <a:off x="7780" y="1776"/>
                  <a:ext cx="45" cy="318"/>
                </a:xfrm>
                <a:custGeom>
                  <a:avLst/>
                  <a:gdLst>
                    <a:gd name="T0" fmla="*/ 0 w 180"/>
                    <a:gd name="T1" fmla="*/ 0 h 1248"/>
                    <a:gd name="T2" fmla="*/ 0 w 180"/>
                    <a:gd name="T3" fmla="*/ 0 h 1248"/>
                    <a:gd name="T4" fmla="*/ 0 w 180"/>
                    <a:gd name="T5" fmla="*/ 0 h 1248"/>
                    <a:gd name="T6" fmla="*/ 0 w 180"/>
                    <a:gd name="T7" fmla="*/ 0 h 124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0"/>
                    <a:gd name="T13" fmla="*/ 0 h 1248"/>
                    <a:gd name="T14" fmla="*/ 180 w 180"/>
                    <a:gd name="T15" fmla="*/ 1248 h 124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0" h="1248">
                      <a:moveTo>
                        <a:pt x="180" y="1248"/>
                      </a:moveTo>
                      <a:cubicBezTo>
                        <a:pt x="90" y="1170"/>
                        <a:pt x="0" y="1092"/>
                        <a:pt x="0" y="936"/>
                      </a:cubicBezTo>
                      <a:cubicBezTo>
                        <a:pt x="0" y="780"/>
                        <a:pt x="180" y="468"/>
                        <a:pt x="180" y="312"/>
                      </a:cubicBezTo>
                      <a:cubicBezTo>
                        <a:pt x="180" y="156"/>
                        <a:pt x="30" y="52"/>
                        <a:pt x="0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8960" name="Group 21"/>
              <p:cNvGrpSpPr/>
              <p:nvPr/>
            </p:nvGrpSpPr>
            <p:grpSpPr bwMode="auto">
              <a:xfrm>
                <a:off x="8036" y="4845"/>
                <a:ext cx="644" cy="567"/>
                <a:chOff x="8408" y="2532"/>
                <a:chExt cx="1994" cy="1812"/>
              </a:xfrm>
            </p:grpSpPr>
            <p:grpSp>
              <p:nvGrpSpPr>
                <p:cNvPr id="38961" name="Group 22"/>
                <p:cNvGrpSpPr/>
                <p:nvPr/>
              </p:nvGrpSpPr>
              <p:grpSpPr bwMode="auto">
                <a:xfrm>
                  <a:off x="8497" y="3528"/>
                  <a:ext cx="1810" cy="676"/>
                  <a:chOff x="8497" y="3468"/>
                  <a:chExt cx="1810" cy="676"/>
                </a:xfrm>
              </p:grpSpPr>
              <p:sp>
                <p:nvSpPr>
                  <p:cNvPr id="38973" name="AutoShape 23" descr="横虚线"/>
                  <p:cNvSpPr>
                    <a:spLocks noChangeArrowheads="1"/>
                  </p:cNvSpPr>
                  <p:nvPr/>
                </p:nvSpPr>
                <p:spPr bwMode="auto">
                  <a:xfrm>
                    <a:off x="8537" y="3528"/>
                    <a:ext cx="1754" cy="61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680 w 21600"/>
                      <a:gd name="T13" fmla="*/ 4664 h 21600"/>
                      <a:gd name="T14" fmla="*/ 16920 w 21600"/>
                      <a:gd name="T15" fmla="*/ 16936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760" y="21600"/>
                        </a:lnTo>
                        <a:lnTo>
                          <a:pt x="1584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pattFill prst="dashHorz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974" name="Line 24" descr="横虚线"/>
                  <p:cNvSpPr>
                    <a:spLocks noChangeShapeType="1"/>
                  </p:cNvSpPr>
                  <p:nvPr/>
                </p:nvSpPr>
                <p:spPr bwMode="auto">
                  <a:xfrm>
                    <a:off x="8497" y="3468"/>
                    <a:ext cx="18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38962" name="Freeform 25"/>
                <p:cNvSpPr/>
                <p:nvPr/>
              </p:nvSpPr>
              <p:spPr bwMode="auto">
                <a:xfrm>
                  <a:off x="8408" y="2844"/>
                  <a:ext cx="1994" cy="1404"/>
                </a:xfrm>
                <a:custGeom>
                  <a:avLst/>
                  <a:gdLst>
                    <a:gd name="T0" fmla="*/ 543 w 1994"/>
                    <a:gd name="T1" fmla="*/ 1404 h 1404"/>
                    <a:gd name="T2" fmla="*/ 0 w 1994"/>
                    <a:gd name="T3" fmla="*/ 624 h 1404"/>
                    <a:gd name="T4" fmla="*/ 724 w 1994"/>
                    <a:gd name="T5" fmla="*/ 312 h 1404"/>
                    <a:gd name="T6" fmla="*/ 724 w 1994"/>
                    <a:gd name="T7" fmla="*/ 0 h 1404"/>
                    <a:gd name="T8" fmla="*/ 1267 w 1994"/>
                    <a:gd name="T9" fmla="*/ 0 h 1404"/>
                    <a:gd name="T10" fmla="*/ 1265 w 1994"/>
                    <a:gd name="T11" fmla="*/ 330 h 1404"/>
                    <a:gd name="T12" fmla="*/ 1994 w 1994"/>
                    <a:gd name="T13" fmla="*/ 624 h 1404"/>
                    <a:gd name="T14" fmla="*/ 1448 w 1994"/>
                    <a:gd name="T15" fmla="*/ 1404 h 1404"/>
                    <a:gd name="T16" fmla="*/ 543 w 1994"/>
                    <a:gd name="T17" fmla="*/ 1404 h 140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94"/>
                    <a:gd name="T28" fmla="*/ 0 h 1404"/>
                    <a:gd name="T29" fmla="*/ 1994 w 1994"/>
                    <a:gd name="T30" fmla="*/ 1404 h 140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94" h="1404">
                      <a:moveTo>
                        <a:pt x="543" y="1404"/>
                      </a:moveTo>
                      <a:lnTo>
                        <a:pt x="0" y="624"/>
                      </a:lnTo>
                      <a:lnTo>
                        <a:pt x="724" y="312"/>
                      </a:lnTo>
                      <a:lnTo>
                        <a:pt x="724" y="0"/>
                      </a:lnTo>
                      <a:lnTo>
                        <a:pt x="1267" y="0"/>
                      </a:lnTo>
                      <a:lnTo>
                        <a:pt x="1265" y="330"/>
                      </a:lnTo>
                      <a:lnTo>
                        <a:pt x="1994" y="624"/>
                      </a:lnTo>
                      <a:lnTo>
                        <a:pt x="1448" y="1404"/>
                      </a:lnTo>
                      <a:lnTo>
                        <a:pt x="543" y="1404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38963" name="Group 26"/>
                <p:cNvGrpSpPr/>
                <p:nvPr/>
              </p:nvGrpSpPr>
              <p:grpSpPr bwMode="auto">
                <a:xfrm>
                  <a:off x="9040" y="2532"/>
                  <a:ext cx="882" cy="1634"/>
                  <a:chOff x="6325" y="2376"/>
                  <a:chExt cx="882" cy="1634"/>
                </a:xfrm>
              </p:grpSpPr>
              <p:sp>
                <p:nvSpPr>
                  <p:cNvPr id="38966" name="Auto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6486" y="2648"/>
                    <a:ext cx="393" cy="2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507 w 21600"/>
                      <a:gd name="T13" fmla="*/ 4466 h 21600"/>
                      <a:gd name="T14" fmla="*/ 17093 w 21600"/>
                      <a:gd name="T15" fmla="*/ 17134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967" name="hx30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6526" y="2492"/>
                    <a:ext cx="331" cy="52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pPr eaLnBrk="1" hangingPunct="1"/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8968" name="hx30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6606" y="2376"/>
                    <a:ext cx="165" cy="111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/>
                  <a:p>
                    <a:pPr eaLnBrk="1" hangingPunct="1"/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8969" name="hx30Freeform 72" descr="之字形"/>
                  <p:cNvSpPr/>
                  <p:nvPr/>
                </p:nvSpPr>
                <p:spPr bwMode="auto">
                  <a:xfrm>
                    <a:off x="6365" y="2920"/>
                    <a:ext cx="842" cy="1090"/>
                  </a:xfrm>
                  <a:custGeom>
                    <a:avLst/>
                    <a:gdLst>
                      <a:gd name="T0" fmla="*/ 8 w 1830"/>
                      <a:gd name="T1" fmla="*/ 0 h 3302"/>
                      <a:gd name="T2" fmla="*/ 5 w 1830"/>
                      <a:gd name="T3" fmla="*/ 2 h 3302"/>
                      <a:gd name="T4" fmla="*/ 13 w 1830"/>
                      <a:gd name="T5" fmla="*/ 2 h 3302"/>
                      <a:gd name="T6" fmla="*/ 17 w 1830"/>
                      <a:gd name="T7" fmla="*/ 3 h 3302"/>
                      <a:gd name="T8" fmla="*/ 8 w 1830"/>
                      <a:gd name="T9" fmla="*/ 3 h 3302"/>
                      <a:gd name="T10" fmla="*/ 15 w 1830"/>
                      <a:gd name="T11" fmla="*/ 4 h 3302"/>
                      <a:gd name="T12" fmla="*/ 17 w 1830"/>
                      <a:gd name="T13" fmla="*/ 4 h 3302"/>
                      <a:gd name="T14" fmla="*/ 15 w 1830"/>
                      <a:gd name="T15" fmla="*/ 4 h 3302"/>
                      <a:gd name="T16" fmla="*/ 10 w 1830"/>
                      <a:gd name="T17" fmla="*/ 4 h 3302"/>
                      <a:gd name="T18" fmla="*/ 6 w 1830"/>
                      <a:gd name="T19" fmla="*/ 3 h 3302"/>
                      <a:gd name="T20" fmla="*/ 6 w 1830"/>
                      <a:gd name="T21" fmla="*/ 3 h 3302"/>
                      <a:gd name="T22" fmla="*/ 13 w 1830"/>
                      <a:gd name="T23" fmla="*/ 2 h 3302"/>
                      <a:gd name="T24" fmla="*/ 1 w 1830"/>
                      <a:gd name="T25" fmla="*/ 2 h 3302"/>
                      <a:gd name="T26" fmla="*/ 6 w 1830"/>
                      <a:gd name="T27" fmla="*/ 0 h 3302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1830"/>
                      <a:gd name="T43" fmla="*/ 0 h 3302"/>
                      <a:gd name="T44" fmla="*/ 1830 w 1830"/>
                      <a:gd name="T45" fmla="*/ 3302 h 3302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1830" h="3302">
                        <a:moveTo>
                          <a:pt x="840" y="0"/>
                        </a:moveTo>
                        <a:cubicBezTo>
                          <a:pt x="615" y="572"/>
                          <a:pt x="390" y="1144"/>
                          <a:pt x="480" y="1404"/>
                        </a:cubicBezTo>
                        <a:cubicBezTo>
                          <a:pt x="570" y="1664"/>
                          <a:pt x="1170" y="1456"/>
                          <a:pt x="1380" y="1560"/>
                        </a:cubicBezTo>
                        <a:cubicBezTo>
                          <a:pt x="1590" y="1664"/>
                          <a:pt x="1830" y="1872"/>
                          <a:pt x="1740" y="2028"/>
                        </a:cubicBezTo>
                        <a:cubicBezTo>
                          <a:pt x="1650" y="2184"/>
                          <a:pt x="870" y="2366"/>
                          <a:pt x="840" y="2496"/>
                        </a:cubicBezTo>
                        <a:cubicBezTo>
                          <a:pt x="810" y="2626"/>
                          <a:pt x="1410" y="2730"/>
                          <a:pt x="1560" y="2808"/>
                        </a:cubicBezTo>
                        <a:cubicBezTo>
                          <a:pt x="1710" y="2886"/>
                          <a:pt x="1740" y="2886"/>
                          <a:pt x="1740" y="2964"/>
                        </a:cubicBezTo>
                        <a:cubicBezTo>
                          <a:pt x="1740" y="3042"/>
                          <a:pt x="1680" y="3302"/>
                          <a:pt x="1560" y="3276"/>
                        </a:cubicBezTo>
                        <a:cubicBezTo>
                          <a:pt x="1440" y="3250"/>
                          <a:pt x="1170" y="2912"/>
                          <a:pt x="1020" y="2808"/>
                        </a:cubicBezTo>
                        <a:cubicBezTo>
                          <a:pt x="870" y="2704"/>
                          <a:pt x="720" y="2730"/>
                          <a:pt x="660" y="2652"/>
                        </a:cubicBezTo>
                        <a:cubicBezTo>
                          <a:pt x="600" y="2574"/>
                          <a:pt x="540" y="2470"/>
                          <a:pt x="660" y="2340"/>
                        </a:cubicBezTo>
                        <a:cubicBezTo>
                          <a:pt x="780" y="2210"/>
                          <a:pt x="1470" y="1976"/>
                          <a:pt x="1380" y="1872"/>
                        </a:cubicBezTo>
                        <a:cubicBezTo>
                          <a:pt x="1290" y="1768"/>
                          <a:pt x="240" y="2028"/>
                          <a:pt x="120" y="1716"/>
                        </a:cubicBezTo>
                        <a:cubicBezTo>
                          <a:pt x="0" y="1404"/>
                          <a:pt x="330" y="702"/>
                          <a:pt x="660" y="0"/>
                        </a:cubicBezTo>
                      </a:path>
                    </a:pathLst>
                  </a:custGeom>
                  <a:pattFill prst="zigZ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38970" name="Group 31"/>
                  <p:cNvGrpSpPr/>
                  <p:nvPr/>
                </p:nvGrpSpPr>
                <p:grpSpPr bwMode="auto">
                  <a:xfrm>
                    <a:off x="6325" y="2552"/>
                    <a:ext cx="712" cy="157"/>
                    <a:chOff x="7391" y="2748"/>
                    <a:chExt cx="712" cy="157"/>
                  </a:xfrm>
                </p:grpSpPr>
                <p:sp>
                  <p:nvSpPr>
                    <p:cNvPr id="38971" name="Rectangle 3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538" y="2748"/>
                      <a:ext cx="418" cy="9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</a:ln>
                  </p:spPr>
                  <p:txBody>
                    <a:bodyPr/>
                    <a:lstStyle/>
                    <a:p>
                      <a:pPr eaLnBrk="1" hangingPunct="1"/>
                      <a:endParaRPr lang="zh-CN" altLang="en-US">
                        <a:solidFill>
                          <a:srgbClr val="000000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972" name="Rectangle 3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391" y="2819"/>
                      <a:ext cx="712" cy="86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</a:ln>
                  </p:spPr>
                  <p:txBody>
                    <a:bodyPr/>
                    <a:lstStyle/>
                    <a:p>
                      <a:pPr eaLnBrk="1" hangingPunct="1"/>
                      <a:endParaRPr lang="zh-CN" altLang="en-US">
                        <a:solidFill>
                          <a:srgbClr val="000000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  <p:sp>
              <p:nvSpPr>
                <p:cNvPr id="38964" name="AutoShape 34"/>
                <p:cNvSpPr>
                  <a:spLocks noChangeArrowheads="1"/>
                </p:cNvSpPr>
                <p:nvPr/>
              </p:nvSpPr>
              <p:spPr bwMode="auto">
                <a:xfrm flipV="1">
                  <a:off x="8779" y="4248"/>
                  <a:ext cx="1255" cy="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855 w 21600"/>
                    <a:gd name="T13" fmla="*/ 3825 h 21600"/>
                    <a:gd name="T14" fmla="*/ 17745 w 21600"/>
                    <a:gd name="T15" fmla="*/ 17775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096" y="21600"/>
                      </a:lnTo>
                      <a:lnTo>
                        <a:pt x="17504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965" name="Rectangle 35"/>
                <p:cNvSpPr>
                  <a:spLocks noChangeArrowheads="1"/>
                </p:cNvSpPr>
                <p:nvPr/>
              </p:nvSpPr>
              <p:spPr bwMode="auto">
                <a:xfrm>
                  <a:off x="8939" y="4228"/>
                  <a:ext cx="944" cy="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1" hangingPunct="1"/>
                  <a:endParaRPr lang="zh-CN" altLang="en-US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8919" name="Group 36"/>
            <p:cNvGrpSpPr/>
            <p:nvPr/>
          </p:nvGrpSpPr>
          <p:grpSpPr bwMode="auto">
            <a:xfrm rot="-1024799">
              <a:off x="5752" y="3785"/>
              <a:ext cx="208" cy="143"/>
              <a:chOff x="7829" y="2265"/>
              <a:chExt cx="352" cy="240"/>
            </a:xfrm>
          </p:grpSpPr>
          <p:sp>
            <p:nvSpPr>
              <p:cNvPr id="38956" name="Oval 37"/>
              <p:cNvSpPr>
                <a:spLocks noChangeArrowheads="1"/>
              </p:cNvSpPr>
              <p:nvPr/>
            </p:nvSpPr>
            <p:spPr bwMode="auto">
              <a:xfrm>
                <a:off x="7920" y="2265"/>
                <a:ext cx="90" cy="225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8957" name="Oval 38"/>
              <p:cNvSpPr>
                <a:spLocks noChangeArrowheads="1"/>
              </p:cNvSpPr>
              <p:nvPr/>
            </p:nvSpPr>
            <p:spPr bwMode="auto">
              <a:xfrm rot="-2700000">
                <a:off x="7829" y="2280"/>
                <a:ext cx="90" cy="225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8958" name="Oval 39"/>
              <p:cNvSpPr>
                <a:spLocks noChangeArrowheads="1"/>
              </p:cNvSpPr>
              <p:nvPr/>
            </p:nvSpPr>
            <p:spPr bwMode="auto">
              <a:xfrm rot="2700000">
                <a:off x="8024" y="2280"/>
                <a:ext cx="90" cy="225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38920" name="Group 40"/>
            <p:cNvGrpSpPr/>
            <p:nvPr/>
          </p:nvGrpSpPr>
          <p:grpSpPr bwMode="auto">
            <a:xfrm rot="9900000">
              <a:off x="5738" y="4195"/>
              <a:ext cx="208" cy="143"/>
              <a:chOff x="7829" y="2265"/>
              <a:chExt cx="352" cy="240"/>
            </a:xfrm>
          </p:grpSpPr>
          <p:sp>
            <p:nvSpPr>
              <p:cNvPr id="38953" name="Oval 41"/>
              <p:cNvSpPr>
                <a:spLocks noChangeArrowheads="1"/>
              </p:cNvSpPr>
              <p:nvPr/>
            </p:nvSpPr>
            <p:spPr bwMode="auto">
              <a:xfrm>
                <a:off x="7920" y="2265"/>
                <a:ext cx="90" cy="225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8954" name="Oval 42"/>
              <p:cNvSpPr>
                <a:spLocks noChangeArrowheads="1"/>
              </p:cNvSpPr>
              <p:nvPr/>
            </p:nvSpPr>
            <p:spPr bwMode="auto">
              <a:xfrm rot="-2700000">
                <a:off x="7829" y="2280"/>
                <a:ext cx="90" cy="225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8955" name="Oval 43"/>
              <p:cNvSpPr>
                <a:spLocks noChangeArrowheads="1"/>
              </p:cNvSpPr>
              <p:nvPr/>
            </p:nvSpPr>
            <p:spPr bwMode="auto">
              <a:xfrm rot="2700000">
                <a:off x="8024" y="2280"/>
                <a:ext cx="90" cy="225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38921" name="Group 44"/>
            <p:cNvGrpSpPr/>
            <p:nvPr/>
          </p:nvGrpSpPr>
          <p:grpSpPr bwMode="auto">
            <a:xfrm>
              <a:off x="6345" y="3424"/>
              <a:ext cx="778" cy="656"/>
              <a:chOff x="6345" y="3424"/>
              <a:chExt cx="778" cy="656"/>
            </a:xfrm>
          </p:grpSpPr>
          <p:grpSp>
            <p:nvGrpSpPr>
              <p:cNvPr id="38940" name="Group 45"/>
              <p:cNvGrpSpPr/>
              <p:nvPr/>
            </p:nvGrpSpPr>
            <p:grpSpPr bwMode="auto">
              <a:xfrm rot="935994">
                <a:off x="6701" y="3424"/>
                <a:ext cx="422" cy="451"/>
                <a:chOff x="6890" y="4281"/>
                <a:chExt cx="422" cy="451"/>
              </a:xfrm>
            </p:grpSpPr>
            <p:cxnSp>
              <p:nvCxnSpPr>
                <p:cNvPr id="38949" name="AutoShape 46"/>
                <p:cNvCxnSpPr>
                  <a:cxnSpLocks noChangeShapeType="1"/>
                </p:cNvCxnSpPr>
                <p:nvPr/>
              </p:nvCxnSpPr>
              <p:spPr bwMode="auto">
                <a:xfrm rot="20164809" flipH="1">
                  <a:off x="6890" y="4377"/>
                  <a:ext cx="235" cy="13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</p:spPr>
            </p:cxnSp>
            <p:cxnSp>
              <p:nvCxnSpPr>
                <p:cNvPr id="38950" name="AutoShape 47"/>
                <p:cNvCxnSpPr>
                  <a:cxnSpLocks noChangeShapeType="1"/>
                </p:cNvCxnSpPr>
                <p:nvPr/>
              </p:nvCxnSpPr>
              <p:spPr bwMode="auto">
                <a:xfrm rot="187199" flipH="1">
                  <a:off x="7077" y="4597"/>
                  <a:ext cx="235" cy="13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</p:spPr>
            </p:cxnSp>
            <p:sp>
              <p:nvSpPr>
                <p:cNvPr id="38951" name="Oval 48"/>
                <p:cNvSpPr>
                  <a:spLocks noChangeArrowheads="1"/>
                </p:cNvSpPr>
                <p:nvPr/>
              </p:nvSpPr>
              <p:spPr bwMode="auto">
                <a:xfrm rot="3064809">
                  <a:off x="7035" y="4384"/>
                  <a:ext cx="354" cy="14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pPr eaLnBrk="1" hangingPunct="1"/>
                  <a:endParaRPr lang="zh-CN" altLang="en-US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8952" name="Freeform 49"/>
                <p:cNvSpPr/>
                <p:nvPr/>
              </p:nvSpPr>
              <p:spPr bwMode="auto">
                <a:xfrm>
                  <a:off x="6930" y="4548"/>
                  <a:ext cx="138" cy="171"/>
                </a:xfrm>
                <a:custGeom>
                  <a:avLst/>
                  <a:gdLst>
                    <a:gd name="T0" fmla="*/ 0 w 180"/>
                    <a:gd name="T1" fmla="*/ 0 h 225"/>
                    <a:gd name="T2" fmla="*/ 37 w 180"/>
                    <a:gd name="T3" fmla="*/ 43 h 225"/>
                    <a:gd name="T4" fmla="*/ 0 60000 65536"/>
                    <a:gd name="T5" fmla="*/ 0 60000 65536"/>
                    <a:gd name="T6" fmla="*/ 0 w 180"/>
                    <a:gd name="T7" fmla="*/ 0 h 225"/>
                    <a:gd name="T8" fmla="*/ 180 w 180"/>
                    <a:gd name="T9" fmla="*/ 225 h 225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80" h="225">
                      <a:moveTo>
                        <a:pt x="0" y="0"/>
                      </a:moveTo>
                      <a:cubicBezTo>
                        <a:pt x="33" y="99"/>
                        <a:pt x="88" y="179"/>
                        <a:pt x="180" y="225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38941" name="Freeform 50"/>
              <p:cNvSpPr/>
              <p:nvPr/>
            </p:nvSpPr>
            <p:spPr bwMode="auto">
              <a:xfrm>
                <a:off x="6345" y="3525"/>
                <a:ext cx="330" cy="165"/>
              </a:xfrm>
              <a:custGeom>
                <a:avLst/>
                <a:gdLst>
                  <a:gd name="T0" fmla="*/ 0 w 330"/>
                  <a:gd name="T1" fmla="*/ 165 h 165"/>
                  <a:gd name="T2" fmla="*/ 45 w 330"/>
                  <a:gd name="T3" fmla="*/ 150 h 165"/>
                  <a:gd name="T4" fmla="*/ 75 w 330"/>
                  <a:gd name="T5" fmla="*/ 105 h 165"/>
                  <a:gd name="T6" fmla="*/ 330 w 330"/>
                  <a:gd name="T7" fmla="*/ 0 h 1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0"/>
                  <a:gd name="T13" fmla="*/ 0 h 165"/>
                  <a:gd name="T14" fmla="*/ 330 w 330"/>
                  <a:gd name="T15" fmla="*/ 165 h 1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0" h="165">
                    <a:moveTo>
                      <a:pt x="0" y="165"/>
                    </a:moveTo>
                    <a:cubicBezTo>
                      <a:pt x="15" y="160"/>
                      <a:pt x="33" y="160"/>
                      <a:pt x="45" y="150"/>
                    </a:cubicBezTo>
                    <a:cubicBezTo>
                      <a:pt x="59" y="139"/>
                      <a:pt x="60" y="115"/>
                      <a:pt x="75" y="105"/>
                    </a:cubicBezTo>
                    <a:cubicBezTo>
                      <a:pt x="156" y="55"/>
                      <a:pt x="261" y="69"/>
                      <a:pt x="330" y="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942" name="Freeform 51"/>
              <p:cNvSpPr/>
              <p:nvPr/>
            </p:nvSpPr>
            <p:spPr bwMode="auto">
              <a:xfrm>
                <a:off x="6390" y="3825"/>
                <a:ext cx="105" cy="30"/>
              </a:xfrm>
              <a:custGeom>
                <a:avLst/>
                <a:gdLst>
                  <a:gd name="T0" fmla="*/ 0 w 105"/>
                  <a:gd name="T1" fmla="*/ 30 h 30"/>
                  <a:gd name="T2" fmla="*/ 45 w 105"/>
                  <a:gd name="T3" fmla="*/ 15 h 30"/>
                  <a:gd name="T4" fmla="*/ 105 w 105"/>
                  <a:gd name="T5" fmla="*/ 0 h 30"/>
                  <a:gd name="T6" fmla="*/ 0 60000 65536"/>
                  <a:gd name="T7" fmla="*/ 0 60000 65536"/>
                  <a:gd name="T8" fmla="*/ 0 60000 65536"/>
                  <a:gd name="T9" fmla="*/ 0 w 105"/>
                  <a:gd name="T10" fmla="*/ 0 h 30"/>
                  <a:gd name="T11" fmla="*/ 105 w 105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5" h="30">
                    <a:moveTo>
                      <a:pt x="0" y="30"/>
                    </a:moveTo>
                    <a:cubicBezTo>
                      <a:pt x="15" y="25"/>
                      <a:pt x="30" y="19"/>
                      <a:pt x="45" y="15"/>
                    </a:cubicBezTo>
                    <a:cubicBezTo>
                      <a:pt x="65" y="9"/>
                      <a:pt x="105" y="0"/>
                      <a:pt x="105" y="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943" name="Freeform 52"/>
              <p:cNvSpPr/>
              <p:nvPr/>
            </p:nvSpPr>
            <p:spPr bwMode="auto">
              <a:xfrm>
                <a:off x="6615" y="3767"/>
                <a:ext cx="150" cy="43"/>
              </a:xfrm>
              <a:custGeom>
                <a:avLst/>
                <a:gdLst>
                  <a:gd name="T0" fmla="*/ 0 w 150"/>
                  <a:gd name="T1" fmla="*/ 43 h 43"/>
                  <a:gd name="T2" fmla="*/ 150 w 150"/>
                  <a:gd name="T3" fmla="*/ 13 h 43"/>
                  <a:gd name="T4" fmla="*/ 0 60000 65536"/>
                  <a:gd name="T5" fmla="*/ 0 60000 65536"/>
                  <a:gd name="T6" fmla="*/ 0 w 150"/>
                  <a:gd name="T7" fmla="*/ 0 h 43"/>
                  <a:gd name="T8" fmla="*/ 150 w 150"/>
                  <a:gd name="T9" fmla="*/ 43 h 4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0" h="43">
                    <a:moveTo>
                      <a:pt x="0" y="43"/>
                    </a:moveTo>
                    <a:cubicBezTo>
                      <a:pt x="87" y="0"/>
                      <a:pt x="38" y="13"/>
                      <a:pt x="150" y="13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944" name="Freeform 53"/>
              <p:cNvSpPr/>
              <p:nvPr/>
            </p:nvSpPr>
            <p:spPr bwMode="auto">
              <a:xfrm>
                <a:off x="6375" y="3690"/>
                <a:ext cx="240" cy="91"/>
              </a:xfrm>
              <a:custGeom>
                <a:avLst/>
                <a:gdLst>
                  <a:gd name="T0" fmla="*/ 0 w 240"/>
                  <a:gd name="T1" fmla="*/ 60 h 91"/>
                  <a:gd name="T2" fmla="*/ 150 w 240"/>
                  <a:gd name="T3" fmla="*/ 60 h 91"/>
                  <a:gd name="T4" fmla="*/ 240 w 240"/>
                  <a:gd name="T5" fmla="*/ 0 h 91"/>
                  <a:gd name="T6" fmla="*/ 0 60000 65536"/>
                  <a:gd name="T7" fmla="*/ 0 60000 65536"/>
                  <a:gd name="T8" fmla="*/ 0 60000 65536"/>
                  <a:gd name="T9" fmla="*/ 0 w 240"/>
                  <a:gd name="T10" fmla="*/ 0 h 91"/>
                  <a:gd name="T11" fmla="*/ 240 w 240"/>
                  <a:gd name="T12" fmla="*/ 91 h 9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0" h="91">
                    <a:moveTo>
                      <a:pt x="0" y="60"/>
                    </a:moveTo>
                    <a:cubicBezTo>
                      <a:pt x="60" y="80"/>
                      <a:pt x="70" y="91"/>
                      <a:pt x="150" y="60"/>
                    </a:cubicBezTo>
                    <a:cubicBezTo>
                      <a:pt x="184" y="47"/>
                      <a:pt x="240" y="0"/>
                      <a:pt x="240" y="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945" name="Freeform 54"/>
              <p:cNvSpPr/>
              <p:nvPr/>
            </p:nvSpPr>
            <p:spPr bwMode="auto">
              <a:xfrm>
                <a:off x="6435" y="3896"/>
                <a:ext cx="450" cy="64"/>
              </a:xfrm>
              <a:custGeom>
                <a:avLst/>
                <a:gdLst>
                  <a:gd name="T0" fmla="*/ 0 w 450"/>
                  <a:gd name="T1" fmla="*/ 64 h 64"/>
                  <a:gd name="T2" fmla="*/ 210 w 450"/>
                  <a:gd name="T3" fmla="*/ 49 h 64"/>
                  <a:gd name="T4" fmla="*/ 300 w 450"/>
                  <a:gd name="T5" fmla="*/ 4 h 64"/>
                  <a:gd name="T6" fmla="*/ 450 w 450"/>
                  <a:gd name="T7" fmla="*/ 4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0"/>
                  <a:gd name="T13" fmla="*/ 0 h 64"/>
                  <a:gd name="T14" fmla="*/ 450 w 450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0" h="64">
                    <a:moveTo>
                      <a:pt x="0" y="64"/>
                    </a:moveTo>
                    <a:cubicBezTo>
                      <a:pt x="70" y="59"/>
                      <a:pt x="141" y="61"/>
                      <a:pt x="210" y="49"/>
                    </a:cubicBezTo>
                    <a:cubicBezTo>
                      <a:pt x="372" y="20"/>
                      <a:pt x="147" y="16"/>
                      <a:pt x="300" y="4"/>
                    </a:cubicBezTo>
                    <a:cubicBezTo>
                      <a:pt x="350" y="0"/>
                      <a:pt x="400" y="4"/>
                      <a:pt x="450" y="4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946" name="Freeform 55"/>
              <p:cNvSpPr/>
              <p:nvPr/>
            </p:nvSpPr>
            <p:spPr bwMode="auto">
              <a:xfrm>
                <a:off x="6390" y="4050"/>
                <a:ext cx="420" cy="30"/>
              </a:xfrm>
              <a:custGeom>
                <a:avLst/>
                <a:gdLst>
                  <a:gd name="T0" fmla="*/ 0 w 420"/>
                  <a:gd name="T1" fmla="*/ 0 h 30"/>
                  <a:gd name="T2" fmla="*/ 420 w 420"/>
                  <a:gd name="T3" fmla="*/ 30 h 30"/>
                  <a:gd name="T4" fmla="*/ 0 60000 65536"/>
                  <a:gd name="T5" fmla="*/ 0 60000 65536"/>
                  <a:gd name="T6" fmla="*/ 0 w 420"/>
                  <a:gd name="T7" fmla="*/ 0 h 30"/>
                  <a:gd name="T8" fmla="*/ 420 w 420"/>
                  <a:gd name="T9" fmla="*/ 30 h 3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20" h="30">
                    <a:moveTo>
                      <a:pt x="0" y="0"/>
                    </a:moveTo>
                    <a:cubicBezTo>
                      <a:pt x="141" y="11"/>
                      <a:pt x="279" y="30"/>
                      <a:pt x="420" y="3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947" name="Freeform 56"/>
              <p:cNvSpPr/>
              <p:nvPr/>
            </p:nvSpPr>
            <p:spPr bwMode="auto">
              <a:xfrm rot="-935994">
                <a:off x="6585" y="3960"/>
                <a:ext cx="435" cy="45"/>
              </a:xfrm>
              <a:custGeom>
                <a:avLst/>
                <a:gdLst>
                  <a:gd name="T0" fmla="*/ 0 w 435"/>
                  <a:gd name="T1" fmla="*/ 0 h 45"/>
                  <a:gd name="T2" fmla="*/ 300 w 435"/>
                  <a:gd name="T3" fmla="*/ 15 h 45"/>
                  <a:gd name="T4" fmla="*/ 435 w 435"/>
                  <a:gd name="T5" fmla="*/ 45 h 45"/>
                  <a:gd name="T6" fmla="*/ 0 60000 65536"/>
                  <a:gd name="T7" fmla="*/ 0 60000 65536"/>
                  <a:gd name="T8" fmla="*/ 0 60000 65536"/>
                  <a:gd name="T9" fmla="*/ 0 w 435"/>
                  <a:gd name="T10" fmla="*/ 0 h 45"/>
                  <a:gd name="T11" fmla="*/ 435 w 435"/>
                  <a:gd name="T12" fmla="*/ 45 h 4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5" h="45">
                    <a:moveTo>
                      <a:pt x="0" y="0"/>
                    </a:moveTo>
                    <a:cubicBezTo>
                      <a:pt x="100" y="5"/>
                      <a:pt x="200" y="7"/>
                      <a:pt x="300" y="15"/>
                    </a:cubicBezTo>
                    <a:cubicBezTo>
                      <a:pt x="348" y="19"/>
                      <a:pt x="386" y="45"/>
                      <a:pt x="435" y="4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948" name="Freeform 57"/>
              <p:cNvSpPr/>
              <p:nvPr/>
            </p:nvSpPr>
            <p:spPr bwMode="auto">
              <a:xfrm>
                <a:off x="6375" y="3495"/>
                <a:ext cx="408" cy="240"/>
              </a:xfrm>
              <a:custGeom>
                <a:avLst/>
                <a:gdLst>
                  <a:gd name="T0" fmla="*/ 0 w 408"/>
                  <a:gd name="T1" fmla="*/ 240 h 240"/>
                  <a:gd name="T2" fmla="*/ 105 w 408"/>
                  <a:gd name="T3" fmla="*/ 210 h 240"/>
                  <a:gd name="T4" fmla="*/ 180 w 408"/>
                  <a:gd name="T5" fmla="*/ 135 h 240"/>
                  <a:gd name="T6" fmla="*/ 375 w 408"/>
                  <a:gd name="T7" fmla="*/ 60 h 240"/>
                  <a:gd name="T8" fmla="*/ 405 w 408"/>
                  <a:gd name="T9" fmla="*/ 0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8"/>
                  <a:gd name="T16" fmla="*/ 0 h 240"/>
                  <a:gd name="T17" fmla="*/ 408 w 408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8" h="240">
                    <a:moveTo>
                      <a:pt x="0" y="240"/>
                    </a:moveTo>
                    <a:cubicBezTo>
                      <a:pt x="4" y="239"/>
                      <a:pt x="95" y="218"/>
                      <a:pt x="105" y="210"/>
                    </a:cubicBezTo>
                    <a:cubicBezTo>
                      <a:pt x="182" y="148"/>
                      <a:pt x="83" y="177"/>
                      <a:pt x="180" y="135"/>
                    </a:cubicBezTo>
                    <a:cubicBezTo>
                      <a:pt x="247" y="106"/>
                      <a:pt x="313" y="101"/>
                      <a:pt x="375" y="60"/>
                    </a:cubicBezTo>
                    <a:cubicBezTo>
                      <a:pt x="408" y="11"/>
                      <a:pt x="405" y="33"/>
                      <a:pt x="405" y="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8922" name="Group 58"/>
            <p:cNvGrpSpPr/>
            <p:nvPr/>
          </p:nvGrpSpPr>
          <p:grpSpPr bwMode="auto">
            <a:xfrm>
              <a:off x="4818" y="3722"/>
              <a:ext cx="1594" cy="827"/>
              <a:chOff x="4818" y="3722"/>
              <a:chExt cx="1594" cy="827"/>
            </a:xfrm>
          </p:grpSpPr>
          <p:grpSp>
            <p:nvGrpSpPr>
              <p:cNvPr id="38934" name="Group 59"/>
              <p:cNvGrpSpPr/>
              <p:nvPr/>
            </p:nvGrpSpPr>
            <p:grpSpPr bwMode="auto">
              <a:xfrm>
                <a:off x="4818" y="3722"/>
                <a:ext cx="1594" cy="827"/>
                <a:chOff x="8216" y="3943"/>
                <a:chExt cx="1459" cy="757"/>
              </a:xfrm>
            </p:grpSpPr>
            <p:sp>
              <p:nvSpPr>
                <p:cNvPr id="38936" name="Arc 60"/>
                <p:cNvSpPr/>
                <p:nvPr/>
              </p:nvSpPr>
              <p:spPr bwMode="auto">
                <a:xfrm rot="4312801">
                  <a:off x="8167" y="4465"/>
                  <a:ext cx="284" cy="185"/>
                </a:xfrm>
                <a:custGeom>
                  <a:avLst/>
                  <a:gdLst>
                    <a:gd name="T0" fmla="*/ 0 w 43199"/>
                    <a:gd name="T1" fmla="*/ 0 h 21675"/>
                    <a:gd name="T2" fmla="*/ 0 w 43199"/>
                    <a:gd name="T3" fmla="*/ 0 h 21675"/>
                    <a:gd name="T4" fmla="*/ 0 w 43199"/>
                    <a:gd name="T5" fmla="*/ 0 h 21675"/>
                    <a:gd name="T6" fmla="*/ 0 60000 65536"/>
                    <a:gd name="T7" fmla="*/ 0 60000 65536"/>
                    <a:gd name="T8" fmla="*/ 0 60000 65536"/>
                    <a:gd name="T9" fmla="*/ 0 w 43199"/>
                    <a:gd name="T10" fmla="*/ 0 h 21675"/>
                    <a:gd name="T11" fmla="*/ 43199 w 43199"/>
                    <a:gd name="T12" fmla="*/ 21675 h 2167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99" h="21675" fill="none" extrusionOk="0">
                      <a:moveTo>
                        <a:pt x="43198" y="284"/>
                      </a:moveTo>
                      <a:cubicBezTo>
                        <a:pt x="43083" y="12131"/>
                        <a:pt x="33447" y="21674"/>
                        <a:pt x="21600" y="21675"/>
                      </a:cubicBezTo>
                      <a:cubicBezTo>
                        <a:pt x="9670" y="21675"/>
                        <a:pt x="0" y="12004"/>
                        <a:pt x="0" y="75"/>
                      </a:cubicBezTo>
                      <a:cubicBezTo>
                        <a:pt x="-1" y="50"/>
                        <a:pt x="0" y="25"/>
                        <a:pt x="0" y="0"/>
                      </a:cubicBezTo>
                    </a:path>
                    <a:path w="43199" h="21675" stroke="0" extrusionOk="0">
                      <a:moveTo>
                        <a:pt x="43198" y="284"/>
                      </a:moveTo>
                      <a:cubicBezTo>
                        <a:pt x="43083" y="12131"/>
                        <a:pt x="33447" y="21674"/>
                        <a:pt x="21600" y="21675"/>
                      </a:cubicBezTo>
                      <a:cubicBezTo>
                        <a:pt x="9670" y="21675"/>
                        <a:pt x="0" y="12004"/>
                        <a:pt x="0" y="75"/>
                      </a:cubicBezTo>
                      <a:cubicBezTo>
                        <a:pt x="-1" y="50"/>
                        <a:pt x="0" y="25"/>
                        <a:pt x="0" y="0"/>
                      </a:cubicBezTo>
                      <a:lnTo>
                        <a:pt x="21600" y="75"/>
                      </a:lnTo>
                      <a:lnTo>
                        <a:pt x="43198" y="284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8937" name="Oval 61"/>
                <p:cNvSpPr>
                  <a:spLocks noChangeArrowheads="1"/>
                </p:cNvSpPr>
                <p:nvPr/>
              </p:nvSpPr>
              <p:spPr bwMode="auto">
                <a:xfrm rot="-6086396">
                  <a:off x="9459" y="4006"/>
                  <a:ext cx="280" cy="15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pPr eaLnBrk="1" hangingPunct="1"/>
                  <a:endParaRPr lang="zh-CN" altLang="en-US">
                    <a:solidFill>
                      <a:srgbClr val="000000"/>
                    </a:solidFill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38938" name="AutoShape 62"/>
                <p:cNvCxnSpPr>
                  <a:cxnSpLocks noChangeShapeType="1"/>
                </p:cNvCxnSpPr>
                <p:nvPr/>
              </p:nvCxnSpPr>
              <p:spPr bwMode="auto">
                <a:xfrm rot="21288002" flipV="1">
                  <a:off x="8343" y="4013"/>
                  <a:ext cx="1213" cy="32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</p:spPr>
            </p:cxnSp>
            <p:cxnSp>
              <p:nvCxnSpPr>
                <p:cNvPr id="38939" name="AutoShape 63"/>
                <p:cNvCxnSpPr>
                  <a:cxnSpLocks noChangeShapeType="1"/>
                </p:cNvCxnSpPr>
                <p:nvPr/>
              </p:nvCxnSpPr>
              <p:spPr bwMode="auto">
                <a:xfrm rot="21288002" flipV="1">
                  <a:off x="8394" y="4283"/>
                  <a:ext cx="1250" cy="33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</a:ln>
              </p:spPr>
            </p:cxnSp>
          </p:grpSp>
          <p:sp>
            <p:nvSpPr>
              <p:cNvPr id="38935" name="Rectangle 64"/>
              <p:cNvSpPr>
                <a:spLocks noChangeArrowheads="1"/>
              </p:cNvSpPr>
              <p:nvPr/>
            </p:nvSpPr>
            <p:spPr bwMode="auto">
              <a:xfrm rot="-1211998">
                <a:off x="5694" y="3916"/>
                <a:ext cx="296" cy="28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cxnSp>
          <p:nvCxnSpPr>
            <p:cNvPr id="38923" name="AutoShape 65"/>
            <p:cNvCxnSpPr>
              <a:cxnSpLocks noChangeShapeType="1"/>
            </p:cNvCxnSpPr>
            <p:nvPr/>
          </p:nvCxnSpPr>
          <p:spPr bwMode="auto">
            <a:xfrm>
              <a:off x="4995" y="4205"/>
              <a:ext cx="842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</a:ln>
          </p:spPr>
        </p:cxnSp>
        <p:cxnSp>
          <p:nvCxnSpPr>
            <p:cNvPr id="38924" name="AutoShape 66"/>
            <p:cNvCxnSpPr>
              <a:cxnSpLocks noChangeShapeType="1"/>
            </p:cNvCxnSpPr>
            <p:nvPr/>
          </p:nvCxnSpPr>
          <p:spPr bwMode="auto">
            <a:xfrm>
              <a:off x="4883" y="4269"/>
              <a:ext cx="80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</a:ln>
          </p:spPr>
        </p:cxnSp>
        <p:cxnSp>
          <p:nvCxnSpPr>
            <p:cNvPr id="38925" name="AutoShape 67"/>
            <p:cNvCxnSpPr>
              <a:cxnSpLocks noChangeShapeType="1"/>
            </p:cNvCxnSpPr>
            <p:nvPr/>
          </p:nvCxnSpPr>
          <p:spPr bwMode="auto">
            <a:xfrm>
              <a:off x="4836" y="4408"/>
              <a:ext cx="50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</a:ln>
          </p:spPr>
        </p:cxnSp>
        <p:cxnSp>
          <p:nvCxnSpPr>
            <p:cNvPr id="38926" name="AutoShape 68"/>
            <p:cNvCxnSpPr>
              <a:cxnSpLocks noChangeShapeType="1"/>
            </p:cNvCxnSpPr>
            <p:nvPr/>
          </p:nvCxnSpPr>
          <p:spPr bwMode="auto">
            <a:xfrm>
              <a:off x="4838" y="4340"/>
              <a:ext cx="66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</a:ln>
          </p:spPr>
        </p:cxnSp>
        <p:cxnSp>
          <p:nvCxnSpPr>
            <p:cNvPr id="38927" name="AutoShape 69"/>
            <p:cNvCxnSpPr>
              <a:cxnSpLocks noChangeShapeType="1"/>
            </p:cNvCxnSpPr>
            <p:nvPr/>
          </p:nvCxnSpPr>
          <p:spPr bwMode="auto">
            <a:xfrm>
              <a:off x="4858" y="4467"/>
              <a:ext cx="269" cy="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</a:ln>
          </p:spPr>
        </p:cxnSp>
        <p:sp>
          <p:nvSpPr>
            <p:cNvPr id="38928" name="Oval 70"/>
            <p:cNvSpPr>
              <a:spLocks noChangeArrowheads="1"/>
            </p:cNvSpPr>
            <p:nvPr/>
          </p:nvSpPr>
          <p:spPr bwMode="auto">
            <a:xfrm>
              <a:off x="5159" y="4202"/>
              <a:ext cx="139" cy="1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8929" name="Oval 71"/>
            <p:cNvSpPr>
              <a:spLocks noChangeArrowheads="1"/>
            </p:cNvSpPr>
            <p:nvPr/>
          </p:nvSpPr>
          <p:spPr bwMode="auto">
            <a:xfrm>
              <a:off x="4966" y="4255"/>
              <a:ext cx="106" cy="10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8930" name="Oval 72"/>
            <p:cNvSpPr>
              <a:spLocks noChangeArrowheads="1"/>
            </p:cNvSpPr>
            <p:nvPr/>
          </p:nvSpPr>
          <p:spPr bwMode="auto">
            <a:xfrm>
              <a:off x="4943" y="4435"/>
              <a:ext cx="72" cy="7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8931" name="Oval 73"/>
            <p:cNvSpPr>
              <a:spLocks noChangeArrowheads="1"/>
            </p:cNvSpPr>
            <p:nvPr/>
          </p:nvSpPr>
          <p:spPr bwMode="auto">
            <a:xfrm>
              <a:off x="5367" y="4213"/>
              <a:ext cx="130" cy="13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8932" name="Oval 74"/>
            <p:cNvSpPr>
              <a:spLocks noChangeArrowheads="1"/>
            </p:cNvSpPr>
            <p:nvPr/>
          </p:nvSpPr>
          <p:spPr bwMode="auto">
            <a:xfrm>
              <a:off x="5078" y="4352"/>
              <a:ext cx="97" cy="9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8933" name="Oval 75"/>
            <p:cNvSpPr>
              <a:spLocks noChangeArrowheads="1"/>
            </p:cNvSpPr>
            <p:nvPr/>
          </p:nvSpPr>
          <p:spPr bwMode="auto">
            <a:xfrm>
              <a:off x="4871" y="4339"/>
              <a:ext cx="80" cy="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1580" name="Text Box 76"/>
          <p:cNvSpPr txBox="1">
            <a:spLocks noChangeArrowheads="1"/>
          </p:cNvSpPr>
          <p:nvPr/>
        </p:nvSpPr>
        <p:spPr bwMode="auto">
          <a:xfrm>
            <a:off x="2063552" y="1196752"/>
            <a:ext cx="1439863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C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8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idx="1"/>
          </p:nvPr>
        </p:nvSpPr>
        <p:spPr>
          <a:xfrm>
            <a:off x="1981200" y="692150"/>
            <a:ext cx="8578850" cy="5434013"/>
          </a:xfrm>
        </p:spPr>
        <p:txBody>
          <a:bodyPr rtlCol="0">
            <a:normAutofit/>
          </a:bodyPr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altLang="zh-CN" sz="2800" b="1" dirty="0" smtClean="0">
                <a:latin typeface="+mn-ea"/>
              </a:rPr>
              <a:t>    17.</a:t>
            </a:r>
            <a:r>
              <a:rPr lang="zh-CN" altLang="en-US" sz="2800" b="1" dirty="0" smtClean="0">
                <a:latin typeface="+mn-ea"/>
              </a:rPr>
              <a:t>“五一”假期，小明一家驱车外出旅游。当汽车以</a:t>
            </a:r>
            <a:r>
              <a:rPr lang="en-US" altLang="zh-CN" sz="2800" b="1" dirty="0" smtClean="0">
                <a:latin typeface="+mn-ea"/>
              </a:rPr>
              <a:t>108km/h</a:t>
            </a:r>
            <a:r>
              <a:rPr lang="zh-CN" altLang="en-US" sz="2800" b="1" dirty="0" smtClean="0">
                <a:latin typeface="+mn-ea"/>
              </a:rPr>
              <a:t>的速度在高速公路上匀速直线行驶时， 汽车受到的阻力是整车重的</a:t>
            </a:r>
            <a:r>
              <a:rPr lang="en-US" altLang="zh-CN" sz="2800" b="1" dirty="0" smtClean="0">
                <a:latin typeface="+mn-ea"/>
              </a:rPr>
              <a:t>0.08</a:t>
            </a:r>
            <a:r>
              <a:rPr lang="zh-CN" altLang="en-US" sz="2800" b="1" dirty="0" smtClean="0">
                <a:latin typeface="+mn-ea"/>
              </a:rPr>
              <a:t>倍，效率为</a:t>
            </a:r>
            <a:r>
              <a:rPr lang="en-US" altLang="zh-CN" sz="2800" b="1" dirty="0" smtClean="0">
                <a:latin typeface="+mn-ea"/>
              </a:rPr>
              <a:t>40</a:t>
            </a:r>
            <a:r>
              <a:rPr lang="zh-CN" altLang="en-US" sz="2800" b="1" dirty="0" smtClean="0">
                <a:latin typeface="+mn-ea"/>
              </a:rPr>
              <a:t>％。已知汽车整车质量为</a:t>
            </a:r>
            <a:r>
              <a:rPr lang="en-US" altLang="zh-CN" sz="2800" b="1" dirty="0" smtClean="0">
                <a:latin typeface="+mn-ea"/>
              </a:rPr>
              <a:t>1375kg</a:t>
            </a:r>
            <a:r>
              <a:rPr lang="zh-CN" altLang="en-US" sz="2800" b="1" dirty="0" smtClean="0">
                <a:latin typeface="+mn-ea"/>
              </a:rPr>
              <a:t>，油箱容积为</a:t>
            </a:r>
            <a:r>
              <a:rPr lang="en-US" altLang="zh-CN" sz="2800" b="1" dirty="0" smtClean="0">
                <a:latin typeface="+mn-ea"/>
              </a:rPr>
              <a:t>50L</a:t>
            </a:r>
            <a:r>
              <a:rPr lang="zh-CN" altLang="en-US" sz="2800" b="1" dirty="0">
                <a:latin typeface="+mn-ea"/>
              </a:rPr>
              <a:t>。</a:t>
            </a:r>
            <a:r>
              <a:rPr lang="zh-CN" altLang="en-US" sz="2800" b="1" dirty="0" smtClean="0">
                <a:latin typeface="+mn-ea"/>
              </a:rPr>
              <a:t>（汽油热值</a:t>
            </a:r>
            <a:r>
              <a:rPr lang="en-US" altLang="zh-CN" sz="2800" b="1" i="1" dirty="0" smtClean="0">
                <a:latin typeface="+mn-ea"/>
              </a:rPr>
              <a:t>q</a:t>
            </a:r>
            <a:r>
              <a:rPr lang="en-US" altLang="zh-CN" sz="2800" b="1" dirty="0" smtClean="0">
                <a:latin typeface="+mn-ea"/>
              </a:rPr>
              <a:t>=3.3×107J/L</a:t>
            </a:r>
            <a:r>
              <a:rPr lang="zh-CN" altLang="en-US" sz="2800" b="1" dirty="0" smtClean="0">
                <a:latin typeface="+mn-ea"/>
              </a:rPr>
              <a:t>，</a:t>
            </a:r>
            <a:r>
              <a:rPr lang="en-US" altLang="zh-CN" sz="2800" b="1" i="1" dirty="0" smtClean="0">
                <a:latin typeface="+mn-ea"/>
              </a:rPr>
              <a:t>g</a:t>
            </a:r>
            <a:r>
              <a:rPr lang="en-US" altLang="zh-CN" sz="2800" b="1" dirty="0" smtClean="0">
                <a:latin typeface="+mn-ea"/>
              </a:rPr>
              <a:t>=10N/kg)</a:t>
            </a:r>
            <a:endParaRPr lang="en-US" altLang="zh-CN" sz="2800" b="1" dirty="0" smtClean="0">
              <a:latin typeface="+mn-ea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800" b="1" dirty="0" smtClean="0">
                <a:latin typeface="+mn-ea"/>
              </a:rPr>
              <a:t> （</a:t>
            </a:r>
            <a:r>
              <a:rPr lang="en-US" altLang="zh-CN" sz="2800" b="1" dirty="0" smtClean="0">
                <a:latin typeface="+mn-ea"/>
              </a:rPr>
              <a:t>1</a:t>
            </a:r>
            <a:r>
              <a:rPr lang="zh-CN" altLang="en-US" sz="2800" b="1" dirty="0" smtClean="0">
                <a:latin typeface="+mn-ea"/>
              </a:rPr>
              <a:t>）这时汽车牵引力做功的功率是多少？</a:t>
            </a:r>
            <a:endParaRPr lang="zh-CN" altLang="en-US" sz="2800" b="1" dirty="0" smtClean="0">
              <a:latin typeface="+mn-ea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800" b="1" dirty="0" smtClean="0">
                <a:latin typeface="+mn-ea"/>
              </a:rPr>
              <a:t> （</a:t>
            </a:r>
            <a:r>
              <a:rPr lang="en-US" altLang="zh-CN" sz="2800" b="1" dirty="0" smtClean="0">
                <a:latin typeface="+mn-ea"/>
              </a:rPr>
              <a:t>2</a:t>
            </a:r>
            <a:r>
              <a:rPr lang="zh-CN" altLang="en-US" sz="2800" b="1" dirty="0" smtClean="0">
                <a:latin typeface="+mn-ea"/>
              </a:rPr>
              <a:t>）该车加一满箱汽油，按照以上速度最多可以匀速直线行驶多远的路程？</a:t>
            </a:r>
            <a:endParaRPr lang="zh-CN" altLang="en-US" sz="2800" b="1" dirty="0" smtClean="0">
              <a:latin typeface="+mn-ea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800" b="1" dirty="0" smtClean="0">
                <a:latin typeface="+mn-ea"/>
              </a:rPr>
              <a:t>答案：（</a:t>
            </a:r>
            <a:r>
              <a:rPr lang="en-US" altLang="zh-CN" sz="2800" b="1" dirty="0" smtClean="0">
                <a:latin typeface="+mn-ea"/>
              </a:rPr>
              <a:t>1</a:t>
            </a:r>
            <a:r>
              <a:rPr lang="zh-CN" altLang="en-US" sz="2800" b="1" dirty="0" smtClean="0">
                <a:latin typeface="+mn-ea"/>
              </a:rPr>
              <a:t>）</a:t>
            </a:r>
            <a:r>
              <a:rPr lang="en-US" altLang="zh-CN" sz="2800" b="1" i="1" dirty="0" smtClean="0">
                <a:latin typeface="+mn-ea"/>
              </a:rPr>
              <a:t>v</a:t>
            </a:r>
            <a:r>
              <a:rPr lang="en-US" altLang="zh-CN" sz="2800" b="1" dirty="0" smtClean="0">
                <a:latin typeface="+mn-ea"/>
              </a:rPr>
              <a:t>=108km/h=30m/s</a:t>
            </a:r>
            <a:endParaRPr lang="en-US" altLang="zh-CN" sz="2800" b="1" i="1" dirty="0" smtClean="0">
              <a:latin typeface="+mn-ea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sz="2800" b="1" i="1" dirty="0" smtClean="0">
                <a:latin typeface="+mn-ea"/>
              </a:rPr>
              <a:t>F</a:t>
            </a:r>
            <a:r>
              <a:rPr lang="en-US" altLang="zh-CN" sz="2800" b="1" dirty="0" smtClean="0">
                <a:latin typeface="+mn-ea"/>
              </a:rPr>
              <a:t>=</a:t>
            </a:r>
            <a:r>
              <a:rPr lang="en-US" altLang="zh-CN" sz="2800" b="1" i="1" dirty="0" smtClean="0">
                <a:latin typeface="+mn-ea"/>
              </a:rPr>
              <a:t>f</a:t>
            </a:r>
            <a:r>
              <a:rPr lang="en-US" altLang="zh-CN" sz="2800" b="1" dirty="0" smtClean="0">
                <a:latin typeface="+mn-ea"/>
              </a:rPr>
              <a:t>=0.08</a:t>
            </a:r>
            <a:r>
              <a:rPr lang="en-US" altLang="zh-CN" sz="2800" b="1" i="1" dirty="0" smtClean="0">
                <a:latin typeface="+mn-ea"/>
              </a:rPr>
              <a:t>G</a:t>
            </a:r>
            <a:r>
              <a:rPr lang="en-US" altLang="zh-CN" sz="2800" b="1" dirty="0" smtClean="0">
                <a:latin typeface="+mn-ea"/>
              </a:rPr>
              <a:t>=0.08mg=0.08×1375kg×10N/kg=1100N</a:t>
            </a:r>
            <a:endParaRPr lang="en-US" altLang="zh-CN" sz="2800" b="1" dirty="0" smtClean="0"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2208213" y="698500"/>
            <a:ext cx="446405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4000" b="1" dirty="0" smtClean="0">
                <a:latin typeface="Arial" panose="020B0604020202020204" pitchFamily="34" charset="0"/>
                <a:ea typeface="黑体" panose="02010609060101010101" pitchFamily="2" charset="-122"/>
              </a:rPr>
              <a:t>四、重力势能</a:t>
            </a:r>
            <a:endParaRPr lang="zh-CN" altLang="en-US" sz="40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524000" y="1836738"/>
            <a:ext cx="751268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　　</a:t>
            </a:r>
            <a:r>
              <a:rPr lang="en-US" altLang="zh-CN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、被举高的物体具有的能叫做</a:t>
            </a:r>
            <a:r>
              <a:rPr lang="zh-CN" altLang="en-US" sz="28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重力势能</a:t>
            </a: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28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208213" y="2565400"/>
            <a:ext cx="8280400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、物体重力势能的大小与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物体的质量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和</a:t>
            </a: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被举的高度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有关，质量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越</a:t>
            </a:r>
            <a:r>
              <a:rPr lang="zh-CN" altLang="en-US" sz="2800" b="1" dirty="0" smtClean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大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，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被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举的高度越</a:t>
            </a:r>
            <a:r>
              <a:rPr lang="zh-CN" altLang="en-US" sz="2800" b="1" dirty="0" smtClean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大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，物体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所具有的重力势能就越</a:t>
            </a:r>
            <a:r>
              <a:rPr lang="zh-CN" altLang="en-US" sz="28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大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927350" y="4221163"/>
            <a:ext cx="648017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一个物体可以同时具有动能与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势能。</a:t>
            </a:r>
            <a:endParaRPr lang="zh-CN" altLang="en-US" sz="28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71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1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 bwMode="auto">
          <a:xfrm>
            <a:off x="3648075" y="188913"/>
            <a:ext cx="5125835" cy="3853046"/>
            <a:chOff x="158" y="1117"/>
            <a:chExt cx="4367" cy="2598"/>
          </a:xfrm>
        </p:grpSpPr>
        <p:graphicFrame>
          <p:nvGraphicFramePr>
            <p:cNvPr id="3" name="图示 2"/>
            <p:cNvGraphicFramePr/>
            <p:nvPr/>
          </p:nvGraphicFramePr>
          <p:xfrm>
            <a:off x="158" y="1117"/>
            <a:ext cx="3447" cy="172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" r:lo="rId2" r:qs="rId3" r:cs="rId4"/>
            </a:graphicData>
          </a:graphic>
        </p:graphicFrame>
        <p:graphicFrame>
          <p:nvGraphicFramePr>
            <p:cNvPr id="4" name="图示 3"/>
            <p:cNvGraphicFramePr/>
            <p:nvPr/>
          </p:nvGraphicFramePr>
          <p:xfrm>
            <a:off x="1078" y="1991"/>
            <a:ext cx="3447" cy="172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" r:lo="rId7" r:qs="rId8" r:cs="rId9"/>
            </a:graphicData>
          </a:graphic>
        </p:graphicFrame>
      </p:grp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1992313" y="4941888"/>
            <a:ext cx="8207375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4000" b="1" dirty="0" smtClean="0">
                <a:latin typeface="Arial" panose="020B0604020202020204" pitchFamily="34" charset="0"/>
                <a:ea typeface="黑体" panose="02010609060101010101" pitchFamily="2" charset="-122"/>
              </a:rPr>
              <a:t>五、动能</a:t>
            </a:r>
            <a:r>
              <a:rPr lang="zh-CN" altLang="en-US" sz="4000" b="1" dirty="0">
                <a:latin typeface="Arial" panose="020B0604020202020204" pitchFamily="34" charset="0"/>
                <a:ea typeface="黑体" panose="02010609060101010101" pitchFamily="2" charset="-122"/>
              </a:rPr>
              <a:t>和势能之间的相互转化</a:t>
            </a:r>
            <a:endParaRPr lang="zh-CN" altLang="en-US" sz="40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82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711450" y="260350"/>
            <a:ext cx="6769100" cy="70675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zh-CN" altLang="en-US" sz="4000" b="1" dirty="0" smtClean="0">
                <a:latin typeface="Times New Roman" panose="02020603050405020304" pitchFamily="18" charset="0"/>
                <a:ea typeface="黑体" panose="02010609060101010101" pitchFamily="2" charset="-122"/>
              </a:rPr>
              <a:t>内能、热</a:t>
            </a:r>
            <a:r>
              <a:rPr lang="zh-CN" altLang="en-US" sz="4000" b="1" dirty="0">
                <a:latin typeface="Times New Roman" panose="02020603050405020304" pitchFamily="18" charset="0"/>
                <a:ea typeface="黑体" panose="02010609060101010101" pitchFamily="2" charset="-122"/>
              </a:rPr>
              <a:t>传递</a:t>
            </a:r>
            <a:endParaRPr lang="zh-CN" altLang="en-US" sz="40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992313" y="2492375"/>
            <a:ext cx="7380287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物体内</a:t>
            </a:r>
            <a:r>
              <a:rPr lang="zh-CN" altLang="en-US" sz="28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所有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分子做无规则运动的动能和分子势能的</a:t>
            </a:r>
            <a:r>
              <a:rPr lang="zh-CN" altLang="en-US" sz="28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总和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叫做物体的</a:t>
            </a:r>
            <a:r>
              <a:rPr lang="zh-CN" altLang="en-US" sz="28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内能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568575" y="3644900"/>
            <a:ext cx="648017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任何物体</a:t>
            </a: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在</a:t>
            </a:r>
            <a:r>
              <a:rPr lang="zh-CN" altLang="en-US" sz="2800" b="1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任何情况下</a:t>
            </a: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都具有内能。</a:t>
            </a:r>
            <a:endParaRPr lang="zh-CN" altLang="en-US" sz="28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2640013" y="4437063"/>
            <a:ext cx="6948487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温度</a:t>
            </a:r>
            <a:r>
              <a:rPr lang="zh-CN" altLang="en-US" sz="2800" b="1" dirty="0" smtClean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升高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，物体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的内能</a:t>
            </a:r>
            <a:r>
              <a:rPr lang="zh-CN" altLang="en-US" sz="28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增加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640013" y="5157788"/>
            <a:ext cx="67691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 内能与物体的</a:t>
            </a:r>
            <a:r>
              <a:rPr lang="zh-CN" altLang="en-US" sz="2800" b="1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温度</a:t>
            </a: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、</a:t>
            </a:r>
            <a:r>
              <a:rPr lang="zh-CN" altLang="en-US" sz="2800" b="1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质量</a:t>
            </a: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、</a:t>
            </a:r>
            <a:r>
              <a:rPr lang="zh-CN" altLang="en-US" sz="2800" b="1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状态</a:t>
            </a:r>
            <a:r>
              <a:rPr lang="zh-CN" altLang="en-US" sz="2800" b="1">
                <a:latin typeface="楷体_GB2312" panose="02010609030101010101" pitchFamily="49" charset="-122"/>
                <a:ea typeface="楷体_GB2312" panose="02010609030101010101" pitchFamily="49" charset="-122"/>
              </a:rPr>
              <a:t>有关。</a:t>
            </a:r>
            <a:endParaRPr lang="zh-CN" altLang="en-US" sz="28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2279650" y="1557338"/>
            <a:ext cx="2952750" cy="64516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b="1" dirty="0" smtClean="0">
                <a:latin typeface="Times New Roman" panose="02020603050405020304" pitchFamily="18" charset="0"/>
                <a:ea typeface="黑体" panose="02010609060101010101" pitchFamily="2" charset="-122"/>
              </a:rPr>
              <a:t>一、内能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3" grpId="0"/>
      <p:bldP spid="9224" grpId="0"/>
      <p:bldP spid="9225" grpId="0"/>
      <p:bldP spid="9226" grpId="0"/>
      <p:bldP spid="92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992313" y="2205038"/>
            <a:ext cx="7272337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关于热传递：</a:t>
            </a:r>
            <a:endParaRPr lang="zh-CN" altLang="en-US" sz="3200" b="1">
              <a:solidFill>
                <a:srgbClr val="FF33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992313" y="3068638"/>
            <a:ext cx="7056437" cy="27997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32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、发生的条件：</a:t>
            </a:r>
            <a:endParaRPr lang="zh-CN" altLang="en-US" sz="32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32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、传递的方向：</a:t>
            </a:r>
            <a:endParaRPr lang="zh-CN" altLang="en-US" sz="32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32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、传递的结果：</a:t>
            </a:r>
            <a:endParaRPr lang="zh-CN" altLang="en-US" sz="32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楷体_GB2312" panose="02010609030101010101" pitchFamily="49" charset="-122"/>
                <a:ea typeface="楷体_GB2312" panose="02010609030101010101" pitchFamily="49" charset="-122"/>
              </a:rPr>
              <a:t>4</a:t>
            </a:r>
            <a:r>
              <a:rPr lang="zh-CN" altLang="en-US" sz="32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、传递的是什么：</a:t>
            </a:r>
            <a:endParaRPr lang="zh-CN" altLang="en-US" sz="32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087938" y="3068638"/>
            <a:ext cx="4681537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chemeClr val="accent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存在温度差</a:t>
            </a:r>
            <a:endParaRPr lang="zh-CN" altLang="en-US" sz="3200" b="1">
              <a:solidFill>
                <a:schemeClr val="accent2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159375" y="3860800"/>
            <a:ext cx="4681538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chemeClr val="accent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高温到低温</a:t>
            </a:r>
            <a:endParaRPr lang="zh-CN" altLang="en-US" sz="3200" b="1">
              <a:solidFill>
                <a:schemeClr val="accent2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159375" y="4581525"/>
            <a:ext cx="4681538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chemeClr val="accent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温度相同</a:t>
            </a:r>
            <a:endParaRPr lang="zh-CN" altLang="en-US" sz="3200" b="1">
              <a:solidFill>
                <a:schemeClr val="accent2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2" name="Group 7"/>
          <p:cNvGrpSpPr/>
          <p:nvPr/>
        </p:nvGrpSpPr>
        <p:grpSpPr bwMode="auto">
          <a:xfrm>
            <a:off x="5448300" y="5229225"/>
            <a:ext cx="4681538" cy="584201"/>
            <a:chOff x="2426" y="2296"/>
            <a:chExt cx="2949" cy="368"/>
          </a:xfrm>
        </p:grpSpPr>
        <p:sp>
          <p:nvSpPr>
            <p:cNvPr id="13321" name="Text Box 8"/>
            <p:cNvSpPr txBox="1">
              <a:spLocks noChangeArrowheads="1"/>
            </p:cNvSpPr>
            <p:nvPr/>
          </p:nvSpPr>
          <p:spPr bwMode="auto">
            <a:xfrm>
              <a:off x="2426" y="2296"/>
              <a:ext cx="2949" cy="3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zh-CN" altLang="en-US" sz="3200" b="1">
                  <a:solidFill>
                    <a:schemeClr val="accent2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内能     热量</a:t>
              </a:r>
              <a:endParaRPr lang="zh-CN" altLang="en-US" sz="3200" b="1">
                <a:solidFill>
                  <a:schemeClr val="accent2"/>
                </a:solidFill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13322" name="AutoShape 9"/>
            <p:cNvSpPr>
              <a:spLocks noChangeArrowheads="1"/>
            </p:cNvSpPr>
            <p:nvPr/>
          </p:nvSpPr>
          <p:spPr bwMode="auto">
            <a:xfrm>
              <a:off x="3152" y="2432"/>
              <a:ext cx="454" cy="91"/>
            </a:xfrm>
            <a:prstGeom prst="rightArrow">
              <a:avLst>
                <a:gd name="adj1" fmla="val 50000"/>
                <a:gd name="adj2" fmla="val 1247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</p:grp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524000" y="1196975"/>
            <a:ext cx="91440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latin typeface="黑体" panose="02010609060101010101" pitchFamily="2" charset="-122"/>
                <a:ea typeface="黑体" panose="02010609060101010101" pitchFamily="2" charset="-122"/>
              </a:rPr>
              <a:t>二、改变物体内能的一种方式</a:t>
            </a:r>
            <a:r>
              <a:rPr lang="en-US" altLang="zh-CN" sz="3600" b="1">
                <a:latin typeface="Arial" panose="020B0604020202020204" pitchFamily="34" charset="0"/>
                <a:ea typeface="黑体" panose="02010609060101010101" pitchFamily="2" charset="-122"/>
              </a:rPr>
              <a:t>——</a:t>
            </a:r>
            <a:r>
              <a:rPr lang="zh-CN" altLang="en-US" sz="3600" b="1">
                <a:latin typeface="黑体" panose="02010609060101010101" pitchFamily="2" charset="-122"/>
                <a:ea typeface="黑体" panose="02010609060101010101" pitchFamily="2" charset="-122"/>
              </a:rPr>
              <a:t>热传递</a:t>
            </a:r>
            <a:endParaRPr lang="zh-CN" altLang="en-US" sz="36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126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126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126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126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127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/>
      <p:bldP spid="11268" grpId="0"/>
      <p:bldP spid="11269" grpId="0"/>
      <p:bldP spid="11270" grpId="0"/>
      <p:bldP spid="112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135188" y="981075"/>
            <a:ext cx="7308850" cy="181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物理学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中，把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物体在热传递过程中</a:t>
            </a:r>
            <a:r>
              <a:rPr lang="zh-CN" altLang="en-US" sz="28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转移能量的多少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叫做热量</a:t>
            </a: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(heat</a:t>
            </a:r>
            <a:r>
              <a:rPr lang="en-US" altLang="zh-CN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)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，用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符号</a:t>
            </a:r>
            <a:r>
              <a:rPr lang="en-US" altLang="zh-CN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Q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表示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。热量的单位与能量的单位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相同，也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是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焦耳，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即焦</a:t>
            </a: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(J)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en-US" altLang="zh-CN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524000" y="3068638"/>
            <a:ext cx="91440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zh-CN" altLang="zh-CN" sz="36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6038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公式" r:id="rId1" imgW="114300" imgH="215900" progId="Equation.3">
                  <p:embed/>
                </p:oleObj>
              </mc:Choice>
              <mc:Fallback>
                <p:oleObj name="公式" r:id="rId1" imgW="114300" imgH="2159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8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1919288" y="3284538"/>
            <a:ext cx="5761037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zh-CN" altLang="zh-CN">
              <a:latin typeface="Arial" panose="020B0604020202020204" pitchFamily="34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262188" y="3081338"/>
            <a:ext cx="705485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关于热量：</a:t>
            </a:r>
            <a:endParaRPr lang="zh-CN" altLang="en-US" sz="3200" b="1">
              <a:solidFill>
                <a:srgbClr val="FF33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279650" y="3644900"/>
            <a:ext cx="7056438" cy="2676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chemeClr val="accent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1</a:t>
            </a:r>
            <a:r>
              <a:rPr lang="zh-CN" altLang="en-US" sz="2800" b="1" dirty="0">
                <a:solidFill>
                  <a:schemeClr val="accent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、热量是一个过程量。</a:t>
            </a:r>
            <a:endParaRPr lang="zh-CN" altLang="en-US" sz="2800" b="1" dirty="0">
              <a:solidFill>
                <a:schemeClr val="accent2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chemeClr val="accent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2800" b="1" dirty="0">
                <a:solidFill>
                  <a:schemeClr val="accent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、只能说物体吸收（或放出）了多少</a:t>
            </a:r>
            <a:r>
              <a:rPr lang="zh-CN" altLang="en-US" sz="2800" b="1" dirty="0" smtClean="0">
                <a:solidFill>
                  <a:schemeClr val="accent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热量， </a:t>
            </a:r>
            <a:r>
              <a:rPr lang="zh-CN" altLang="en-US" sz="2800" b="1" dirty="0">
                <a:solidFill>
                  <a:schemeClr val="accent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不能说物体具（含）有多少热量。</a:t>
            </a:r>
            <a:endParaRPr lang="zh-CN" altLang="en-US" sz="2800" b="1" dirty="0">
              <a:solidFill>
                <a:schemeClr val="accent2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chemeClr val="accent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3</a:t>
            </a:r>
            <a:r>
              <a:rPr lang="zh-CN" altLang="en-US" sz="2800" b="1" dirty="0">
                <a:solidFill>
                  <a:schemeClr val="accent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、在只有热传递这一种方式的情况</a:t>
            </a:r>
            <a:r>
              <a:rPr lang="zh-CN" altLang="en-US" sz="2800" b="1" dirty="0" smtClean="0">
                <a:solidFill>
                  <a:schemeClr val="accent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下，物体</a:t>
            </a:r>
            <a:r>
              <a:rPr lang="zh-CN" altLang="en-US" sz="2800" b="1" dirty="0">
                <a:solidFill>
                  <a:schemeClr val="accent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吸收热量内能增加。</a:t>
            </a:r>
            <a:endParaRPr lang="zh-CN" altLang="en-US" sz="2800" b="1" dirty="0">
              <a:solidFill>
                <a:schemeClr val="accent2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056" name="Text Box 9"/>
          <p:cNvSpPr txBox="1">
            <a:spLocks noChangeArrowheads="1"/>
          </p:cNvSpPr>
          <p:nvPr/>
        </p:nvSpPr>
        <p:spPr bwMode="auto">
          <a:xfrm>
            <a:off x="2208213" y="260350"/>
            <a:ext cx="2952750" cy="64516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b="1" dirty="0" smtClean="0">
                <a:latin typeface="Times New Roman" panose="02020603050405020304" pitchFamily="18" charset="0"/>
                <a:ea typeface="黑体" panose="02010609060101010101" pitchFamily="2" charset="-122"/>
              </a:rPr>
              <a:t>三、热量</a:t>
            </a:r>
            <a:endParaRPr lang="zh-CN" altLang="en-US" sz="36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33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/>
      <p:bldP spid="13320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063750" y="981075"/>
            <a:ext cx="7740650" cy="29997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实验表明：物体在吸热或放热的过程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中，物体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的质量越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大，它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的比热容越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大，温度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的变化越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大，物体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吸收或放出的热量就越多。设物体的比热容为</a:t>
            </a:r>
            <a:r>
              <a:rPr lang="en-US" altLang="zh-CN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c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，质量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为</a:t>
            </a:r>
            <a:r>
              <a:rPr lang="en-US" altLang="zh-CN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m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，初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温度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为</a:t>
            </a:r>
            <a:r>
              <a:rPr lang="en-US" altLang="zh-CN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t</a:t>
            </a:r>
            <a:r>
              <a:rPr lang="en-US" altLang="zh-CN" sz="2800" b="1" baseline="-25000" dirty="0" smtClean="0">
                <a:latin typeface="黑体" panose="02010609060101010101" pitchFamily="2" charset="-122"/>
                <a:ea typeface="黑体" panose="02010609060101010101" pitchFamily="2" charset="-122"/>
              </a:rPr>
              <a:t>0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，末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温度为</a:t>
            </a:r>
            <a:r>
              <a:rPr lang="en-US" altLang="zh-CN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t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en-US" altLang="zh-CN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/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当物体温度升高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时，所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吸收的热量为</a:t>
            </a:r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2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14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790950" y="3355975"/>
            <a:ext cx="3673475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Ｑ</a:t>
            </a:r>
            <a:r>
              <a:rPr lang="zh-CN" altLang="en-US" sz="3600" b="1" baseline="-25000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吸</a:t>
            </a:r>
            <a:r>
              <a:rPr lang="zh-CN" altLang="en-US" sz="36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＝</a:t>
            </a: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cm(t-t</a:t>
            </a:r>
            <a:r>
              <a:rPr lang="en-US" altLang="zh-CN" sz="3600" b="1" baseline="-25000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0</a:t>
            </a: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)</a:t>
            </a:r>
            <a:endParaRPr lang="en-US" altLang="zh-CN" sz="3600" b="1" dirty="0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3600" b="1" dirty="0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601913" y="4292600"/>
            <a:ext cx="651827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当物体温度降低</a:t>
            </a:r>
            <a:r>
              <a:rPr lang="zh-CN" altLang="en-US" sz="28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时，所</a:t>
            </a: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放出的热量为： </a:t>
            </a:r>
            <a:endParaRPr lang="zh-CN" altLang="en-US" sz="2800" b="1" dirty="0">
              <a:solidFill>
                <a:srgbClr val="FF33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803650" y="5013325"/>
            <a:ext cx="5113338" cy="106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Ｑ</a:t>
            </a:r>
            <a:r>
              <a:rPr lang="zh-CN" altLang="en-US" sz="3600" b="1" baseline="-2500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放</a:t>
            </a:r>
            <a:r>
              <a:rPr lang="zh-CN" altLang="en-US" sz="36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＝</a:t>
            </a:r>
            <a:r>
              <a:rPr lang="en-US" altLang="zh-CN" sz="36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cm(t</a:t>
            </a:r>
            <a:r>
              <a:rPr lang="en-US" altLang="zh-CN" sz="3600" b="1" baseline="-2500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0</a:t>
            </a:r>
            <a:r>
              <a:rPr lang="en-US" altLang="zh-CN" sz="36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-t)</a:t>
            </a:r>
            <a:endParaRPr lang="en-US" altLang="zh-CN" sz="36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1433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434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/>
      <p:bldP spid="14340" grpId="0"/>
      <p:bldP spid="14341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4">
      <a:majorFont>
        <a:latin typeface="Times New Roman"/>
        <a:ea typeface="楷体"/>
        <a:cs typeface=""/>
      </a:majorFont>
      <a:minorFont>
        <a:latin typeface="Times New Roman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4479</Words>
  <Application>WPS 演示</Application>
  <PresentationFormat>宽屏</PresentationFormat>
  <Paragraphs>485</Paragraphs>
  <Slides>34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50" baseType="lpstr">
      <vt:lpstr>Arial</vt:lpstr>
      <vt:lpstr>宋体</vt:lpstr>
      <vt:lpstr>Wingdings</vt:lpstr>
      <vt:lpstr>Wingdings</vt:lpstr>
      <vt:lpstr>微软雅黑</vt:lpstr>
      <vt:lpstr>Calibri</vt:lpstr>
      <vt:lpstr>Arial Unicode MS</vt:lpstr>
      <vt:lpstr>Verdana</vt:lpstr>
      <vt:lpstr>Times New Roman</vt:lpstr>
      <vt:lpstr>楷体</vt:lpstr>
      <vt:lpstr>黑体</vt:lpstr>
      <vt:lpstr>楷体_GB2312</vt:lpstr>
      <vt:lpstr>华文新魏</vt:lpstr>
      <vt:lpstr>Office 主题​​</vt:lpstr>
      <vt:lpstr>主题1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物质的比热容</vt:lpstr>
      <vt:lpstr>PowerPoint 演示文稿</vt:lpstr>
      <vt:lpstr>汽油机主要部件</vt:lpstr>
      <vt:lpstr>汽油机的一个工作循环</vt:lpstr>
      <vt:lpstr>汽油机完成一个循环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150</cp:revision>
  <dcterms:created xsi:type="dcterms:W3CDTF">2019-06-19T02:08:00Z</dcterms:created>
  <dcterms:modified xsi:type="dcterms:W3CDTF">2022-07-29T00:21:46Z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2052-11.1.0.11875</vt:lpwstr>
  </property>
  <property fmtid="{D5CDD505-2E9C-101B-9397-08002B2CF9AE}" pid="3" name="ICV">
    <vt:lpwstr>38B3601A1CB04E49883259D875590848</vt:lpwstr>
  </property>
</Properties>
</file>