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6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6E013A-1F17-44CB-9315-88744D563551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image" Target="../media/image4.png"/><Relationship Id="rId7" Type="http://schemas.openxmlformats.org/officeDocument/2006/relationships/oleObject" Target="../embeddings/oleObject5.bin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3" Type="http://schemas.openxmlformats.org/officeDocument/2006/relationships/oleObject" Target="../embeddings/oleObject4.bin"/><Relationship Id="rId2" Type="http://schemas.openxmlformats.org/officeDocument/2006/relationships/image" Target="../media/image7.png"/><Relationship Id="rId10" Type="http://schemas.openxmlformats.org/officeDocument/2006/relationships/vmlDrawing" Target="../drawings/vmlDrawing3.vml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14"/>
          <p:cNvSpPr txBox="1"/>
          <p:nvPr/>
        </p:nvSpPr>
        <p:spPr>
          <a:xfrm>
            <a:off x="4583113" y="1916113"/>
            <a:ext cx="307149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8000" b="1" dirty="0">
                <a:solidFill>
                  <a:srgbClr val="0000FF"/>
                </a:solidFill>
              </a:rPr>
              <a:t>电   阻</a:t>
            </a:r>
            <a:endParaRPr lang="zh-CN" altLang="en-US" sz="8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208213" y="620713"/>
            <a:ext cx="2592388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试验结论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idx="1"/>
          </p:nvPr>
        </p:nvSpPr>
        <p:spPr>
          <a:xfrm>
            <a:off x="1981200" y="1600200"/>
            <a:ext cx="8435975" cy="47815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在材料、横截面积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相同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的情况下，导体的电阻跟长度有关，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长度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越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长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，电阻越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大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在材料、长度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相同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的情况下，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导体的电阻跟横截面积有关，横截面积越大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，电阻越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小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在长度、横截面积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相同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的情况下，导体的电阻跟材料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有关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4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4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4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charRg st="3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4">
                                            <p:txEl>
                                              <p:charRg st="3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4">
                                            <p:txEl>
                                              <p:charRg st="3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4">
                                            <p:txEl>
                                              <p:charRg st="3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charRg st="76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174">
                                            <p:txEl>
                                              <p:charRg st="76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174">
                                            <p:txEl>
                                              <p:charRg st="76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174">
                                            <p:txEl>
                                              <p:charRg st="76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6383338" y="3952875"/>
          <a:ext cx="3779837" cy="290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4200525" imgH="3228975" progId="Paint.Picture">
                  <p:embed/>
                </p:oleObj>
              </mc:Choice>
              <mc:Fallback>
                <p:oleObj name="" r:id="rId1" imgW="4200525" imgH="3228975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383338" y="3952875"/>
                        <a:ext cx="3779837" cy="2905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Text Box 3"/>
          <p:cNvSpPr txBox="1"/>
          <p:nvPr/>
        </p:nvSpPr>
        <p:spPr>
          <a:xfrm>
            <a:off x="1847850" y="476250"/>
            <a:ext cx="80645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itchFamily="2" charset="-122"/>
              </a:rPr>
              <a:t>结论</a:t>
            </a:r>
            <a:r>
              <a:rPr lang="zh-CN" altLang="en-US" sz="4400" b="1" dirty="0">
                <a:latin typeface="Times New Roman" panose="02020603050405020304" pitchFamily="18" charset="0"/>
                <a:ea typeface="华文新魏" pitchFamily="2" charset="-122"/>
              </a:rPr>
              <a:t>：电阻大小还跟</a:t>
            </a:r>
            <a:r>
              <a:rPr lang="zh-CN" altLang="en-US" sz="4400" b="1" dirty="0">
                <a:solidFill>
                  <a:srgbClr val="3618A4"/>
                </a:solidFill>
                <a:latin typeface="Times New Roman" panose="02020603050405020304" pitchFamily="18" charset="0"/>
                <a:ea typeface="华文新魏" pitchFamily="2" charset="-122"/>
              </a:rPr>
              <a:t>温度</a:t>
            </a:r>
            <a:r>
              <a:rPr lang="zh-CN" altLang="en-US" sz="4400" b="1" dirty="0">
                <a:latin typeface="Times New Roman" panose="02020603050405020304" pitchFamily="18" charset="0"/>
                <a:ea typeface="华文新魏" pitchFamily="2" charset="-122"/>
              </a:rPr>
              <a:t>有关。</a:t>
            </a:r>
            <a:endParaRPr lang="zh-CN" altLang="en-US" sz="44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1774825" y="1700213"/>
            <a:ext cx="847725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对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大多数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导体来说，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温度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越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高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，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电阻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越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大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．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但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也有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少数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导体，电阻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随温度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的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升高</a:t>
            </a:r>
            <a:r>
              <a:rPr lang="zh-CN" altLang="en-US" sz="4000" b="1" dirty="0">
                <a:solidFill>
                  <a:srgbClr val="111111"/>
                </a:solidFill>
                <a:latin typeface="Times New Roman" panose="02020603050405020304" pitchFamily="18" charset="0"/>
                <a:ea typeface="华文行楷" pitchFamily="2" charset="-122"/>
              </a:rPr>
              <a:t>而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  <a:ea typeface="华文行楷" pitchFamily="2" charset="-122"/>
              </a:rPr>
              <a:t>减小</a:t>
            </a:r>
            <a:r>
              <a:rPr lang="zh-CN" altLang="en-US" sz="40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．</a:t>
            </a:r>
            <a:endParaRPr lang="zh-CN" altLang="en-US" sz="4000" b="1" dirty="0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992313" y="620713"/>
            <a:ext cx="64801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二、影响电阻大小的因素</a:t>
            </a:r>
            <a:endParaRPr kumimoji="0" lang="zh-CN" altLang="en-US" sz="44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24113" y="1773238"/>
            <a:ext cx="7488238" cy="230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电阻的大小与导体的</a:t>
            </a:r>
            <a:r>
              <a:rPr kumimoji="0" lang="zh-CN" altLang="zh-CN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长度、横截面积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和</a:t>
            </a:r>
            <a:r>
              <a:rPr kumimoji="0" lang="zh-CN" altLang="zh-CN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材料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的性质有关，还与导体的</a:t>
            </a:r>
            <a:r>
              <a:rPr kumimoji="0" lang="zh-CN" altLang="zh-CN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温度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有关。电阻是导体本身的一种性质。与</a:t>
            </a:r>
            <a:r>
              <a:rPr kumimoji="0" lang="zh-CN" altLang="zh-CN" sz="3600" b="1" kern="1200" cap="none" spc="0" normalizeH="0" baseline="0" noProof="0" dirty="0"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电压、电流无关</a:t>
            </a:r>
            <a:r>
              <a:rPr kumimoji="0" lang="zh-CN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。</a:t>
            </a:r>
            <a:endParaRPr kumimoji="0" lang="zh-CN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06" name="Group 2"/>
          <p:cNvGraphicFramePr>
            <a:graphicFrameLocks noGrp="1"/>
          </p:cNvGraphicFramePr>
          <p:nvPr/>
        </p:nvGraphicFramePr>
        <p:xfrm>
          <a:off x="1981200" y="1106488"/>
          <a:ext cx="8153400" cy="5217795"/>
        </p:xfrm>
        <a:graphic>
          <a:graphicData uri="http://schemas.openxmlformats.org/drawingml/2006/table">
            <a:tbl>
              <a:tblPr/>
              <a:tblGrid>
                <a:gridCol w="5181600"/>
                <a:gridCol w="2971800"/>
              </a:tblGrid>
              <a:tr h="690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导    线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电    阻（欧）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银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铜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5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铝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9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钨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锰铜（铜、锰、镍的合金）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4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镍铬合金（镍、铬、铁、锰的合金）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5" name="Text Box 31"/>
          <p:cNvSpPr txBox="1"/>
          <p:nvPr/>
        </p:nvSpPr>
        <p:spPr>
          <a:xfrm>
            <a:off x="8305800" y="1828800"/>
            <a:ext cx="10668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0.016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6" name="Text Box 32"/>
          <p:cNvSpPr txBox="1"/>
          <p:nvPr/>
        </p:nvSpPr>
        <p:spPr>
          <a:xfrm>
            <a:off x="8305800" y="25908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0.017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7" name="Text Box 33"/>
          <p:cNvSpPr txBox="1"/>
          <p:nvPr/>
        </p:nvSpPr>
        <p:spPr>
          <a:xfrm>
            <a:off x="8305800" y="32004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0.027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8" name="Text Box 34"/>
          <p:cNvSpPr txBox="1"/>
          <p:nvPr/>
        </p:nvSpPr>
        <p:spPr>
          <a:xfrm>
            <a:off x="8305800" y="38100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0.052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39" name="Text Box 35"/>
          <p:cNvSpPr txBox="1"/>
          <p:nvPr/>
        </p:nvSpPr>
        <p:spPr>
          <a:xfrm>
            <a:off x="8305800" y="44958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0.096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0" name="Text Box 36"/>
          <p:cNvSpPr txBox="1"/>
          <p:nvPr/>
        </p:nvSpPr>
        <p:spPr>
          <a:xfrm>
            <a:off x="8305800" y="51816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0.44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1" name="Text Box 37"/>
          <p:cNvSpPr txBox="1"/>
          <p:nvPr/>
        </p:nvSpPr>
        <p:spPr>
          <a:xfrm>
            <a:off x="8458200" y="5791200"/>
            <a:ext cx="121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1.1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2057400" y="381000"/>
            <a:ext cx="830580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一些导线在</a:t>
            </a:r>
            <a:r>
              <a:rPr kumimoji="1" lang="en-US" altLang="zh-CN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20℃</a:t>
            </a:r>
            <a:r>
              <a:rPr kumimoji="1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时的电阻值（长</a:t>
            </a:r>
            <a:r>
              <a:rPr kumimoji="1" lang="en-US" altLang="zh-CN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1m</a:t>
            </a:r>
            <a:r>
              <a:rPr kumimoji="1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，横截面</a:t>
            </a:r>
            <a:r>
              <a:rPr kumimoji="1" lang="en-US" altLang="zh-CN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1mm</a:t>
            </a:r>
            <a:r>
              <a:rPr kumimoji="1" lang="en-US" altLang="zh-CN" sz="2800" kern="1200" cap="none" spc="0" normalizeH="0" baseline="3000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1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</a:t>
            </a:r>
            <a:endParaRPr kumimoji="1" lang="zh-CN" altLang="en-US" sz="2800" kern="1200" cap="none" spc="0" normalizeH="0" baseline="0" noProof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5" grpId="0"/>
      <p:bldP spid="21536" grpId="0"/>
      <p:bldP spid="21537" grpId="0"/>
      <p:bldP spid="21538" grpId="0"/>
      <p:bldP spid="21539" grpId="0"/>
      <p:bldP spid="21540" grpId="0"/>
      <p:bldP spid="215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3024188" cy="792163"/>
          </a:xfrm>
          <a:solidFill>
            <a:srgbClr val="E2C5FF"/>
          </a:solidFill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方正姚体" pitchFamily="2" charset="-122"/>
                <a:cs typeface="+mj-cs"/>
              </a:rPr>
              <a:t>几个特殊值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方正姚体" pitchFamily="2" charset="-122"/>
              <a:cs typeface="+mj-cs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295400"/>
            <a:ext cx="8664575" cy="50863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1.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实验室用的连接导线的电阻很小，常用的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1m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长的铜导线，阻值小于百分之几欧，通常可以</a:t>
            </a:r>
            <a:r>
              <a:rPr kumimoji="0" lang="zh-CN" alt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忽略不计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2.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电流表的电阻很小，近似情况下可看作等于</a:t>
            </a:r>
            <a:r>
              <a:rPr kumimoji="0" lang="zh-CN" alt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零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3.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电压表的电阻很大，近似情况下看作</a:t>
            </a:r>
            <a:r>
              <a:rPr kumimoji="0" lang="zh-CN" alt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无限大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4.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人体的电阻约为几十千欧至几千千欧。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5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rPr>
              <a:t>手电筒的小灯泡其灯丝电阻为几欧到几十欧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603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5603">
                                            <p:txEl>
                                              <p:charRg st="48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5603">
                                            <p:txEl>
                                              <p:charRg st="72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5603">
                                            <p:txEl>
                                              <p:charRg st="95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5603">
                                            <p:txEl>
                                              <p:charRg st="115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847850" y="260350"/>
            <a:ext cx="3024188" cy="792163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方正姚体" pitchFamily="2" charset="-122"/>
                <a:cs typeface="+mn-cs"/>
              </a:rPr>
              <a:t>反馈练习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1524000" y="1206500"/>
            <a:ext cx="9144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4400" b="1" dirty="0">
                <a:latin typeface="隶书" pitchFamily="49" charset="-122"/>
                <a:ea typeface="隶书" pitchFamily="49" charset="-122"/>
              </a:rPr>
              <a:t>、 </a:t>
            </a: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0.2M</a:t>
            </a:r>
            <a:r>
              <a:rPr lang="en-US" altLang="zh-CN" sz="4000" b="1" dirty="0">
                <a:latin typeface="隶书" pitchFamily="49" charset="-122"/>
                <a:ea typeface="隶书" pitchFamily="49" charset="-122"/>
              </a:rPr>
              <a:t>Ω</a:t>
            </a: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=_______</a:t>
            </a:r>
            <a:r>
              <a:rPr lang="en-US" altLang="zh-CN" sz="4000" b="1" dirty="0">
                <a:latin typeface="隶书" pitchFamily="49" charset="-122"/>
                <a:ea typeface="隶书" pitchFamily="49" charset="-122"/>
              </a:rPr>
              <a:t>Ω</a:t>
            </a:r>
            <a:r>
              <a:rPr lang="en-US" altLang="zh-CN" sz="4400" b="1" dirty="0">
                <a:latin typeface="隶书" pitchFamily="49" charset="-122"/>
                <a:ea typeface="隶书" pitchFamily="49" charset="-122"/>
              </a:rPr>
              <a:t>=______K</a:t>
            </a:r>
            <a:r>
              <a:rPr lang="en-US" altLang="zh-CN" sz="4000" b="1" dirty="0">
                <a:latin typeface="隶书" pitchFamily="49" charset="-122"/>
                <a:ea typeface="隶书" pitchFamily="49" charset="-122"/>
              </a:rPr>
              <a:t>Ω</a:t>
            </a:r>
            <a:endParaRPr lang="en-US" altLang="zh-CN" sz="4000" b="1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4800600" y="1268413"/>
            <a:ext cx="2438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2×10</a:t>
            </a:r>
            <a:r>
              <a:rPr lang="en-US" altLang="zh-CN" sz="4000" b="1" baseline="30000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endParaRPr lang="en-US" altLang="zh-CN" sz="4000" b="1" baseline="30000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7" name="Text Box 7"/>
          <p:cNvSpPr txBox="1"/>
          <p:nvPr/>
        </p:nvSpPr>
        <p:spPr>
          <a:xfrm>
            <a:off x="7680325" y="1287463"/>
            <a:ext cx="1295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solidFill>
                  <a:srgbClr val="CC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200</a:t>
            </a:r>
            <a:endParaRPr lang="en-US" altLang="zh-CN" sz="4000" b="1" dirty="0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487488" y="2060575"/>
            <a:ext cx="9220200" cy="1445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</a:t>
            </a:r>
            <a:r>
              <a:rPr kumimoji="1" lang="zh-CN" altLang="en-US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、两条粗细相同，电阻相等的铜导线和镍铬合金线的长度是（  ）</a:t>
            </a:r>
            <a:endParaRPr kumimoji="1" lang="zh-CN" altLang="en-US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74825" y="3573463"/>
            <a:ext cx="9296400" cy="178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A.</a:t>
            </a:r>
            <a:r>
              <a:rPr kumimoji="1" lang="zh-CN" altLang="en-US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铜导线长些   </a:t>
            </a:r>
            <a:r>
              <a:rPr kumimoji="1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B.</a:t>
            </a:r>
            <a:r>
              <a:rPr kumimoji="1" lang="zh-CN" altLang="en-US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镍铬合金长些  </a:t>
            </a:r>
            <a:endParaRPr kumimoji="1" lang="zh-CN" altLang="en-US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C.</a:t>
            </a:r>
            <a:r>
              <a:rPr kumimoji="1" lang="zh-CN" altLang="en-US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一样长    </a:t>
            </a:r>
            <a:r>
              <a:rPr kumimoji="1" lang="en-US" altLang="zh-CN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D.</a:t>
            </a:r>
            <a:r>
              <a:rPr kumimoji="1" lang="zh-CN" altLang="en-US" sz="4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无法确定</a:t>
            </a:r>
            <a:endParaRPr kumimoji="1" lang="zh-CN" altLang="en-US" sz="4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15370" name="Text Box 10"/>
          <p:cNvSpPr txBox="1"/>
          <p:nvPr/>
        </p:nvSpPr>
        <p:spPr>
          <a:xfrm>
            <a:off x="8101013" y="2737168"/>
            <a:ext cx="1143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 dirty="0">
                <a:solidFill>
                  <a:srgbClr val="CC0000"/>
                </a:solidFill>
                <a:latin typeface="Tahoma" panose="020B0604030504040204" pitchFamily="34" charset="0"/>
              </a:rPr>
              <a:t>A</a:t>
            </a:r>
            <a:endParaRPr lang="en-US" altLang="zh-CN" sz="4400" b="1" dirty="0">
              <a:solidFill>
                <a:srgbClr val="CC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"/>
                                        <p:tgtEl>
                                          <p:spTgt spid="1536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"/>
                                        <p:tgtEl>
                                          <p:spTgt spid="1536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"/>
                                        <p:tgtEl>
                                          <p:spTgt spid="153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 build="p"/>
      <p:bldP spid="15367" grpId="0" build="p"/>
      <p:bldP spid="15368" grpId="0" bldLvl="0" animBg="1"/>
      <p:bldP spid="15369" grpId="0" bldLvl="0" animBg="1"/>
      <p:bldP spid="1537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063750" y="1704975"/>
            <a:ext cx="8353425" cy="304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3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、有两条粗细相同、材料相同的导线，一条长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20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厘米，另一条长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1.3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米，哪条导线电阻大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,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为什么？</a:t>
            </a:r>
            <a:endParaRPr kumimoji="1" lang="zh-CN" altLang="en-US" sz="48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847850" y="260350"/>
            <a:ext cx="3024188" cy="792163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方正姚体" pitchFamily="2" charset="-122"/>
                <a:cs typeface="+mn-cs"/>
              </a:rPr>
              <a:t>反馈练习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847850" y="260350"/>
            <a:ext cx="3024188" cy="792163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方正姚体" pitchFamily="2" charset="-122"/>
                <a:cs typeface="+mn-cs"/>
              </a:rPr>
              <a:t>反馈练习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847850" y="1557338"/>
            <a:ext cx="8712200" cy="304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4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、有两条长度相等、材料相同的导线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,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一条横截面积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0.4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厘米</a:t>
            </a:r>
            <a:r>
              <a:rPr kumimoji="1" lang="en-US" altLang="zh-CN" sz="4800" kern="1200" cap="none" spc="0" normalizeH="0" baseline="3000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另一条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毫米</a:t>
            </a:r>
            <a:r>
              <a:rPr kumimoji="1" lang="en-US" altLang="zh-CN" sz="4800" kern="1200" cap="none" spc="0" normalizeH="0" baseline="3000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2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,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哪条导线电阻大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,</a:t>
            </a:r>
            <a:r>
              <a:rPr kumimoji="1" lang="zh-CN" altLang="en-US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为什么</a:t>
            </a:r>
            <a:r>
              <a:rPr kumimoji="1" lang="en-US" altLang="zh-CN" sz="4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?</a:t>
            </a:r>
            <a:endParaRPr kumimoji="1" lang="en-US" altLang="zh-CN" sz="48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847850" y="260350"/>
            <a:ext cx="3024188" cy="792163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方正姚体" pitchFamily="2" charset="-122"/>
                <a:cs typeface="+mn-cs"/>
              </a:rPr>
              <a:t>反馈练习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992313" y="1484313"/>
            <a:ext cx="8567738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5</a:t>
            </a:r>
            <a:r>
              <a:rPr kumimoji="1" lang="zh-CN" altLang="en-US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、</a:t>
            </a:r>
            <a:r>
              <a:rPr kumimoji="1" lang="zh-CN" altLang="en-US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itchFamily="49" charset="-122"/>
                <a:cs typeface="+mn-cs"/>
              </a:rPr>
              <a:t>“</a:t>
            </a:r>
            <a:r>
              <a:rPr kumimoji="1" lang="zh-CN" altLang="en-US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铜导线比铁导线的电阻小</a:t>
            </a:r>
            <a:r>
              <a:rPr kumimoji="1" lang="en-US" altLang="zh-CN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.</a:t>
            </a:r>
            <a:r>
              <a:rPr kumimoji="1" lang="en-US" altLang="zh-CN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itchFamily="49" charset="-122"/>
                <a:cs typeface="+mn-cs"/>
              </a:rPr>
              <a:t>”</a:t>
            </a:r>
            <a:r>
              <a:rPr kumimoji="1" lang="zh-CN" altLang="en-US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这种说法对吗</a:t>
            </a:r>
            <a:r>
              <a:rPr kumimoji="1" lang="en-US" altLang="zh-CN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?</a:t>
            </a:r>
            <a:r>
              <a:rPr kumimoji="1" lang="zh-CN" altLang="en-US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应该怎么说</a:t>
            </a:r>
            <a:r>
              <a:rPr kumimoji="1" lang="en-US" altLang="zh-CN" sz="54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?</a:t>
            </a:r>
            <a:endParaRPr kumimoji="1" lang="en-US" altLang="zh-CN" sz="54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5016500" y="1160463"/>
            <a:ext cx="5508625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舞台灯光的亮度需要调节</a:t>
            </a:r>
            <a:r>
              <a:rPr kumimoji="0" lang="zh-CN" altLang="en-US" sz="3200" b="1" kern="1200" cap="none" spc="0" normalizeH="0" baseline="0" noProof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，收音机</a:t>
            </a:r>
            <a:r>
              <a:rPr kumimoji="0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的音量需要调节</a:t>
            </a:r>
            <a:r>
              <a:rPr kumimoji="0" lang="zh-CN" altLang="en-US" sz="3200" b="1" kern="1200" cap="none" spc="0" normalizeH="0" baseline="0" noProof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，电扇</a:t>
            </a:r>
            <a:r>
              <a:rPr kumimoji="0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的转速也需要调节</a:t>
            </a:r>
            <a:r>
              <a:rPr kumimoji="0" lang="en-US" altLang="zh-CN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……</a:t>
            </a:r>
            <a:endParaRPr kumimoji="0" lang="en-US" altLang="zh-CN" sz="32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1631950" y="188913"/>
            <a:ext cx="3384550" cy="1944688"/>
          </a:xfrm>
          <a:prstGeom prst="cloudCallout">
            <a:avLst>
              <a:gd name="adj1" fmla="val 69699"/>
              <a:gd name="adj2" fmla="val -23306"/>
            </a:avLst>
          </a:prstGeom>
          <a:solidFill>
            <a:srgbClr val="E2C5FF"/>
          </a:solidFill>
          <a:ln w="9525">
            <a:solidFill>
              <a:srgbClr val="80008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你知道这些是如何实现的吗？？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640013" y="4076700"/>
            <a:ext cx="6769100" cy="132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是通过改变电路中电流大小来实现的</a:t>
            </a:r>
            <a:endParaRPr kumimoji="0" lang="zh-CN" altLang="en-US" sz="32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电路中电流大小是如何变化的？</a:t>
            </a:r>
            <a:endParaRPr kumimoji="0" lang="zh-CN" altLang="en-US" sz="32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992313" y="476250"/>
            <a:ext cx="1584325" cy="706755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活动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1</a:t>
            </a:r>
            <a:endParaRPr kumimoji="0" lang="en-US" altLang="zh-CN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008438" y="476250"/>
            <a:ext cx="575945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姚体" pitchFamily="2" charset="-122"/>
                <a:cs typeface="+mn-cs"/>
              </a:rPr>
              <a:t>探究改变电路总电流的大小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063750" y="1557338"/>
            <a:ext cx="4321175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试验器材与电路图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grpSp>
        <p:nvGrpSpPr>
          <p:cNvPr id="4129" name="Group 33"/>
          <p:cNvGrpSpPr/>
          <p:nvPr/>
        </p:nvGrpSpPr>
        <p:grpSpPr>
          <a:xfrm>
            <a:off x="5545138" y="1712913"/>
            <a:ext cx="4751387" cy="2579687"/>
            <a:chOff x="2533" y="1079"/>
            <a:chExt cx="2993" cy="1625"/>
          </a:xfrm>
        </p:grpSpPr>
        <p:pic>
          <p:nvPicPr>
            <p:cNvPr id="6152" name="Picture 8"/>
            <p:cNvPicPr>
              <a:picLocks noChangeAspect="1"/>
            </p:cNvPicPr>
            <p:nvPr/>
          </p:nvPicPr>
          <p:blipFill>
            <a:blip r:embed="rId1">
              <a:lum contrast="100000"/>
            </a:blip>
            <a:srcRect l="9000" t="64667" r="85001" b="28667"/>
            <a:stretch>
              <a:fillRect/>
            </a:stretch>
          </p:blipFill>
          <p:spPr>
            <a:xfrm>
              <a:off x="4785" y="2205"/>
              <a:ext cx="578" cy="48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53" name="Picture 9"/>
            <p:cNvPicPr>
              <a:picLocks noChangeAspect="1"/>
            </p:cNvPicPr>
            <p:nvPr/>
          </p:nvPicPr>
          <p:blipFill>
            <a:blip r:embed="rId2">
              <a:lum contrast="24000"/>
            </a:blip>
            <a:srcRect l="53000" t="59334" r="35001" b="27333"/>
            <a:stretch>
              <a:fillRect/>
            </a:stretch>
          </p:blipFill>
          <p:spPr>
            <a:xfrm>
              <a:off x="4876" y="1525"/>
              <a:ext cx="642" cy="454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6154" name="Group 11"/>
            <p:cNvGrpSpPr/>
            <p:nvPr/>
          </p:nvGrpSpPr>
          <p:grpSpPr>
            <a:xfrm>
              <a:off x="2562" y="1570"/>
              <a:ext cx="756" cy="620"/>
              <a:chOff x="4032" y="2352"/>
              <a:chExt cx="1200" cy="1000"/>
            </a:xfrm>
          </p:grpSpPr>
          <p:graphicFrame>
            <p:nvGraphicFramePr>
              <p:cNvPr id="6168" name="Object 12"/>
              <p:cNvGraphicFramePr>
                <a:graphicFrameLocks noChangeAspect="1"/>
              </p:cNvGraphicFramePr>
              <p:nvPr/>
            </p:nvGraphicFramePr>
            <p:xfrm>
              <a:off x="4032" y="2352"/>
              <a:ext cx="1200" cy="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" r:id="rId3" imgW="1057275" imgH="904875" progId="MSPhotoEd.3">
                      <p:embed/>
                    </p:oleObj>
                  </mc:Choice>
                  <mc:Fallback>
                    <p:oleObj name="" r:id="rId3" imgW="1057275" imgH="904875" progId="MSPhotoEd.3">
                      <p:embed/>
                      <p:pic>
                        <p:nvPicPr>
                          <p:cNvPr id="0" name="图片 3075"/>
                          <p:cNvPicPr/>
                          <p:nvPr/>
                        </p:nvPicPr>
                        <p:blipFill>
                          <a:blip r:embed="rId4"/>
                          <a:srcRect l="12500" t="14604" r="12500" b="12373"/>
                          <a:stretch>
                            <a:fillRect/>
                          </a:stretch>
                        </p:blipFill>
                        <p:spPr>
                          <a:xfrm>
                            <a:off x="4032" y="2352"/>
                            <a:ext cx="1200" cy="100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69" name="Oval 13"/>
              <p:cNvSpPr/>
              <p:nvPr/>
            </p:nvSpPr>
            <p:spPr>
              <a:xfrm>
                <a:off x="4944" y="2784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6170" name="Text Box 14"/>
              <p:cNvSpPr txBox="1"/>
              <p:nvPr/>
            </p:nvSpPr>
            <p:spPr>
              <a:xfrm>
                <a:off x="4753" y="2630"/>
                <a:ext cx="431" cy="7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4000" dirty="0">
                    <a:latin typeface="Times New Roman" panose="02020603050405020304" pitchFamily="18" charset="0"/>
                  </a:rPr>
                  <a:t>-</a:t>
                </a:r>
                <a:endParaRPr lang="en-US" altLang="zh-CN" sz="40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155" name="Group 25"/>
            <p:cNvGrpSpPr/>
            <p:nvPr/>
          </p:nvGrpSpPr>
          <p:grpSpPr>
            <a:xfrm>
              <a:off x="3787" y="1117"/>
              <a:ext cx="499" cy="331"/>
              <a:chOff x="2448" y="1590"/>
              <a:chExt cx="499" cy="331"/>
            </a:xfrm>
          </p:grpSpPr>
          <p:pic>
            <p:nvPicPr>
              <p:cNvPr id="6166" name="Picture 10" descr="未标题-1 副本"/>
              <p:cNvPicPr>
                <a:picLocks noChangeAspect="1"/>
              </p:cNvPicPr>
              <p:nvPr/>
            </p:nvPicPr>
            <p:blipFill>
              <a:blip r:embed="rId5">
                <a:lum contrast="42000"/>
              </a:blip>
              <a:stretch>
                <a:fillRect/>
              </a:stretch>
            </p:blipFill>
            <p:spPr>
              <a:xfrm>
                <a:off x="2448" y="1590"/>
                <a:ext cx="188" cy="33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67" name="Picture 15" descr="未标题-1 副本"/>
              <p:cNvPicPr>
                <a:picLocks noChangeAspect="1"/>
              </p:cNvPicPr>
              <p:nvPr/>
            </p:nvPicPr>
            <p:blipFill>
              <a:blip r:embed="rId5">
                <a:lum contrast="42000"/>
              </a:blip>
              <a:stretch>
                <a:fillRect/>
              </a:stretch>
            </p:blipFill>
            <p:spPr>
              <a:xfrm>
                <a:off x="2759" y="1590"/>
                <a:ext cx="188" cy="331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156" name="Group 26"/>
            <p:cNvGrpSpPr/>
            <p:nvPr/>
          </p:nvGrpSpPr>
          <p:grpSpPr>
            <a:xfrm>
              <a:off x="3016" y="2523"/>
              <a:ext cx="1172" cy="110"/>
              <a:chOff x="1020" y="3099"/>
              <a:chExt cx="1172" cy="110"/>
            </a:xfrm>
          </p:grpSpPr>
          <p:sp>
            <p:nvSpPr>
              <p:cNvPr id="6163" name="Line 16"/>
              <p:cNvSpPr/>
              <p:nvPr/>
            </p:nvSpPr>
            <p:spPr>
              <a:xfrm>
                <a:off x="1134" y="3172"/>
                <a:ext cx="982" cy="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64" name="Oval 23"/>
              <p:cNvSpPr/>
              <p:nvPr/>
            </p:nvSpPr>
            <p:spPr>
              <a:xfrm>
                <a:off x="1020" y="3099"/>
                <a:ext cx="114" cy="110"/>
              </a:xfrm>
              <a:prstGeom prst="ellipse">
                <a:avLst/>
              </a:prstGeom>
              <a:solidFill>
                <a:schemeClr val="bg1"/>
              </a:solidFill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  <p:sp>
            <p:nvSpPr>
              <p:cNvPr id="6165" name="Oval 24"/>
              <p:cNvSpPr/>
              <p:nvPr/>
            </p:nvSpPr>
            <p:spPr>
              <a:xfrm>
                <a:off x="2079" y="3099"/>
                <a:ext cx="113" cy="110"/>
              </a:xfrm>
              <a:prstGeom prst="ellipse">
                <a:avLst/>
              </a:prstGeom>
              <a:solidFill>
                <a:schemeClr val="bg1"/>
              </a:solidFill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</p:grpSp>
        <p:sp>
          <p:nvSpPr>
            <p:cNvPr id="6157" name="Freeform 27"/>
            <p:cNvSpPr/>
            <p:nvPr/>
          </p:nvSpPr>
          <p:spPr>
            <a:xfrm>
              <a:off x="3878" y="1079"/>
              <a:ext cx="272" cy="506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136" y="38"/>
                </a:cxn>
                <a:cxn ang="0">
                  <a:pos x="136" y="265"/>
                </a:cxn>
                <a:cxn ang="0">
                  <a:pos x="181" y="491"/>
                </a:cxn>
                <a:cxn ang="0">
                  <a:pos x="272" y="355"/>
                </a:cxn>
              </a:cxnLst>
              <a:pathLst>
                <a:path w="272" h="506">
                  <a:moveTo>
                    <a:pt x="0" y="38"/>
                  </a:moveTo>
                  <a:cubicBezTo>
                    <a:pt x="56" y="19"/>
                    <a:pt x="113" y="0"/>
                    <a:pt x="136" y="38"/>
                  </a:cubicBezTo>
                  <a:cubicBezTo>
                    <a:pt x="159" y="76"/>
                    <a:pt x="129" y="190"/>
                    <a:pt x="136" y="265"/>
                  </a:cubicBezTo>
                  <a:cubicBezTo>
                    <a:pt x="143" y="340"/>
                    <a:pt x="158" y="476"/>
                    <a:pt x="181" y="491"/>
                  </a:cubicBezTo>
                  <a:cubicBezTo>
                    <a:pt x="204" y="506"/>
                    <a:pt x="238" y="430"/>
                    <a:pt x="272" y="355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8" name="Freeform 28"/>
            <p:cNvSpPr/>
            <p:nvPr/>
          </p:nvSpPr>
          <p:spPr>
            <a:xfrm>
              <a:off x="2533" y="1427"/>
              <a:ext cx="1300" cy="597"/>
            </a:xfrm>
            <a:custGeom>
              <a:avLst/>
              <a:gdLst/>
              <a:ahLst/>
              <a:cxnLst>
                <a:cxn ang="0">
                  <a:pos x="1300" y="7"/>
                </a:cxn>
                <a:cxn ang="0">
                  <a:pos x="166" y="98"/>
                </a:cxn>
                <a:cxn ang="0">
                  <a:pos x="302" y="597"/>
                </a:cxn>
              </a:cxnLst>
              <a:pathLst>
                <a:path w="1300" h="597">
                  <a:moveTo>
                    <a:pt x="1300" y="7"/>
                  </a:moveTo>
                  <a:cubicBezTo>
                    <a:pt x="816" y="3"/>
                    <a:pt x="332" y="0"/>
                    <a:pt x="166" y="98"/>
                  </a:cubicBezTo>
                  <a:cubicBezTo>
                    <a:pt x="0" y="196"/>
                    <a:pt x="151" y="396"/>
                    <a:pt x="302" y="597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9" name="Freeform 29"/>
            <p:cNvSpPr/>
            <p:nvPr/>
          </p:nvSpPr>
          <p:spPr>
            <a:xfrm>
              <a:off x="2797" y="1979"/>
              <a:ext cx="326" cy="635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8" y="362"/>
                </a:cxn>
                <a:cxn ang="0">
                  <a:pos x="280" y="635"/>
                </a:cxn>
              </a:cxnLst>
              <a:pathLst>
                <a:path w="326" h="635">
                  <a:moveTo>
                    <a:pt x="326" y="0"/>
                  </a:moveTo>
                  <a:cubicBezTo>
                    <a:pt x="171" y="128"/>
                    <a:pt x="16" y="256"/>
                    <a:pt x="8" y="362"/>
                  </a:cubicBezTo>
                  <a:cubicBezTo>
                    <a:pt x="0" y="468"/>
                    <a:pt x="140" y="551"/>
                    <a:pt x="280" y="635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0" name="Freeform 30"/>
            <p:cNvSpPr/>
            <p:nvPr/>
          </p:nvSpPr>
          <p:spPr>
            <a:xfrm>
              <a:off x="4150" y="2568"/>
              <a:ext cx="726" cy="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136"/>
                </a:cxn>
                <a:cxn ang="0">
                  <a:pos x="726" y="0"/>
                </a:cxn>
              </a:cxnLst>
              <a:pathLst>
                <a:path w="726" h="136">
                  <a:moveTo>
                    <a:pt x="0" y="0"/>
                  </a:moveTo>
                  <a:cubicBezTo>
                    <a:pt x="143" y="68"/>
                    <a:pt x="287" y="136"/>
                    <a:pt x="408" y="136"/>
                  </a:cubicBezTo>
                  <a:cubicBezTo>
                    <a:pt x="529" y="136"/>
                    <a:pt x="627" y="68"/>
                    <a:pt x="726" y="0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1" name="Freeform 31"/>
            <p:cNvSpPr/>
            <p:nvPr/>
          </p:nvSpPr>
          <p:spPr>
            <a:xfrm>
              <a:off x="5284" y="1797"/>
              <a:ext cx="242" cy="817"/>
            </a:xfrm>
            <a:custGeom>
              <a:avLst/>
              <a:gdLst/>
              <a:ahLst/>
              <a:cxnLst>
                <a:cxn ang="0">
                  <a:pos x="0" y="817"/>
                </a:cxn>
                <a:cxn ang="0">
                  <a:pos x="227" y="318"/>
                </a:cxn>
                <a:cxn ang="0">
                  <a:pos x="91" y="0"/>
                </a:cxn>
              </a:cxnLst>
              <a:pathLst>
                <a:path w="242" h="817">
                  <a:moveTo>
                    <a:pt x="0" y="817"/>
                  </a:moveTo>
                  <a:cubicBezTo>
                    <a:pt x="106" y="635"/>
                    <a:pt x="212" y="454"/>
                    <a:pt x="227" y="318"/>
                  </a:cubicBezTo>
                  <a:cubicBezTo>
                    <a:pt x="242" y="182"/>
                    <a:pt x="166" y="91"/>
                    <a:pt x="91" y="0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2" name="Freeform 32"/>
            <p:cNvSpPr/>
            <p:nvPr/>
          </p:nvSpPr>
          <p:spPr>
            <a:xfrm>
              <a:off x="4195" y="1087"/>
              <a:ext cx="817" cy="710"/>
            </a:xfrm>
            <a:custGeom>
              <a:avLst/>
              <a:gdLst/>
              <a:ahLst/>
              <a:cxnLst>
                <a:cxn ang="0">
                  <a:pos x="817" y="710"/>
                </a:cxn>
                <a:cxn ang="0">
                  <a:pos x="499" y="211"/>
                </a:cxn>
                <a:cxn ang="0">
                  <a:pos x="182" y="30"/>
                </a:cxn>
                <a:cxn ang="0">
                  <a:pos x="0" y="30"/>
                </a:cxn>
              </a:cxnLst>
              <a:pathLst>
                <a:path w="817" h="710">
                  <a:moveTo>
                    <a:pt x="817" y="710"/>
                  </a:moveTo>
                  <a:cubicBezTo>
                    <a:pt x="711" y="517"/>
                    <a:pt x="605" y="324"/>
                    <a:pt x="499" y="211"/>
                  </a:cubicBezTo>
                  <a:cubicBezTo>
                    <a:pt x="393" y="98"/>
                    <a:pt x="265" y="60"/>
                    <a:pt x="182" y="30"/>
                  </a:cubicBezTo>
                  <a:cubicBezTo>
                    <a:pt x="99" y="0"/>
                    <a:pt x="49" y="15"/>
                    <a:pt x="0" y="30"/>
                  </a:cubicBezTo>
                </a:path>
              </a:pathLst>
            </a:custGeom>
            <a:noFill/>
            <a:ln w="381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2208213" y="3789363"/>
            <a:ext cx="1511300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思考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2782888" y="4724400"/>
            <a:ext cx="7705725" cy="147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1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、通过什么看电流的大小？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2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、能有几种方法改变电流大小？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>
                                            <p:txEl>
                                              <p:charRg st="14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ldLvl="0" animBg="1"/>
      <p:bldP spid="413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79650" y="620713"/>
            <a:ext cx="2232025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归纳总结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279650" y="1628775"/>
            <a:ext cx="7704138" cy="470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1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、电路中接入</a:t>
            </a:r>
            <a:r>
              <a:rPr kumimoji="0" lang="zh-CN" altLang="en-US" sz="4000" b="1" kern="1200" cap="none" spc="0" normalizeH="0" baseline="0" noProof="0"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同一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导体时，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_____________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，即改变导体两端的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______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可以改变电路中电流的大小。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2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、保持电路两端电压</a:t>
            </a:r>
            <a:r>
              <a:rPr kumimoji="0" lang="zh-CN" altLang="en-US" sz="4000" b="1" kern="1200" cap="none" spc="0" normalizeH="0" baseline="0" noProof="0">
                <a:solidFill>
                  <a:srgbClr val="3618A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相同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时，改变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___________________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，可以改变电路中电流的大小。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351088" y="2282825"/>
            <a:ext cx="3673475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改变电池的节数</a:t>
            </a:r>
            <a:endParaRPr kumimoji="0" lang="zh-CN" altLang="en-US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990850" y="2898775"/>
            <a:ext cx="1439863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电压</a:t>
            </a:r>
            <a:endParaRPr kumimoji="0" lang="zh-CN" altLang="en-US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711450" y="5013325"/>
            <a:ext cx="5545138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改变连接在电路中的导体</a:t>
            </a:r>
            <a:endParaRPr kumimoji="0" lang="zh-CN" altLang="en-US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charRg st="5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>
                                            <p:txEl>
                                              <p:charRg st="5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>
                                            <p:txEl>
                                              <p:charRg st="55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ldLvl="0" animBg="1"/>
      <p:bldP spid="5127" grpId="0" bldLvl="0" animBg="1"/>
      <p:bldP spid="512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idx="1"/>
          </p:nvPr>
        </p:nvSpPr>
        <p:spPr>
          <a:xfrm>
            <a:off x="1752600" y="457200"/>
            <a:ext cx="8686800" cy="1143000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b="1" dirty="0">
                <a:ea typeface="黑体" panose="02010609060101010101" pitchFamily="2" charset="-122"/>
              </a:rPr>
              <a:t>       </a:t>
            </a:r>
            <a:endParaRPr lang="en-US" altLang="zh-CN" b="1" dirty="0">
              <a:ea typeface="黑体" panose="02010609060101010101" pitchFamily="2" charset="-122"/>
            </a:endParaRP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351088" y="2492375"/>
          <a:ext cx="77724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10868025" imgH="5772150" progId="MSPhotoEd.3">
                  <p:embed/>
                </p:oleObj>
              </mc:Choice>
              <mc:Fallback>
                <p:oleObj name="" r:id="rId1" imgW="10868025" imgH="5772150" progId="MSPhotoEd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51088" y="2492375"/>
                        <a:ext cx="7772400" cy="3810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AutoShape 4"/>
          <p:cNvSpPr/>
          <p:nvPr/>
        </p:nvSpPr>
        <p:spPr>
          <a:xfrm>
            <a:off x="1828800" y="0"/>
            <a:ext cx="7939088" cy="2514600"/>
          </a:xfrm>
          <a:prstGeom prst="cloudCallout">
            <a:avLst>
              <a:gd name="adj1" fmla="val 25764"/>
              <a:gd name="adj2" fmla="val 98611"/>
            </a:avLst>
          </a:prstGeom>
          <a:solidFill>
            <a:srgbClr val="E2C5FF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4000" b="1" dirty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4000" b="1" dirty="0">
                <a:latin typeface="华文新魏" pitchFamily="2" charset="-122"/>
                <a:ea typeface="华文新魏" pitchFamily="2" charset="-122"/>
              </a:rPr>
              <a:t>为什么电压</a:t>
            </a:r>
            <a:r>
              <a:rPr lang="zh-CN" altLang="en-US" sz="4000" b="1" dirty="0">
                <a:solidFill>
                  <a:srgbClr val="3618A4"/>
                </a:solidFill>
                <a:latin typeface="华文新魏" pitchFamily="2" charset="-122"/>
                <a:ea typeface="华文新魏" pitchFamily="2" charset="-122"/>
              </a:rPr>
              <a:t>相同</a:t>
            </a:r>
            <a:r>
              <a:rPr lang="zh-CN" altLang="en-US" sz="4000" b="1" dirty="0">
                <a:latin typeface="华文新魏" pitchFamily="2" charset="-122"/>
                <a:ea typeface="华文新魏" pitchFamily="2" charset="-122"/>
              </a:rPr>
              <a:t>时，选用不同的导体，电路中的电流不同呢？</a:t>
            </a:r>
            <a:endParaRPr lang="zh-CN" altLang="en-US" sz="4000" b="1" dirty="0">
              <a:latin typeface="华文新魏" pitchFamily="2" charset="-122"/>
              <a:ea typeface="华文新魏" pitchFamily="2" charset="-122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endParaRPr lang="en-US" altLang="zh-CN" b="1" u="sng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648075" y="4581525"/>
            <a:ext cx="4537075" cy="132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导体对电流的阻碍作用不同。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nimBg="1"/>
      <p:bldP spid="92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027238" y="260350"/>
            <a:ext cx="54006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一、电阻概念的建立</a:t>
            </a:r>
            <a:endParaRPr kumimoji="0" lang="zh-CN" altLang="en-US" sz="44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051050" y="1303338"/>
            <a:ext cx="295275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1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、概念：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051050" y="2225675"/>
            <a:ext cx="8077200" cy="175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物理学中用</a:t>
            </a: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电阻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表示导体对电流的阻碍作用，导体的电阻</a:t>
            </a: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越大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，它对电流的阻碍作用就</a:t>
            </a: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越大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。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nimBg="1"/>
      <p:bldP spid="6149" grpId="0" bldLvl="0" animBg="1"/>
      <p:bldP spid="615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135188" y="620713"/>
            <a:ext cx="54006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一、电阻概念的建立</a:t>
            </a:r>
            <a:endParaRPr kumimoji="0" lang="zh-CN" altLang="en-US" sz="44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63750" y="1557338"/>
            <a:ext cx="467995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2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、电阻的符号：</a:t>
            </a:r>
            <a:r>
              <a:rPr kumimoji="0" lang="en-US" altLang="zh-CN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R</a:t>
            </a: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 </a:t>
            </a:r>
            <a:endParaRPr kumimoji="0" lang="en-US" altLang="zh-CN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063750" y="2205038"/>
            <a:ext cx="568960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3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、电路中符号：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grpSp>
        <p:nvGrpSpPr>
          <p:cNvPr id="11269" name="Group 5"/>
          <p:cNvGrpSpPr/>
          <p:nvPr/>
        </p:nvGrpSpPr>
        <p:grpSpPr>
          <a:xfrm>
            <a:off x="5600383" y="2370773"/>
            <a:ext cx="3124200" cy="882650"/>
            <a:chOff x="2835" y="3657"/>
            <a:chExt cx="1968" cy="556"/>
          </a:xfrm>
        </p:grpSpPr>
        <p:grpSp>
          <p:nvGrpSpPr>
            <p:cNvPr id="10250" name="Group 6"/>
            <p:cNvGrpSpPr/>
            <p:nvPr/>
          </p:nvGrpSpPr>
          <p:grpSpPr>
            <a:xfrm>
              <a:off x="2835" y="3657"/>
              <a:ext cx="1968" cy="192"/>
              <a:chOff x="1296" y="3216"/>
              <a:chExt cx="1968" cy="192"/>
            </a:xfrm>
          </p:grpSpPr>
          <p:sp>
            <p:nvSpPr>
              <p:cNvPr id="10252" name="Line 7"/>
              <p:cNvSpPr/>
              <p:nvPr/>
            </p:nvSpPr>
            <p:spPr>
              <a:xfrm>
                <a:off x="1296" y="3312"/>
                <a:ext cx="1968" cy="0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253" name="Rectangle 8"/>
              <p:cNvSpPr/>
              <p:nvPr/>
            </p:nvSpPr>
            <p:spPr>
              <a:xfrm>
                <a:off x="2016" y="3216"/>
                <a:ext cx="576" cy="192"/>
              </a:xfrm>
              <a:prstGeom prst="rect">
                <a:avLst/>
              </a:prstGeom>
              <a:solidFill>
                <a:schemeClr val="bg1"/>
              </a:solidFill>
              <a:ln w="38100" cap="flat" cmpd="sng">
                <a:solidFill>
                  <a:srgbClr val="FF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1800" dirty="0"/>
              </a:p>
            </p:txBody>
          </p:sp>
        </p:grpSp>
        <p:sp>
          <p:nvSpPr>
            <p:cNvPr id="10251" name="Rectangle 9"/>
            <p:cNvSpPr/>
            <p:nvPr/>
          </p:nvSpPr>
          <p:spPr>
            <a:xfrm>
              <a:off x="3742" y="3884"/>
              <a:ext cx="277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R</a:t>
              </a:r>
              <a:endParaRPr lang="en-US" altLang="zh-CN" sz="28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063750" y="3284538"/>
            <a:ext cx="568960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4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、电阻的单位：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08213" y="3867150"/>
            <a:ext cx="6048375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欧姆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，简称</a:t>
            </a: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欧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，符号为 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“</a:t>
            </a:r>
            <a:r>
              <a:rPr kumimoji="0" lang="en-US" altLang="zh-CN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Ω</a:t>
            </a: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”</a:t>
            </a:r>
            <a:endParaRPr kumimoji="0" lang="en-US" altLang="zh-CN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063750" y="4587875"/>
            <a:ext cx="568960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5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、常用单位：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919288" y="5229225"/>
            <a:ext cx="6337300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kΩ</a:t>
            </a:r>
            <a:r>
              <a:rPr kumimoji="0" lang="en-US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（千欧）， </a:t>
            </a:r>
            <a:r>
              <a:rPr kumimoji="0" lang="en-US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MΩ</a:t>
            </a:r>
            <a:r>
              <a:rPr kumimoji="0" lang="en-US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（ 兆欧 ）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nimBg="1"/>
      <p:bldP spid="11268" grpId="0" bldLvl="0" animBg="1"/>
      <p:bldP spid="11274" grpId="0" bldLvl="0" animBg="1"/>
      <p:bldP spid="11275" grpId="0" bldLvl="0" animBg="1"/>
      <p:bldP spid="11276" grpId="0" bldLvl="0" animBg="1"/>
      <p:bldP spid="1127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08213" y="404813"/>
            <a:ext cx="1800225" cy="706755"/>
          </a:xfrm>
          <a:prstGeom prst="rect">
            <a:avLst/>
          </a:prstGeom>
          <a:solidFill>
            <a:srgbClr val="E2C5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活动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方正姚体" pitchFamily="2" charset="-122"/>
                <a:ea typeface="方正姚体" pitchFamily="2" charset="-122"/>
                <a:cs typeface="+mn-cs"/>
              </a:rPr>
              <a:t>2</a:t>
            </a:r>
            <a:endParaRPr kumimoji="0" lang="en-US" altLang="zh-CN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方正姚体" pitchFamily="2" charset="-122"/>
              <a:ea typeface="方正姚体" pitchFamily="2" charset="-122"/>
              <a:cs typeface="+mn-cs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008438" y="476250"/>
            <a:ext cx="6408738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方正姚体" pitchFamily="2" charset="-122"/>
                <a:cs typeface="+mn-cs"/>
              </a:rPr>
              <a:t>探究影响导体电阻大小的因素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方正姚体" pitchFamily="2" charset="-122"/>
              <a:cs typeface="+mn-cs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135188" y="1557338"/>
            <a:ext cx="1944688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猜一猜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367213" y="1557338"/>
            <a:ext cx="6265863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说出你的猜想和依据！！！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135188" y="2492375"/>
            <a:ext cx="1944688" cy="70675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algn="ctr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思考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535113" y="3194050"/>
            <a:ext cx="9145588" cy="313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1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、在试验中如何将导体的电阻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“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显示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”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出来？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2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、根据猜想你需要怎样的一些导线？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3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、你还需要哪些试验器材？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4</a:t>
            </a: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新魏" pitchFamily="2" charset="-122"/>
                <a:ea typeface="华文新魏" pitchFamily="2" charset="-122"/>
                <a:cs typeface="+mn-cs"/>
              </a:rPr>
              <a:t>、会连接试验的电路吗？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820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820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820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201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201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201">
                                            <p:txEl>
                                              <p:charRg st="2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201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201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201">
                                            <p:txEl>
                                              <p:charRg st="4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54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8201">
                                            <p:txEl>
                                              <p:charRg st="54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8201">
                                            <p:txEl>
                                              <p:charRg st="54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8201">
                                            <p:txEl>
                                              <p:charRg st="54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ldLvl="0" animBg="1"/>
      <p:bldP spid="820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1600200" y="133350"/>
          <a:ext cx="25146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3771900" imgH="2933700" progId="MSPhotoEd.3">
                  <p:embed/>
                </p:oleObj>
              </mc:Choice>
              <mc:Fallback>
                <p:oleObj name="" r:id="rId1" imgW="3771900" imgH="2933700" progId="MSPhotoEd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>
                        <a:lum contrast="12000"/>
                      </a:blip>
                      <a:srcRect l="8081" t="7793" r="29738" b="16884"/>
                      <a:stretch>
                        <a:fillRect/>
                      </a:stretch>
                    </p:blipFill>
                    <p:spPr>
                      <a:xfrm>
                        <a:off x="1600200" y="133350"/>
                        <a:ext cx="2514600" cy="2590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4191000" y="1352550"/>
          <a:ext cx="64008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6686550" imgH="1219200" progId="MSPhotoEd.3">
                  <p:embed/>
                </p:oleObj>
              </mc:Choice>
              <mc:Fallback>
                <p:oleObj name="" r:id="rId3" imgW="6686550" imgH="1219200" progId="MSPhotoEd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rcRect l="1163" t="9091" r="2325" b="4546"/>
                      <a:stretch>
                        <a:fillRect/>
                      </a:stretch>
                    </p:blipFill>
                    <p:spPr>
                      <a:xfrm>
                        <a:off x="4191000" y="1352550"/>
                        <a:ext cx="6400800" cy="144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Line 4"/>
          <p:cNvSpPr/>
          <p:nvPr/>
        </p:nvSpPr>
        <p:spPr>
          <a:xfrm>
            <a:off x="4395788" y="1701800"/>
            <a:ext cx="2859087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3" name="Line 5"/>
          <p:cNvSpPr/>
          <p:nvPr/>
        </p:nvSpPr>
        <p:spPr>
          <a:xfrm>
            <a:off x="4395788" y="1952625"/>
            <a:ext cx="6043612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4" name="Line 6"/>
          <p:cNvSpPr/>
          <p:nvPr/>
        </p:nvSpPr>
        <p:spPr>
          <a:xfrm>
            <a:off x="4395788" y="2203450"/>
            <a:ext cx="2859087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>
            <a:off x="4456113" y="2454275"/>
            <a:ext cx="2798762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2296" name="Picture 8"/>
          <p:cNvPicPr>
            <a:picLocks noChangeAspect="1"/>
          </p:cNvPicPr>
          <p:nvPr/>
        </p:nvPicPr>
        <p:blipFill>
          <a:blip r:embed="rId5"/>
          <a:srcRect l="53000" t="59334" r="35001" b="27333"/>
          <a:stretch>
            <a:fillRect/>
          </a:stretch>
        </p:blipFill>
        <p:spPr>
          <a:xfrm>
            <a:off x="4876800" y="5619750"/>
            <a:ext cx="1600200" cy="1162050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12297" name="Picture 9" descr="未标题-1 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600" y="4400550"/>
            <a:ext cx="590550" cy="1066800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12298" name="Picture 10" descr="未标题-1 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4800" y="4400550"/>
            <a:ext cx="555625" cy="1066800"/>
          </a:xfrm>
          <a:prstGeom prst="rect">
            <a:avLst/>
          </a:prstGeom>
          <a:noFill/>
          <a:ln w="38100">
            <a:noFill/>
          </a:ln>
        </p:spPr>
      </p:pic>
      <p:grpSp>
        <p:nvGrpSpPr>
          <p:cNvPr id="12299" name="Group 11"/>
          <p:cNvGrpSpPr/>
          <p:nvPr/>
        </p:nvGrpSpPr>
        <p:grpSpPr>
          <a:xfrm>
            <a:off x="2438400" y="4400550"/>
            <a:ext cx="1524000" cy="1282700"/>
            <a:chOff x="4032" y="2352"/>
            <a:chExt cx="1200" cy="1000"/>
          </a:xfrm>
        </p:grpSpPr>
        <p:graphicFrame>
          <p:nvGraphicFramePr>
            <p:cNvPr id="12329" name="Object 12"/>
            <p:cNvGraphicFramePr>
              <a:graphicFrameLocks noChangeAspect="1"/>
            </p:cNvGraphicFramePr>
            <p:nvPr/>
          </p:nvGraphicFramePr>
          <p:xfrm>
            <a:off x="4032" y="2352"/>
            <a:ext cx="1200" cy="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7" imgW="1057275" imgH="904875" progId="MSPhotoEd.3">
                    <p:embed/>
                  </p:oleObj>
                </mc:Choice>
                <mc:Fallback>
                  <p:oleObj name="" r:id="rId7" imgW="1057275" imgH="904875" progId="MSPhotoEd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8"/>
                        <a:srcRect l="12500" t="14604" r="12500" b="12373"/>
                        <a:stretch>
                          <a:fillRect/>
                        </a:stretch>
                      </p:blipFill>
                      <p:spPr>
                        <a:xfrm>
                          <a:off x="4032" y="2352"/>
                          <a:ext cx="1200" cy="10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30" name="Oval 13"/>
            <p:cNvSpPr/>
            <p:nvPr/>
          </p:nvSpPr>
          <p:spPr>
            <a:xfrm>
              <a:off x="4944" y="2784"/>
              <a:ext cx="144" cy="14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12331" name="Text Box 14"/>
            <p:cNvSpPr txBox="1"/>
            <p:nvPr/>
          </p:nvSpPr>
          <p:spPr>
            <a:xfrm>
              <a:off x="4752" y="2630"/>
              <a:ext cx="433" cy="551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4000" dirty="0">
                  <a:latin typeface="Times New Roman" panose="02020603050405020304" pitchFamily="18" charset="0"/>
                </a:rPr>
                <a:t>-</a:t>
              </a:r>
              <a:endParaRPr lang="en-US" altLang="zh-CN" sz="40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12300" name="Picture 15" descr="未标题-1 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3000" y="4400550"/>
            <a:ext cx="555625" cy="106680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12301" name="Line 16"/>
          <p:cNvSpPr/>
          <p:nvPr/>
        </p:nvSpPr>
        <p:spPr>
          <a:xfrm flipV="1">
            <a:off x="7391400" y="3943350"/>
            <a:ext cx="0" cy="533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2" name="Line 17"/>
          <p:cNvSpPr/>
          <p:nvPr/>
        </p:nvSpPr>
        <p:spPr>
          <a:xfrm>
            <a:off x="7391400" y="3943350"/>
            <a:ext cx="3810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3" name="Line 18"/>
          <p:cNvSpPr/>
          <p:nvPr/>
        </p:nvSpPr>
        <p:spPr>
          <a:xfrm>
            <a:off x="7772400" y="3943350"/>
            <a:ext cx="0" cy="2057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4" name="Line 19"/>
          <p:cNvSpPr/>
          <p:nvPr/>
        </p:nvSpPr>
        <p:spPr>
          <a:xfrm>
            <a:off x="7772400" y="6000750"/>
            <a:ext cx="4572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5" name="Line 20"/>
          <p:cNvSpPr/>
          <p:nvPr/>
        </p:nvSpPr>
        <p:spPr>
          <a:xfrm flipV="1">
            <a:off x="8229600" y="5391150"/>
            <a:ext cx="0" cy="609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6" name="Line 21"/>
          <p:cNvSpPr/>
          <p:nvPr/>
        </p:nvSpPr>
        <p:spPr>
          <a:xfrm flipV="1">
            <a:off x="8229600" y="3943350"/>
            <a:ext cx="0" cy="4572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7" name="Line 22"/>
          <p:cNvSpPr/>
          <p:nvPr/>
        </p:nvSpPr>
        <p:spPr>
          <a:xfrm>
            <a:off x="8229600" y="3943350"/>
            <a:ext cx="3810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8" name="Line 23"/>
          <p:cNvSpPr/>
          <p:nvPr/>
        </p:nvSpPr>
        <p:spPr>
          <a:xfrm>
            <a:off x="8610600" y="3943350"/>
            <a:ext cx="0" cy="2057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9" name="Line 24"/>
          <p:cNvSpPr/>
          <p:nvPr/>
        </p:nvSpPr>
        <p:spPr>
          <a:xfrm>
            <a:off x="8610600" y="6000750"/>
            <a:ext cx="4572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0" name="Line 25"/>
          <p:cNvSpPr/>
          <p:nvPr/>
        </p:nvSpPr>
        <p:spPr>
          <a:xfrm flipV="1">
            <a:off x="9067800" y="5467350"/>
            <a:ext cx="0" cy="533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1" name="Line 26"/>
          <p:cNvSpPr/>
          <p:nvPr/>
        </p:nvSpPr>
        <p:spPr>
          <a:xfrm flipV="1">
            <a:off x="8991600" y="3943350"/>
            <a:ext cx="0" cy="533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2" name="Line 27"/>
          <p:cNvSpPr/>
          <p:nvPr/>
        </p:nvSpPr>
        <p:spPr>
          <a:xfrm>
            <a:off x="7391400" y="5467350"/>
            <a:ext cx="0" cy="9144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3" name="Line 28"/>
          <p:cNvSpPr/>
          <p:nvPr/>
        </p:nvSpPr>
        <p:spPr>
          <a:xfrm>
            <a:off x="6096000" y="6381750"/>
            <a:ext cx="12954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4" name="Line 29"/>
          <p:cNvSpPr/>
          <p:nvPr/>
        </p:nvSpPr>
        <p:spPr>
          <a:xfrm flipH="1">
            <a:off x="3581400" y="6381750"/>
            <a:ext cx="16764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5" name="Line 30"/>
          <p:cNvSpPr/>
          <p:nvPr/>
        </p:nvSpPr>
        <p:spPr>
          <a:xfrm flipV="1">
            <a:off x="3581400" y="5238750"/>
            <a:ext cx="0" cy="1143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6" name="Line 31"/>
          <p:cNvSpPr/>
          <p:nvPr/>
        </p:nvSpPr>
        <p:spPr>
          <a:xfrm>
            <a:off x="3276600" y="5314950"/>
            <a:ext cx="0" cy="1066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7" name="Line 32"/>
          <p:cNvSpPr/>
          <p:nvPr/>
        </p:nvSpPr>
        <p:spPr>
          <a:xfrm flipH="1">
            <a:off x="1828800" y="6381750"/>
            <a:ext cx="14478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8" name="Line 33"/>
          <p:cNvSpPr/>
          <p:nvPr/>
        </p:nvSpPr>
        <p:spPr>
          <a:xfrm flipV="1">
            <a:off x="1828800" y="3867150"/>
            <a:ext cx="0" cy="25146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19" name="Line 34"/>
          <p:cNvSpPr/>
          <p:nvPr/>
        </p:nvSpPr>
        <p:spPr>
          <a:xfrm>
            <a:off x="1828800" y="3867150"/>
            <a:ext cx="20574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0" name="Line 35"/>
          <p:cNvSpPr/>
          <p:nvPr/>
        </p:nvSpPr>
        <p:spPr>
          <a:xfrm flipV="1">
            <a:off x="3886200" y="3105150"/>
            <a:ext cx="0" cy="76200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321" name="Line 36"/>
          <p:cNvSpPr/>
          <p:nvPr/>
        </p:nvSpPr>
        <p:spPr>
          <a:xfrm>
            <a:off x="8991600" y="3943350"/>
            <a:ext cx="6858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22" name="Line 37"/>
          <p:cNvSpPr/>
          <p:nvPr/>
        </p:nvSpPr>
        <p:spPr>
          <a:xfrm flipV="1">
            <a:off x="9677400" y="3181350"/>
            <a:ext cx="0" cy="76200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323" name="Rectangle 38"/>
          <p:cNvSpPr/>
          <p:nvPr/>
        </p:nvSpPr>
        <p:spPr>
          <a:xfrm>
            <a:off x="4419600" y="304800"/>
            <a:ext cx="5132388" cy="603250"/>
          </a:xfrm>
          <a:prstGeom prst="rect">
            <a:avLst/>
          </a:prstGeom>
          <a:solidFill>
            <a:srgbClr val="E2C5FF"/>
          </a:solidFill>
          <a:ln w="9525" cap="flat" cmpd="sng">
            <a:solidFill>
              <a:srgbClr val="00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 dirty="0">
                <a:latin typeface="Times New Roman" panose="02020603050405020304" pitchFamily="18" charset="0"/>
                <a:ea typeface="黑体" panose="02010609060101010101" pitchFamily="2" charset="-122"/>
              </a:rPr>
              <a:t>能选出适当的导体吗？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24" name="Text Box 39"/>
          <p:cNvSpPr txBox="1"/>
          <p:nvPr/>
        </p:nvSpPr>
        <p:spPr>
          <a:xfrm>
            <a:off x="4724400" y="3810000"/>
            <a:ext cx="1752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400" u="sng" dirty="0">
              <a:latin typeface="Times New Roman" panose="02020603050405020304" pitchFamily="18" charset="0"/>
            </a:endParaRPr>
          </a:p>
        </p:txBody>
      </p:sp>
      <p:sp>
        <p:nvSpPr>
          <p:cNvPr id="12325" name="Rectangle 40"/>
          <p:cNvSpPr/>
          <p:nvPr/>
        </p:nvSpPr>
        <p:spPr>
          <a:xfrm>
            <a:off x="1600200" y="457200"/>
            <a:ext cx="4394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26" name="Rectangle 41"/>
          <p:cNvSpPr/>
          <p:nvPr/>
        </p:nvSpPr>
        <p:spPr>
          <a:xfrm>
            <a:off x="1600200" y="914400"/>
            <a:ext cx="4203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27" name="Rectangle 42"/>
          <p:cNvSpPr/>
          <p:nvPr/>
        </p:nvSpPr>
        <p:spPr>
          <a:xfrm>
            <a:off x="1616075" y="1371600"/>
            <a:ext cx="4394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C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28" name="Rectangle 43"/>
          <p:cNvSpPr/>
          <p:nvPr/>
        </p:nvSpPr>
        <p:spPr>
          <a:xfrm>
            <a:off x="1616075" y="1752600"/>
            <a:ext cx="43942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D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1264</Words>
  <Application>WPS 演示</Application>
  <PresentationFormat>宽屏</PresentationFormat>
  <Paragraphs>172</Paragraphs>
  <Slides>18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18</vt:i4>
      </vt:variant>
    </vt:vector>
  </HeadingPairs>
  <TitlesOfParts>
    <vt:vector size="41" baseType="lpstr">
      <vt:lpstr>Arial</vt:lpstr>
      <vt:lpstr>宋体</vt:lpstr>
      <vt:lpstr>Wingdings</vt:lpstr>
      <vt:lpstr>Wingdings</vt:lpstr>
      <vt:lpstr>黑体</vt:lpstr>
      <vt:lpstr>楷体_GB2312</vt:lpstr>
      <vt:lpstr>方正姚体</vt:lpstr>
      <vt:lpstr>华文新魏</vt:lpstr>
      <vt:lpstr>Times New Roman</vt:lpstr>
      <vt:lpstr>华文行楷</vt:lpstr>
      <vt:lpstr>隶书</vt:lpstr>
      <vt:lpstr>Tahoma</vt:lpstr>
      <vt:lpstr>微软雅黑</vt:lpstr>
      <vt:lpstr>Calibri</vt:lpstr>
      <vt:lpstr>Arial Unicode MS</vt:lpstr>
      <vt:lpstr>Office 主题​​</vt:lpstr>
      <vt:lpstr>默认设计模板</vt:lpstr>
      <vt:lpstr>MSPhotoEd.3</vt:lpstr>
      <vt:lpstr>MSPhotoEd.3</vt:lpstr>
      <vt:lpstr>MSPhotoEd.3</vt:lpstr>
      <vt:lpstr>MSPhotoEd.3</vt:lpstr>
      <vt:lpstr>MSPhotoEd.3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几个特殊值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B903207014FC41EEAC181008ED9C9136</vt:lpwstr>
  </property>
</Properties>
</file>