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</p:sldIdLst>
  <p:sldSz cx="12192000" cy="6858000"/>
  <p:notesSz cx="6858000" cy="9144000"/>
  <p:custDataLst>
    <p:tags r:id="rId5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8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4" Type="http://schemas.openxmlformats.org/officeDocument/2006/relationships/tags" Target="tags/tag63.xml"/><Relationship Id="rId53" Type="http://schemas.openxmlformats.org/officeDocument/2006/relationships/tableStyles" Target="tableStyles.xml"/><Relationship Id="rId52" Type="http://schemas.openxmlformats.org/officeDocument/2006/relationships/viewProps" Target="viewProps.xml"/><Relationship Id="rId51" Type="http://schemas.openxmlformats.org/officeDocument/2006/relationships/presProps" Target="presProps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4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7FB69-6094-44FD-B55A-2B542375F3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2E56B-8527-491F-A9B7-AD77BAF58D2C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4036-B8CD-4007-A28D-9DEE6F338197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2702-9377-41F9-AFDC-48D156D6B9E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7447C-EE84-4DDF-A07C-A7D628BDFFE9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C32D4-6AAC-4023-8A7C-E7EFFB09C5BE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7B267-26E8-47CE-81D9-F9FF7B2C0C84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B7AD-5B32-4C9F-937F-714F7B8478D5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EC57-25B7-4E3B-90C9-6515275E6E3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CF78C-0E7D-42F5-9D95-303A4D16D71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B356D-DE8A-4740-A4C0-D3E13EF571AF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B51A-9F7F-4F6E-9A91-0FD3C1FF6B59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13450455">
            <a:off x="11038277" y="5341988"/>
            <a:ext cx="661487" cy="1681192"/>
            <a:chOff x="11762339" y="3746221"/>
            <a:chExt cx="406107" cy="1155987"/>
          </a:xfrm>
        </p:grpSpPr>
        <p:sp>
          <p:nvSpPr>
            <p:cNvPr id="3" name="Freeform 16"/>
            <p:cNvSpPr/>
            <p:nvPr userDrawn="1"/>
          </p:nvSpPr>
          <p:spPr bwMode="auto">
            <a:xfrm flipV="1">
              <a:off x="11767353" y="3746221"/>
              <a:ext cx="396080" cy="564858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" name="Freeform 30"/>
            <p:cNvSpPr/>
            <p:nvPr userDrawn="1"/>
          </p:nvSpPr>
          <p:spPr bwMode="auto">
            <a:xfrm rot="15296182">
              <a:off x="11830602" y="4196908"/>
              <a:ext cx="275725" cy="32960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" name="Freeform 12"/>
            <p:cNvSpPr/>
            <p:nvPr userDrawn="1"/>
          </p:nvSpPr>
          <p:spPr bwMode="auto">
            <a:xfrm rot="7160246">
              <a:off x="11692179" y="4425941"/>
              <a:ext cx="546427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 rot="2731254">
            <a:off x="395853" y="38826"/>
            <a:ext cx="754911" cy="1208734"/>
            <a:chOff x="4454660" y="3810474"/>
            <a:chExt cx="406107" cy="1155987"/>
          </a:xfrm>
        </p:grpSpPr>
        <p:sp>
          <p:nvSpPr>
            <p:cNvPr id="7" name="Freeform 16"/>
            <p:cNvSpPr/>
            <p:nvPr userDrawn="1"/>
          </p:nvSpPr>
          <p:spPr bwMode="auto">
            <a:xfrm flipV="1">
              <a:off x="4459674" y="3810474"/>
              <a:ext cx="396080" cy="564858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30"/>
            <p:cNvSpPr/>
            <p:nvPr userDrawn="1"/>
          </p:nvSpPr>
          <p:spPr bwMode="auto">
            <a:xfrm rot="15296182">
              <a:off x="4522923" y="4261161"/>
              <a:ext cx="275725" cy="32960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12"/>
            <p:cNvSpPr/>
            <p:nvPr userDrawn="1"/>
          </p:nvSpPr>
          <p:spPr bwMode="auto">
            <a:xfrm rot="7160246">
              <a:off x="4384500" y="4490194"/>
              <a:ext cx="546427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23880000" flipV="1">
            <a:off x="163789" y="1301"/>
            <a:ext cx="212643" cy="605292"/>
            <a:chOff x="4454660" y="3810474"/>
            <a:chExt cx="406107" cy="1155987"/>
          </a:xfrm>
        </p:grpSpPr>
        <p:sp>
          <p:nvSpPr>
            <p:cNvPr id="11" name="Freeform 16"/>
            <p:cNvSpPr/>
            <p:nvPr userDrawn="1"/>
          </p:nvSpPr>
          <p:spPr bwMode="auto">
            <a:xfrm flipV="1">
              <a:off x="4459674" y="3810474"/>
              <a:ext cx="396080" cy="564858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30"/>
            <p:cNvSpPr/>
            <p:nvPr userDrawn="1"/>
          </p:nvSpPr>
          <p:spPr bwMode="auto">
            <a:xfrm rot="15296182">
              <a:off x="4522923" y="4261161"/>
              <a:ext cx="275725" cy="32960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12"/>
            <p:cNvSpPr/>
            <p:nvPr userDrawn="1"/>
          </p:nvSpPr>
          <p:spPr bwMode="auto">
            <a:xfrm rot="7160246">
              <a:off x="4384500" y="4490194"/>
              <a:ext cx="546427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 rot="23880000" flipV="1">
            <a:off x="11732396" y="6251410"/>
            <a:ext cx="212643" cy="605292"/>
            <a:chOff x="4454660" y="3810474"/>
            <a:chExt cx="406107" cy="1155987"/>
          </a:xfrm>
        </p:grpSpPr>
        <p:sp>
          <p:nvSpPr>
            <p:cNvPr id="15" name="Freeform 16"/>
            <p:cNvSpPr/>
            <p:nvPr userDrawn="1"/>
          </p:nvSpPr>
          <p:spPr bwMode="auto">
            <a:xfrm flipV="1">
              <a:off x="4459674" y="3810474"/>
              <a:ext cx="396080" cy="564858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30"/>
            <p:cNvSpPr/>
            <p:nvPr userDrawn="1"/>
          </p:nvSpPr>
          <p:spPr bwMode="auto">
            <a:xfrm rot="15296182">
              <a:off x="4522923" y="4261161"/>
              <a:ext cx="275725" cy="32960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12"/>
            <p:cNvSpPr/>
            <p:nvPr userDrawn="1"/>
          </p:nvSpPr>
          <p:spPr bwMode="auto">
            <a:xfrm rot="7160246">
              <a:off x="4384500" y="4490194"/>
              <a:ext cx="546427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09600" y="274638"/>
            <a:ext cx="109728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64A42-A355-4EEB-AD89-1503BF8A363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2B51A-9F7F-4F6E-9A91-0FD3C1FF6B59}" type="slidenum">
              <a:rPr lang="en-US" altLang="zh-CN" smtClean="0"/>
            </a:fld>
            <a:endParaRPr lang="en-US" altLang="zh-CN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8.jpe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.vml"/><Relationship Id="rId8" Type="http://schemas.openxmlformats.org/officeDocument/2006/relationships/slideLayout" Target="../slideLayouts/slideLayout15.xml"/><Relationship Id="rId7" Type="http://schemas.openxmlformats.org/officeDocument/2006/relationships/image" Target="../media/image12.png"/><Relationship Id="rId6" Type="http://schemas.openxmlformats.org/officeDocument/2006/relationships/oleObject" Target="../embeddings/oleObject2.bin"/><Relationship Id="rId5" Type="http://schemas.openxmlformats.org/officeDocument/2006/relationships/image" Target="../media/image11.png"/><Relationship Id="rId4" Type="http://schemas.openxmlformats.org/officeDocument/2006/relationships/oleObject" Target="../embeddings/oleObject1.bin"/><Relationship Id="rId3" Type="http://schemas.openxmlformats.org/officeDocument/2006/relationships/image" Target="../media/image10.jpeg"/><Relationship Id="rId2" Type="http://schemas.openxmlformats.org/officeDocument/2006/relationships/image" Target="../media/image6.png"/><Relationship Id="rId10" Type="http://schemas.openxmlformats.org/officeDocument/2006/relationships/notesSlide" Target="../notesSlides/notesSlide19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.vml"/><Relationship Id="rId8" Type="http://schemas.openxmlformats.org/officeDocument/2006/relationships/slideLayout" Target="../slideLayouts/slideLayout15.xml"/><Relationship Id="rId7" Type="http://schemas.openxmlformats.org/officeDocument/2006/relationships/image" Target="../media/image10.jpeg"/><Relationship Id="rId6" Type="http://schemas.openxmlformats.org/officeDocument/2006/relationships/image" Target="../media/image12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11.png"/><Relationship Id="rId3" Type="http://schemas.openxmlformats.org/officeDocument/2006/relationships/oleObject" Target="../embeddings/oleObject3.bin"/><Relationship Id="rId2" Type="http://schemas.openxmlformats.org/officeDocument/2006/relationships/image" Target="../media/image6.png"/><Relationship Id="rId10" Type="http://schemas.openxmlformats.org/officeDocument/2006/relationships/notesSlide" Target="../notesSlides/notesSlide20.xml"/><Relationship Id="rId1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3.vml"/><Relationship Id="rId8" Type="http://schemas.openxmlformats.org/officeDocument/2006/relationships/slideLayout" Target="../slideLayouts/slideLayout15.xml"/><Relationship Id="rId7" Type="http://schemas.openxmlformats.org/officeDocument/2006/relationships/image" Target="../media/image6.png"/><Relationship Id="rId6" Type="http://schemas.openxmlformats.org/officeDocument/2006/relationships/image" Target="../media/image12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14.png"/><Relationship Id="rId3" Type="http://schemas.openxmlformats.org/officeDocument/2006/relationships/oleObject" Target="../embeddings/oleObject5.bin"/><Relationship Id="rId2" Type="http://schemas.openxmlformats.org/officeDocument/2006/relationships/image" Target="../media/image5.png"/><Relationship Id="rId10" Type="http://schemas.openxmlformats.org/officeDocument/2006/relationships/notesSlide" Target="../notesSlides/notesSlide21.xml"/><Relationship Id="rId1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4.vml"/><Relationship Id="rId8" Type="http://schemas.openxmlformats.org/officeDocument/2006/relationships/slideLayout" Target="../slideLayouts/slideLayout15.xml"/><Relationship Id="rId7" Type="http://schemas.openxmlformats.org/officeDocument/2006/relationships/image" Target="../media/image10.jpeg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oleObject" Target="../embeddings/oleObject8.bin"/><Relationship Id="rId3" Type="http://schemas.openxmlformats.org/officeDocument/2006/relationships/image" Target="../media/image15.png"/><Relationship Id="rId2" Type="http://schemas.openxmlformats.org/officeDocument/2006/relationships/oleObject" Target="../embeddings/oleObject7.bin"/><Relationship Id="rId10" Type="http://schemas.openxmlformats.org/officeDocument/2006/relationships/notesSlide" Target="../notesSlides/notesSlide22.xml"/><Relationship Id="rId1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3.xml"/><Relationship Id="rId1" Type="http://schemas.openxmlformats.org/officeDocument/2006/relationships/hyperlink" Target="file:///C:\&#20809;&#30424;\&#29289;&#29702;&#25945;&#21442;&#20061;&#24180;&#32423;&#65288;&#19978;&#65289;\program\&#25945;&#23398;&#32032;&#26448;&#24211;\&#31532;13&#31456;\2&#35270;&#39057;&#32032;&#26448;&#24211;\13-&#35270;&#39057;-8&#23398;&#20064;&#20351;&#29992;&#30005;&#21387;&#34920;.mpg" TargetMode="External"/></Relationships>
</file>

<file path=ppt/slides/_rels/slide3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4.x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20.png"/><Relationship Id="rId3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hyperlink" Target="file:///C:\&#20809;&#30424;\&#29289;&#29702;&#25945;&#21442;&#20061;&#24180;&#32423;&#65288;&#19978;&#65289;\program\&#25945;&#23398;&#32032;&#26448;&#24211;\&#31532;13&#31456;\2&#35270;&#39057;&#32032;&#26448;&#24211;\13-&#35270;&#39057;-8&#23398;&#20064;&#20351;&#29992;&#30005;&#21387;&#34920;.mpg" TargetMode="External"/></Relationships>
</file>

<file path=ppt/slides/_rels/slide3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5.xml"/><Relationship Id="rId6" Type="http://schemas.openxmlformats.org/officeDocument/2006/relationships/slideLayout" Target="../slideLayouts/slideLayout18.xml"/><Relationship Id="rId5" Type="http://schemas.openxmlformats.org/officeDocument/2006/relationships/hyperlink" Target="file:///F:\&#31532;13&#31456;%20&#30005;&#36335;&#21021;&#25506;\4&#30005;&#21387;&#21644;&#30005;&#21387;&#34920;&#30340;&#20351;&#29992;\13-&#35270;&#39057;-14%20&#24182;&#32852;&#30005;&#36335;&#30340;&#30005;&#21387;.rmvb" TargetMode="External"/><Relationship Id="rId4" Type="http://schemas.openxmlformats.org/officeDocument/2006/relationships/image" Target="../media/image23.pn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hyperlink" Target="file:///C:\&#20809;&#30424;\&#29289;&#29702;&#25945;&#21442;&#20061;&#24180;&#32423;&#65288;&#19978;&#65289;\program\&#25945;&#23398;&#32032;&#26448;&#24211;\&#31532;13&#31456;\2&#35270;&#39057;&#32032;&#26448;&#24211;\13-&#35270;&#39057;-8&#23398;&#20064;&#20351;&#29992;&#30005;&#21387;&#34920;.mpg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9.x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27.jpe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0.xml"/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25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image" Target="../media/image2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1.wav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7.jpe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7400" y="2590800"/>
            <a:ext cx="82296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+mj-ea"/>
                <a:ea typeface="+mj-ea"/>
              </a:rPr>
              <a:t>第十三章 电路初探 复习课件</a:t>
            </a:r>
            <a:endParaRPr lang="zh-CN" altLang="en-US" sz="4400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4419600" y="685800"/>
            <a:ext cx="4484688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4000" b="1">
                <a:solidFill>
                  <a:srgbClr val="FF0000"/>
                </a:solidFill>
                <a:latin typeface="Times New Roman" panose="02020603050405020304" pitchFamily="18" charset="0"/>
              </a:rPr>
              <a:t>串联电路的特点</a:t>
            </a:r>
            <a:endParaRPr kumimoji="1" lang="zh-CN" altLang="en-US" sz="4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2063750" y="1628775"/>
            <a:ext cx="8280400" cy="42462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kumimoji="1" lang="zh-CN" altLang="en-US" sz="3600" b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（</a:t>
            </a:r>
            <a:r>
              <a:rPr kumimoji="1" lang="en-US" altLang="zh-CN" sz="3600" b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1</a:t>
            </a:r>
            <a:r>
              <a:rPr kumimoji="1" lang="zh-CN" altLang="en-US" sz="3600" b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）电流</a:t>
            </a:r>
            <a:r>
              <a:rPr kumimoji="1" lang="en-US" altLang="zh-CN" sz="3600" b="1" dirty="0">
                <a:solidFill>
                  <a:srgbClr val="E327D6"/>
                </a:solidFill>
                <a:latin typeface="Times New Roman" panose="02020603050405020304" pitchFamily="18" charset="0"/>
              </a:rPr>
              <a:t>__________</a:t>
            </a:r>
            <a:r>
              <a:rPr kumimoji="1" lang="zh-CN" altLang="en-US" sz="36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路径，通过一个元件的电流同时也通过另一个。</a:t>
            </a:r>
            <a:endParaRPr kumimoji="1" lang="zh-CN" altLang="en-US" sz="36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kumimoji="1" lang="zh-CN" altLang="en-US" sz="3600" b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（</a:t>
            </a:r>
            <a:r>
              <a:rPr kumimoji="1" lang="en-US" altLang="zh-CN" sz="3600" b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2</a:t>
            </a:r>
            <a:r>
              <a:rPr kumimoji="1" lang="zh-CN" altLang="en-US" sz="3600" b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）</a:t>
            </a:r>
            <a:r>
              <a:rPr kumimoji="1" lang="zh-CN" altLang="en-US" sz="3600" b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电路</a:t>
            </a:r>
            <a:r>
              <a:rPr kumimoji="1" lang="zh-CN" altLang="en-US" sz="36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中</a:t>
            </a:r>
            <a:r>
              <a:rPr kumimoji="1" lang="en-US" altLang="zh-CN" sz="3600" b="1" dirty="0">
                <a:solidFill>
                  <a:srgbClr val="E327D6"/>
                </a:solidFill>
                <a:latin typeface="Times New Roman" panose="02020603050405020304" pitchFamily="18" charset="0"/>
              </a:rPr>
              <a:t>_____________</a:t>
            </a:r>
            <a:r>
              <a:rPr kumimoji="1" lang="zh-CN" altLang="en-US" sz="36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开关，且开关的位置对电路</a:t>
            </a:r>
            <a:r>
              <a:rPr kumimoji="1" lang="en-US" altLang="zh-CN" sz="3600" b="1" dirty="0">
                <a:solidFill>
                  <a:srgbClr val="E327D6"/>
                </a:solidFill>
                <a:latin typeface="Times New Roman" panose="02020603050405020304" pitchFamily="18" charset="0"/>
              </a:rPr>
              <a:t>______</a:t>
            </a:r>
            <a:r>
              <a:rPr kumimoji="1" lang="zh-CN" altLang="en-US" sz="36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（有、没有）影响。</a:t>
            </a:r>
            <a:endParaRPr kumimoji="1" lang="zh-CN" altLang="en-US" sz="36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4583113" y="3429000"/>
            <a:ext cx="3671887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600" b="1">
                <a:solidFill>
                  <a:srgbClr val="E327D6"/>
                </a:solidFill>
                <a:latin typeface="Times New Roman" panose="02020603050405020304" pitchFamily="18" charset="0"/>
              </a:rPr>
              <a:t>只需要一个</a:t>
            </a:r>
            <a:endParaRPr kumimoji="1" lang="zh-CN" altLang="en-US" sz="3600" b="1">
              <a:solidFill>
                <a:srgbClr val="E327D6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4224338" y="1779588"/>
            <a:ext cx="223202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600" b="1">
                <a:solidFill>
                  <a:srgbClr val="E327D6"/>
                </a:solidFill>
                <a:latin typeface="Times New Roman" panose="02020603050405020304" pitchFamily="18" charset="0"/>
              </a:rPr>
              <a:t>只有一条</a:t>
            </a:r>
            <a:endParaRPr kumimoji="1" lang="zh-CN" altLang="en-US" sz="3600" b="1">
              <a:solidFill>
                <a:srgbClr val="E327D6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5410200" y="4267200"/>
            <a:ext cx="1223963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600" b="1" dirty="0">
                <a:solidFill>
                  <a:srgbClr val="E327D6"/>
                </a:solidFill>
                <a:latin typeface="Times New Roman" panose="02020603050405020304" pitchFamily="18" charset="0"/>
              </a:rPr>
              <a:t>没有</a:t>
            </a:r>
            <a:endParaRPr kumimoji="1" lang="zh-CN" altLang="en-US" sz="3600" b="1" dirty="0">
              <a:solidFill>
                <a:srgbClr val="E327D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8192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6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3108325" y="554038"/>
            <a:ext cx="30988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2667000" y="228600"/>
            <a:ext cx="7389813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4800" b="1">
                <a:solidFill>
                  <a:srgbClr val="7E3B26"/>
                </a:solidFill>
                <a:latin typeface="Times New Roman" panose="02020603050405020304" pitchFamily="18" charset="0"/>
              </a:rPr>
              <a:t>串联电路知识结构方框图</a:t>
            </a:r>
            <a:endParaRPr kumimoji="1" lang="zh-CN" altLang="en-US" sz="4800" b="1">
              <a:solidFill>
                <a:srgbClr val="7E3B26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73732" name="Group 4"/>
          <p:cNvGrpSpPr/>
          <p:nvPr/>
        </p:nvGrpSpPr>
        <p:grpSpPr bwMode="auto">
          <a:xfrm>
            <a:off x="2133600" y="1219200"/>
            <a:ext cx="8229600" cy="4876800"/>
            <a:chOff x="384" y="1104"/>
            <a:chExt cx="5184" cy="3072"/>
          </a:xfrm>
        </p:grpSpPr>
        <p:grpSp>
          <p:nvGrpSpPr>
            <p:cNvPr id="73740" name="Group 5"/>
            <p:cNvGrpSpPr/>
            <p:nvPr/>
          </p:nvGrpSpPr>
          <p:grpSpPr bwMode="auto">
            <a:xfrm>
              <a:off x="1056" y="1392"/>
              <a:ext cx="4416" cy="2784"/>
              <a:chOff x="1056" y="1392"/>
              <a:chExt cx="4416" cy="2784"/>
            </a:xfrm>
          </p:grpSpPr>
          <p:sp>
            <p:nvSpPr>
              <p:cNvPr id="73762" name="AutoShape 6"/>
              <p:cNvSpPr>
                <a:spLocks noChangeArrowheads="1"/>
              </p:cNvSpPr>
              <p:nvPr/>
            </p:nvSpPr>
            <p:spPr bwMode="auto">
              <a:xfrm>
                <a:off x="2928" y="3216"/>
                <a:ext cx="2544" cy="960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57150">
                <a:solidFill>
                  <a:srgbClr val="FF9900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endParaRPr lang="zh-CN" altLang="en-US"/>
              </a:p>
            </p:txBody>
          </p:sp>
          <p:sp>
            <p:nvSpPr>
              <p:cNvPr id="73763" name="Line 7"/>
              <p:cNvSpPr>
                <a:spLocks noChangeShapeType="1"/>
              </p:cNvSpPr>
              <p:nvPr/>
            </p:nvSpPr>
            <p:spPr bwMode="auto">
              <a:xfrm>
                <a:off x="1056" y="1392"/>
                <a:ext cx="0" cy="2304"/>
              </a:xfrm>
              <a:prstGeom prst="line">
                <a:avLst/>
              </a:prstGeom>
              <a:noFill/>
              <a:ln w="57150">
                <a:solidFill>
                  <a:srgbClr val="FC62F1"/>
                </a:solidFill>
                <a:miter lim="800000"/>
              </a:ln>
              <a:effectLst/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grpSp>
          <p:nvGrpSpPr>
            <p:cNvPr id="73741" name="Group 8"/>
            <p:cNvGrpSpPr/>
            <p:nvPr/>
          </p:nvGrpSpPr>
          <p:grpSpPr bwMode="auto">
            <a:xfrm>
              <a:off x="384" y="1104"/>
              <a:ext cx="5184" cy="2928"/>
              <a:chOff x="384" y="1104"/>
              <a:chExt cx="5184" cy="2928"/>
            </a:xfrm>
          </p:grpSpPr>
          <p:sp>
            <p:nvSpPr>
              <p:cNvPr id="73742" name="AutoShape 9"/>
              <p:cNvSpPr>
                <a:spLocks noChangeArrowheads="1"/>
              </p:cNvSpPr>
              <p:nvPr/>
            </p:nvSpPr>
            <p:spPr bwMode="auto">
              <a:xfrm>
                <a:off x="384" y="1632"/>
                <a:ext cx="576" cy="1728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57150">
                <a:solidFill>
                  <a:srgbClr val="FF9900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endParaRPr lang="zh-CN" altLang="en-US"/>
              </a:p>
            </p:txBody>
          </p:sp>
          <p:sp>
            <p:nvSpPr>
              <p:cNvPr id="73743" name="AutoShape 10"/>
              <p:cNvSpPr>
                <a:spLocks noChangeArrowheads="1"/>
              </p:cNvSpPr>
              <p:nvPr/>
            </p:nvSpPr>
            <p:spPr bwMode="auto">
              <a:xfrm>
                <a:off x="1248" y="1104"/>
                <a:ext cx="1200" cy="57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57150">
                <a:solidFill>
                  <a:srgbClr val="FF9900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endParaRPr lang="zh-CN" altLang="en-US"/>
              </a:p>
            </p:txBody>
          </p:sp>
          <p:sp>
            <p:nvSpPr>
              <p:cNvPr id="73744" name="AutoShape 11"/>
              <p:cNvSpPr>
                <a:spLocks noChangeArrowheads="1"/>
              </p:cNvSpPr>
              <p:nvPr/>
            </p:nvSpPr>
            <p:spPr bwMode="auto">
              <a:xfrm>
                <a:off x="1296" y="2064"/>
                <a:ext cx="1296" cy="624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57150">
                <a:solidFill>
                  <a:srgbClr val="FF9900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endParaRPr lang="zh-CN" altLang="en-US"/>
              </a:p>
            </p:txBody>
          </p:sp>
          <p:sp>
            <p:nvSpPr>
              <p:cNvPr id="73745" name="AutoShape 12"/>
              <p:cNvSpPr>
                <a:spLocks noChangeArrowheads="1"/>
              </p:cNvSpPr>
              <p:nvPr/>
            </p:nvSpPr>
            <p:spPr bwMode="auto">
              <a:xfrm>
                <a:off x="1296" y="3264"/>
                <a:ext cx="1200" cy="768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57150">
                <a:solidFill>
                  <a:srgbClr val="FF9900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endParaRPr lang="zh-CN" altLang="en-US"/>
              </a:p>
            </p:txBody>
          </p:sp>
          <p:sp>
            <p:nvSpPr>
              <p:cNvPr id="73746" name="AutoShape 13"/>
              <p:cNvSpPr>
                <a:spLocks noChangeArrowheads="1"/>
              </p:cNvSpPr>
              <p:nvPr/>
            </p:nvSpPr>
            <p:spPr bwMode="auto">
              <a:xfrm>
                <a:off x="2784" y="1104"/>
                <a:ext cx="2784" cy="57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57150">
                <a:solidFill>
                  <a:srgbClr val="FF9900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endParaRPr lang="zh-CN" altLang="en-US"/>
              </a:p>
            </p:txBody>
          </p:sp>
          <p:sp>
            <p:nvSpPr>
              <p:cNvPr id="73747" name="AutoShape 14"/>
              <p:cNvSpPr>
                <a:spLocks noChangeArrowheads="1"/>
              </p:cNvSpPr>
              <p:nvPr/>
            </p:nvSpPr>
            <p:spPr bwMode="auto">
              <a:xfrm>
                <a:off x="2832" y="1872"/>
                <a:ext cx="2688" cy="115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57150">
                <a:solidFill>
                  <a:srgbClr val="FF9900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endParaRPr lang="zh-CN" altLang="en-US"/>
              </a:p>
            </p:txBody>
          </p:sp>
          <p:sp>
            <p:nvSpPr>
              <p:cNvPr id="73748" name="Line 15"/>
              <p:cNvSpPr>
                <a:spLocks noChangeShapeType="1"/>
              </p:cNvSpPr>
              <p:nvPr/>
            </p:nvSpPr>
            <p:spPr bwMode="auto">
              <a:xfrm>
                <a:off x="1056" y="1392"/>
                <a:ext cx="192" cy="0"/>
              </a:xfrm>
              <a:prstGeom prst="line">
                <a:avLst/>
              </a:prstGeom>
              <a:noFill/>
              <a:ln w="57150">
                <a:solidFill>
                  <a:srgbClr val="FC62F1"/>
                </a:solidFill>
                <a:miter lim="800000"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3749" name="Line 16"/>
              <p:cNvSpPr>
                <a:spLocks noChangeShapeType="1"/>
              </p:cNvSpPr>
              <p:nvPr/>
            </p:nvSpPr>
            <p:spPr bwMode="auto">
              <a:xfrm>
                <a:off x="1056" y="3696"/>
                <a:ext cx="240" cy="0"/>
              </a:xfrm>
              <a:prstGeom prst="line">
                <a:avLst/>
              </a:prstGeom>
              <a:noFill/>
              <a:ln w="57150">
                <a:solidFill>
                  <a:srgbClr val="FC62F1"/>
                </a:solidFill>
                <a:miter lim="800000"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3750" name="Line 17"/>
              <p:cNvSpPr>
                <a:spLocks noChangeShapeType="1"/>
              </p:cNvSpPr>
              <p:nvPr/>
            </p:nvSpPr>
            <p:spPr bwMode="auto">
              <a:xfrm>
                <a:off x="960" y="2400"/>
                <a:ext cx="336" cy="0"/>
              </a:xfrm>
              <a:prstGeom prst="line">
                <a:avLst/>
              </a:prstGeom>
              <a:noFill/>
              <a:ln w="57150">
                <a:solidFill>
                  <a:srgbClr val="FC62F1"/>
                </a:solidFill>
                <a:miter lim="800000"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3751" name="Line 18"/>
              <p:cNvSpPr>
                <a:spLocks noChangeShapeType="1"/>
              </p:cNvSpPr>
              <p:nvPr/>
            </p:nvSpPr>
            <p:spPr bwMode="auto">
              <a:xfrm>
                <a:off x="2448" y="1392"/>
                <a:ext cx="336" cy="0"/>
              </a:xfrm>
              <a:prstGeom prst="line">
                <a:avLst/>
              </a:prstGeom>
              <a:noFill/>
              <a:ln w="57150">
                <a:solidFill>
                  <a:srgbClr val="FC62F1"/>
                </a:solidFill>
                <a:miter lim="800000"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3752" name="Line 19"/>
              <p:cNvSpPr>
                <a:spLocks noChangeShapeType="1"/>
              </p:cNvSpPr>
              <p:nvPr/>
            </p:nvSpPr>
            <p:spPr bwMode="auto">
              <a:xfrm>
                <a:off x="2592" y="2352"/>
                <a:ext cx="240" cy="0"/>
              </a:xfrm>
              <a:prstGeom prst="line">
                <a:avLst/>
              </a:prstGeom>
              <a:noFill/>
              <a:ln w="57150">
                <a:solidFill>
                  <a:srgbClr val="FC62F1"/>
                </a:solidFill>
                <a:miter lim="800000"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73753" name="Line 20"/>
              <p:cNvSpPr>
                <a:spLocks noChangeShapeType="1"/>
              </p:cNvSpPr>
              <p:nvPr/>
            </p:nvSpPr>
            <p:spPr bwMode="auto">
              <a:xfrm>
                <a:off x="2496" y="3696"/>
                <a:ext cx="432" cy="0"/>
              </a:xfrm>
              <a:prstGeom prst="line">
                <a:avLst/>
              </a:prstGeom>
              <a:noFill/>
              <a:ln w="57150">
                <a:solidFill>
                  <a:srgbClr val="FC62F1"/>
                </a:solidFill>
                <a:miter lim="800000"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zh-CN" altLang="en-US"/>
              </a:p>
            </p:txBody>
          </p:sp>
          <p:grpSp>
            <p:nvGrpSpPr>
              <p:cNvPr id="73754" name="Group 21"/>
              <p:cNvGrpSpPr/>
              <p:nvPr/>
            </p:nvGrpSpPr>
            <p:grpSpPr bwMode="auto">
              <a:xfrm>
                <a:off x="480" y="1152"/>
                <a:ext cx="4934" cy="2571"/>
                <a:chOff x="480" y="1152"/>
                <a:chExt cx="4934" cy="2571"/>
              </a:xfrm>
            </p:grpSpPr>
            <p:sp>
              <p:nvSpPr>
                <p:cNvPr id="73755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80" y="1662"/>
                  <a:ext cx="195" cy="4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endParaRPr kumimoji="1" lang="zh-CN" altLang="zh-CN" sz="40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隶书" pitchFamily="49" charset="-122"/>
                  </a:endParaRPr>
                </a:p>
              </p:txBody>
            </p:sp>
            <p:sp>
              <p:nvSpPr>
                <p:cNvPr id="73756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296" y="1152"/>
                  <a:ext cx="195" cy="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endParaRPr kumimoji="1" lang="zh-CN" altLang="zh-CN" sz="3200">
                    <a:solidFill>
                      <a:srgbClr val="271A8A"/>
                    </a:solidFill>
                    <a:latin typeface="Times New Roman" panose="02020603050405020304" pitchFamily="18" charset="0"/>
                    <a:ea typeface="隶书" pitchFamily="49" charset="-122"/>
                  </a:endParaRPr>
                </a:p>
              </p:txBody>
            </p:sp>
            <p:sp>
              <p:nvSpPr>
                <p:cNvPr id="73757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1344" y="2160"/>
                  <a:ext cx="195" cy="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endParaRPr kumimoji="1" lang="zh-CN" altLang="zh-CN" sz="3200">
                    <a:solidFill>
                      <a:srgbClr val="271A8A"/>
                    </a:solidFill>
                    <a:latin typeface="Times New Roman" panose="02020603050405020304" pitchFamily="18" charset="0"/>
                    <a:ea typeface="隶书" pitchFamily="49" charset="-122"/>
                  </a:endParaRPr>
                </a:p>
              </p:txBody>
            </p:sp>
            <p:sp>
              <p:nvSpPr>
                <p:cNvPr id="73758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296" y="3433"/>
                  <a:ext cx="211" cy="2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kumimoji="1" lang="en-US" altLang="zh-CN" sz="2400">
                      <a:latin typeface="Times New Roman" panose="02020603050405020304" pitchFamily="18" charset="0"/>
                    </a:rPr>
                    <a:t>  </a:t>
                  </a:r>
                  <a:endParaRPr kumimoji="1" lang="en-US" altLang="zh-CN" sz="3200">
                    <a:solidFill>
                      <a:srgbClr val="271A8A"/>
                    </a:solidFill>
                    <a:latin typeface="Times New Roman" panose="02020603050405020304" pitchFamily="18" charset="0"/>
                    <a:ea typeface="隶书" pitchFamily="49" charset="-122"/>
                  </a:endParaRPr>
                </a:p>
              </p:txBody>
            </p:sp>
            <p:sp>
              <p:nvSpPr>
                <p:cNvPr id="73759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2806" y="1200"/>
                  <a:ext cx="195" cy="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endParaRPr kumimoji="1" lang="zh-CN" altLang="zh-CN" sz="3200">
                    <a:solidFill>
                      <a:srgbClr val="271A8A"/>
                    </a:solidFill>
                    <a:latin typeface="Times New Roman" panose="02020603050405020304" pitchFamily="18" charset="0"/>
                    <a:ea typeface="隶书" pitchFamily="49" charset="-122"/>
                  </a:endParaRPr>
                </a:p>
              </p:txBody>
            </p:sp>
            <p:sp>
              <p:nvSpPr>
                <p:cNvPr id="73760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2880" y="1776"/>
                  <a:ext cx="195" cy="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endParaRPr kumimoji="1" lang="zh-CN" altLang="zh-CN" sz="3200">
                    <a:solidFill>
                      <a:srgbClr val="271A8A"/>
                    </a:solidFill>
                    <a:latin typeface="Times New Roman" panose="02020603050405020304" pitchFamily="18" charset="0"/>
                    <a:ea typeface="隶书" pitchFamily="49" charset="-122"/>
                  </a:endParaRPr>
                </a:p>
              </p:txBody>
            </p:sp>
            <p:sp>
              <p:nvSpPr>
                <p:cNvPr id="73761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2976" y="3168"/>
                  <a:ext cx="2438" cy="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1" hangingPunct="1"/>
                  <a:endParaRPr kumimoji="1" lang="zh-CN" altLang="zh-CN" sz="3200">
                    <a:solidFill>
                      <a:srgbClr val="271A8A"/>
                    </a:solidFill>
                    <a:latin typeface="Times New Roman" panose="02020603050405020304" pitchFamily="18" charset="0"/>
                    <a:ea typeface="隶书" pitchFamily="49" charset="-122"/>
                  </a:endParaRPr>
                </a:p>
              </p:txBody>
            </p:sp>
          </p:grpSp>
        </p:grpSp>
      </p:grpSp>
      <p:sp>
        <p:nvSpPr>
          <p:cNvPr id="73733" name="Text Box 29"/>
          <p:cNvSpPr txBox="1">
            <a:spLocks noChangeArrowheads="1"/>
          </p:cNvSpPr>
          <p:nvPr/>
        </p:nvSpPr>
        <p:spPr bwMode="auto">
          <a:xfrm>
            <a:off x="2211070" y="2057400"/>
            <a:ext cx="690880" cy="25533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串</a:t>
            </a:r>
            <a:endParaRPr kumimoji="1" lang="zh-CN" altLang="en-US" sz="4000" b="1">
              <a:solidFill>
                <a:srgbClr val="FF0000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eaLnBrk="1" hangingPunct="1"/>
            <a:r>
              <a:rPr kumimoji="1"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联</a:t>
            </a:r>
            <a:endParaRPr kumimoji="1" lang="zh-CN" altLang="en-US" sz="4000" b="1">
              <a:solidFill>
                <a:srgbClr val="FF0000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eaLnBrk="1" hangingPunct="1"/>
            <a:r>
              <a:rPr kumimoji="1"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电</a:t>
            </a:r>
            <a:endParaRPr kumimoji="1" lang="zh-CN" altLang="en-US" sz="4000" b="1">
              <a:solidFill>
                <a:srgbClr val="FF0000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eaLnBrk="1" hangingPunct="1"/>
            <a:r>
              <a:rPr kumimoji="1"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路</a:t>
            </a:r>
            <a:endParaRPr kumimoji="1" lang="zh-CN" altLang="en-US" sz="4000" b="1">
              <a:solidFill>
                <a:srgbClr val="FF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73734" name="Text Box 30"/>
          <p:cNvSpPr txBox="1">
            <a:spLocks noChangeArrowheads="1"/>
          </p:cNvSpPr>
          <p:nvPr/>
        </p:nvSpPr>
        <p:spPr bwMode="auto">
          <a:xfrm>
            <a:off x="3581400" y="1295400"/>
            <a:ext cx="180848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3200">
                <a:solidFill>
                  <a:srgbClr val="271A8A"/>
                </a:solidFill>
                <a:latin typeface="Times New Roman" panose="02020603050405020304" pitchFamily="18" charset="0"/>
                <a:ea typeface="隶书" pitchFamily="49" charset="-122"/>
              </a:rPr>
              <a:t>连接特点</a:t>
            </a:r>
            <a:endParaRPr kumimoji="1" lang="zh-CN" altLang="en-US" sz="3200">
              <a:solidFill>
                <a:srgbClr val="271A8A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73735" name="Text Box 31"/>
          <p:cNvSpPr txBox="1">
            <a:spLocks noChangeArrowheads="1"/>
          </p:cNvSpPr>
          <p:nvPr/>
        </p:nvSpPr>
        <p:spPr bwMode="auto">
          <a:xfrm>
            <a:off x="3692525" y="2819400"/>
            <a:ext cx="180848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3200">
                <a:solidFill>
                  <a:srgbClr val="271A8A"/>
                </a:solidFill>
                <a:latin typeface="Times New Roman" panose="02020603050405020304" pitchFamily="18" charset="0"/>
                <a:ea typeface="隶书" pitchFamily="49" charset="-122"/>
              </a:rPr>
              <a:t>工作特点</a:t>
            </a:r>
            <a:endParaRPr kumimoji="1" lang="zh-CN" altLang="en-US" sz="3200">
              <a:solidFill>
                <a:srgbClr val="271A8A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73736" name="Text Box 32"/>
          <p:cNvSpPr txBox="1">
            <a:spLocks noChangeArrowheads="1"/>
          </p:cNvSpPr>
          <p:nvPr/>
        </p:nvSpPr>
        <p:spPr bwMode="auto">
          <a:xfrm>
            <a:off x="3657600" y="4648200"/>
            <a:ext cx="1828799" cy="1076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kumimoji="1" lang="en-US" altLang="zh-CN" sz="2400" dirty="0">
                <a:latin typeface="Times New Roman" panose="02020603050405020304" pitchFamily="18" charset="0"/>
              </a:rPr>
              <a:t>  </a:t>
            </a:r>
            <a:r>
              <a:rPr kumimoji="1" lang="zh-CN" altLang="en-US" sz="3200" dirty="0">
                <a:solidFill>
                  <a:srgbClr val="271A8A"/>
                </a:solidFill>
                <a:latin typeface="Times New Roman" panose="02020603050405020304" pitchFamily="18" charset="0"/>
                <a:ea typeface="隶书" pitchFamily="49" charset="-122"/>
              </a:rPr>
              <a:t>开关</a:t>
            </a:r>
            <a:r>
              <a:rPr kumimoji="1" lang="zh-CN" altLang="en-US" sz="3200" dirty="0" smtClean="0">
                <a:solidFill>
                  <a:srgbClr val="271A8A"/>
                </a:solidFill>
                <a:latin typeface="Times New Roman" panose="02020603050405020304" pitchFamily="18" charset="0"/>
                <a:ea typeface="隶书" pitchFamily="49" charset="-122"/>
              </a:rPr>
              <a:t>的控制</a:t>
            </a:r>
            <a:r>
              <a:rPr kumimoji="1" lang="zh-CN" altLang="en-US" sz="3200" dirty="0">
                <a:solidFill>
                  <a:srgbClr val="271A8A"/>
                </a:solidFill>
                <a:latin typeface="Times New Roman" panose="02020603050405020304" pitchFamily="18" charset="0"/>
                <a:ea typeface="隶书" pitchFamily="49" charset="-122"/>
              </a:rPr>
              <a:t>特点</a:t>
            </a:r>
            <a:endParaRPr kumimoji="1" lang="zh-CN" altLang="en-US" sz="3200" dirty="0">
              <a:solidFill>
                <a:srgbClr val="271A8A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82977" name="Text Box 33"/>
          <p:cNvSpPr txBox="1">
            <a:spLocks noChangeArrowheads="1"/>
          </p:cNvSpPr>
          <p:nvPr/>
        </p:nvSpPr>
        <p:spPr bwMode="auto">
          <a:xfrm>
            <a:off x="6013450" y="1295400"/>
            <a:ext cx="465328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3200">
                <a:solidFill>
                  <a:srgbClr val="271A8A"/>
                </a:solidFill>
                <a:latin typeface="Times New Roman" panose="02020603050405020304" pitchFamily="18" charset="0"/>
                <a:ea typeface="隶书" pitchFamily="49" charset="-122"/>
              </a:rPr>
              <a:t>依次逐个相连，</a:t>
            </a:r>
            <a:r>
              <a:rPr kumimoji="1" lang="zh-CN" altLang="en-US" sz="3200">
                <a:solidFill>
                  <a:srgbClr val="E327D6"/>
                </a:solidFill>
                <a:latin typeface="Times New Roman" panose="02020603050405020304" pitchFamily="18" charset="0"/>
                <a:ea typeface="隶书" pitchFamily="49" charset="-122"/>
              </a:rPr>
              <a:t>无分支</a:t>
            </a:r>
            <a:r>
              <a:rPr kumimoji="1" lang="zh-CN" altLang="en-US" sz="3200">
                <a:solidFill>
                  <a:srgbClr val="271A8A"/>
                </a:solidFill>
                <a:latin typeface="Times New Roman" panose="02020603050405020304" pitchFamily="18" charset="0"/>
                <a:ea typeface="隶书" pitchFamily="49" charset="-122"/>
              </a:rPr>
              <a:t>。</a:t>
            </a:r>
            <a:endParaRPr kumimoji="1" lang="zh-CN" altLang="en-US" sz="3200">
              <a:solidFill>
                <a:srgbClr val="271A8A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82978" name="Text Box 34"/>
          <p:cNvSpPr txBox="1">
            <a:spLocks noChangeArrowheads="1"/>
          </p:cNvSpPr>
          <p:nvPr/>
        </p:nvSpPr>
        <p:spPr bwMode="auto">
          <a:xfrm>
            <a:off x="6172200" y="2286000"/>
            <a:ext cx="4246880" cy="20612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3200" dirty="0">
                <a:solidFill>
                  <a:srgbClr val="271A8A"/>
                </a:solidFill>
                <a:latin typeface="Times New Roman" panose="02020603050405020304" pitchFamily="18" charset="0"/>
                <a:ea typeface="隶书" pitchFamily="49" charset="-122"/>
              </a:rPr>
              <a:t>各用电器工作有关联：</a:t>
            </a:r>
            <a:endParaRPr kumimoji="1" lang="zh-CN" altLang="en-US" sz="3200" dirty="0">
              <a:solidFill>
                <a:srgbClr val="271A8A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eaLnBrk="1" hangingPunct="1"/>
            <a:r>
              <a:rPr kumimoji="1" lang="zh-CN" altLang="en-US" sz="3200" dirty="0">
                <a:solidFill>
                  <a:srgbClr val="271A8A"/>
                </a:solidFill>
                <a:latin typeface="Times New Roman" panose="02020603050405020304" pitchFamily="18" charset="0"/>
                <a:ea typeface="隶书" pitchFamily="49" charset="-122"/>
              </a:rPr>
              <a:t>任意一个用电器不工</a:t>
            </a:r>
            <a:endParaRPr kumimoji="1" lang="zh-CN" altLang="en-US" sz="3200" dirty="0">
              <a:solidFill>
                <a:srgbClr val="271A8A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eaLnBrk="1" hangingPunct="1"/>
            <a:r>
              <a:rPr kumimoji="1" lang="zh-CN" altLang="en-US" sz="3200" dirty="0">
                <a:solidFill>
                  <a:srgbClr val="271A8A"/>
                </a:solidFill>
                <a:latin typeface="Times New Roman" panose="02020603050405020304" pitchFamily="18" charset="0"/>
                <a:ea typeface="隶书" pitchFamily="49" charset="-122"/>
              </a:rPr>
              <a:t>作，其他用电器均停</a:t>
            </a:r>
            <a:endParaRPr kumimoji="1" lang="zh-CN" altLang="en-US" sz="3200" dirty="0">
              <a:solidFill>
                <a:srgbClr val="271A8A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eaLnBrk="1" hangingPunct="1"/>
            <a:r>
              <a:rPr kumimoji="1" lang="zh-CN" altLang="en-US" sz="3200" dirty="0">
                <a:solidFill>
                  <a:srgbClr val="271A8A"/>
                </a:solidFill>
                <a:latin typeface="Times New Roman" panose="02020603050405020304" pitchFamily="18" charset="0"/>
                <a:ea typeface="隶书" pitchFamily="49" charset="-122"/>
              </a:rPr>
              <a:t>止工作。</a:t>
            </a:r>
            <a:endParaRPr kumimoji="1" lang="zh-CN" altLang="en-US" sz="3200" dirty="0">
              <a:solidFill>
                <a:srgbClr val="271A8A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82979" name="Text Box 35"/>
          <p:cNvSpPr txBox="1">
            <a:spLocks noChangeArrowheads="1"/>
          </p:cNvSpPr>
          <p:nvPr/>
        </p:nvSpPr>
        <p:spPr bwMode="auto">
          <a:xfrm>
            <a:off x="6324600" y="4495800"/>
            <a:ext cx="3870325" cy="1568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200">
                <a:solidFill>
                  <a:srgbClr val="271A8A"/>
                </a:solidFill>
                <a:latin typeface="Times New Roman" panose="02020603050405020304" pitchFamily="18" charset="0"/>
                <a:ea typeface="隶书" pitchFamily="49" charset="-122"/>
              </a:rPr>
              <a:t>一只开关可控制各用</a:t>
            </a:r>
            <a:endParaRPr kumimoji="1" lang="zh-CN" altLang="en-US" sz="3200">
              <a:solidFill>
                <a:srgbClr val="271A8A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eaLnBrk="1" hangingPunct="1"/>
            <a:r>
              <a:rPr kumimoji="1" lang="zh-CN" altLang="en-US" sz="3200">
                <a:solidFill>
                  <a:srgbClr val="271A8A"/>
                </a:solidFill>
                <a:latin typeface="Times New Roman" panose="02020603050405020304" pitchFamily="18" charset="0"/>
                <a:ea typeface="隶书" pitchFamily="49" charset="-122"/>
              </a:rPr>
              <a:t>电器工作，且与开关</a:t>
            </a:r>
            <a:endParaRPr kumimoji="1" lang="zh-CN" altLang="en-US" sz="3200">
              <a:solidFill>
                <a:srgbClr val="271A8A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eaLnBrk="1" hangingPunct="1"/>
            <a:r>
              <a:rPr kumimoji="1" lang="zh-CN" altLang="en-US" sz="3200">
                <a:solidFill>
                  <a:srgbClr val="271A8A"/>
                </a:solidFill>
                <a:latin typeface="Times New Roman" panose="02020603050405020304" pitchFamily="18" charset="0"/>
                <a:ea typeface="隶书" pitchFamily="49" charset="-122"/>
              </a:rPr>
              <a:t>的位置无关。</a:t>
            </a:r>
            <a:endParaRPr kumimoji="1" lang="zh-CN" altLang="en-US" sz="3200">
              <a:solidFill>
                <a:srgbClr val="271A8A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2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77" grpId="0" bldLvl="0" animBg="1" autoUpdateAnimBg="0"/>
      <p:bldP spid="82978" grpId="0" bldLvl="0" animBg="1" autoUpdateAnimBg="0"/>
      <p:bldP spid="82979" grpId="0" bldLvl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1774825" y="1196975"/>
            <a:ext cx="8459788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600" b="1">
                <a:solidFill>
                  <a:schemeClr val="tx2"/>
                </a:solidFill>
                <a:latin typeface="Times New Roman" panose="02020603050405020304" pitchFamily="18" charset="0"/>
              </a:rPr>
              <a:t>并联：</a:t>
            </a:r>
            <a:r>
              <a:rPr kumimoji="1" lang="en-US" altLang="zh-CN" sz="3600" b="1">
                <a:solidFill>
                  <a:schemeClr val="tx2"/>
                </a:solidFill>
                <a:latin typeface="Times New Roman" panose="02020603050405020304" pitchFamily="18" charset="0"/>
              </a:rPr>
              <a:t>_____________________________</a:t>
            </a:r>
            <a:r>
              <a:rPr kumimoji="1" lang="zh-CN" altLang="en-US" sz="3600" b="1">
                <a:solidFill>
                  <a:schemeClr val="tx2"/>
                </a:solidFill>
                <a:latin typeface="Times New Roman" panose="02020603050405020304" pitchFamily="18" charset="0"/>
              </a:rPr>
              <a:t>。</a:t>
            </a:r>
            <a:endParaRPr kumimoji="1" lang="zh-CN" altLang="en-US" sz="3600" b="1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74755" name="Picture 3" descr="11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841625" y="2106613"/>
            <a:ext cx="1905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6" name="Picture 4" descr="wla2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8363" y="4552950"/>
            <a:ext cx="1192212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7" name="Picture 5" descr="wla2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3275" y="3656013"/>
            <a:ext cx="1190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8" name="Picture 6" descr="2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2988" y="2886075"/>
            <a:ext cx="14557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5" name="Freeform 7"/>
          <p:cNvSpPr/>
          <p:nvPr/>
        </p:nvSpPr>
        <p:spPr bwMode="auto">
          <a:xfrm>
            <a:off x="4057650" y="2106613"/>
            <a:ext cx="1865313" cy="1549400"/>
          </a:xfrm>
          <a:custGeom>
            <a:avLst/>
            <a:gdLst>
              <a:gd name="T0" fmla="*/ 0 w 1352"/>
              <a:gd name="T1" fmla="*/ 203025 h 1160"/>
              <a:gd name="T2" fmla="*/ 1324483 w 1352"/>
              <a:gd name="T3" fmla="*/ 74799 h 1160"/>
              <a:gd name="T4" fmla="*/ 1788052 w 1352"/>
              <a:gd name="T5" fmla="*/ 651817 h 1160"/>
              <a:gd name="T6" fmla="*/ 1788052 w 1352"/>
              <a:gd name="T7" fmla="*/ 1549400 h 11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52" h="1160">
                <a:moveTo>
                  <a:pt x="0" y="152"/>
                </a:moveTo>
                <a:cubicBezTo>
                  <a:pt x="372" y="76"/>
                  <a:pt x="744" y="0"/>
                  <a:pt x="960" y="56"/>
                </a:cubicBezTo>
                <a:cubicBezTo>
                  <a:pt x="1176" y="112"/>
                  <a:pt x="1240" y="304"/>
                  <a:pt x="1296" y="488"/>
                </a:cubicBezTo>
                <a:cubicBezTo>
                  <a:pt x="1352" y="672"/>
                  <a:pt x="1296" y="1048"/>
                  <a:pt x="1296" y="116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83976" name="Freeform 8"/>
          <p:cNvSpPr/>
          <p:nvPr/>
        </p:nvSpPr>
        <p:spPr bwMode="auto">
          <a:xfrm>
            <a:off x="1774825" y="2320925"/>
            <a:ext cx="1620838" cy="1976438"/>
          </a:xfrm>
          <a:custGeom>
            <a:avLst/>
            <a:gdLst>
              <a:gd name="T0" fmla="*/ 1620838 w 1176"/>
              <a:gd name="T1" fmla="*/ 245719 h 1480"/>
              <a:gd name="T2" fmla="*/ 231548 w 1176"/>
              <a:gd name="T3" fmla="*/ 245719 h 1480"/>
              <a:gd name="T4" fmla="*/ 231548 w 1176"/>
              <a:gd name="T5" fmla="*/ 1720035 h 1480"/>
              <a:gd name="T6" fmla="*/ 562332 w 1176"/>
              <a:gd name="T7" fmla="*/ 1784136 h 14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76" h="1480">
                <a:moveTo>
                  <a:pt x="1176" y="184"/>
                </a:moveTo>
                <a:cubicBezTo>
                  <a:pt x="756" y="92"/>
                  <a:pt x="336" y="0"/>
                  <a:pt x="168" y="184"/>
                </a:cubicBezTo>
                <a:cubicBezTo>
                  <a:pt x="0" y="368"/>
                  <a:pt x="128" y="1096"/>
                  <a:pt x="168" y="1288"/>
                </a:cubicBezTo>
                <a:cubicBezTo>
                  <a:pt x="208" y="1480"/>
                  <a:pt x="308" y="1408"/>
                  <a:pt x="408" y="1336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83977" name="Freeform 9"/>
          <p:cNvSpPr/>
          <p:nvPr/>
        </p:nvSpPr>
        <p:spPr bwMode="auto">
          <a:xfrm>
            <a:off x="2043113" y="4149725"/>
            <a:ext cx="331787" cy="865188"/>
          </a:xfrm>
          <a:custGeom>
            <a:avLst/>
            <a:gdLst>
              <a:gd name="T0" fmla="*/ 207367 w 256"/>
              <a:gd name="T1" fmla="*/ 0 h 672"/>
              <a:gd name="T2" fmla="*/ 20737 w 256"/>
              <a:gd name="T3" fmla="*/ 494393 h 672"/>
              <a:gd name="T4" fmla="*/ 331787 w 256"/>
              <a:gd name="T5" fmla="*/ 865188 h 67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56" h="672">
                <a:moveTo>
                  <a:pt x="160" y="0"/>
                </a:moveTo>
                <a:cubicBezTo>
                  <a:pt x="80" y="136"/>
                  <a:pt x="0" y="272"/>
                  <a:pt x="16" y="384"/>
                </a:cubicBezTo>
                <a:cubicBezTo>
                  <a:pt x="32" y="496"/>
                  <a:pt x="144" y="584"/>
                  <a:pt x="256" y="672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83978" name="Freeform 10"/>
          <p:cNvSpPr/>
          <p:nvPr/>
        </p:nvSpPr>
        <p:spPr bwMode="auto">
          <a:xfrm>
            <a:off x="2951163" y="3648075"/>
            <a:ext cx="2232025" cy="593725"/>
          </a:xfrm>
          <a:custGeom>
            <a:avLst/>
            <a:gdLst>
              <a:gd name="T0" fmla="*/ 2232025 w 1463"/>
              <a:gd name="T1" fmla="*/ 0 h 329"/>
              <a:gd name="T2" fmla="*/ 2050473 w 1463"/>
              <a:gd name="T3" fmla="*/ 247235 h 329"/>
              <a:gd name="T4" fmla="*/ 1966562 w 1463"/>
              <a:gd name="T5" fmla="*/ 312202 h 329"/>
              <a:gd name="T6" fmla="*/ 1939100 w 1463"/>
              <a:gd name="T7" fmla="*/ 346490 h 329"/>
              <a:gd name="T8" fmla="*/ 1896382 w 1463"/>
              <a:gd name="T9" fmla="*/ 362732 h 329"/>
              <a:gd name="T10" fmla="*/ 1618714 w 1463"/>
              <a:gd name="T11" fmla="*/ 526953 h 329"/>
              <a:gd name="T12" fmla="*/ 1521072 w 1463"/>
              <a:gd name="T13" fmla="*/ 559437 h 329"/>
              <a:gd name="T14" fmla="*/ 1437162 w 1463"/>
              <a:gd name="T15" fmla="*/ 593725 h 329"/>
              <a:gd name="T16" fmla="*/ 1060326 w 1463"/>
              <a:gd name="T17" fmla="*/ 559437 h 329"/>
              <a:gd name="T18" fmla="*/ 822325 w 1463"/>
              <a:gd name="T19" fmla="*/ 461987 h 329"/>
              <a:gd name="T20" fmla="*/ 0 w 1463"/>
              <a:gd name="T21" fmla="*/ 461987 h 32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63" h="329">
                <a:moveTo>
                  <a:pt x="1463" y="0"/>
                </a:moveTo>
                <a:cubicBezTo>
                  <a:pt x="1428" y="51"/>
                  <a:pt x="1395" y="101"/>
                  <a:pt x="1344" y="137"/>
                </a:cubicBezTo>
                <a:cubicBezTo>
                  <a:pt x="1308" y="191"/>
                  <a:pt x="1349" y="142"/>
                  <a:pt x="1289" y="173"/>
                </a:cubicBezTo>
                <a:cubicBezTo>
                  <a:pt x="1281" y="177"/>
                  <a:pt x="1278" y="187"/>
                  <a:pt x="1271" y="192"/>
                </a:cubicBezTo>
                <a:cubicBezTo>
                  <a:pt x="1263" y="197"/>
                  <a:pt x="1252" y="198"/>
                  <a:pt x="1243" y="201"/>
                </a:cubicBezTo>
                <a:cubicBezTo>
                  <a:pt x="1184" y="241"/>
                  <a:pt x="1129" y="273"/>
                  <a:pt x="1061" y="292"/>
                </a:cubicBezTo>
                <a:cubicBezTo>
                  <a:pt x="1040" y="298"/>
                  <a:pt x="1018" y="303"/>
                  <a:pt x="997" y="310"/>
                </a:cubicBezTo>
                <a:cubicBezTo>
                  <a:pt x="978" y="316"/>
                  <a:pt x="942" y="329"/>
                  <a:pt x="942" y="329"/>
                </a:cubicBezTo>
                <a:cubicBezTo>
                  <a:pt x="860" y="323"/>
                  <a:pt x="777" y="321"/>
                  <a:pt x="695" y="310"/>
                </a:cubicBezTo>
                <a:cubicBezTo>
                  <a:pt x="640" y="303"/>
                  <a:pt x="600" y="258"/>
                  <a:pt x="539" y="256"/>
                </a:cubicBezTo>
                <a:cubicBezTo>
                  <a:pt x="359" y="251"/>
                  <a:pt x="180" y="256"/>
                  <a:pt x="0" y="256"/>
                </a:cubicBezTo>
              </a:path>
            </a:pathLst>
          </a:custGeom>
          <a:noFill/>
          <a:ln w="34925" cap="flat" cmpd="sng">
            <a:solidFill>
              <a:srgbClr val="66FF33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pic>
        <p:nvPicPr>
          <p:cNvPr id="83979" name="Picture 11" descr="13-图片-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7800" y="3789363"/>
            <a:ext cx="3529013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3287713" y="1131888"/>
            <a:ext cx="8459787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18" charset="0"/>
              </a:rPr>
              <a:t>把用电器并列地连接起来的方式</a:t>
            </a:r>
            <a:endParaRPr kumimoji="1" lang="zh-CN" altLang="en-US" sz="3600" b="1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83981" name="Freeform 13"/>
          <p:cNvSpPr/>
          <p:nvPr/>
        </p:nvSpPr>
        <p:spPr bwMode="auto">
          <a:xfrm>
            <a:off x="3000375" y="3613150"/>
            <a:ext cx="2227263" cy="1400175"/>
          </a:xfrm>
          <a:custGeom>
            <a:avLst/>
            <a:gdLst>
              <a:gd name="T0" fmla="*/ 2225670 w 1398"/>
              <a:gd name="T1" fmla="*/ 0 h 840"/>
              <a:gd name="T2" fmla="*/ 2166722 w 1398"/>
              <a:gd name="T3" fmla="*/ 283369 h 840"/>
              <a:gd name="T4" fmla="*/ 2136452 w 1398"/>
              <a:gd name="T5" fmla="*/ 393383 h 840"/>
              <a:gd name="T6" fmla="*/ 2045641 w 1398"/>
              <a:gd name="T7" fmla="*/ 471726 h 840"/>
              <a:gd name="T8" fmla="*/ 1849680 w 1398"/>
              <a:gd name="T9" fmla="*/ 660083 h 840"/>
              <a:gd name="T10" fmla="*/ 1683989 w 1398"/>
              <a:gd name="T11" fmla="*/ 770096 h 840"/>
              <a:gd name="T12" fmla="*/ 1578840 w 1398"/>
              <a:gd name="T13" fmla="*/ 833438 h 840"/>
              <a:gd name="T14" fmla="*/ 1218781 w 1398"/>
              <a:gd name="T15" fmla="*/ 1038463 h 840"/>
              <a:gd name="T16" fmla="*/ 1083361 w 1398"/>
              <a:gd name="T17" fmla="*/ 1053465 h 840"/>
              <a:gd name="T18" fmla="*/ 917671 w 1398"/>
              <a:gd name="T19" fmla="*/ 1085136 h 840"/>
              <a:gd name="T20" fmla="*/ 450869 w 1398"/>
              <a:gd name="T21" fmla="*/ 1148477 h 840"/>
              <a:gd name="T22" fmla="*/ 360058 w 1398"/>
              <a:gd name="T23" fmla="*/ 1195149 h 840"/>
              <a:gd name="T24" fmla="*/ 224638 w 1398"/>
              <a:gd name="T25" fmla="*/ 1290161 h 840"/>
              <a:gd name="T26" fmla="*/ 89218 w 1398"/>
              <a:gd name="T27" fmla="*/ 1353503 h 840"/>
              <a:gd name="T28" fmla="*/ 44609 w 1398"/>
              <a:gd name="T29" fmla="*/ 1368504 h 840"/>
              <a:gd name="T30" fmla="*/ 0 w 1398"/>
              <a:gd name="T31" fmla="*/ 1400175 h 84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398" h="840">
                <a:moveTo>
                  <a:pt x="1397" y="0"/>
                </a:moveTo>
                <a:cubicBezTo>
                  <a:pt x="1390" y="85"/>
                  <a:pt x="1398" y="109"/>
                  <a:pt x="1360" y="170"/>
                </a:cubicBezTo>
                <a:cubicBezTo>
                  <a:pt x="1354" y="192"/>
                  <a:pt x="1355" y="218"/>
                  <a:pt x="1341" y="236"/>
                </a:cubicBezTo>
                <a:cubicBezTo>
                  <a:pt x="1326" y="255"/>
                  <a:pt x="1300" y="264"/>
                  <a:pt x="1284" y="283"/>
                </a:cubicBezTo>
                <a:cubicBezTo>
                  <a:pt x="1245" y="330"/>
                  <a:pt x="1222" y="377"/>
                  <a:pt x="1161" y="396"/>
                </a:cubicBezTo>
                <a:cubicBezTo>
                  <a:pt x="1133" y="438"/>
                  <a:pt x="1104" y="447"/>
                  <a:pt x="1057" y="462"/>
                </a:cubicBezTo>
                <a:cubicBezTo>
                  <a:pt x="1036" y="476"/>
                  <a:pt x="1012" y="485"/>
                  <a:pt x="991" y="500"/>
                </a:cubicBezTo>
                <a:cubicBezTo>
                  <a:pt x="922" y="549"/>
                  <a:pt x="853" y="609"/>
                  <a:pt x="765" y="623"/>
                </a:cubicBezTo>
                <a:cubicBezTo>
                  <a:pt x="737" y="627"/>
                  <a:pt x="708" y="628"/>
                  <a:pt x="680" y="632"/>
                </a:cubicBezTo>
                <a:cubicBezTo>
                  <a:pt x="645" y="637"/>
                  <a:pt x="576" y="651"/>
                  <a:pt x="576" y="651"/>
                </a:cubicBezTo>
                <a:cubicBezTo>
                  <a:pt x="484" y="697"/>
                  <a:pt x="380" y="658"/>
                  <a:pt x="283" y="689"/>
                </a:cubicBezTo>
                <a:cubicBezTo>
                  <a:pt x="204" y="743"/>
                  <a:pt x="304" y="679"/>
                  <a:pt x="226" y="717"/>
                </a:cubicBezTo>
                <a:cubicBezTo>
                  <a:pt x="191" y="734"/>
                  <a:pt x="179" y="762"/>
                  <a:pt x="141" y="774"/>
                </a:cubicBezTo>
                <a:cubicBezTo>
                  <a:pt x="97" y="804"/>
                  <a:pt x="123" y="790"/>
                  <a:pt x="56" y="812"/>
                </a:cubicBezTo>
                <a:cubicBezTo>
                  <a:pt x="47" y="815"/>
                  <a:pt x="28" y="821"/>
                  <a:pt x="28" y="821"/>
                </a:cubicBezTo>
                <a:cubicBezTo>
                  <a:pt x="19" y="827"/>
                  <a:pt x="0" y="840"/>
                  <a:pt x="0" y="840"/>
                </a:cubicBezTo>
              </a:path>
            </a:pathLst>
          </a:custGeom>
          <a:noFill/>
          <a:ln w="38100" cmpd="sng">
            <a:solidFill>
              <a:srgbClr val="0000FF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8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83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5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 bldLvl="0" animBg="1" autoUpdateAnimBg="0"/>
      <p:bldP spid="83975" grpId="0" bldLvl="0" animBg="1"/>
      <p:bldP spid="83976" grpId="0" bldLvl="0" animBg="1"/>
      <p:bldP spid="83977" grpId="0" bldLvl="0" animBg="1"/>
      <p:bldP spid="83978" grpId="0" bldLvl="0" animBg="1"/>
      <p:bldP spid="83980" grpId="0" bldLvl="0" animBg="1" autoUpdateAnimBg="0"/>
      <p:bldP spid="83981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3108325" y="554038"/>
            <a:ext cx="30988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4175125" y="2154238"/>
            <a:ext cx="30988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3216275" y="692150"/>
            <a:ext cx="4344988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4000" b="1">
                <a:solidFill>
                  <a:srgbClr val="FF0000"/>
                </a:solidFill>
                <a:latin typeface="Times New Roman" panose="02020603050405020304" pitchFamily="18" charset="0"/>
              </a:rPr>
              <a:t>并联电路的特点</a:t>
            </a:r>
            <a:endParaRPr kumimoji="1" lang="zh-CN" altLang="en-US" sz="4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3794125" y="2382838"/>
            <a:ext cx="30988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2640013" y="1916113"/>
            <a:ext cx="7488237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en-US" altLang="zh-CN" sz="3600" b="1" dirty="0">
                <a:solidFill>
                  <a:srgbClr val="7E3B26"/>
                </a:solidFill>
                <a:latin typeface="Times New Roman" panose="02020603050405020304" pitchFamily="18" charset="0"/>
              </a:rPr>
              <a:t>1</a:t>
            </a:r>
            <a:r>
              <a:rPr kumimoji="1" lang="zh-CN" altLang="en-US" sz="3600" b="1" dirty="0">
                <a:solidFill>
                  <a:srgbClr val="7E3B26"/>
                </a:solidFill>
                <a:latin typeface="Times New Roman" panose="02020603050405020304" pitchFamily="18" charset="0"/>
              </a:rPr>
              <a:t>）电流有</a:t>
            </a:r>
            <a:r>
              <a:rPr kumimoji="1" lang="en-US" altLang="zh-CN" sz="3600" b="1" dirty="0">
                <a:solidFill>
                  <a:srgbClr val="7E3B26"/>
                </a:solidFill>
                <a:latin typeface="Times New Roman" panose="02020603050405020304" pitchFamily="18" charset="0"/>
              </a:rPr>
              <a:t>________________</a:t>
            </a:r>
            <a:r>
              <a:rPr kumimoji="1" lang="zh-CN" altLang="en-US" sz="3600" b="1" dirty="0">
                <a:solidFill>
                  <a:srgbClr val="7E3B26"/>
                </a:solidFill>
                <a:latin typeface="Times New Roman" panose="02020603050405020304" pitchFamily="18" charset="0"/>
              </a:rPr>
              <a:t>路径。</a:t>
            </a:r>
            <a:endParaRPr kumimoji="1" lang="zh-CN" altLang="en-US" sz="3600" b="1" dirty="0">
              <a:solidFill>
                <a:srgbClr val="7E3B26"/>
              </a:solidFill>
              <a:latin typeface="Times New Roman" panose="02020603050405020304" pitchFamily="18" charset="0"/>
            </a:endParaRPr>
          </a:p>
        </p:txBody>
      </p:sp>
      <p:sp>
        <p:nvSpPr>
          <p:cNvPr id="75783" name="Rectangle 7"/>
          <p:cNvSpPr>
            <a:spLocks noChangeArrowheads="1"/>
          </p:cNvSpPr>
          <p:nvPr/>
        </p:nvSpPr>
        <p:spPr bwMode="auto">
          <a:xfrm>
            <a:off x="2640013" y="3213100"/>
            <a:ext cx="5957887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en-US" altLang="zh-CN" sz="3600" b="1">
                <a:solidFill>
                  <a:srgbClr val="7E3B26"/>
                </a:solidFill>
                <a:latin typeface="Times New Roman" panose="02020603050405020304" pitchFamily="18" charset="0"/>
              </a:rPr>
              <a:t>2</a:t>
            </a:r>
            <a:r>
              <a:rPr kumimoji="1" lang="zh-CN" altLang="en-US" sz="3600" b="1">
                <a:solidFill>
                  <a:srgbClr val="7E3B26"/>
                </a:solidFill>
                <a:latin typeface="Times New Roman" panose="02020603050405020304" pitchFamily="18" charset="0"/>
              </a:rPr>
              <a:t>）各元件可以</a:t>
            </a:r>
            <a:r>
              <a:rPr kumimoji="1" lang="en-US" altLang="zh-CN" sz="3600" b="1">
                <a:solidFill>
                  <a:srgbClr val="7E3B26"/>
                </a:solidFill>
                <a:latin typeface="Times New Roman" panose="02020603050405020304" pitchFamily="18" charset="0"/>
              </a:rPr>
              <a:t>______</a:t>
            </a:r>
            <a:r>
              <a:rPr kumimoji="1" lang="zh-CN" altLang="en-US" sz="3600" b="1">
                <a:solidFill>
                  <a:srgbClr val="7E3B26"/>
                </a:solidFill>
                <a:latin typeface="Times New Roman" panose="02020603050405020304" pitchFamily="18" charset="0"/>
              </a:rPr>
              <a:t>工作。</a:t>
            </a:r>
            <a:endParaRPr kumimoji="1" lang="zh-CN" altLang="en-US" sz="3600" b="1">
              <a:solidFill>
                <a:srgbClr val="7E3B26"/>
              </a:solidFill>
              <a:latin typeface="Times New Roman" panose="02020603050405020304" pitchFamily="18" charset="0"/>
            </a:endParaRPr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2640013" y="4292600"/>
            <a:ext cx="6983412" cy="175323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kumimoji="1" lang="en-US" altLang="zh-CN" sz="3600" b="1">
                <a:solidFill>
                  <a:srgbClr val="7E3B26"/>
                </a:solidFill>
                <a:latin typeface="Times New Roman" panose="02020603050405020304" pitchFamily="18" charset="0"/>
              </a:rPr>
              <a:t>3</a:t>
            </a:r>
            <a:r>
              <a:rPr kumimoji="1" lang="zh-CN" altLang="en-US" sz="3600" b="1">
                <a:solidFill>
                  <a:srgbClr val="7E3B26"/>
                </a:solidFill>
                <a:latin typeface="Times New Roman" panose="02020603050405020304" pitchFamily="18" charset="0"/>
              </a:rPr>
              <a:t>）干路的开关控制</a:t>
            </a:r>
            <a:r>
              <a:rPr kumimoji="1" lang="en-US" altLang="zh-CN" sz="3600" b="1">
                <a:solidFill>
                  <a:srgbClr val="7E3B26"/>
                </a:solidFill>
                <a:latin typeface="Times New Roman" panose="02020603050405020304" pitchFamily="18" charset="0"/>
              </a:rPr>
              <a:t>__________</a:t>
            </a:r>
            <a:r>
              <a:rPr kumimoji="1" lang="zh-CN" altLang="en-US" sz="3600" b="1">
                <a:solidFill>
                  <a:srgbClr val="7E3B26"/>
                </a:solidFill>
                <a:latin typeface="Times New Roman" panose="02020603050405020304" pitchFamily="18" charset="0"/>
              </a:rPr>
              <a:t>，支路的开关</a:t>
            </a:r>
            <a:r>
              <a:rPr kumimoji="1" lang="en-US" altLang="zh-CN" sz="3600" b="1">
                <a:solidFill>
                  <a:srgbClr val="7E3B26"/>
                </a:solidFill>
                <a:latin typeface="Times New Roman" panose="02020603050405020304" pitchFamily="18" charset="0"/>
              </a:rPr>
              <a:t>_______________</a:t>
            </a:r>
            <a:r>
              <a:rPr kumimoji="1" lang="zh-CN" altLang="en-US" sz="3600" b="1">
                <a:solidFill>
                  <a:srgbClr val="7E3B26"/>
                </a:solidFill>
                <a:latin typeface="Times New Roman" panose="02020603050405020304" pitchFamily="18" charset="0"/>
              </a:rPr>
              <a:t>。</a:t>
            </a:r>
            <a:endParaRPr kumimoji="1" lang="zh-CN" altLang="en-US" sz="3600" b="1">
              <a:solidFill>
                <a:srgbClr val="7E3B26"/>
              </a:solidFill>
              <a:latin typeface="Times New Roman" panose="02020603050405020304" pitchFamily="18" charset="0"/>
            </a:endParaRPr>
          </a:p>
        </p:txBody>
      </p:sp>
      <p:sp>
        <p:nvSpPr>
          <p:cNvPr id="85001" name="Rectangle 9"/>
          <p:cNvSpPr>
            <a:spLocks noChangeArrowheads="1"/>
          </p:cNvSpPr>
          <p:nvPr/>
        </p:nvSpPr>
        <p:spPr bwMode="auto">
          <a:xfrm>
            <a:off x="5016500" y="1844675"/>
            <a:ext cx="424815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600" b="1">
                <a:solidFill>
                  <a:srgbClr val="FF3300"/>
                </a:solidFill>
                <a:latin typeface="Times New Roman" panose="02020603050405020304" pitchFamily="18" charset="0"/>
              </a:rPr>
              <a:t>两条（或多条）</a:t>
            </a:r>
            <a:endParaRPr kumimoji="1" lang="zh-CN" altLang="en-US" sz="36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5002" name="Rectangle 10"/>
          <p:cNvSpPr>
            <a:spLocks noChangeArrowheads="1"/>
          </p:cNvSpPr>
          <p:nvPr/>
        </p:nvSpPr>
        <p:spPr bwMode="auto">
          <a:xfrm>
            <a:off x="5808663" y="3148013"/>
            <a:ext cx="180022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600" b="1">
                <a:solidFill>
                  <a:srgbClr val="FF3300"/>
                </a:solidFill>
                <a:latin typeface="Times New Roman" panose="02020603050405020304" pitchFamily="18" charset="0"/>
              </a:rPr>
              <a:t>独立</a:t>
            </a:r>
            <a:endParaRPr kumimoji="1" lang="zh-CN" altLang="en-US" sz="36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5003" name="Rectangle 11"/>
          <p:cNvSpPr>
            <a:spLocks noChangeArrowheads="1"/>
          </p:cNvSpPr>
          <p:nvPr/>
        </p:nvSpPr>
        <p:spPr bwMode="auto">
          <a:xfrm>
            <a:off x="6743700" y="4221163"/>
            <a:ext cx="2376488" cy="9220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kumimoji="1" lang="zh-CN" altLang="en-US" sz="3600" b="1">
                <a:solidFill>
                  <a:srgbClr val="FF3300"/>
                </a:solidFill>
                <a:latin typeface="Times New Roman" panose="02020603050405020304" pitchFamily="18" charset="0"/>
              </a:rPr>
              <a:t>整个电路</a:t>
            </a:r>
            <a:endParaRPr kumimoji="1" lang="zh-CN" altLang="en-US" sz="36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5004" name="Rectangle 12"/>
          <p:cNvSpPr>
            <a:spLocks noChangeArrowheads="1"/>
          </p:cNvSpPr>
          <p:nvPr/>
        </p:nvSpPr>
        <p:spPr bwMode="auto">
          <a:xfrm>
            <a:off x="5159375" y="5033963"/>
            <a:ext cx="3097213" cy="9220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kumimoji="1" lang="zh-CN" altLang="en-US" sz="3600" b="1">
                <a:solidFill>
                  <a:srgbClr val="FF3300"/>
                </a:solidFill>
                <a:latin typeface="Times New Roman" panose="02020603050405020304" pitchFamily="18" charset="0"/>
              </a:rPr>
              <a:t>只控制本支路</a:t>
            </a:r>
            <a:endParaRPr kumimoji="1" lang="zh-CN" altLang="en-US" sz="36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5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5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5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5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01" grpId="0" bldLvl="0" animBg="1"/>
      <p:bldP spid="85002" grpId="0" bldLvl="0" animBg="1"/>
      <p:bldP spid="85003" grpId="0" bldLvl="0" animBg="1"/>
      <p:bldP spid="8500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3108325" y="554038"/>
            <a:ext cx="30988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2819400" y="0"/>
            <a:ext cx="6916420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4800" b="1">
                <a:solidFill>
                  <a:srgbClr val="7E3B26"/>
                </a:solidFill>
                <a:latin typeface="Times New Roman" panose="02020603050405020304" pitchFamily="18" charset="0"/>
              </a:rPr>
              <a:t>并联电路知识结构方框图</a:t>
            </a:r>
            <a:endParaRPr kumimoji="1" lang="zh-CN" altLang="en-US" sz="4800" b="1">
              <a:solidFill>
                <a:srgbClr val="7E3B26"/>
              </a:solidFill>
              <a:latin typeface="Times New Roman" panose="02020603050405020304" pitchFamily="18" charset="0"/>
            </a:endParaRP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4175125" y="2154238"/>
            <a:ext cx="30988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grpSp>
        <p:nvGrpSpPr>
          <p:cNvPr id="76805" name="Group 5"/>
          <p:cNvGrpSpPr/>
          <p:nvPr/>
        </p:nvGrpSpPr>
        <p:grpSpPr bwMode="auto">
          <a:xfrm>
            <a:off x="2286000" y="914400"/>
            <a:ext cx="7924800" cy="5029200"/>
            <a:chOff x="480" y="960"/>
            <a:chExt cx="4992" cy="3168"/>
          </a:xfrm>
        </p:grpSpPr>
        <p:sp>
          <p:nvSpPr>
            <p:cNvPr id="76813" name="AutoShape 6"/>
            <p:cNvSpPr>
              <a:spLocks noChangeArrowheads="1"/>
            </p:cNvSpPr>
            <p:nvPr/>
          </p:nvSpPr>
          <p:spPr bwMode="auto">
            <a:xfrm>
              <a:off x="2736" y="960"/>
              <a:ext cx="2736" cy="96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F9AF65"/>
              </a:solidFill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76814" name="AutoShape 7"/>
            <p:cNvSpPr>
              <a:spLocks noChangeArrowheads="1"/>
            </p:cNvSpPr>
            <p:nvPr/>
          </p:nvSpPr>
          <p:spPr bwMode="auto">
            <a:xfrm>
              <a:off x="2784" y="2928"/>
              <a:ext cx="2688" cy="12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F9AF65"/>
              </a:solidFill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76815" name="AutoShape 8"/>
            <p:cNvSpPr>
              <a:spLocks noChangeArrowheads="1"/>
            </p:cNvSpPr>
            <p:nvPr/>
          </p:nvSpPr>
          <p:spPr bwMode="auto">
            <a:xfrm>
              <a:off x="1296" y="1152"/>
              <a:ext cx="1152" cy="4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F9AF65"/>
              </a:solidFill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76816" name="AutoShape 9"/>
            <p:cNvSpPr>
              <a:spLocks noChangeArrowheads="1"/>
            </p:cNvSpPr>
            <p:nvPr/>
          </p:nvSpPr>
          <p:spPr bwMode="auto">
            <a:xfrm>
              <a:off x="1296" y="2064"/>
              <a:ext cx="1200" cy="52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F9AF65"/>
              </a:solidFill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76817" name="AutoShape 10"/>
            <p:cNvSpPr>
              <a:spLocks noChangeArrowheads="1"/>
            </p:cNvSpPr>
            <p:nvPr/>
          </p:nvSpPr>
          <p:spPr bwMode="auto">
            <a:xfrm>
              <a:off x="2784" y="1968"/>
              <a:ext cx="2688" cy="91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F9AF65"/>
              </a:solidFill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76818" name="AutoShape 11"/>
            <p:cNvSpPr>
              <a:spLocks noChangeArrowheads="1"/>
            </p:cNvSpPr>
            <p:nvPr/>
          </p:nvSpPr>
          <p:spPr bwMode="auto">
            <a:xfrm>
              <a:off x="480" y="1728"/>
              <a:ext cx="528" cy="153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F9AF65"/>
              </a:solidFill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76819" name="AutoShape 12"/>
            <p:cNvSpPr>
              <a:spLocks noChangeArrowheads="1"/>
            </p:cNvSpPr>
            <p:nvPr/>
          </p:nvSpPr>
          <p:spPr bwMode="auto">
            <a:xfrm>
              <a:off x="1344" y="3168"/>
              <a:ext cx="1200" cy="76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rgbClr val="F9AF65"/>
              </a:solidFill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76820" name="Line 13"/>
            <p:cNvSpPr>
              <a:spLocks noChangeShapeType="1"/>
            </p:cNvSpPr>
            <p:nvPr/>
          </p:nvSpPr>
          <p:spPr bwMode="auto">
            <a:xfrm>
              <a:off x="1152" y="3600"/>
              <a:ext cx="192" cy="0"/>
            </a:xfrm>
            <a:prstGeom prst="line">
              <a:avLst/>
            </a:prstGeom>
            <a:noFill/>
            <a:ln w="57150">
              <a:solidFill>
                <a:srgbClr val="E327D6"/>
              </a:solidFill>
              <a:miter lim="800000"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6821" name="Line 14"/>
            <p:cNvSpPr>
              <a:spLocks noChangeShapeType="1"/>
            </p:cNvSpPr>
            <p:nvPr/>
          </p:nvSpPr>
          <p:spPr bwMode="auto">
            <a:xfrm>
              <a:off x="1152" y="1392"/>
              <a:ext cx="0" cy="2208"/>
            </a:xfrm>
            <a:prstGeom prst="line">
              <a:avLst/>
            </a:prstGeom>
            <a:noFill/>
            <a:ln w="57150">
              <a:solidFill>
                <a:srgbClr val="E327D6"/>
              </a:solidFill>
              <a:miter lim="800000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6822" name="Line 15"/>
            <p:cNvSpPr>
              <a:spLocks noChangeShapeType="1"/>
            </p:cNvSpPr>
            <p:nvPr/>
          </p:nvSpPr>
          <p:spPr bwMode="auto">
            <a:xfrm>
              <a:off x="1152" y="1392"/>
              <a:ext cx="144" cy="0"/>
            </a:xfrm>
            <a:prstGeom prst="line">
              <a:avLst/>
            </a:prstGeom>
            <a:noFill/>
            <a:ln w="57150">
              <a:solidFill>
                <a:srgbClr val="E327D6"/>
              </a:solidFill>
              <a:miter lim="800000"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6823" name="Line 16"/>
            <p:cNvSpPr>
              <a:spLocks noChangeShapeType="1"/>
            </p:cNvSpPr>
            <p:nvPr/>
          </p:nvSpPr>
          <p:spPr bwMode="auto">
            <a:xfrm>
              <a:off x="1008" y="2352"/>
              <a:ext cx="288" cy="0"/>
            </a:xfrm>
            <a:prstGeom prst="line">
              <a:avLst/>
            </a:prstGeom>
            <a:noFill/>
            <a:ln w="57150">
              <a:solidFill>
                <a:srgbClr val="E327D6"/>
              </a:solidFill>
              <a:miter lim="800000"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6824" name="Line 17"/>
            <p:cNvSpPr>
              <a:spLocks noChangeShapeType="1"/>
            </p:cNvSpPr>
            <p:nvPr/>
          </p:nvSpPr>
          <p:spPr bwMode="auto">
            <a:xfrm>
              <a:off x="2448" y="1392"/>
              <a:ext cx="288" cy="0"/>
            </a:xfrm>
            <a:prstGeom prst="line">
              <a:avLst/>
            </a:prstGeom>
            <a:noFill/>
            <a:ln w="57150">
              <a:solidFill>
                <a:srgbClr val="E327D6"/>
              </a:solidFill>
              <a:miter lim="800000"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6825" name="Line 18"/>
            <p:cNvSpPr>
              <a:spLocks noChangeShapeType="1"/>
            </p:cNvSpPr>
            <p:nvPr/>
          </p:nvSpPr>
          <p:spPr bwMode="auto">
            <a:xfrm>
              <a:off x="2496" y="2352"/>
              <a:ext cx="288" cy="0"/>
            </a:xfrm>
            <a:prstGeom prst="line">
              <a:avLst/>
            </a:prstGeom>
            <a:noFill/>
            <a:ln w="57150">
              <a:solidFill>
                <a:srgbClr val="E327D6"/>
              </a:solidFill>
              <a:miter lim="800000"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76826" name="Line 19"/>
            <p:cNvSpPr>
              <a:spLocks noChangeShapeType="1"/>
            </p:cNvSpPr>
            <p:nvPr/>
          </p:nvSpPr>
          <p:spPr bwMode="auto">
            <a:xfrm>
              <a:off x="2544" y="3552"/>
              <a:ext cx="240" cy="0"/>
            </a:xfrm>
            <a:prstGeom prst="line">
              <a:avLst/>
            </a:prstGeom>
            <a:noFill/>
            <a:ln w="57150">
              <a:solidFill>
                <a:srgbClr val="E327D6"/>
              </a:solidFill>
              <a:miter lim="800000"/>
              <a:tailEnd type="triangle" w="med" len="med"/>
            </a:ln>
            <a:effectLst/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76806" name="Rectangle 20"/>
          <p:cNvSpPr>
            <a:spLocks noChangeArrowheads="1"/>
          </p:cNvSpPr>
          <p:nvPr/>
        </p:nvSpPr>
        <p:spPr bwMode="auto">
          <a:xfrm>
            <a:off x="3657600" y="2819400"/>
            <a:ext cx="180848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3200">
                <a:solidFill>
                  <a:schemeClr val="tx2"/>
                </a:solidFill>
                <a:latin typeface="Times New Roman" panose="02020603050405020304" pitchFamily="18" charset="0"/>
                <a:ea typeface="隶书" pitchFamily="49" charset="-122"/>
              </a:rPr>
              <a:t>工作特点</a:t>
            </a:r>
            <a:endParaRPr kumimoji="1" lang="zh-CN" altLang="en-US" sz="3200">
              <a:solidFill>
                <a:schemeClr val="tx2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76807" name="Text Box 21"/>
          <p:cNvSpPr txBox="1">
            <a:spLocks noChangeArrowheads="1"/>
          </p:cNvSpPr>
          <p:nvPr/>
        </p:nvSpPr>
        <p:spPr bwMode="auto">
          <a:xfrm>
            <a:off x="2368550" y="2438400"/>
            <a:ext cx="736600" cy="2143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eaLnBrk="1" hangingPunct="1"/>
            <a:r>
              <a:rPr kumimoji="1" lang="zh-CN" altLang="en-US" sz="3600" b="1">
                <a:solidFill>
                  <a:srgbClr val="FF33CC"/>
                </a:solidFill>
                <a:latin typeface="Times New Roman" panose="02020603050405020304" pitchFamily="18" charset="0"/>
                <a:ea typeface="隶书" pitchFamily="49" charset="-122"/>
              </a:rPr>
              <a:t>并联电路</a:t>
            </a:r>
            <a:endParaRPr kumimoji="1" lang="zh-CN" altLang="en-US" sz="3600" b="1">
              <a:solidFill>
                <a:srgbClr val="FF33CC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76808" name="Text Box 22"/>
          <p:cNvSpPr txBox="1">
            <a:spLocks noChangeArrowheads="1"/>
          </p:cNvSpPr>
          <p:nvPr/>
        </p:nvSpPr>
        <p:spPr bwMode="auto">
          <a:xfrm>
            <a:off x="3657600" y="1295400"/>
            <a:ext cx="180848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3200">
                <a:solidFill>
                  <a:schemeClr val="tx2"/>
                </a:solidFill>
                <a:latin typeface="Times New Roman" panose="02020603050405020304" pitchFamily="18" charset="0"/>
                <a:ea typeface="隶书" pitchFamily="49" charset="-122"/>
              </a:rPr>
              <a:t>连接特点</a:t>
            </a:r>
            <a:endParaRPr kumimoji="1" lang="zh-CN" altLang="en-US" sz="3200">
              <a:solidFill>
                <a:schemeClr val="tx2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76809" name="Text Box 23"/>
          <p:cNvSpPr txBox="1">
            <a:spLocks noChangeArrowheads="1"/>
          </p:cNvSpPr>
          <p:nvPr/>
        </p:nvSpPr>
        <p:spPr bwMode="auto">
          <a:xfrm>
            <a:off x="3657600" y="4495800"/>
            <a:ext cx="1808480" cy="1076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en-US" altLang="zh-CN" sz="3200">
                <a:latin typeface="Times New Roman" panose="02020603050405020304" pitchFamily="18" charset="0"/>
                <a:ea typeface="隶书" pitchFamily="49" charset="-122"/>
              </a:rPr>
              <a:t>  </a:t>
            </a:r>
            <a:r>
              <a:rPr kumimoji="1" lang="zh-CN" altLang="en-US" sz="3200">
                <a:solidFill>
                  <a:schemeClr val="tx2"/>
                </a:solidFill>
                <a:latin typeface="Times New Roman" panose="02020603050405020304" pitchFamily="18" charset="0"/>
                <a:ea typeface="隶书" pitchFamily="49" charset="-122"/>
              </a:rPr>
              <a:t>开关的</a:t>
            </a:r>
            <a:endParaRPr kumimoji="1" lang="zh-CN" altLang="en-US" sz="3200">
              <a:solidFill>
                <a:schemeClr val="tx2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eaLnBrk="1" hangingPunct="1"/>
            <a:r>
              <a:rPr kumimoji="1" lang="zh-CN" altLang="en-US" sz="3200">
                <a:solidFill>
                  <a:schemeClr val="tx2"/>
                </a:solidFill>
                <a:latin typeface="Times New Roman" panose="02020603050405020304" pitchFamily="18" charset="0"/>
                <a:ea typeface="隶书" pitchFamily="49" charset="-122"/>
              </a:rPr>
              <a:t>控制特点</a:t>
            </a:r>
            <a:endParaRPr kumimoji="1" lang="zh-CN" altLang="en-US" sz="3200">
              <a:solidFill>
                <a:schemeClr val="tx2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86040" name="Text Box 24"/>
          <p:cNvSpPr txBox="1">
            <a:spLocks noChangeArrowheads="1"/>
          </p:cNvSpPr>
          <p:nvPr/>
        </p:nvSpPr>
        <p:spPr bwMode="auto">
          <a:xfrm>
            <a:off x="6019800" y="838200"/>
            <a:ext cx="4246880" cy="1568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3200">
                <a:solidFill>
                  <a:schemeClr val="tx2"/>
                </a:solidFill>
                <a:latin typeface="Times New Roman" panose="02020603050405020304" pitchFamily="18" charset="0"/>
                <a:ea typeface="隶书" pitchFamily="49" charset="-122"/>
              </a:rPr>
              <a:t>各用电器（包括跟用电</a:t>
            </a:r>
            <a:endParaRPr kumimoji="1" lang="zh-CN" altLang="en-US" sz="3200">
              <a:solidFill>
                <a:schemeClr val="tx2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eaLnBrk="1" hangingPunct="1"/>
            <a:r>
              <a:rPr kumimoji="1" lang="zh-CN" altLang="en-US" sz="3200">
                <a:solidFill>
                  <a:schemeClr val="tx2"/>
                </a:solidFill>
                <a:latin typeface="Times New Roman" panose="02020603050405020304" pitchFamily="18" charset="0"/>
                <a:ea typeface="隶书" pitchFamily="49" charset="-122"/>
              </a:rPr>
              <a:t>器相连的开关）各自接</a:t>
            </a:r>
            <a:endParaRPr kumimoji="1" lang="zh-CN" altLang="en-US" sz="3200">
              <a:solidFill>
                <a:schemeClr val="tx2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eaLnBrk="1" hangingPunct="1"/>
            <a:r>
              <a:rPr kumimoji="1" lang="zh-CN" altLang="en-US" sz="3200">
                <a:solidFill>
                  <a:schemeClr val="tx2"/>
                </a:solidFill>
                <a:latin typeface="Times New Roman" panose="02020603050405020304" pitchFamily="18" charset="0"/>
                <a:ea typeface="隶书" pitchFamily="49" charset="-122"/>
              </a:rPr>
              <a:t>在电路两点之间。</a:t>
            </a:r>
            <a:endParaRPr kumimoji="1" lang="zh-CN" altLang="en-US" sz="3200">
              <a:solidFill>
                <a:schemeClr val="tx2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86041" name="Text Box 25"/>
          <p:cNvSpPr txBox="1">
            <a:spLocks noChangeArrowheads="1"/>
          </p:cNvSpPr>
          <p:nvPr/>
        </p:nvSpPr>
        <p:spPr bwMode="auto">
          <a:xfrm>
            <a:off x="6096000" y="2438400"/>
            <a:ext cx="4343400" cy="1568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kumimoji="1"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  <a:ea typeface="隶书" pitchFamily="49" charset="-122"/>
              </a:rPr>
              <a:t>某一条支路断开时，其</a:t>
            </a:r>
            <a:endParaRPr kumimoji="1" lang="zh-CN" altLang="en-US" sz="3200" dirty="0">
              <a:solidFill>
                <a:schemeClr val="tx2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eaLnBrk="1" hangingPunct="1"/>
            <a:r>
              <a:rPr kumimoji="1"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  <a:ea typeface="隶书" pitchFamily="49" charset="-122"/>
              </a:rPr>
              <a:t>他支路上的用电器照常</a:t>
            </a:r>
            <a:endParaRPr kumimoji="1" lang="zh-CN" altLang="en-US" sz="3200" dirty="0">
              <a:solidFill>
                <a:schemeClr val="tx2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eaLnBrk="1" hangingPunct="1"/>
            <a:r>
              <a:rPr kumimoji="1"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  <a:ea typeface="隶书" pitchFamily="49" charset="-122"/>
              </a:rPr>
              <a:t>工作。</a:t>
            </a:r>
            <a:endParaRPr kumimoji="1" lang="zh-CN" altLang="en-US" sz="3200" dirty="0">
              <a:solidFill>
                <a:schemeClr val="tx2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86042" name="Text Box 26"/>
          <p:cNvSpPr txBox="1">
            <a:spLocks noChangeArrowheads="1"/>
          </p:cNvSpPr>
          <p:nvPr/>
        </p:nvSpPr>
        <p:spPr bwMode="auto">
          <a:xfrm>
            <a:off x="6019800" y="3962400"/>
            <a:ext cx="4252913" cy="20612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200">
                <a:solidFill>
                  <a:schemeClr val="tx2"/>
                </a:solidFill>
                <a:latin typeface="Times New Roman" panose="02020603050405020304" pitchFamily="18" charset="0"/>
                <a:ea typeface="隶书" pitchFamily="49" charset="-122"/>
              </a:rPr>
              <a:t>干路上的开关可以控制</a:t>
            </a:r>
            <a:endParaRPr kumimoji="1" lang="zh-CN" altLang="en-US" sz="3200">
              <a:solidFill>
                <a:schemeClr val="tx2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eaLnBrk="1" hangingPunct="1"/>
            <a:r>
              <a:rPr kumimoji="1" lang="zh-CN" altLang="en-US" sz="3200">
                <a:solidFill>
                  <a:schemeClr val="tx2"/>
                </a:solidFill>
                <a:latin typeface="Times New Roman" panose="02020603050405020304" pitchFamily="18" charset="0"/>
                <a:ea typeface="隶书" pitchFamily="49" charset="-122"/>
              </a:rPr>
              <a:t>所有用电器，而支路上</a:t>
            </a:r>
            <a:endParaRPr kumimoji="1" lang="zh-CN" altLang="en-US" sz="3200">
              <a:solidFill>
                <a:schemeClr val="tx2"/>
              </a:solidFill>
              <a:latin typeface="Times New Roman" panose="02020603050405020304" pitchFamily="18" charset="0"/>
              <a:ea typeface="隶书" pitchFamily="49" charset="-122"/>
            </a:endParaRPr>
          </a:p>
          <a:p>
            <a:pPr eaLnBrk="1" hangingPunct="1"/>
            <a:r>
              <a:rPr kumimoji="1" lang="zh-CN" altLang="en-US" sz="3200">
                <a:solidFill>
                  <a:schemeClr val="tx2"/>
                </a:solidFill>
                <a:latin typeface="Times New Roman" panose="02020603050405020304" pitchFamily="18" charset="0"/>
                <a:ea typeface="隶书" pitchFamily="49" charset="-122"/>
              </a:rPr>
              <a:t>的开关只能控制所在支路上的用电器。</a:t>
            </a:r>
            <a:endParaRPr kumimoji="1" lang="zh-CN" altLang="en-US" sz="3200">
              <a:solidFill>
                <a:schemeClr val="tx2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6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6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40" grpId="0" bldLvl="0" animBg="1" autoUpdateAnimBg="0"/>
      <p:bldP spid="86041" grpId="0" bldLvl="0" animBg="1" autoUpdateAnimBg="0"/>
      <p:bldP spid="86042" grpId="0" bldLvl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2711450" y="188913"/>
            <a:ext cx="5256213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、电流的大小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2711450" y="2133600"/>
            <a:ext cx="4103688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、电流的单位：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1847850" y="908050"/>
            <a:ext cx="8569325" cy="1198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b="1" dirty="0" smtClean="0">
                <a:solidFill>
                  <a:srgbClr val="333333"/>
                </a:solidFill>
              </a:rPr>
              <a:t>电流</a:t>
            </a:r>
            <a:r>
              <a:rPr lang="zh-CN" altLang="en-US" sz="3600" b="1" dirty="0">
                <a:solidFill>
                  <a:srgbClr val="333333"/>
                </a:solidFill>
              </a:rPr>
              <a:t>有大小，电流的大小用</a:t>
            </a:r>
            <a:r>
              <a:rPr lang="en-US" altLang="zh-CN" sz="3600" b="1" u="sng" dirty="0" smtClean="0">
                <a:solidFill>
                  <a:srgbClr val="333333"/>
                </a:solidFill>
              </a:rPr>
              <a:t>_________</a:t>
            </a:r>
            <a:r>
              <a:rPr lang="zh-CN" altLang="en-US" sz="3600" b="1" dirty="0" smtClean="0">
                <a:solidFill>
                  <a:srgbClr val="333333"/>
                </a:solidFill>
              </a:rPr>
              <a:t>表示</a:t>
            </a:r>
            <a:r>
              <a:rPr lang="zh-CN" altLang="en-US" sz="3600" b="1" dirty="0">
                <a:solidFill>
                  <a:srgbClr val="333333"/>
                </a:solidFill>
              </a:rPr>
              <a:t>，简称</a:t>
            </a:r>
            <a:r>
              <a:rPr lang="en-US" altLang="zh-CN" sz="3600" b="1" u="sng" dirty="0">
                <a:solidFill>
                  <a:srgbClr val="333333"/>
                </a:solidFill>
              </a:rPr>
              <a:t>______</a:t>
            </a:r>
            <a:r>
              <a:rPr lang="zh-CN" altLang="en-US" sz="3600" b="1" dirty="0">
                <a:solidFill>
                  <a:srgbClr val="333333"/>
                </a:solidFill>
              </a:rPr>
              <a:t>，用字母</a:t>
            </a:r>
            <a:r>
              <a:rPr lang="en-US" altLang="zh-CN" sz="3600" b="1" u="sng" dirty="0">
                <a:solidFill>
                  <a:srgbClr val="333333"/>
                </a:solidFill>
              </a:rPr>
              <a:t>____</a:t>
            </a:r>
            <a:r>
              <a:rPr lang="zh-CN" altLang="en-US" sz="3600" b="1" dirty="0">
                <a:solidFill>
                  <a:srgbClr val="333333"/>
                </a:solidFill>
              </a:rPr>
              <a:t>表示。</a:t>
            </a:r>
            <a:endParaRPr lang="zh-CN" altLang="en-US" sz="3600" b="1" dirty="0">
              <a:solidFill>
                <a:srgbClr val="333333"/>
              </a:solidFill>
            </a:endParaRP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1981200" y="2852738"/>
            <a:ext cx="8686800" cy="25838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333333"/>
                </a:solidFill>
              </a:rPr>
              <a:t>       </a:t>
            </a:r>
            <a:r>
              <a:rPr lang="zh-CN" altLang="en-US" sz="3600" b="1" dirty="0" smtClean="0">
                <a:solidFill>
                  <a:srgbClr val="333333"/>
                </a:solidFill>
              </a:rPr>
              <a:t>国际单位制</a:t>
            </a:r>
            <a:r>
              <a:rPr lang="zh-CN" altLang="en-US" sz="3600" b="1" dirty="0">
                <a:solidFill>
                  <a:srgbClr val="333333"/>
                </a:solidFill>
              </a:rPr>
              <a:t>中，电流的单位是</a:t>
            </a:r>
            <a:r>
              <a:rPr lang="en-US" altLang="zh-CN" sz="3600" b="1" u="sng" dirty="0">
                <a:solidFill>
                  <a:srgbClr val="333333"/>
                </a:solidFill>
              </a:rPr>
              <a:t>_____</a:t>
            </a:r>
            <a:r>
              <a:rPr lang="zh-CN" altLang="en-US" sz="3600" b="1" dirty="0">
                <a:solidFill>
                  <a:srgbClr val="333333"/>
                </a:solidFill>
              </a:rPr>
              <a:t>，简称</a:t>
            </a:r>
            <a:r>
              <a:rPr lang="en-US" altLang="zh-CN" sz="3600" b="1" u="sng" dirty="0">
                <a:solidFill>
                  <a:srgbClr val="333333"/>
                </a:solidFill>
              </a:rPr>
              <a:t>_____</a:t>
            </a:r>
            <a:r>
              <a:rPr lang="zh-CN" altLang="en-US" sz="3600" b="1" dirty="0">
                <a:solidFill>
                  <a:srgbClr val="333333"/>
                </a:solidFill>
              </a:rPr>
              <a:t>，符号为</a:t>
            </a:r>
            <a:r>
              <a:rPr lang="en-US" altLang="zh-CN" sz="3600" b="1" u="sng" dirty="0">
                <a:solidFill>
                  <a:srgbClr val="333333"/>
                </a:solidFill>
              </a:rPr>
              <a:t>_____</a:t>
            </a:r>
            <a:r>
              <a:rPr lang="zh-CN" altLang="en-US" sz="3600" b="1" dirty="0">
                <a:solidFill>
                  <a:srgbClr val="333333"/>
                </a:solidFill>
              </a:rPr>
              <a:t>。</a:t>
            </a:r>
            <a:endParaRPr lang="zh-CN" altLang="en-US" sz="3600" b="1" dirty="0">
              <a:solidFill>
                <a:srgbClr val="333333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600" b="1" dirty="0" smtClean="0">
                <a:solidFill>
                  <a:srgbClr val="333333"/>
                </a:solidFill>
              </a:rPr>
              <a:t>       常用</a:t>
            </a:r>
            <a:r>
              <a:rPr lang="zh-CN" altLang="en-US" sz="3600" b="1" dirty="0">
                <a:solidFill>
                  <a:srgbClr val="333333"/>
                </a:solidFill>
              </a:rPr>
              <a:t>单位还有</a:t>
            </a:r>
            <a:r>
              <a:rPr lang="en-US" altLang="zh-CN" sz="3600" b="1" u="sng" dirty="0">
                <a:solidFill>
                  <a:srgbClr val="333333"/>
                </a:solidFill>
              </a:rPr>
              <a:t>___________</a:t>
            </a:r>
            <a:r>
              <a:rPr lang="zh-CN" altLang="en-US" sz="3600" b="1" dirty="0">
                <a:solidFill>
                  <a:srgbClr val="333333"/>
                </a:solidFill>
              </a:rPr>
              <a:t>和</a:t>
            </a:r>
            <a:r>
              <a:rPr lang="en-US" altLang="zh-CN" sz="3600" b="1" u="sng" dirty="0">
                <a:solidFill>
                  <a:srgbClr val="333333"/>
                </a:solidFill>
              </a:rPr>
              <a:t>___________</a:t>
            </a:r>
            <a:r>
              <a:rPr lang="zh-CN" altLang="en-US" sz="3600" b="1" dirty="0">
                <a:solidFill>
                  <a:srgbClr val="333333"/>
                </a:solidFill>
              </a:rPr>
              <a:t>。</a:t>
            </a:r>
            <a:endParaRPr lang="zh-CN" altLang="en-US" sz="3600" b="1" dirty="0">
              <a:solidFill>
                <a:srgbClr val="333333"/>
              </a:solidFill>
            </a:endParaRPr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3359150" y="5229225"/>
            <a:ext cx="5616575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4000" b="1">
                <a:latin typeface="Tahoma" panose="020B0604030504040204" pitchFamily="34" charset="0"/>
              </a:rPr>
              <a:t>１</a:t>
            </a:r>
            <a:r>
              <a:rPr kumimoji="1" lang="zh-CN" altLang="en-US" sz="4000" b="1"/>
              <a:t>Ａ</a:t>
            </a:r>
            <a:r>
              <a:rPr kumimoji="1" lang="zh-CN" altLang="en-US" sz="4000" b="1">
                <a:latin typeface="Tahoma" panose="020B0604030504040204" pitchFamily="34" charset="0"/>
              </a:rPr>
              <a:t>＝</a:t>
            </a:r>
            <a:r>
              <a:rPr kumimoji="1" lang="en-US" altLang="zh-CN" sz="4000" b="1">
                <a:latin typeface="Tahoma" panose="020B0604030504040204" pitchFamily="34" charset="0"/>
              </a:rPr>
              <a:t>___________</a:t>
            </a:r>
            <a:endParaRPr kumimoji="1" lang="en-US" altLang="zh-CN" sz="4000" b="1">
              <a:latin typeface="Tahoma" panose="020B0604030504040204" pitchFamily="34" charset="0"/>
            </a:endParaRPr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7410450" y="819150"/>
            <a:ext cx="223520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</a:rPr>
              <a:t>电流强度</a:t>
            </a:r>
            <a:endParaRPr lang="zh-CN" altLang="en-US" sz="3600" b="1" dirty="0">
              <a:solidFill>
                <a:srgbClr val="FF3300"/>
              </a:solidFill>
            </a:endParaRP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3719513" y="1476692"/>
            <a:ext cx="136842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3300"/>
                </a:solidFill>
              </a:rPr>
              <a:t>电流</a:t>
            </a:r>
            <a:endParaRPr lang="zh-CN" altLang="en-US" sz="3600" b="1">
              <a:solidFill>
                <a:srgbClr val="FF3300"/>
              </a:solidFill>
            </a:endParaRPr>
          </a:p>
        </p:txBody>
      </p:sp>
      <p:sp>
        <p:nvSpPr>
          <p:cNvPr id="87049" name="Rectangle 9"/>
          <p:cNvSpPr>
            <a:spLocks noChangeArrowheads="1"/>
          </p:cNvSpPr>
          <p:nvPr/>
        </p:nvSpPr>
        <p:spPr bwMode="auto">
          <a:xfrm>
            <a:off x="7255510" y="1461770"/>
            <a:ext cx="36068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600" b="1">
                <a:solidFill>
                  <a:srgbClr val="FF3300"/>
                </a:solidFill>
              </a:rPr>
              <a:t>I</a:t>
            </a:r>
            <a:endParaRPr lang="en-US" altLang="zh-CN" sz="3600" b="1">
              <a:solidFill>
                <a:srgbClr val="FF3300"/>
              </a:solidFill>
            </a:endParaRP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8832850" y="2778760"/>
            <a:ext cx="136842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</a:rPr>
              <a:t>安培</a:t>
            </a:r>
            <a:endParaRPr lang="zh-CN" altLang="en-US" sz="3600" b="1" dirty="0">
              <a:solidFill>
                <a:srgbClr val="FF3300"/>
              </a:solidFill>
            </a:endParaRPr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3276600" y="3352800"/>
            <a:ext cx="64198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</a:rPr>
              <a:t>安</a:t>
            </a:r>
            <a:endParaRPr lang="zh-CN" altLang="en-US" sz="3600" b="1" dirty="0">
              <a:solidFill>
                <a:srgbClr val="FF3300"/>
              </a:solidFill>
            </a:endParaRPr>
          </a:p>
        </p:txBody>
      </p:sp>
      <p:sp>
        <p:nvSpPr>
          <p:cNvPr id="87052" name="Rectangle 12"/>
          <p:cNvSpPr>
            <a:spLocks noChangeArrowheads="1"/>
          </p:cNvSpPr>
          <p:nvPr/>
        </p:nvSpPr>
        <p:spPr bwMode="auto">
          <a:xfrm>
            <a:off x="6324600" y="3429000"/>
            <a:ext cx="51308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600" b="1" dirty="0">
                <a:solidFill>
                  <a:srgbClr val="FF3300"/>
                </a:solidFill>
              </a:rPr>
              <a:t>A</a:t>
            </a:r>
            <a:endParaRPr lang="en-US" altLang="zh-CN" sz="3600" b="1" dirty="0">
              <a:solidFill>
                <a:srgbClr val="FF3300"/>
              </a:solidFill>
            </a:endParaRPr>
          </a:p>
        </p:txBody>
      </p:sp>
      <p:sp>
        <p:nvSpPr>
          <p:cNvPr id="87053" name="Rectangle 13"/>
          <p:cNvSpPr>
            <a:spLocks noChangeArrowheads="1"/>
          </p:cNvSpPr>
          <p:nvPr/>
        </p:nvSpPr>
        <p:spPr bwMode="auto">
          <a:xfrm>
            <a:off x="5520055" y="4093210"/>
            <a:ext cx="293751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</a:rPr>
              <a:t>毫安（ｍＡ）</a:t>
            </a:r>
            <a:endParaRPr lang="zh-CN" altLang="en-US" sz="3600" b="1" dirty="0">
              <a:solidFill>
                <a:srgbClr val="FF3300"/>
              </a:solidFill>
            </a:endParaRPr>
          </a:p>
        </p:txBody>
      </p:sp>
      <p:sp>
        <p:nvSpPr>
          <p:cNvPr id="87054" name="Rectangle 14"/>
          <p:cNvSpPr>
            <a:spLocks noChangeArrowheads="1"/>
          </p:cNvSpPr>
          <p:nvPr/>
        </p:nvSpPr>
        <p:spPr bwMode="auto">
          <a:xfrm>
            <a:off x="1981200" y="4648200"/>
            <a:ext cx="285623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</a:rPr>
              <a:t>微安（ </a:t>
            </a:r>
            <a:r>
              <a:rPr lang="en-US" altLang="zh-CN" sz="3600" b="1" dirty="0">
                <a:solidFill>
                  <a:srgbClr val="FF3300"/>
                </a:solidFill>
              </a:rPr>
              <a:t>µ</a:t>
            </a:r>
            <a:r>
              <a:rPr lang="zh-CN" altLang="en-US" sz="3600" b="1" dirty="0">
                <a:solidFill>
                  <a:srgbClr val="FF3300"/>
                </a:solidFill>
              </a:rPr>
              <a:t>Ａ）</a:t>
            </a:r>
            <a:endParaRPr lang="zh-CN" altLang="en-US" sz="3600" b="1" dirty="0">
              <a:solidFill>
                <a:srgbClr val="FF3300"/>
              </a:solidFill>
            </a:endParaRPr>
          </a:p>
        </p:txBody>
      </p:sp>
      <p:sp>
        <p:nvSpPr>
          <p:cNvPr id="87055" name="Text Box 15"/>
          <p:cNvSpPr txBox="1">
            <a:spLocks noChangeArrowheads="1"/>
          </p:cNvSpPr>
          <p:nvPr/>
        </p:nvSpPr>
        <p:spPr bwMode="auto">
          <a:xfrm>
            <a:off x="5519738" y="5805488"/>
            <a:ext cx="3673475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en-US" altLang="zh-CN" sz="4000" b="1">
                <a:solidFill>
                  <a:srgbClr val="FF3300"/>
                </a:solidFill>
                <a:latin typeface="Tahoma" panose="020B0604030504040204" pitchFamily="34" charset="0"/>
              </a:rPr>
              <a:t>1000</a:t>
            </a:r>
            <a:r>
              <a:rPr kumimoji="1" lang="zh-CN" altLang="en-US" sz="4000" b="1">
                <a:solidFill>
                  <a:srgbClr val="FF3300"/>
                </a:solidFill>
                <a:latin typeface="Tahoma" panose="020B0604030504040204" pitchFamily="34" charset="0"/>
              </a:rPr>
              <a:t>ｍＡ</a:t>
            </a:r>
            <a:endParaRPr kumimoji="1" lang="zh-CN" altLang="en-US" sz="4000" b="1">
              <a:solidFill>
                <a:srgbClr val="FF3300"/>
              </a:solidFill>
              <a:latin typeface="Tahoma" panose="020B0604030504040204" pitchFamily="34" charset="0"/>
            </a:endParaRPr>
          </a:p>
        </p:txBody>
      </p:sp>
      <p:sp>
        <p:nvSpPr>
          <p:cNvPr id="87056" name="Text Box 16"/>
          <p:cNvSpPr txBox="1">
            <a:spLocks noChangeArrowheads="1"/>
          </p:cNvSpPr>
          <p:nvPr/>
        </p:nvSpPr>
        <p:spPr bwMode="auto">
          <a:xfrm>
            <a:off x="2925445" y="5906135"/>
            <a:ext cx="6049963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4000" b="1" dirty="0">
                <a:latin typeface="Tahoma" panose="020B0604030504040204" pitchFamily="34" charset="0"/>
              </a:rPr>
              <a:t>１</a:t>
            </a:r>
            <a:r>
              <a:rPr kumimoji="1" lang="zh-CN" altLang="en-US" sz="4000" b="1" dirty="0"/>
              <a:t>ｍＡ</a:t>
            </a:r>
            <a:r>
              <a:rPr kumimoji="1" lang="zh-CN" altLang="en-US" sz="4000" b="1" dirty="0">
                <a:latin typeface="Tahoma" panose="020B0604030504040204" pitchFamily="34" charset="0"/>
              </a:rPr>
              <a:t>＝</a:t>
            </a:r>
            <a:r>
              <a:rPr kumimoji="1" lang="en-US" altLang="zh-CN" sz="4000" b="1" dirty="0">
                <a:latin typeface="Tahoma" panose="020B0604030504040204" pitchFamily="34" charset="0"/>
              </a:rPr>
              <a:t>___________</a:t>
            </a:r>
            <a:endParaRPr kumimoji="1" lang="en-US" altLang="zh-CN" sz="4000" b="1" dirty="0">
              <a:latin typeface="Tahoma" panose="020B0604030504040204" pitchFamily="34" charset="0"/>
            </a:endParaRPr>
          </a:p>
        </p:txBody>
      </p:sp>
      <p:sp>
        <p:nvSpPr>
          <p:cNvPr id="87057" name="Text Box 17"/>
          <p:cNvSpPr txBox="1">
            <a:spLocks noChangeArrowheads="1"/>
          </p:cNvSpPr>
          <p:nvPr/>
        </p:nvSpPr>
        <p:spPr bwMode="auto">
          <a:xfrm>
            <a:off x="5087938" y="5175250"/>
            <a:ext cx="3241675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en-US" altLang="zh-CN" sz="4000" b="1" dirty="0">
                <a:solidFill>
                  <a:srgbClr val="FF3300"/>
                </a:solidFill>
                <a:latin typeface="Tahoma" panose="020B0604030504040204" pitchFamily="34" charset="0"/>
              </a:rPr>
              <a:t>1000µ</a:t>
            </a:r>
            <a:r>
              <a:rPr kumimoji="1" lang="zh-CN" altLang="en-US" sz="4000" b="1" dirty="0">
                <a:solidFill>
                  <a:srgbClr val="FF3300"/>
                </a:solidFill>
                <a:latin typeface="Tahoma" panose="020B0604030504040204" pitchFamily="34" charset="0"/>
              </a:rPr>
              <a:t>Ａ</a:t>
            </a:r>
            <a:endParaRPr kumimoji="1" lang="zh-CN" altLang="en-US" sz="4000" b="1" dirty="0">
              <a:solidFill>
                <a:srgbClr val="FF3300"/>
              </a:solidFill>
              <a:latin typeface="Tahoma" panose="020B0604030504040204" pitchFamily="34" charset="0"/>
            </a:endParaRPr>
          </a:p>
        </p:txBody>
      </p:sp>
      <p:sp>
        <p:nvSpPr>
          <p:cNvPr id="77842" name="WordArt 18"/>
          <p:cNvSpPr>
            <a:spLocks noChangeArrowheads="1" noChangeShapeType="1" noTextEdit="1"/>
          </p:cNvSpPr>
          <p:nvPr/>
        </p:nvSpPr>
        <p:spPr bwMode="auto">
          <a:xfrm>
            <a:off x="6311900" y="0"/>
            <a:ext cx="2520950" cy="81915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rgbClr val="B2B2B2"/>
                  </a:solidFill>
                  <a:rou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第三节</a:t>
            </a:r>
            <a:endParaRPr lang="zh-CN" altLang="en-US" sz="3600" kern="10">
              <a:ln w="12700">
                <a:solidFill>
                  <a:srgbClr val="B2B2B2"/>
                </a:solidFill>
                <a:round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704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704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704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705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8705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8705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705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8705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8704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8705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8705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8705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6" grpId="0" bldLvl="0" animBg="1"/>
      <p:bldP spid="87047" grpId="0" bldLvl="0" animBg="1"/>
      <p:bldP spid="87048" grpId="0" bldLvl="0" animBg="1"/>
      <p:bldP spid="87049" grpId="0" bldLvl="0" animBg="1"/>
      <p:bldP spid="87050" grpId="0" bldLvl="0" animBg="1"/>
      <p:bldP spid="87051" grpId="0" bldLvl="0" animBg="1"/>
      <p:bldP spid="87052" grpId="0" bldLvl="0" animBg="1"/>
      <p:bldP spid="87053" grpId="0" bldLvl="0" animBg="1"/>
      <p:bldP spid="87054" grpId="0" bldLvl="0" animBg="1"/>
      <p:bldP spid="87055" grpId="0" bldLvl="0" animBg="1"/>
      <p:bldP spid="87056" grpId="0" bldLvl="0" animBg="1"/>
      <p:bldP spid="87057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2640013" y="477838"/>
            <a:ext cx="691197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</a:rPr>
              <a:t>测量电流的仪器叫</a:t>
            </a:r>
            <a:r>
              <a:rPr lang="en-US" altLang="zh-CN" sz="3600">
                <a:solidFill>
                  <a:srgbClr val="0000FF"/>
                </a:solidFill>
              </a:rPr>
              <a:t>___________</a:t>
            </a:r>
            <a:r>
              <a:rPr lang="zh-CN" altLang="en-US" sz="3600"/>
              <a:t>。</a:t>
            </a:r>
            <a:endParaRPr lang="zh-CN" altLang="en-US" sz="3600"/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6672263" y="301625"/>
            <a:ext cx="2160587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4800">
                <a:solidFill>
                  <a:srgbClr val="FF3300"/>
                </a:solidFill>
                <a:ea typeface="华文琥珀" pitchFamily="2" charset="-122"/>
              </a:rPr>
              <a:t>电流表</a:t>
            </a:r>
            <a:endParaRPr lang="zh-CN" altLang="en-US" sz="4800">
              <a:solidFill>
                <a:srgbClr val="FF3300"/>
              </a:solidFill>
              <a:ea typeface="华文琥珀" pitchFamily="2" charset="-122"/>
            </a:endParaRPr>
          </a:p>
        </p:txBody>
      </p:sp>
      <p:grpSp>
        <p:nvGrpSpPr>
          <p:cNvPr id="88068" name="Group 4"/>
          <p:cNvGrpSpPr/>
          <p:nvPr/>
        </p:nvGrpSpPr>
        <p:grpSpPr bwMode="auto">
          <a:xfrm>
            <a:off x="7462838" y="3141663"/>
            <a:ext cx="3241675" cy="1727200"/>
            <a:chOff x="3606" y="2976"/>
            <a:chExt cx="1860" cy="998"/>
          </a:xfrm>
        </p:grpSpPr>
        <p:grpSp>
          <p:nvGrpSpPr>
            <p:cNvPr id="78854" name="Group 5"/>
            <p:cNvGrpSpPr/>
            <p:nvPr/>
          </p:nvGrpSpPr>
          <p:grpSpPr bwMode="auto">
            <a:xfrm>
              <a:off x="3878" y="3475"/>
              <a:ext cx="1225" cy="499"/>
              <a:chOff x="3560" y="3203"/>
              <a:chExt cx="1225" cy="499"/>
            </a:xfrm>
          </p:grpSpPr>
          <p:sp>
            <p:nvSpPr>
              <p:cNvPr id="78856" name="Oval 6"/>
              <p:cNvSpPr>
                <a:spLocks noChangeArrowheads="1"/>
              </p:cNvSpPr>
              <p:nvPr/>
            </p:nvSpPr>
            <p:spPr bwMode="auto">
              <a:xfrm>
                <a:off x="3923" y="3203"/>
                <a:ext cx="499" cy="49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3300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kumimoji="1" lang="en-US" altLang="zh-CN" sz="6000" b="1">
                    <a:solidFill>
                      <a:srgbClr val="FF33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A</a:t>
                </a:r>
                <a:endParaRPr kumimoji="1" lang="en-US" altLang="zh-CN" sz="6000" b="1">
                  <a:solidFill>
                    <a:srgbClr val="FF33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78857" name="Line 7"/>
              <p:cNvSpPr>
                <a:spLocks noChangeShapeType="1"/>
              </p:cNvSpPr>
              <p:nvPr/>
            </p:nvSpPr>
            <p:spPr bwMode="auto">
              <a:xfrm>
                <a:off x="3560" y="3475"/>
                <a:ext cx="363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858" name="Line 8"/>
              <p:cNvSpPr>
                <a:spLocks noChangeShapeType="1"/>
              </p:cNvSpPr>
              <p:nvPr/>
            </p:nvSpPr>
            <p:spPr bwMode="auto">
              <a:xfrm>
                <a:off x="4422" y="3475"/>
                <a:ext cx="363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78855" name="Text Box 9"/>
            <p:cNvSpPr txBox="1">
              <a:spLocks noChangeArrowheads="1"/>
            </p:cNvSpPr>
            <p:nvPr/>
          </p:nvSpPr>
          <p:spPr bwMode="auto">
            <a:xfrm>
              <a:off x="3606" y="2976"/>
              <a:ext cx="1860" cy="37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3600" b="1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电路中的符号</a:t>
              </a:r>
              <a:endParaRPr kumimoji="1" lang="zh-CN" altLang="en-US" sz="36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pic>
        <p:nvPicPr>
          <p:cNvPr id="78853" name="Picture 10" descr="图片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524000" y="1895475"/>
            <a:ext cx="60547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电流表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703388" y="1092200"/>
            <a:ext cx="4105275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5880100" y="769938"/>
            <a:ext cx="4608513" cy="1383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chemeClr val="accent2"/>
                </a:solidFill>
              </a:rPr>
              <a:t>1</a:t>
            </a:r>
            <a:r>
              <a:rPr lang="zh-CN" altLang="en-US" sz="2800" b="1">
                <a:solidFill>
                  <a:schemeClr val="accent2"/>
                </a:solidFill>
              </a:rPr>
              <a:t>、实验室中常用的电流表如图所示，它有</a:t>
            </a:r>
            <a:r>
              <a:rPr lang="en-US" altLang="zh-CN" sz="2800" b="1">
                <a:solidFill>
                  <a:schemeClr val="accent2"/>
                </a:solidFill>
              </a:rPr>
              <a:t>____</a:t>
            </a:r>
            <a:r>
              <a:rPr lang="zh-CN" altLang="en-US" sz="2800" b="1">
                <a:solidFill>
                  <a:schemeClr val="accent2"/>
                </a:solidFill>
              </a:rPr>
              <a:t>个接线柱，</a:t>
            </a:r>
            <a:r>
              <a:rPr lang="en-US" altLang="zh-CN" sz="2800" b="1">
                <a:solidFill>
                  <a:schemeClr val="accent2"/>
                </a:solidFill>
              </a:rPr>
              <a:t>____</a:t>
            </a:r>
            <a:r>
              <a:rPr lang="zh-CN" altLang="en-US" sz="2800" b="1">
                <a:solidFill>
                  <a:schemeClr val="accent2"/>
                </a:solidFill>
              </a:rPr>
              <a:t>个量程。</a:t>
            </a:r>
            <a:endParaRPr lang="zh-CN" altLang="en-US" sz="2800" b="1">
              <a:solidFill>
                <a:schemeClr val="accent2"/>
              </a:solidFill>
            </a:endParaRP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5880100" y="2209800"/>
            <a:ext cx="4679950" cy="22453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chemeClr val="accent2"/>
                </a:solidFill>
              </a:rPr>
              <a:t>2</a:t>
            </a:r>
            <a:r>
              <a:rPr lang="zh-CN" altLang="en-US" sz="2800" b="1" dirty="0">
                <a:solidFill>
                  <a:schemeClr val="accent2"/>
                </a:solidFill>
              </a:rPr>
              <a:t>、如果把标有“－”的接线柱和标有“</a:t>
            </a:r>
            <a:r>
              <a:rPr lang="en-US" altLang="zh-CN" sz="2800" b="1" dirty="0">
                <a:solidFill>
                  <a:schemeClr val="accent2"/>
                </a:solidFill>
              </a:rPr>
              <a:t>0.6”</a:t>
            </a:r>
            <a:r>
              <a:rPr lang="zh-CN" altLang="en-US" sz="2800" b="1" dirty="0">
                <a:solidFill>
                  <a:schemeClr val="accent2"/>
                </a:solidFill>
              </a:rPr>
              <a:t>的接线柱接到电路中，表示选用</a:t>
            </a:r>
            <a:r>
              <a:rPr lang="en-US" altLang="zh-CN" sz="2800" b="1" dirty="0">
                <a:solidFill>
                  <a:schemeClr val="accent2"/>
                </a:solidFill>
              </a:rPr>
              <a:t>_________</a:t>
            </a:r>
            <a:r>
              <a:rPr lang="zh-CN" altLang="en-US" sz="2800" b="1" dirty="0" smtClean="0">
                <a:solidFill>
                  <a:schemeClr val="accent2"/>
                </a:solidFill>
              </a:rPr>
              <a:t>量程；电流表</a:t>
            </a:r>
            <a:r>
              <a:rPr lang="zh-CN" altLang="en-US" sz="2800" b="1" dirty="0">
                <a:solidFill>
                  <a:schemeClr val="accent2"/>
                </a:solidFill>
              </a:rPr>
              <a:t>的分度值为</a:t>
            </a:r>
            <a:r>
              <a:rPr lang="en-US" altLang="zh-CN" sz="2800" b="1" dirty="0">
                <a:solidFill>
                  <a:schemeClr val="accent2"/>
                </a:solidFill>
              </a:rPr>
              <a:t>_________</a:t>
            </a:r>
            <a:r>
              <a:rPr lang="zh-CN" altLang="en-US" sz="2800" b="1" dirty="0">
                <a:solidFill>
                  <a:schemeClr val="accent2"/>
                </a:solidFill>
              </a:rPr>
              <a:t>。</a:t>
            </a:r>
            <a:endParaRPr lang="zh-CN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6024563" y="4514850"/>
            <a:ext cx="4535487" cy="22453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chemeClr val="accent2"/>
                </a:solidFill>
              </a:rPr>
              <a:t>3</a:t>
            </a:r>
            <a:r>
              <a:rPr lang="zh-CN" altLang="en-US" sz="2800" b="1" dirty="0">
                <a:solidFill>
                  <a:schemeClr val="accent2"/>
                </a:solidFill>
              </a:rPr>
              <a:t>、如果把标有“－”的接线柱和标有“</a:t>
            </a:r>
            <a:r>
              <a:rPr lang="en-US" altLang="zh-CN" sz="2800" b="1" dirty="0">
                <a:solidFill>
                  <a:schemeClr val="accent2"/>
                </a:solidFill>
              </a:rPr>
              <a:t>3”</a:t>
            </a:r>
            <a:r>
              <a:rPr lang="zh-CN" altLang="en-US" sz="2800" b="1" dirty="0">
                <a:solidFill>
                  <a:schemeClr val="accent2"/>
                </a:solidFill>
              </a:rPr>
              <a:t>的接线柱接到电路中，表示选用</a:t>
            </a:r>
            <a:r>
              <a:rPr lang="en-US" altLang="zh-CN" sz="2800" b="1" dirty="0">
                <a:solidFill>
                  <a:schemeClr val="accent2"/>
                </a:solidFill>
              </a:rPr>
              <a:t>______</a:t>
            </a:r>
            <a:r>
              <a:rPr lang="zh-CN" altLang="en-US" sz="2800" b="1" dirty="0" smtClean="0">
                <a:solidFill>
                  <a:schemeClr val="accent2"/>
                </a:solidFill>
              </a:rPr>
              <a:t>量程；电流表</a:t>
            </a:r>
            <a:r>
              <a:rPr lang="zh-CN" altLang="en-US" sz="2800" b="1" dirty="0">
                <a:solidFill>
                  <a:schemeClr val="accent2"/>
                </a:solidFill>
              </a:rPr>
              <a:t>的分度值为</a:t>
            </a:r>
            <a:r>
              <a:rPr lang="en-US" altLang="zh-CN" sz="2800" b="1" dirty="0">
                <a:solidFill>
                  <a:schemeClr val="accent2"/>
                </a:solidFill>
              </a:rPr>
              <a:t>_______</a:t>
            </a:r>
            <a:r>
              <a:rPr lang="zh-CN" altLang="en-US" sz="2800" b="1" dirty="0">
                <a:solidFill>
                  <a:schemeClr val="accent2"/>
                </a:solidFill>
              </a:rPr>
              <a:t>。</a:t>
            </a:r>
            <a:endParaRPr lang="zh-CN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89094" name="Text Box 6"/>
          <p:cNvSpPr txBox="1">
            <a:spLocks noChangeArrowheads="1"/>
          </p:cNvSpPr>
          <p:nvPr/>
        </p:nvSpPr>
        <p:spPr bwMode="auto">
          <a:xfrm>
            <a:off x="8616950" y="1058863"/>
            <a:ext cx="136842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36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9095" name="Text Box 7"/>
          <p:cNvSpPr txBox="1">
            <a:spLocks noChangeArrowheads="1"/>
          </p:cNvSpPr>
          <p:nvPr/>
        </p:nvSpPr>
        <p:spPr bwMode="auto">
          <a:xfrm>
            <a:off x="6816725" y="1492250"/>
            <a:ext cx="1008063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36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9096" name="Text Box 8"/>
          <p:cNvSpPr txBox="1">
            <a:spLocks noChangeArrowheads="1"/>
          </p:cNvSpPr>
          <p:nvPr/>
        </p:nvSpPr>
        <p:spPr bwMode="auto">
          <a:xfrm>
            <a:off x="6024880" y="3352800"/>
            <a:ext cx="180340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3200" b="1" dirty="0">
                <a:solidFill>
                  <a:srgbClr val="FF3300"/>
                </a:solidFill>
              </a:rPr>
              <a:t>~</a:t>
            </a: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0.6A</a:t>
            </a:r>
            <a:endParaRPr lang="en-US" altLang="zh-CN" sz="36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9097" name="Text Box 9"/>
          <p:cNvSpPr txBox="1">
            <a:spLocks noChangeArrowheads="1"/>
          </p:cNvSpPr>
          <p:nvPr/>
        </p:nvSpPr>
        <p:spPr bwMode="auto">
          <a:xfrm>
            <a:off x="7248525" y="3810000"/>
            <a:ext cx="136842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0.02A</a:t>
            </a:r>
            <a:endParaRPr lang="en-US" altLang="zh-CN" sz="36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9098" name="Text Box 10"/>
          <p:cNvSpPr txBox="1">
            <a:spLocks noChangeArrowheads="1"/>
          </p:cNvSpPr>
          <p:nvPr/>
        </p:nvSpPr>
        <p:spPr bwMode="auto">
          <a:xfrm>
            <a:off x="6024880" y="6111240"/>
            <a:ext cx="136842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0.1A</a:t>
            </a:r>
            <a:endParaRPr lang="en-US" altLang="zh-CN" sz="36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9099" name="Text Box 11"/>
          <p:cNvSpPr txBox="1">
            <a:spLocks noChangeArrowheads="1"/>
          </p:cNvSpPr>
          <p:nvPr/>
        </p:nvSpPr>
        <p:spPr bwMode="auto">
          <a:xfrm>
            <a:off x="9264650" y="5184775"/>
            <a:ext cx="1223963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3200" b="1">
                <a:solidFill>
                  <a:srgbClr val="FF3300"/>
                </a:solidFill>
              </a:rPr>
              <a:t>~</a:t>
            </a:r>
            <a:r>
              <a:rPr lang="en-US" altLang="zh-CN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3A</a:t>
            </a:r>
            <a:endParaRPr lang="en-US" altLang="zh-CN" sz="36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4" grpId="0" bldLvl="0" animBg="1"/>
      <p:bldP spid="89095" grpId="0" bldLvl="0" animBg="1"/>
      <p:bldP spid="89096" grpId="0" bldLvl="0" animBg="1"/>
      <p:bldP spid="89097" grpId="0" bldLvl="0" animBg="1"/>
      <p:bldP spid="89098" grpId="0" bldLvl="0" animBg="1"/>
      <p:bldP spid="8909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1524000" y="115888"/>
            <a:ext cx="8893175" cy="65163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FF3300"/>
                </a:solidFill>
              </a:rPr>
              <a:t>使用电流表测量电流时应注意：</a:t>
            </a:r>
            <a:endParaRPr lang="zh-CN" altLang="en-US" sz="4000" b="1" dirty="0">
              <a:solidFill>
                <a:srgbClr val="FF3300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CN" sz="3200" b="1" dirty="0">
                <a:solidFill>
                  <a:schemeClr val="accent2"/>
                </a:solidFill>
              </a:rPr>
              <a:t>1</a:t>
            </a:r>
            <a:r>
              <a:rPr lang="zh-CN" altLang="en-US" sz="3200" b="1" dirty="0">
                <a:solidFill>
                  <a:schemeClr val="accent2"/>
                </a:solidFill>
              </a:rPr>
              <a:t>、使用前应检查指针是否指零，如有偏差则要用螺丝刀旋转表盘上的调零螺丝，将指针调至零位。</a:t>
            </a:r>
            <a:endParaRPr lang="zh-CN" altLang="en-US" sz="3200" b="1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CN" sz="3200" b="1" dirty="0">
                <a:solidFill>
                  <a:schemeClr val="accent2"/>
                </a:solidFill>
              </a:rPr>
              <a:t>2</a:t>
            </a:r>
            <a:r>
              <a:rPr lang="zh-CN" altLang="en-US" sz="3200" b="1" dirty="0">
                <a:solidFill>
                  <a:schemeClr val="accent2"/>
                </a:solidFill>
              </a:rPr>
              <a:t>、必须把电流表串联在电路中，使电流从标有“</a:t>
            </a:r>
            <a:r>
              <a:rPr lang="en-US" altLang="zh-CN" sz="3200" b="1" dirty="0">
                <a:solidFill>
                  <a:schemeClr val="accent2"/>
                </a:solidFill>
              </a:rPr>
              <a:t>0.6”</a:t>
            </a:r>
            <a:r>
              <a:rPr lang="zh-CN" altLang="en-US" sz="3200" b="1" dirty="0">
                <a:solidFill>
                  <a:schemeClr val="accent2"/>
                </a:solidFill>
              </a:rPr>
              <a:t>或“</a:t>
            </a:r>
            <a:r>
              <a:rPr lang="en-US" altLang="zh-CN" sz="3200" b="1" dirty="0">
                <a:solidFill>
                  <a:schemeClr val="accent2"/>
                </a:solidFill>
              </a:rPr>
              <a:t>3”</a:t>
            </a:r>
            <a:r>
              <a:rPr lang="zh-CN" altLang="en-US" sz="3200" b="1" dirty="0">
                <a:solidFill>
                  <a:schemeClr val="accent2"/>
                </a:solidFill>
              </a:rPr>
              <a:t>的接线柱流入电流表、从标有“－”的接线柱流出</a:t>
            </a:r>
            <a:r>
              <a:rPr lang="zh-CN" altLang="en-US" sz="3200" b="1" dirty="0" smtClean="0">
                <a:solidFill>
                  <a:schemeClr val="accent2"/>
                </a:solidFill>
              </a:rPr>
              <a:t>电流表；</a:t>
            </a:r>
            <a:endParaRPr lang="zh-CN" altLang="en-US" sz="3200" b="1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CN" sz="3200" b="1" dirty="0">
                <a:solidFill>
                  <a:schemeClr val="accent2"/>
                </a:solidFill>
              </a:rPr>
              <a:t>3</a:t>
            </a:r>
            <a:r>
              <a:rPr lang="zh-CN" altLang="en-US" sz="3200" b="1" dirty="0">
                <a:solidFill>
                  <a:schemeClr val="accent2"/>
                </a:solidFill>
              </a:rPr>
              <a:t>、绝不允许把电流表直接连接到电源的两极。</a:t>
            </a:r>
            <a:endParaRPr lang="zh-CN" altLang="en-US" sz="3200" b="1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CN" sz="3200" b="1" dirty="0">
                <a:solidFill>
                  <a:schemeClr val="accent2"/>
                </a:solidFill>
              </a:rPr>
              <a:t>4</a:t>
            </a:r>
            <a:r>
              <a:rPr lang="zh-CN" altLang="en-US" sz="3200" b="1" dirty="0">
                <a:solidFill>
                  <a:schemeClr val="accent2"/>
                </a:solidFill>
              </a:rPr>
              <a:t>、被测电流的大小不能超过电流表的量程。在使用双量程电流表时，一般先试用大量程，如电流示数在小量程范围内，再改用小量程，这样读数更为准确。</a:t>
            </a:r>
            <a:endParaRPr lang="zh-CN" altLang="en-US" sz="32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wla21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774825" y="5084763"/>
            <a:ext cx="1841500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3" name="Picture 3" descr="2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0825" y="1700213"/>
            <a:ext cx="1871663" cy="177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4" name="Picture 4" descr="电流表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0238" y="2997200"/>
            <a:ext cx="140335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1925" name="Object 5"/>
          <p:cNvGraphicFramePr/>
          <p:nvPr>
            <p:ph sz="half" idx="1"/>
          </p:nvPr>
        </p:nvGraphicFramePr>
        <p:xfrm>
          <a:off x="8701405" y="628333"/>
          <a:ext cx="3333750" cy="219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PBrush" r:id="rId4" imgW="3333750" imgH="2190750" progId="PBrush">
                  <p:embed/>
                </p:oleObj>
              </mc:Choice>
              <mc:Fallback>
                <p:oleObj name="PBrush" r:id="rId4" imgW="3333750" imgH="2190750" progId="PBrush">
                  <p:embed/>
                  <p:pic>
                    <p:nvPicPr>
                      <p:cNvPr id="0" name="Object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701405" y="628333"/>
                        <a:ext cx="3333750" cy="21907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6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2566988" y="1206500"/>
          <a:ext cx="1800225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Brush" r:id="rId6" imgW="1162050" imgH="1162050" progId="PBrush">
                  <p:embed/>
                </p:oleObj>
              </mc:Choice>
              <mc:Fallback>
                <p:oleObj name="PBrush" r:id="rId6" imgW="1162050" imgH="1162050" progId="PBrush">
                  <p:embed/>
                  <p:pic>
                    <p:nvPicPr>
                      <p:cNvPr id="0" name="Object 6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66988" y="1206500"/>
                        <a:ext cx="1800225" cy="18002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27" name="Picture 7" descr="wla21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774825" y="3500438"/>
            <a:ext cx="1841500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4" name="Freeform 8"/>
          <p:cNvSpPr/>
          <p:nvPr/>
        </p:nvSpPr>
        <p:spPr bwMode="auto">
          <a:xfrm>
            <a:off x="3990975" y="1387475"/>
            <a:ext cx="3106738" cy="1254125"/>
          </a:xfrm>
          <a:custGeom>
            <a:avLst/>
            <a:gdLst>
              <a:gd name="T0" fmla="*/ 0 w 1957"/>
              <a:gd name="T1" fmla="*/ 325438 h 790"/>
              <a:gd name="T2" fmla="*/ 319088 w 1957"/>
              <a:gd name="T3" fmla="*/ 311150 h 790"/>
              <a:gd name="T4" fmla="*/ 363538 w 1957"/>
              <a:gd name="T5" fmla="*/ 280988 h 790"/>
              <a:gd name="T6" fmla="*/ 609600 w 1957"/>
              <a:gd name="T7" fmla="*/ 179388 h 790"/>
              <a:gd name="T8" fmla="*/ 842963 w 1957"/>
              <a:gd name="T9" fmla="*/ 63500 h 790"/>
              <a:gd name="T10" fmla="*/ 928688 w 1957"/>
              <a:gd name="T11" fmla="*/ 34925 h 790"/>
              <a:gd name="T12" fmla="*/ 2336800 w 1957"/>
              <a:gd name="T13" fmla="*/ 107950 h 790"/>
              <a:gd name="T14" fmla="*/ 2438400 w 1957"/>
              <a:gd name="T15" fmla="*/ 150813 h 790"/>
              <a:gd name="T16" fmla="*/ 2468563 w 1957"/>
              <a:gd name="T17" fmla="*/ 179388 h 790"/>
              <a:gd name="T18" fmla="*/ 2554288 w 1957"/>
              <a:gd name="T19" fmla="*/ 223838 h 790"/>
              <a:gd name="T20" fmla="*/ 2627313 w 1957"/>
              <a:gd name="T21" fmla="*/ 296863 h 790"/>
              <a:gd name="T22" fmla="*/ 2686050 w 1957"/>
              <a:gd name="T23" fmla="*/ 427038 h 790"/>
              <a:gd name="T24" fmla="*/ 2773363 w 1957"/>
              <a:gd name="T25" fmla="*/ 571500 h 790"/>
              <a:gd name="T26" fmla="*/ 2844800 w 1957"/>
              <a:gd name="T27" fmla="*/ 717550 h 790"/>
              <a:gd name="T28" fmla="*/ 2874963 w 1957"/>
              <a:gd name="T29" fmla="*/ 760413 h 790"/>
              <a:gd name="T30" fmla="*/ 2917825 w 1957"/>
              <a:gd name="T31" fmla="*/ 847725 h 790"/>
              <a:gd name="T32" fmla="*/ 2946400 w 1957"/>
              <a:gd name="T33" fmla="*/ 935038 h 790"/>
              <a:gd name="T34" fmla="*/ 3005138 w 1957"/>
              <a:gd name="T35" fmla="*/ 1211263 h 790"/>
              <a:gd name="T36" fmla="*/ 3106738 w 1957"/>
              <a:gd name="T37" fmla="*/ 1254125 h 79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957" h="790">
                <a:moveTo>
                  <a:pt x="0" y="205"/>
                </a:moveTo>
                <a:cubicBezTo>
                  <a:pt x="67" y="202"/>
                  <a:pt x="134" y="204"/>
                  <a:pt x="201" y="196"/>
                </a:cubicBezTo>
                <a:cubicBezTo>
                  <a:pt x="212" y="195"/>
                  <a:pt x="219" y="182"/>
                  <a:pt x="229" y="177"/>
                </a:cubicBezTo>
                <a:cubicBezTo>
                  <a:pt x="280" y="154"/>
                  <a:pt x="334" y="138"/>
                  <a:pt x="384" y="113"/>
                </a:cubicBezTo>
                <a:cubicBezTo>
                  <a:pt x="433" y="88"/>
                  <a:pt x="480" y="61"/>
                  <a:pt x="531" y="40"/>
                </a:cubicBezTo>
                <a:cubicBezTo>
                  <a:pt x="549" y="33"/>
                  <a:pt x="585" y="22"/>
                  <a:pt x="585" y="22"/>
                </a:cubicBezTo>
                <a:cubicBezTo>
                  <a:pt x="1223" y="30"/>
                  <a:pt x="1132" y="0"/>
                  <a:pt x="1472" y="68"/>
                </a:cubicBezTo>
                <a:cubicBezTo>
                  <a:pt x="1493" y="78"/>
                  <a:pt x="1516" y="83"/>
                  <a:pt x="1536" y="95"/>
                </a:cubicBezTo>
                <a:cubicBezTo>
                  <a:pt x="1544" y="99"/>
                  <a:pt x="1548" y="108"/>
                  <a:pt x="1555" y="113"/>
                </a:cubicBezTo>
                <a:cubicBezTo>
                  <a:pt x="1601" y="141"/>
                  <a:pt x="1564" y="102"/>
                  <a:pt x="1609" y="141"/>
                </a:cubicBezTo>
                <a:cubicBezTo>
                  <a:pt x="1625" y="155"/>
                  <a:pt x="1655" y="187"/>
                  <a:pt x="1655" y="187"/>
                </a:cubicBezTo>
                <a:cubicBezTo>
                  <a:pt x="1677" y="252"/>
                  <a:pt x="1662" y="225"/>
                  <a:pt x="1692" y="269"/>
                </a:cubicBezTo>
                <a:cubicBezTo>
                  <a:pt x="1701" y="297"/>
                  <a:pt x="1726" y="340"/>
                  <a:pt x="1747" y="360"/>
                </a:cubicBezTo>
                <a:cubicBezTo>
                  <a:pt x="1761" y="417"/>
                  <a:pt x="1750" y="389"/>
                  <a:pt x="1792" y="452"/>
                </a:cubicBezTo>
                <a:cubicBezTo>
                  <a:pt x="1798" y="461"/>
                  <a:pt x="1811" y="479"/>
                  <a:pt x="1811" y="479"/>
                </a:cubicBezTo>
                <a:cubicBezTo>
                  <a:pt x="1843" y="579"/>
                  <a:pt x="1793" y="431"/>
                  <a:pt x="1838" y="534"/>
                </a:cubicBezTo>
                <a:cubicBezTo>
                  <a:pt x="1846" y="552"/>
                  <a:pt x="1856" y="589"/>
                  <a:pt x="1856" y="589"/>
                </a:cubicBezTo>
                <a:cubicBezTo>
                  <a:pt x="1857" y="606"/>
                  <a:pt x="1851" y="734"/>
                  <a:pt x="1893" y="763"/>
                </a:cubicBezTo>
                <a:cubicBezTo>
                  <a:pt x="1908" y="773"/>
                  <a:pt x="1957" y="765"/>
                  <a:pt x="1957" y="790"/>
                </a:cubicBezTo>
              </a:path>
            </a:pathLst>
          </a:custGeom>
          <a:noFill/>
          <a:ln w="38100">
            <a:solidFill>
              <a:srgbClr val="00008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1145" name="Freeform 9"/>
          <p:cNvSpPr/>
          <p:nvPr/>
        </p:nvSpPr>
        <p:spPr bwMode="auto">
          <a:xfrm>
            <a:off x="5559425" y="2327275"/>
            <a:ext cx="2916238" cy="1879600"/>
          </a:xfrm>
          <a:custGeom>
            <a:avLst/>
            <a:gdLst>
              <a:gd name="T0" fmla="*/ 2306638 w 1837"/>
              <a:gd name="T1" fmla="*/ 357188 h 1184"/>
              <a:gd name="T2" fmla="*/ 2365375 w 1837"/>
              <a:gd name="T3" fmla="*/ 300038 h 1184"/>
              <a:gd name="T4" fmla="*/ 2481263 w 1837"/>
              <a:gd name="T5" fmla="*/ 212725 h 1184"/>
              <a:gd name="T6" fmla="*/ 2509838 w 1837"/>
              <a:gd name="T7" fmla="*/ 169863 h 1184"/>
              <a:gd name="T8" fmla="*/ 2540000 w 1837"/>
              <a:gd name="T9" fmla="*/ 139700 h 1184"/>
              <a:gd name="T10" fmla="*/ 2670175 w 1837"/>
              <a:gd name="T11" fmla="*/ 9525 h 1184"/>
              <a:gd name="T12" fmla="*/ 2830513 w 1837"/>
              <a:gd name="T13" fmla="*/ 38100 h 1184"/>
              <a:gd name="T14" fmla="*/ 2844800 w 1837"/>
              <a:gd name="T15" fmla="*/ 82550 h 1184"/>
              <a:gd name="T16" fmla="*/ 2916238 w 1837"/>
              <a:gd name="T17" fmla="*/ 227013 h 1184"/>
              <a:gd name="T18" fmla="*/ 2901950 w 1837"/>
              <a:gd name="T19" fmla="*/ 633413 h 1184"/>
              <a:gd name="T20" fmla="*/ 2800350 w 1837"/>
              <a:gd name="T21" fmla="*/ 808038 h 1184"/>
              <a:gd name="T22" fmla="*/ 2481263 w 1837"/>
              <a:gd name="T23" fmla="*/ 1112838 h 1184"/>
              <a:gd name="T24" fmla="*/ 2365375 w 1837"/>
              <a:gd name="T25" fmla="*/ 1200150 h 1184"/>
              <a:gd name="T26" fmla="*/ 2176463 w 1837"/>
              <a:gd name="T27" fmla="*/ 1301750 h 1184"/>
              <a:gd name="T28" fmla="*/ 2089150 w 1837"/>
              <a:gd name="T29" fmla="*/ 1358900 h 1184"/>
              <a:gd name="T30" fmla="*/ 1958975 w 1837"/>
              <a:gd name="T31" fmla="*/ 1460500 h 1184"/>
              <a:gd name="T32" fmla="*/ 1871663 w 1837"/>
              <a:gd name="T33" fmla="*/ 1490663 h 1184"/>
              <a:gd name="T34" fmla="*/ 1828800 w 1837"/>
              <a:gd name="T35" fmla="*/ 1504950 h 1184"/>
              <a:gd name="T36" fmla="*/ 1611313 w 1837"/>
              <a:gd name="T37" fmla="*/ 1635125 h 1184"/>
              <a:gd name="T38" fmla="*/ 1276350 w 1837"/>
              <a:gd name="T39" fmla="*/ 1736725 h 1184"/>
              <a:gd name="T40" fmla="*/ 1189038 w 1837"/>
              <a:gd name="T41" fmla="*/ 1751013 h 1184"/>
              <a:gd name="T42" fmla="*/ 0 w 1837"/>
              <a:gd name="T43" fmla="*/ 1824038 h 118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837" h="1184">
                <a:moveTo>
                  <a:pt x="1453" y="225"/>
                </a:moveTo>
                <a:cubicBezTo>
                  <a:pt x="1514" y="206"/>
                  <a:pt x="1455" y="233"/>
                  <a:pt x="1490" y="189"/>
                </a:cubicBezTo>
                <a:cubicBezTo>
                  <a:pt x="1500" y="177"/>
                  <a:pt x="1549" y="144"/>
                  <a:pt x="1563" y="134"/>
                </a:cubicBezTo>
                <a:cubicBezTo>
                  <a:pt x="1569" y="125"/>
                  <a:pt x="1574" y="115"/>
                  <a:pt x="1581" y="107"/>
                </a:cubicBezTo>
                <a:cubicBezTo>
                  <a:pt x="1587" y="100"/>
                  <a:pt x="1595" y="95"/>
                  <a:pt x="1600" y="88"/>
                </a:cubicBezTo>
                <a:cubicBezTo>
                  <a:pt x="1633" y="43"/>
                  <a:pt x="1631" y="23"/>
                  <a:pt x="1682" y="6"/>
                </a:cubicBezTo>
                <a:cubicBezTo>
                  <a:pt x="1716" y="10"/>
                  <a:pt x="1759" y="0"/>
                  <a:pt x="1783" y="24"/>
                </a:cubicBezTo>
                <a:cubicBezTo>
                  <a:pt x="1790" y="31"/>
                  <a:pt x="1788" y="43"/>
                  <a:pt x="1792" y="52"/>
                </a:cubicBezTo>
                <a:cubicBezTo>
                  <a:pt x="1807" y="83"/>
                  <a:pt x="1826" y="109"/>
                  <a:pt x="1837" y="143"/>
                </a:cubicBezTo>
                <a:cubicBezTo>
                  <a:pt x="1834" y="228"/>
                  <a:pt x="1836" y="314"/>
                  <a:pt x="1828" y="399"/>
                </a:cubicBezTo>
                <a:cubicBezTo>
                  <a:pt x="1827" y="412"/>
                  <a:pt x="1765" y="508"/>
                  <a:pt x="1764" y="509"/>
                </a:cubicBezTo>
                <a:cubicBezTo>
                  <a:pt x="1727" y="564"/>
                  <a:pt x="1624" y="681"/>
                  <a:pt x="1563" y="701"/>
                </a:cubicBezTo>
                <a:cubicBezTo>
                  <a:pt x="1538" y="718"/>
                  <a:pt x="1516" y="740"/>
                  <a:pt x="1490" y="756"/>
                </a:cubicBezTo>
                <a:cubicBezTo>
                  <a:pt x="1454" y="779"/>
                  <a:pt x="1407" y="794"/>
                  <a:pt x="1371" y="820"/>
                </a:cubicBezTo>
                <a:cubicBezTo>
                  <a:pt x="1313" y="862"/>
                  <a:pt x="1375" y="837"/>
                  <a:pt x="1316" y="856"/>
                </a:cubicBezTo>
                <a:cubicBezTo>
                  <a:pt x="1288" y="876"/>
                  <a:pt x="1265" y="906"/>
                  <a:pt x="1234" y="920"/>
                </a:cubicBezTo>
                <a:cubicBezTo>
                  <a:pt x="1216" y="928"/>
                  <a:pt x="1197" y="933"/>
                  <a:pt x="1179" y="939"/>
                </a:cubicBezTo>
                <a:cubicBezTo>
                  <a:pt x="1170" y="942"/>
                  <a:pt x="1152" y="948"/>
                  <a:pt x="1152" y="948"/>
                </a:cubicBezTo>
                <a:cubicBezTo>
                  <a:pt x="1117" y="981"/>
                  <a:pt x="1062" y="1014"/>
                  <a:pt x="1015" y="1030"/>
                </a:cubicBezTo>
                <a:cubicBezTo>
                  <a:pt x="958" y="1084"/>
                  <a:pt x="877" y="1082"/>
                  <a:pt x="804" y="1094"/>
                </a:cubicBezTo>
                <a:cubicBezTo>
                  <a:pt x="786" y="1097"/>
                  <a:pt x="749" y="1103"/>
                  <a:pt x="749" y="1103"/>
                </a:cubicBezTo>
                <a:cubicBezTo>
                  <a:pt x="507" y="1184"/>
                  <a:pt x="255" y="1149"/>
                  <a:pt x="0" y="1149"/>
                </a:cubicBezTo>
              </a:path>
            </a:pathLst>
          </a:custGeom>
          <a:noFill/>
          <a:ln w="38100">
            <a:solidFill>
              <a:srgbClr val="00008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1146" name="Freeform 10"/>
          <p:cNvSpPr/>
          <p:nvPr/>
        </p:nvSpPr>
        <p:spPr bwMode="auto">
          <a:xfrm>
            <a:off x="3076575" y="4037013"/>
            <a:ext cx="1611313" cy="201612"/>
          </a:xfrm>
          <a:custGeom>
            <a:avLst/>
            <a:gdLst>
              <a:gd name="T0" fmla="*/ 1611313 w 1015"/>
              <a:gd name="T1" fmla="*/ 171450 h 127"/>
              <a:gd name="T2" fmla="*/ 450850 w 1015"/>
              <a:gd name="T3" fmla="*/ 100012 h 127"/>
              <a:gd name="T4" fmla="*/ 276225 w 1015"/>
              <a:gd name="T5" fmla="*/ 26987 h 127"/>
              <a:gd name="T6" fmla="*/ 0 w 1015"/>
              <a:gd name="T7" fmla="*/ 201612 h 12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15" h="127">
                <a:moveTo>
                  <a:pt x="1015" y="108"/>
                </a:moveTo>
                <a:cubicBezTo>
                  <a:pt x="751" y="103"/>
                  <a:pt x="530" y="116"/>
                  <a:pt x="284" y="63"/>
                </a:cubicBezTo>
                <a:cubicBezTo>
                  <a:pt x="244" y="54"/>
                  <a:pt x="212" y="30"/>
                  <a:pt x="174" y="17"/>
                </a:cubicBezTo>
                <a:cubicBezTo>
                  <a:pt x="41" y="26"/>
                  <a:pt x="0" y="0"/>
                  <a:pt x="0" y="127"/>
                </a:cubicBezTo>
              </a:path>
            </a:pathLst>
          </a:custGeom>
          <a:noFill/>
          <a:ln w="38100">
            <a:solidFill>
              <a:srgbClr val="00008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1147" name="Freeform 11"/>
          <p:cNvSpPr/>
          <p:nvPr/>
        </p:nvSpPr>
        <p:spPr bwMode="auto">
          <a:xfrm>
            <a:off x="1912938" y="1917700"/>
            <a:ext cx="1323975" cy="2290763"/>
          </a:xfrm>
          <a:custGeom>
            <a:avLst/>
            <a:gdLst>
              <a:gd name="T0" fmla="*/ 220663 w 834"/>
              <a:gd name="T1" fmla="*/ 2290763 h 1443"/>
              <a:gd name="T2" fmla="*/ 104775 w 834"/>
              <a:gd name="T3" fmla="*/ 2174875 h 1443"/>
              <a:gd name="T4" fmla="*/ 133350 w 834"/>
              <a:gd name="T5" fmla="*/ 1087438 h 1443"/>
              <a:gd name="T6" fmla="*/ 147638 w 834"/>
              <a:gd name="T7" fmla="*/ 898525 h 1443"/>
              <a:gd name="T8" fmla="*/ 234950 w 834"/>
              <a:gd name="T9" fmla="*/ 723900 h 1443"/>
              <a:gd name="T10" fmla="*/ 381000 w 834"/>
              <a:gd name="T11" fmla="*/ 534988 h 1443"/>
              <a:gd name="T12" fmla="*/ 584200 w 834"/>
              <a:gd name="T13" fmla="*/ 390525 h 1443"/>
              <a:gd name="T14" fmla="*/ 700088 w 834"/>
              <a:gd name="T15" fmla="*/ 303213 h 1443"/>
              <a:gd name="T16" fmla="*/ 801688 w 834"/>
              <a:gd name="T17" fmla="*/ 201613 h 1443"/>
              <a:gd name="T18" fmla="*/ 1323975 w 834"/>
              <a:gd name="T19" fmla="*/ 100013 h 1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34" h="1443">
                <a:moveTo>
                  <a:pt x="139" y="1443"/>
                </a:moveTo>
                <a:cubicBezTo>
                  <a:pt x="86" y="1425"/>
                  <a:pt x="100" y="1406"/>
                  <a:pt x="66" y="1370"/>
                </a:cubicBezTo>
                <a:cubicBezTo>
                  <a:pt x="0" y="1173"/>
                  <a:pt x="31" y="896"/>
                  <a:pt x="84" y="685"/>
                </a:cubicBezTo>
                <a:cubicBezTo>
                  <a:pt x="87" y="645"/>
                  <a:pt x="88" y="605"/>
                  <a:pt x="93" y="566"/>
                </a:cubicBezTo>
                <a:cubicBezTo>
                  <a:pt x="98" y="526"/>
                  <a:pt x="127" y="487"/>
                  <a:pt x="148" y="456"/>
                </a:cubicBezTo>
                <a:cubicBezTo>
                  <a:pt x="175" y="415"/>
                  <a:pt x="200" y="367"/>
                  <a:pt x="240" y="337"/>
                </a:cubicBezTo>
                <a:cubicBezTo>
                  <a:pt x="267" y="317"/>
                  <a:pt x="348" y="267"/>
                  <a:pt x="368" y="246"/>
                </a:cubicBezTo>
                <a:cubicBezTo>
                  <a:pt x="389" y="224"/>
                  <a:pt x="441" y="191"/>
                  <a:pt x="441" y="191"/>
                </a:cubicBezTo>
                <a:cubicBezTo>
                  <a:pt x="460" y="162"/>
                  <a:pt x="485" y="153"/>
                  <a:pt x="505" y="127"/>
                </a:cubicBezTo>
                <a:cubicBezTo>
                  <a:pt x="601" y="0"/>
                  <a:pt x="570" y="63"/>
                  <a:pt x="834" y="63"/>
                </a:cubicBezTo>
              </a:path>
            </a:pathLst>
          </a:custGeom>
          <a:noFill/>
          <a:ln w="38100">
            <a:solidFill>
              <a:srgbClr val="00008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81932" name="Text Box 12"/>
          <p:cNvSpPr txBox="1">
            <a:spLocks noChangeArrowheads="1"/>
          </p:cNvSpPr>
          <p:nvPr/>
        </p:nvSpPr>
        <p:spPr bwMode="auto">
          <a:xfrm>
            <a:off x="2279650" y="6040438"/>
            <a:ext cx="1223963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/>
              <a:t>L</a:t>
            </a:r>
            <a:r>
              <a:rPr lang="en-US" altLang="zh-CN" sz="4000" baseline="-25000"/>
              <a:t>2</a:t>
            </a:r>
            <a:endParaRPr lang="en-US" altLang="zh-CN" sz="4000" baseline="-25000"/>
          </a:p>
        </p:txBody>
      </p:sp>
      <p:sp>
        <p:nvSpPr>
          <p:cNvPr id="81933" name="Text Box 13"/>
          <p:cNvSpPr txBox="1">
            <a:spLocks noChangeArrowheads="1"/>
          </p:cNvSpPr>
          <p:nvPr/>
        </p:nvSpPr>
        <p:spPr bwMode="auto">
          <a:xfrm>
            <a:off x="2855278" y="3266758"/>
            <a:ext cx="1223962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/>
              <a:t>L</a:t>
            </a:r>
            <a:r>
              <a:rPr lang="en-US" altLang="zh-CN" sz="4000" baseline="-25000"/>
              <a:t>1</a:t>
            </a:r>
            <a:endParaRPr lang="en-US" altLang="zh-CN" sz="4000" baseline="-25000"/>
          </a:p>
        </p:txBody>
      </p:sp>
      <p:sp>
        <p:nvSpPr>
          <p:cNvPr id="81934" name="Rectangle 14"/>
          <p:cNvSpPr>
            <a:spLocks noChangeArrowheads="1"/>
          </p:cNvSpPr>
          <p:nvPr/>
        </p:nvSpPr>
        <p:spPr bwMode="auto">
          <a:xfrm>
            <a:off x="1631950" y="115888"/>
            <a:ext cx="5976938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4800" b="1" dirty="0">
                <a:solidFill>
                  <a:srgbClr val="FC62F1"/>
                </a:solidFill>
                <a:latin typeface="Times New Roman" panose="02020603050405020304" pitchFamily="18" charset="0"/>
              </a:rPr>
              <a:t>根据要求连接电路</a:t>
            </a:r>
            <a:endParaRPr kumimoji="1" lang="zh-CN" altLang="en-US" sz="4800" b="1" dirty="0">
              <a:solidFill>
                <a:srgbClr val="FC62F1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35" name="Text Box 15"/>
          <p:cNvSpPr txBox="1">
            <a:spLocks noChangeArrowheads="1"/>
          </p:cNvSpPr>
          <p:nvPr/>
        </p:nvSpPr>
        <p:spPr bwMode="auto">
          <a:xfrm>
            <a:off x="3863975" y="6021388"/>
            <a:ext cx="3671888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b="1"/>
              <a:t>测量</a:t>
            </a:r>
            <a:r>
              <a:rPr lang="zh-CN" altLang="en-US" sz="3600" b="1" u="sng"/>
              <a:t>         </a:t>
            </a:r>
            <a:r>
              <a:rPr lang="zh-CN" altLang="en-US" sz="3600" b="1"/>
              <a:t>的电流</a:t>
            </a:r>
            <a:endParaRPr lang="zh-CN" altLang="en-US" sz="3600" b="1"/>
          </a:p>
        </p:txBody>
      </p:sp>
      <p:sp>
        <p:nvSpPr>
          <p:cNvPr id="91152" name="Text Box 16"/>
          <p:cNvSpPr txBox="1">
            <a:spLocks noChangeArrowheads="1"/>
          </p:cNvSpPr>
          <p:nvPr/>
        </p:nvSpPr>
        <p:spPr bwMode="auto">
          <a:xfrm>
            <a:off x="5087938" y="5876925"/>
            <a:ext cx="935037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</a:rPr>
              <a:t>L</a:t>
            </a:r>
            <a:r>
              <a:rPr lang="en-US" altLang="zh-CN" sz="3600" b="1" baseline="-25000">
                <a:solidFill>
                  <a:srgbClr val="FF3300"/>
                </a:solidFill>
              </a:rPr>
              <a:t>1</a:t>
            </a:r>
            <a:endParaRPr lang="en-US" altLang="zh-CN" sz="3600" b="1">
              <a:solidFill>
                <a:srgbClr val="FF3300"/>
              </a:solidFill>
            </a:endParaRPr>
          </a:p>
        </p:txBody>
      </p:sp>
      <p:grpSp>
        <p:nvGrpSpPr>
          <p:cNvPr id="91153" name="Group 17"/>
          <p:cNvGrpSpPr/>
          <p:nvPr/>
        </p:nvGrpSpPr>
        <p:grpSpPr bwMode="auto">
          <a:xfrm>
            <a:off x="1703388" y="4167188"/>
            <a:ext cx="3883025" cy="2170112"/>
            <a:chOff x="113" y="2625"/>
            <a:chExt cx="2446" cy="1367"/>
          </a:xfrm>
        </p:grpSpPr>
        <p:pic>
          <p:nvPicPr>
            <p:cNvPr id="81938" name="Picture 18" descr="wla21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158" y="3193"/>
              <a:ext cx="1160" cy="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939" name="Freeform 19"/>
            <p:cNvSpPr/>
            <p:nvPr/>
          </p:nvSpPr>
          <p:spPr bwMode="auto">
            <a:xfrm>
              <a:off x="113" y="2641"/>
              <a:ext cx="288" cy="1016"/>
            </a:xfrm>
            <a:custGeom>
              <a:avLst/>
              <a:gdLst>
                <a:gd name="T0" fmla="*/ 287 w 342"/>
                <a:gd name="T1" fmla="*/ 1016 h 2368"/>
                <a:gd name="T2" fmla="*/ 226 w 342"/>
                <a:gd name="T3" fmla="*/ 997 h 2368"/>
                <a:gd name="T4" fmla="*/ 195 w 342"/>
                <a:gd name="T5" fmla="*/ 973 h 2368"/>
                <a:gd name="T6" fmla="*/ 179 w 342"/>
                <a:gd name="T7" fmla="*/ 961 h 2368"/>
                <a:gd name="T8" fmla="*/ 157 w 342"/>
                <a:gd name="T9" fmla="*/ 863 h 2368"/>
                <a:gd name="T10" fmla="*/ 125 w 342"/>
                <a:gd name="T11" fmla="*/ 844 h 2368"/>
                <a:gd name="T12" fmla="*/ 103 w 342"/>
                <a:gd name="T13" fmla="*/ 824 h 2368"/>
                <a:gd name="T14" fmla="*/ 95 w 342"/>
                <a:gd name="T15" fmla="*/ 812 h 2368"/>
                <a:gd name="T16" fmla="*/ 79 w 342"/>
                <a:gd name="T17" fmla="*/ 804 h 2368"/>
                <a:gd name="T18" fmla="*/ 49 w 342"/>
                <a:gd name="T19" fmla="*/ 757 h 2368"/>
                <a:gd name="T20" fmla="*/ 33 w 342"/>
                <a:gd name="T21" fmla="*/ 734 h 2368"/>
                <a:gd name="T22" fmla="*/ 25 w 342"/>
                <a:gd name="T23" fmla="*/ 722 h 2368"/>
                <a:gd name="T24" fmla="*/ 25 w 342"/>
                <a:gd name="T25" fmla="*/ 338 h 2368"/>
                <a:gd name="T26" fmla="*/ 41 w 342"/>
                <a:gd name="T27" fmla="*/ 216 h 2368"/>
                <a:gd name="T28" fmla="*/ 49 w 342"/>
                <a:gd name="T29" fmla="*/ 161 h 2368"/>
                <a:gd name="T30" fmla="*/ 87 w 342"/>
                <a:gd name="T31" fmla="*/ 126 h 2368"/>
                <a:gd name="T32" fmla="*/ 233 w 342"/>
                <a:gd name="T33" fmla="*/ 27 h 2368"/>
                <a:gd name="T34" fmla="*/ 248 w 342"/>
                <a:gd name="T35" fmla="*/ 16 h 2368"/>
                <a:gd name="T36" fmla="*/ 280 w 342"/>
                <a:gd name="T37" fmla="*/ 4 h 23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2" h="2368">
                  <a:moveTo>
                    <a:pt x="341" y="2368"/>
                  </a:moveTo>
                  <a:cubicBezTo>
                    <a:pt x="311" y="2358"/>
                    <a:pt x="295" y="2341"/>
                    <a:pt x="268" y="2323"/>
                  </a:cubicBezTo>
                  <a:cubicBezTo>
                    <a:pt x="256" y="2305"/>
                    <a:pt x="243" y="2286"/>
                    <a:pt x="231" y="2268"/>
                  </a:cubicBezTo>
                  <a:cubicBezTo>
                    <a:pt x="225" y="2259"/>
                    <a:pt x="213" y="2240"/>
                    <a:pt x="213" y="2240"/>
                  </a:cubicBezTo>
                  <a:cubicBezTo>
                    <a:pt x="207" y="2177"/>
                    <a:pt x="219" y="2066"/>
                    <a:pt x="186" y="2012"/>
                  </a:cubicBezTo>
                  <a:cubicBezTo>
                    <a:pt x="137" y="1934"/>
                    <a:pt x="199" y="2068"/>
                    <a:pt x="149" y="1966"/>
                  </a:cubicBezTo>
                  <a:cubicBezTo>
                    <a:pt x="126" y="1919"/>
                    <a:pt x="157" y="1957"/>
                    <a:pt x="122" y="1920"/>
                  </a:cubicBezTo>
                  <a:cubicBezTo>
                    <a:pt x="119" y="1911"/>
                    <a:pt x="118" y="1901"/>
                    <a:pt x="113" y="1893"/>
                  </a:cubicBezTo>
                  <a:cubicBezTo>
                    <a:pt x="108" y="1886"/>
                    <a:pt x="98" y="1883"/>
                    <a:pt x="94" y="1875"/>
                  </a:cubicBezTo>
                  <a:cubicBezTo>
                    <a:pt x="78" y="1843"/>
                    <a:pt x="70" y="1800"/>
                    <a:pt x="58" y="1765"/>
                  </a:cubicBezTo>
                  <a:cubicBezTo>
                    <a:pt x="35" y="1695"/>
                    <a:pt x="64" y="1783"/>
                    <a:pt x="39" y="1710"/>
                  </a:cubicBezTo>
                  <a:cubicBezTo>
                    <a:pt x="36" y="1701"/>
                    <a:pt x="30" y="1683"/>
                    <a:pt x="30" y="1683"/>
                  </a:cubicBezTo>
                  <a:cubicBezTo>
                    <a:pt x="0" y="1319"/>
                    <a:pt x="17" y="1560"/>
                    <a:pt x="30" y="787"/>
                  </a:cubicBezTo>
                  <a:cubicBezTo>
                    <a:pt x="34" y="547"/>
                    <a:pt x="18" y="617"/>
                    <a:pt x="49" y="503"/>
                  </a:cubicBezTo>
                  <a:cubicBezTo>
                    <a:pt x="52" y="460"/>
                    <a:pt x="53" y="417"/>
                    <a:pt x="58" y="375"/>
                  </a:cubicBezTo>
                  <a:cubicBezTo>
                    <a:pt x="62" y="338"/>
                    <a:pt x="89" y="332"/>
                    <a:pt x="103" y="293"/>
                  </a:cubicBezTo>
                  <a:cubicBezTo>
                    <a:pt x="136" y="205"/>
                    <a:pt x="182" y="99"/>
                    <a:pt x="277" y="64"/>
                  </a:cubicBezTo>
                  <a:cubicBezTo>
                    <a:pt x="283" y="55"/>
                    <a:pt x="286" y="44"/>
                    <a:pt x="295" y="37"/>
                  </a:cubicBezTo>
                  <a:cubicBezTo>
                    <a:pt x="342" y="0"/>
                    <a:pt x="310" y="55"/>
                    <a:pt x="332" y="10"/>
                  </a:cubicBezTo>
                </a:path>
              </a:pathLst>
            </a:custGeom>
            <a:noFill/>
            <a:ln w="38100">
              <a:solidFill>
                <a:srgbClr val="000080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40" name="Freeform 20"/>
            <p:cNvSpPr/>
            <p:nvPr/>
          </p:nvSpPr>
          <p:spPr bwMode="auto">
            <a:xfrm>
              <a:off x="1010" y="2625"/>
              <a:ext cx="1549" cy="1020"/>
            </a:xfrm>
            <a:custGeom>
              <a:avLst/>
              <a:gdLst>
                <a:gd name="T0" fmla="*/ 1549 w 1549"/>
                <a:gd name="T1" fmla="*/ 0 h 1020"/>
                <a:gd name="T2" fmla="*/ 1436 w 1549"/>
                <a:gd name="T3" fmla="*/ 66 h 1020"/>
                <a:gd name="T4" fmla="*/ 1294 w 1549"/>
                <a:gd name="T5" fmla="*/ 179 h 1020"/>
                <a:gd name="T6" fmla="*/ 1200 w 1549"/>
                <a:gd name="T7" fmla="*/ 274 h 1020"/>
                <a:gd name="T8" fmla="*/ 1058 w 1549"/>
                <a:gd name="T9" fmla="*/ 425 h 1020"/>
                <a:gd name="T10" fmla="*/ 973 w 1549"/>
                <a:gd name="T11" fmla="*/ 501 h 1020"/>
                <a:gd name="T12" fmla="*/ 841 w 1549"/>
                <a:gd name="T13" fmla="*/ 604 h 1020"/>
                <a:gd name="T14" fmla="*/ 812 w 1549"/>
                <a:gd name="T15" fmla="*/ 623 h 1020"/>
                <a:gd name="T16" fmla="*/ 756 w 1549"/>
                <a:gd name="T17" fmla="*/ 642 h 1020"/>
                <a:gd name="T18" fmla="*/ 671 w 1549"/>
                <a:gd name="T19" fmla="*/ 680 h 1020"/>
                <a:gd name="T20" fmla="*/ 557 w 1549"/>
                <a:gd name="T21" fmla="*/ 727 h 1020"/>
                <a:gd name="T22" fmla="*/ 444 w 1549"/>
                <a:gd name="T23" fmla="*/ 774 h 1020"/>
                <a:gd name="T24" fmla="*/ 378 w 1549"/>
                <a:gd name="T25" fmla="*/ 803 h 1020"/>
                <a:gd name="T26" fmla="*/ 246 w 1549"/>
                <a:gd name="T27" fmla="*/ 812 h 1020"/>
                <a:gd name="T28" fmla="*/ 123 w 1549"/>
                <a:gd name="T29" fmla="*/ 925 h 1020"/>
                <a:gd name="T30" fmla="*/ 38 w 1549"/>
                <a:gd name="T31" fmla="*/ 963 h 1020"/>
                <a:gd name="T32" fmla="*/ 0 w 1549"/>
                <a:gd name="T33" fmla="*/ 1020 h 10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549" h="1020">
                  <a:moveTo>
                    <a:pt x="1549" y="0"/>
                  </a:moveTo>
                  <a:cubicBezTo>
                    <a:pt x="1510" y="26"/>
                    <a:pt x="1480" y="52"/>
                    <a:pt x="1436" y="66"/>
                  </a:cubicBezTo>
                  <a:cubicBezTo>
                    <a:pt x="1384" y="101"/>
                    <a:pt x="1346" y="146"/>
                    <a:pt x="1294" y="179"/>
                  </a:cubicBezTo>
                  <a:cubicBezTo>
                    <a:pt x="1273" y="211"/>
                    <a:pt x="1231" y="253"/>
                    <a:pt x="1200" y="274"/>
                  </a:cubicBezTo>
                  <a:cubicBezTo>
                    <a:pt x="1158" y="335"/>
                    <a:pt x="1119" y="384"/>
                    <a:pt x="1058" y="425"/>
                  </a:cubicBezTo>
                  <a:cubicBezTo>
                    <a:pt x="1026" y="446"/>
                    <a:pt x="1004" y="480"/>
                    <a:pt x="973" y="501"/>
                  </a:cubicBezTo>
                  <a:cubicBezTo>
                    <a:pt x="936" y="555"/>
                    <a:pt x="895" y="568"/>
                    <a:pt x="841" y="604"/>
                  </a:cubicBezTo>
                  <a:cubicBezTo>
                    <a:pt x="831" y="610"/>
                    <a:pt x="823" y="619"/>
                    <a:pt x="812" y="623"/>
                  </a:cubicBezTo>
                  <a:cubicBezTo>
                    <a:pt x="793" y="629"/>
                    <a:pt x="756" y="642"/>
                    <a:pt x="756" y="642"/>
                  </a:cubicBezTo>
                  <a:cubicBezTo>
                    <a:pt x="727" y="661"/>
                    <a:pt x="701" y="665"/>
                    <a:pt x="671" y="680"/>
                  </a:cubicBezTo>
                  <a:cubicBezTo>
                    <a:pt x="633" y="699"/>
                    <a:pt x="598" y="714"/>
                    <a:pt x="557" y="727"/>
                  </a:cubicBezTo>
                  <a:cubicBezTo>
                    <a:pt x="522" y="751"/>
                    <a:pt x="484" y="761"/>
                    <a:pt x="444" y="774"/>
                  </a:cubicBezTo>
                  <a:cubicBezTo>
                    <a:pt x="425" y="780"/>
                    <a:pt x="400" y="800"/>
                    <a:pt x="378" y="803"/>
                  </a:cubicBezTo>
                  <a:cubicBezTo>
                    <a:pt x="334" y="808"/>
                    <a:pt x="290" y="809"/>
                    <a:pt x="246" y="812"/>
                  </a:cubicBezTo>
                  <a:cubicBezTo>
                    <a:pt x="178" y="836"/>
                    <a:pt x="170" y="878"/>
                    <a:pt x="123" y="925"/>
                  </a:cubicBezTo>
                  <a:cubicBezTo>
                    <a:pt x="101" y="947"/>
                    <a:pt x="38" y="963"/>
                    <a:pt x="38" y="963"/>
                  </a:cubicBezTo>
                  <a:cubicBezTo>
                    <a:pt x="25" y="982"/>
                    <a:pt x="0" y="1020"/>
                    <a:pt x="0" y="1020"/>
                  </a:cubicBezTo>
                </a:path>
              </a:pathLst>
            </a:custGeom>
            <a:noFill/>
            <a:ln w="38100" cmpd="sng">
              <a:solidFill>
                <a:srgbClr val="000066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11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11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11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1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1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1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1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91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000"/>
                                        <p:tgtEl>
                                          <p:spTgt spid="91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000"/>
                                        <p:tgtEl>
                                          <p:spTgt spid="91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91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0"/>
                                        <p:tgtEl>
                                          <p:spTgt spid="9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4" grpId="0" bldLvl="0" animBg="1"/>
      <p:bldP spid="91145" grpId="0" bldLvl="0" animBg="1"/>
      <p:bldP spid="91146" grpId="0" bldLvl="0" animBg="1"/>
      <p:bldP spid="91147" grpId="0" bldLvl="0" animBg="1"/>
      <p:bldP spid="91152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矩形 8"/>
          <p:cNvSpPr>
            <a:spLocks noChangeArrowheads="1"/>
          </p:cNvSpPr>
          <p:nvPr/>
        </p:nvSpPr>
        <p:spPr bwMode="auto">
          <a:xfrm>
            <a:off x="1703388" y="2781300"/>
            <a:ext cx="8713787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用电器是用</a:t>
            </a:r>
            <a:r>
              <a:rPr lang="zh-CN" altLang="en-US" sz="4000" u="sng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进行工作的装置。</a:t>
            </a:r>
            <a:endParaRPr lang="zh-CN" altLang="en-US" sz="4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4515" name="Rectangle 10"/>
          <p:cNvSpPr>
            <a:spLocks noChangeArrowheads="1"/>
          </p:cNvSpPr>
          <p:nvPr/>
        </p:nvSpPr>
        <p:spPr bwMode="auto">
          <a:xfrm>
            <a:off x="1524000" y="4191000"/>
            <a:ext cx="8643938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可以将</a:t>
            </a:r>
            <a:r>
              <a:rPr kumimoji="1" lang="zh-CN" altLang="en-US" sz="36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转化为我们所需要的能。</a:t>
            </a:r>
            <a:endParaRPr kumimoji="1"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4943475" y="2708275"/>
            <a:ext cx="119888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>
                <a:solidFill>
                  <a:srgbClr val="FF3300"/>
                </a:solidFill>
                <a:ea typeface="黑体" panose="02010609060101010101" pitchFamily="49" charset="-122"/>
              </a:rPr>
              <a:t>电能</a:t>
            </a:r>
            <a:endParaRPr lang="zh-CN" altLang="en-US" sz="4000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3657600" y="4038600"/>
            <a:ext cx="119888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000" dirty="0">
                <a:solidFill>
                  <a:srgbClr val="FF3300"/>
                </a:solidFill>
                <a:ea typeface="黑体" panose="02010609060101010101" pitchFamily="49" charset="-122"/>
              </a:rPr>
              <a:t>电能</a:t>
            </a:r>
            <a:endParaRPr lang="zh-CN" altLang="en-US" sz="4000" dirty="0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64518" name="WordArt 6"/>
          <p:cNvSpPr>
            <a:spLocks noChangeArrowheads="1" noChangeShapeType="1" noTextEdit="1"/>
          </p:cNvSpPr>
          <p:nvPr/>
        </p:nvSpPr>
        <p:spPr bwMode="auto">
          <a:xfrm>
            <a:off x="2286000" y="814388"/>
            <a:ext cx="2808288" cy="12954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rgbClr val="B2B2B2"/>
                  </a:solidFill>
                  <a:rou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第一节</a:t>
            </a:r>
            <a:endParaRPr lang="zh-CN" altLang="en-US" sz="3600" kern="10">
              <a:ln w="12700">
                <a:solidFill>
                  <a:srgbClr val="B2B2B2"/>
                </a:solidFill>
                <a:round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 bldLvl="0" animBg="1"/>
      <p:bldP spid="73733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wla21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774825" y="5084763"/>
            <a:ext cx="1841500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47" name="Picture 3" descr="2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0825" y="1700213"/>
            <a:ext cx="1871663" cy="177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2948" name="Object 4"/>
          <p:cNvGraphicFramePr/>
          <p:nvPr>
            <p:ph sz="half" idx="1"/>
          </p:nvPr>
        </p:nvGraphicFramePr>
        <p:xfrm>
          <a:off x="8312150" y="3479483"/>
          <a:ext cx="3333750" cy="219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PBrush" r:id="rId3" imgW="3333750" imgH="2190750" progId="PBrush">
                  <p:embed/>
                </p:oleObj>
              </mc:Choice>
              <mc:Fallback>
                <p:oleObj name="PBrush" r:id="rId3" imgW="3333750" imgH="2190750" progId="PBrush">
                  <p:embed/>
                  <p:pic>
                    <p:nvPicPr>
                      <p:cNvPr id="0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12150" y="3479483"/>
                        <a:ext cx="3333750" cy="21907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949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2566988" y="1206500"/>
          <a:ext cx="1800225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Brush" r:id="rId5" imgW="1162050" imgH="1162050" progId="PBrush">
                  <p:embed/>
                </p:oleObj>
              </mc:Choice>
              <mc:Fallback>
                <p:oleObj name="PBrush" r:id="rId5" imgW="1162050" imgH="1162050" progId="PBrush">
                  <p:embed/>
                  <p:pic>
                    <p:nvPicPr>
                      <p:cNvPr id="0" name="Object 5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66988" y="1206500"/>
                        <a:ext cx="1800225" cy="18002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66" name="Freeform 6"/>
          <p:cNvSpPr/>
          <p:nvPr/>
        </p:nvSpPr>
        <p:spPr bwMode="auto">
          <a:xfrm>
            <a:off x="3990975" y="1387475"/>
            <a:ext cx="3106738" cy="1254125"/>
          </a:xfrm>
          <a:custGeom>
            <a:avLst/>
            <a:gdLst>
              <a:gd name="T0" fmla="*/ 0 w 1957"/>
              <a:gd name="T1" fmla="*/ 325438 h 790"/>
              <a:gd name="T2" fmla="*/ 319088 w 1957"/>
              <a:gd name="T3" fmla="*/ 311150 h 790"/>
              <a:gd name="T4" fmla="*/ 363538 w 1957"/>
              <a:gd name="T5" fmla="*/ 280988 h 790"/>
              <a:gd name="T6" fmla="*/ 609600 w 1957"/>
              <a:gd name="T7" fmla="*/ 179388 h 790"/>
              <a:gd name="T8" fmla="*/ 842963 w 1957"/>
              <a:gd name="T9" fmla="*/ 63500 h 790"/>
              <a:gd name="T10" fmla="*/ 928688 w 1957"/>
              <a:gd name="T11" fmla="*/ 34925 h 790"/>
              <a:gd name="T12" fmla="*/ 2336800 w 1957"/>
              <a:gd name="T13" fmla="*/ 107950 h 790"/>
              <a:gd name="T14" fmla="*/ 2438400 w 1957"/>
              <a:gd name="T15" fmla="*/ 150813 h 790"/>
              <a:gd name="T16" fmla="*/ 2468563 w 1957"/>
              <a:gd name="T17" fmla="*/ 179388 h 790"/>
              <a:gd name="T18" fmla="*/ 2554288 w 1957"/>
              <a:gd name="T19" fmla="*/ 223838 h 790"/>
              <a:gd name="T20" fmla="*/ 2627313 w 1957"/>
              <a:gd name="T21" fmla="*/ 296863 h 790"/>
              <a:gd name="T22" fmla="*/ 2686050 w 1957"/>
              <a:gd name="T23" fmla="*/ 427038 h 790"/>
              <a:gd name="T24" fmla="*/ 2773363 w 1957"/>
              <a:gd name="T25" fmla="*/ 571500 h 790"/>
              <a:gd name="T26" fmla="*/ 2844800 w 1957"/>
              <a:gd name="T27" fmla="*/ 717550 h 790"/>
              <a:gd name="T28" fmla="*/ 2874963 w 1957"/>
              <a:gd name="T29" fmla="*/ 760413 h 790"/>
              <a:gd name="T30" fmla="*/ 2917825 w 1957"/>
              <a:gd name="T31" fmla="*/ 847725 h 790"/>
              <a:gd name="T32" fmla="*/ 2946400 w 1957"/>
              <a:gd name="T33" fmla="*/ 935038 h 790"/>
              <a:gd name="T34" fmla="*/ 3005138 w 1957"/>
              <a:gd name="T35" fmla="*/ 1211263 h 790"/>
              <a:gd name="T36" fmla="*/ 3106738 w 1957"/>
              <a:gd name="T37" fmla="*/ 1254125 h 79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957" h="790">
                <a:moveTo>
                  <a:pt x="0" y="205"/>
                </a:moveTo>
                <a:cubicBezTo>
                  <a:pt x="67" y="202"/>
                  <a:pt x="134" y="204"/>
                  <a:pt x="201" y="196"/>
                </a:cubicBezTo>
                <a:cubicBezTo>
                  <a:pt x="212" y="195"/>
                  <a:pt x="219" y="182"/>
                  <a:pt x="229" y="177"/>
                </a:cubicBezTo>
                <a:cubicBezTo>
                  <a:pt x="280" y="154"/>
                  <a:pt x="334" y="138"/>
                  <a:pt x="384" y="113"/>
                </a:cubicBezTo>
                <a:cubicBezTo>
                  <a:pt x="433" y="88"/>
                  <a:pt x="480" y="61"/>
                  <a:pt x="531" y="40"/>
                </a:cubicBezTo>
                <a:cubicBezTo>
                  <a:pt x="549" y="33"/>
                  <a:pt x="585" y="22"/>
                  <a:pt x="585" y="22"/>
                </a:cubicBezTo>
                <a:cubicBezTo>
                  <a:pt x="1223" y="30"/>
                  <a:pt x="1132" y="0"/>
                  <a:pt x="1472" y="68"/>
                </a:cubicBezTo>
                <a:cubicBezTo>
                  <a:pt x="1493" y="78"/>
                  <a:pt x="1516" y="83"/>
                  <a:pt x="1536" y="95"/>
                </a:cubicBezTo>
                <a:cubicBezTo>
                  <a:pt x="1544" y="99"/>
                  <a:pt x="1548" y="108"/>
                  <a:pt x="1555" y="113"/>
                </a:cubicBezTo>
                <a:cubicBezTo>
                  <a:pt x="1601" y="141"/>
                  <a:pt x="1564" y="102"/>
                  <a:pt x="1609" y="141"/>
                </a:cubicBezTo>
                <a:cubicBezTo>
                  <a:pt x="1625" y="155"/>
                  <a:pt x="1655" y="187"/>
                  <a:pt x="1655" y="187"/>
                </a:cubicBezTo>
                <a:cubicBezTo>
                  <a:pt x="1677" y="252"/>
                  <a:pt x="1662" y="225"/>
                  <a:pt x="1692" y="269"/>
                </a:cubicBezTo>
                <a:cubicBezTo>
                  <a:pt x="1701" y="297"/>
                  <a:pt x="1726" y="340"/>
                  <a:pt x="1747" y="360"/>
                </a:cubicBezTo>
                <a:cubicBezTo>
                  <a:pt x="1761" y="417"/>
                  <a:pt x="1750" y="389"/>
                  <a:pt x="1792" y="452"/>
                </a:cubicBezTo>
                <a:cubicBezTo>
                  <a:pt x="1798" y="461"/>
                  <a:pt x="1811" y="479"/>
                  <a:pt x="1811" y="479"/>
                </a:cubicBezTo>
                <a:cubicBezTo>
                  <a:pt x="1843" y="579"/>
                  <a:pt x="1793" y="431"/>
                  <a:pt x="1838" y="534"/>
                </a:cubicBezTo>
                <a:cubicBezTo>
                  <a:pt x="1846" y="552"/>
                  <a:pt x="1856" y="589"/>
                  <a:pt x="1856" y="589"/>
                </a:cubicBezTo>
                <a:cubicBezTo>
                  <a:pt x="1857" y="606"/>
                  <a:pt x="1851" y="734"/>
                  <a:pt x="1893" y="763"/>
                </a:cubicBezTo>
                <a:cubicBezTo>
                  <a:pt x="1908" y="773"/>
                  <a:pt x="1957" y="765"/>
                  <a:pt x="1957" y="790"/>
                </a:cubicBezTo>
              </a:path>
            </a:pathLst>
          </a:custGeom>
          <a:noFill/>
          <a:ln w="38100">
            <a:solidFill>
              <a:srgbClr val="00008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2279650" y="6040438"/>
            <a:ext cx="1223963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/>
              <a:t>L</a:t>
            </a:r>
            <a:r>
              <a:rPr lang="en-US" altLang="zh-CN" sz="4000" baseline="-25000"/>
              <a:t>2</a:t>
            </a:r>
            <a:endParaRPr lang="en-US" altLang="zh-CN" sz="4000" baseline="-25000"/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3432175" y="3284538"/>
            <a:ext cx="1223963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/>
              <a:t>L</a:t>
            </a:r>
            <a:r>
              <a:rPr lang="en-US" altLang="zh-CN" sz="4000" baseline="-25000"/>
              <a:t>1</a:t>
            </a:r>
            <a:endParaRPr lang="en-US" altLang="zh-CN" sz="4000" baseline="-25000"/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1631950" y="115888"/>
            <a:ext cx="5976938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4800" b="1" dirty="0">
                <a:solidFill>
                  <a:srgbClr val="FC62F1"/>
                </a:solidFill>
                <a:latin typeface="Times New Roman" panose="02020603050405020304" pitchFamily="18" charset="0"/>
              </a:rPr>
              <a:t>根据要求连接电路</a:t>
            </a:r>
            <a:endParaRPr kumimoji="1" lang="zh-CN" altLang="en-US" sz="4800" b="1" dirty="0">
              <a:solidFill>
                <a:srgbClr val="FC62F1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170" name="Freeform 10"/>
          <p:cNvSpPr/>
          <p:nvPr/>
        </p:nvSpPr>
        <p:spPr bwMode="auto">
          <a:xfrm>
            <a:off x="3097213" y="2728913"/>
            <a:ext cx="4821237" cy="3087687"/>
          </a:xfrm>
          <a:custGeom>
            <a:avLst/>
            <a:gdLst>
              <a:gd name="T0" fmla="*/ 4767262 w 3037"/>
              <a:gd name="T1" fmla="*/ 0 h 1945"/>
              <a:gd name="T2" fmla="*/ 4632325 w 3037"/>
              <a:gd name="T3" fmla="*/ 644525 h 1945"/>
              <a:gd name="T4" fmla="*/ 4543425 w 3037"/>
              <a:gd name="T5" fmla="*/ 779462 h 1945"/>
              <a:gd name="T6" fmla="*/ 4437062 w 3037"/>
              <a:gd name="T7" fmla="*/ 928687 h 1945"/>
              <a:gd name="T8" fmla="*/ 4392612 w 3037"/>
              <a:gd name="T9" fmla="*/ 958850 h 1945"/>
              <a:gd name="T10" fmla="*/ 4303712 w 3037"/>
              <a:gd name="T11" fmla="*/ 1049337 h 1945"/>
              <a:gd name="T12" fmla="*/ 4197350 w 3037"/>
              <a:gd name="T13" fmla="*/ 1198562 h 1945"/>
              <a:gd name="T14" fmla="*/ 4078287 w 3037"/>
              <a:gd name="T15" fmla="*/ 1377950 h 1945"/>
              <a:gd name="T16" fmla="*/ 3883025 w 3037"/>
              <a:gd name="T17" fmla="*/ 1663700 h 1945"/>
              <a:gd name="T18" fmla="*/ 3778250 w 3037"/>
              <a:gd name="T19" fmla="*/ 1812925 h 1945"/>
              <a:gd name="T20" fmla="*/ 3717925 w 3037"/>
              <a:gd name="T21" fmla="*/ 1903412 h 1945"/>
              <a:gd name="T22" fmla="*/ 3703637 w 3037"/>
              <a:gd name="T23" fmla="*/ 1947862 h 1945"/>
              <a:gd name="T24" fmla="*/ 3494087 w 3037"/>
              <a:gd name="T25" fmla="*/ 2173287 h 1945"/>
              <a:gd name="T26" fmla="*/ 3343275 w 3037"/>
              <a:gd name="T27" fmla="*/ 2262187 h 1945"/>
              <a:gd name="T28" fmla="*/ 2638425 w 3037"/>
              <a:gd name="T29" fmla="*/ 2578100 h 1945"/>
              <a:gd name="T30" fmla="*/ 1709737 w 3037"/>
              <a:gd name="T31" fmla="*/ 2592387 h 1945"/>
              <a:gd name="T32" fmla="*/ 1304925 w 3037"/>
              <a:gd name="T33" fmla="*/ 2697162 h 1945"/>
              <a:gd name="T34" fmla="*/ 1214437 w 3037"/>
              <a:gd name="T35" fmla="*/ 2743200 h 1945"/>
              <a:gd name="T36" fmla="*/ 1079500 w 3037"/>
              <a:gd name="T37" fmla="*/ 2771775 h 1945"/>
              <a:gd name="T38" fmla="*/ 434975 w 3037"/>
              <a:gd name="T39" fmla="*/ 2832100 h 1945"/>
              <a:gd name="T40" fmla="*/ 120650 w 3037"/>
              <a:gd name="T41" fmla="*/ 2892425 h 1945"/>
              <a:gd name="T42" fmla="*/ 60325 w 3037"/>
              <a:gd name="T43" fmla="*/ 3027362 h 1945"/>
              <a:gd name="T44" fmla="*/ 46037 w 3037"/>
              <a:gd name="T45" fmla="*/ 3071812 h 1945"/>
              <a:gd name="T46" fmla="*/ 0 w 3037"/>
              <a:gd name="T47" fmla="*/ 3087687 h 194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037" h="1945">
                <a:moveTo>
                  <a:pt x="3003" y="0"/>
                </a:moveTo>
                <a:cubicBezTo>
                  <a:pt x="3019" y="164"/>
                  <a:pt x="3037" y="287"/>
                  <a:pt x="2918" y="406"/>
                </a:cubicBezTo>
                <a:cubicBezTo>
                  <a:pt x="2906" y="444"/>
                  <a:pt x="2888" y="461"/>
                  <a:pt x="2862" y="491"/>
                </a:cubicBezTo>
                <a:cubicBezTo>
                  <a:pt x="2834" y="524"/>
                  <a:pt x="2820" y="547"/>
                  <a:pt x="2795" y="585"/>
                </a:cubicBezTo>
                <a:cubicBezTo>
                  <a:pt x="2789" y="594"/>
                  <a:pt x="2775" y="596"/>
                  <a:pt x="2767" y="604"/>
                </a:cubicBezTo>
                <a:cubicBezTo>
                  <a:pt x="2747" y="622"/>
                  <a:pt x="2730" y="642"/>
                  <a:pt x="2711" y="661"/>
                </a:cubicBezTo>
                <a:cubicBezTo>
                  <a:pt x="2683" y="690"/>
                  <a:pt x="2674" y="726"/>
                  <a:pt x="2644" y="755"/>
                </a:cubicBezTo>
                <a:cubicBezTo>
                  <a:pt x="2629" y="801"/>
                  <a:pt x="2603" y="834"/>
                  <a:pt x="2569" y="868"/>
                </a:cubicBezTo>
                <a:cubicBezTo>
                  <a:pt x="2544" y="940"/>
                  <a:pt x="2489" y="988"/>
                  <a:pt x="2446" y="1048"/>
                </a:cubicBezTo>
                <a:cubicBezTo>
                  <a:pt x="2421" y="1083"/>
                  <a:pt x="2411" y="1111"/>
                  <a:pt x="2380" y="1142"/>
                </a:cubicBezTo>
                <a:cubicBezTo>
                  <a:pt x="2359" y="1208"/>
                  <a:pt x="2389" y="1128"/>
                  <a:pt x="2342" y="1199"/>
                </a:cubicBezTo>
                <a:cubicBezTo>
                  <a:pt x="2337" y="1207"/>
                  <a:pt x="2338" y="1218"/>
                  <a:pt x="2333" y="1227"/>
                </a:cubicBezTo>
                <a:cubicBezTo>
                  <a:pt x="2300" y="1287"/>
                  <a:pt x="2267" y="1345"/>
                  <a:pt x="2201" y="1369"/>
                </a:cubicBezTo>
                <a:cubicBezTo>
                  <a:pt x="2168" y="1401"/>
                  <a:pt x="2151" y="1414"/>
                  <a:pt x="2106" y="1425"/>
                </a:cubicBezTo>
                <a:cubicBezTo>
                  <a:pt x="1986" y="1506"/>
                  <a:pt x="1814" y="1619"/>
                  <a:pt x="1662" y="1624"/>
                </a:cubicBezTo>
                <a:cubicBezTo>
                  <a:pt x="1467" y="1630"/>
                  <a:pt x="1272" y="1630"/>
                  <a:pt x="1077" y="1633"/>
                </a:cubicBezTo>
                <a:cubicBezTo>
                  <a:pt x="992" y="1654"/>
                  <a:pt x="907" y="1677"/>
                  <a:pt x="822" y="1699"/>
                </a:cubicBezTo>
                <a:cubicBezTo>
                  <a:pt x="778" y="1710"/>
                  <a:pt x="808" y="1707"/>
                  <a:pt x="765" y="1728"/>
                </a:cubicBezTo>
                <a:cubicBezTo>
                  <a:pt x="742" y="1739"/>
                  <a:pt x="700" y="1743"/>
                  <a:pt x="680" y="1746"/>
                </a:cubicBezTo>
                <a:cubicBezTo>
                  <a:pt x="546" y="1794"/>
                  <a:pt x="427" y="1779"/>
                  <a:pt x="274" y="1784"/>
                </a:cubicBezTo>
                <a:cubicBezTo>
                  <a:pt x="206" y="1798"/>
                  <a:pt x="134" y="1782"/>
                  <a:pt x="76" y="1822"/>
                </a:cubicBezTo>
                <a:cubicBezTo>
                  <a:pt x="66" y="1853"/>
                  <a:pt x="48" y="1876"/>
                  <a:pt x="38" y="1907"/>
                </a:cubicBezTo>
                <a:cubicBezTo>
                  <a:pt x="35" y="1916"/>
                  <a:pt x="36" y="1928"/>
                  <a:pt x="29" y="1935"/>
                </a:cubicBezTo>
                <a:cubicBezTo>
                  <a:pt x="22" y="1942"/>
                  <a:pt x="0" y="1945"/>
                  <a:pt x="0" y="1945"/>
                </a:cubicBezTo>
              </a:path>
            </a:pathLst>
          </a:custGeom>
          <a:noFill/>
          <a:ln w="38100">
            <a:solidFill>
              <a:srgbClr val="00008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pic>
        <p:nvPicPr>
          <p:cNvPr id="82955" name="Picture 11" descr="wla21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309813" y="3500438"/>
            <a:ext cx="1841500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6" name="Picture 12" descr="电流表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79988" y="2997200"/>
            <a:ext cx="140335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3" name="Freeform 13"/>
          <p:cNvSpPr/>
          <p:nvPr/>
        </p:nvSpPr>
        <p:spPr bwMode="auto">
          <a:xfrm>
            <a:off x="1766888" y="2024063"/>
            <a:ext cx="1436687" cy="3776662"/>
          </a:xfrm>
          <a:custGeom>
            <a:avLst/>
            <a:gdLst>
              <a:gd name="T0" fmla="*/ 387350 w 905"/>
              <a:gd name="T1" fmla="*/ 3776662 h 2379"/>
              <a:gd name="T2" fmla="*/ 266700 w 905"/>
              <a:gd name="T3" fmla="*/ 3657600 h 2379"/>
              <a:gd name="T4" fmla="*/ 206375 w 905"/>
              <a:gd name="T5" fmla="*/ 3582987 h 2379"/>
              <a:gd name="T6" fmla="*/ 192087 w 905"/>
              <a:gd name="T7" fmla="*/ 3536950 h 2379"/>
              <a:gd name="T8" fmla="*/ 131762 w 905"/>
              <a:gd name="T9" fmla="*/ 3448050 h 2379"/>
              <a:gd name="T10" fmla="*/ 87312 w 905"/>
              <a:gd name="T11" fmla="*/ 3357562 h 2379"/>
              <a:gd name="T12" fmla="*/ 57150 w 905"/>
              <a:gd name="T13" fmla="*/ 2743200 h 2379"/>
              <a:gd name="T14" fmla="*/ 176212 w 905"/>
              <a:gd name="T15" fmla="*/ 1079500 h 2379"/>
              <a:gd name="T16" fmla="*/ 222250 w 905"/>
              <a:gd name="T17" fmla="*/ 749300 h 2379"/>
              <a:gd name="T18" fmla="*/ 327025 w 905"/>
              <a:gd name="T19" fmla="*/ 523875 h 2379"/>
              <a:gd name="T20" fmla="*/ 387350 w 905"/>
              <a:gd name="T21" fmla="*/ 434975 h 2379"/>
              <a:gd name="T22" fmla="*/ 401637 w 905"/>
              <a:gd name="T23" fmla="*/ 388937 h 2379"/>
              <a:gd name="T24" fmla="*/ 492125 w 905"/>
              <a:gd name="T25" fmla="*/ 314325 h 2379"/>
              <a:gd name="T26" fmla="*/ 685800 w 905"/>
              <a:gd name="T27" fmla="*/ 134937 h 2379"/>
              <a:gd name="T28" fmla="*/ 1225550 w 905"/>
              <a:gd name="T29" fmla="*/ 74612 h 2379"/>
              <a:gd name="T30" fmla="*/ 1436687 w 905"/>
              <a:gd name="T31" fmla="*/ 0 h 237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905" h="2379">
                <a:moveTo>
                  <a:pt x="244" y="2379"/>
                </a:moveTo>
                <a:cubicBezTo>
                  <a:pt x="209" y="2356"/>
                  <a:pt x="202" y="2327"/>
                  <a:pt x="168" y="2304"/>
                </a:cubicBezTo>
                <a:cubicBezTo>
                  <a:pt x="145" y="2231"/>
                  <a:pt x="179" y="2318"/>
                  <a:pt x="130" y="2257"/>
                </a:cubicBezTo>
                <a:cubicBezTo>
                  <a:pt x="124" y="2249"/>
                  <a:pt x="126" y="2237"/>
                  <a:pt x="121" y="2228"/>
                </a:cubicBezTo>
                <a:cubicBezTo>
                  <a:pt x="110" y="2208"/>
                  <a:pt x="83" y="2172"/>
                  <a:pt x="83" y="2172"/>
                </a:cubicBezTo>
                <a:cubicBezTo>
                  <a:pt x="77" y="2152"/>
                  <a:pt x="57" y="2136"/>
                  <a:pt x="55" y="2115"/>
                </a:cubicBezTo>
                <a:cubicBezTo>
                  <a:pt x="22" y="1676"/>
                  <a:pt x="83" y="1876"/>
                  <a:pt x="36" y="1728"/>
                </a:cubicBezTo>
                <a:cubicBezTo>
                  <a:pt x="40" y="1347"/>
                  <a:pt x="0" y="1026"/>
                  <a:pt x="111" y="680"/>
                </a:cubicBezTo>
                <a:cubicBezTo>
                  <a:pt x="117" y="596"/>
                  <a:pt x="114" y="544"/>
                  <a:pt x="140" y="472"/>
                </a:cubicBezTo>
                <a:cubicBezTo>
                  <a:pt x="149" y="414"/>
                  <a:pt x="165" y="371"/>
                  <a:pt x="206" y="330"/>
                </a:cubicBezTo>
                <a:cubicBezTo>
                  <a:pt x="228" y="262"/>
                  <a:pt x="196" y="346"/>
                  <a:pt x="244" y="274"/>
                </a:cubicBezTo>
                <a:cubicBezTo>
                  <a:pt x="250" y="266"/>
                  <a:pt x="247" y="253"/>
                  <a:pt x="253" y="245"/>
                </a:cubicBezTo>
                <a:cubicBezTo>
                  <a:pt x="268" y="225"/>
                  <a:pt x="294" y="217"/>
                  <a:pt x="310" y="198"/>
                </a:cubicBezTo>
                <a:cubicBezTo>
                  <a:pt x="349" y="152"/>
                  <a:pt x="372" y="104"/>
                  <a:pt x="432" y="85"/>
                </a:cubicBezTo>
                <a:cubicBezTo>
                  <a:pt x="530" y="21"/>
                  <a:pt x="658" y="65"/>
                  <a:pt x="772" y="47"/>
                </a:cubicBezTo>
                <a:cubicBezTo>
                  <a:pt x="807" y="24"/>
                  <a:pt x="863" y="0"/>
                  <a:pt x="905" y="0"/>
                </a:cubicBezTo>
              </a:path>
            </a:pathLst>
          </a:custGeom>
          <a:noFill/>
          <a:ln w="38100">
            <a:solidFill>
              <a:srgbClr val="00008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92174" name="Group 14"/>
          <p:cNvGrpSpPr/>
          <p:nvPr/>
        </p:nvGrpSpPr>
        <p:grpSpPr bwMode="auto">
          <a:xfrm>
            <a:off x="2063750" y="2997200"/>
            <a:ext cx="4314825" cy="2833688"/>
            <a:chOff x="343" y="1888"/>
            <a:chExt cx="2718" cy="1785"/>
          </a:xfrm>
        </p:grpSpPr>
        <p:pic>
          <p:nvPicPr>
            <p:cNvPr id="82959" name="Picture 15" descr="wla21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495" y="2205"/>
              <a:ext cx="1160" cy="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960" name="Picture 16" descr="电流表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177" y="1888"/>
              <a:ext cx="884" cy="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961" name="Freeform 17"/>
            <p:cNvSpPr/>
            <p:nvPr/>
          </p:nvSpPr>
          <p:spPr bwMode="auto">
            <a:xfrm>
              <a:off x="1318" y="2543"/>
              <a:ext cx="1015" cy="127"/>
            </a:xfrm>
            <a:custGeom>
              <a:avLst/>
              <a:gdLst>
                <a:gd name="T0" fmla="*/ 1015 w 1015"/>
                <a:gd name="T1" fmla="*/ 108 h 127"/>
                <a:gd name="T2" fmla="*/ 284 w 1015"/>
                <a:gd name="T3" fmla="*/ 63 h 127"/>
                <a:gd name="T4" fmla="*/ 174 w 1015"/>
                <a:gd name="T5" fmla="*/ 17 h 127"/>
                <a:gd name="T6" fmla="*/ 0 w 1015"/>
                <a:gd name="T7" fmla="*/ 127 h 1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15" h="127">
                  <a:moveTo>
                    <a:pt x="1015" y="108"/>
                  </a:moveTo>
                  <a:cubicBezTo>
                    <a:pt x="751" y="103"/>
                    <a:pt x="530" y="116"/>
                    <a:pt x="284" y="63"/>
                  </a:cubicBezTo>
                  <a:cubicBezTo>
                    <a:pt x="244" y="54"/>
                    <a:pt x="212" y="30"/>
                    <a:pt x="174" y="17"/>
                  </a:cubicBezTo>
                  <a:cubicBezTo>
                    <a:pt x="41" y="26"/>
                    <a:pt x="0" y="0"/>
                    <a:pt x="0" y="127"/>
                  </a:cubicBezTo>
                </a:path>
              </a:pathLst>
            </a:custGeom>
            <a:noFill/>
            <a:ln w="38100">
              <a:solidFill>
                <a:srgbClr val="000080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62" name="Freeform 18"/>
            <p:cNvSpPr/>
            <p:nvPr/>
          </p:nvSpPr>
          <p:spPr bwMode="auto">
            <a:xfrm>
              <a:off x="343" y="2650"/>
              <a:ext cx="403" cy="976"/>
            </a:xfrm>
            <a:custGeom>
              <a:avLst/>
              <a:gdLst>
                <a:gd name="T0" fmla="*/ 403 w 403"/>
                <a:gd name="T1" fmla="*/ 41 h 976"/>
                <a:gd name="T2" fmla="*/ 139 w 403"/>
                <a:gd name="T3" fmla="*/ 32 h 976"/>
                <a:gd name="T4" fmla="*/ 101 w 403"/>
                <a:gd name="T5" fmla="*/ 787 h 976"/>
                <a:gd name="T6" fmla="*/ 72 w 403"/>
                <a:gd name="T7" fmla="*/ 976 h 9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3" h="976">
                  <a:moveTo>
                    <a:pt x="403" y="41"/>
                  </a:moveTo>
                  <a:cubicBezTo>
                    <a:pt x="280" y="0"/>
                    <a:pt x="366" y="21"/>
                    <a:pt x="139" y="32"/>
                  </a:cubicBezTo>
                  <a:cubicBezTo>
                    <a:pt x="0" y="237"/>
                    <a:pt x="104" y="680"/>
                    <a:pt x="101" y="787"/>
                  </a:cubicBezTo>
                  <a:cubicBezTo>
                    <a:pt x="99" y="848"/>
                    <a:pt x="72" y="912"/>
                    <a:pt x="72" y="976"/>
                  </a:cubicBezTo>
                </a:path>
              </a:pathLst>
            </a:custGeom>
            <a:noFill/>
            <a:ln w="38100">
              <a:solidFill>
                <a:srgbClr val="000080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63" name="Freeform 19"/>
            <p:cNvSpPr/>
            <p:nvPr/>
          </p:nvSpPr>
          <p:spPr bwMode="auto">
            <a:xfrm>
              <a:off x="966" y="2653"/>
              <a:ext cx="2050" cy="1020"/>
            </a:xfrm>
            <a:custGeom>
              <a:avLst/>
              <a:gdLst>
                <a:gd name="T0" fmla="*/ 1923 w 2050"/>
                <a:gd name="T1" fmla="*/ 0 h 1020"/>
                <a:gd name="T2" fmla="*/ 1914 w 2050"/>
                <a:gd name="T3" fmla="*/ 312 h 1020"/>
                <a:gd name="T4" fmla="*/ 1565 w 2050"/>
                <a:gd name="T5" fmla="*/ 406 h 1020"/>
                <a:gd name="T6" fmla="*/ 686 w 2050"/>
                <a:gd name="T7" fmla="*/ 444 h 1020"/>
                <a:gd name="T8" fmla="*/ 498 w 2050"/>
                <a:gd name="T9" fmla="*/ 463 h 1020"/>
                <a:gd name="T10" fmla="*/ 441 w 2050"/>
                <a:gd name="T11" fmla="*/ 482 h 1020"/>
                <a:gd name="T12" fmla="*/ 413 w 2050"/>
                <a:gd name="T13" fmla="*/ 501 h 1020"/>
                <a:gd name="T14" fmla="*/ 384 w 2050"/>
                <a:gd name="T15" fmla="*/ 510 h 1020"/>
                <a:gd name="T16" fmla="*/ 299 w 2050"/>
                <a:gd name="T17" fmla="*/ 557 h 1020"/>
                <a:gd name="T18" fmla="*/ 252 w 2050"/>
                <a:gd name="T19" fmla="*/ 595 h 1020"/>
                <a:gd name="T20" fmla="*/ 224 w 2050"/>
                <a:gd name="T21" fmla="*/ 624 h 1020"/>
                <a:gd name="T22" fmla="*/ 195 w 2050"/>
                <a:gd name="T23" fmla="*/ 642 h 1020"/>
                <a:gd name="T24" fmla="*/ 186 w 2050"/>
                <a:gd name="T25" fmla="*/ 709 h 1020"/>
                <a:gd name="T26" fmla="*/ 167 w 2050"/>
                <a:gd name="T27" fmla="*/ 737 h 1020"/>
                <a:gd name="T28" fmla="*/ 158 w 2050"/>
                <a:gd name="T29" fmla="*/ 765 h 1020"/>
                <a:gd name="T30" fmla="*/ 35 w 2050"/>
                <a:gd name="T31" fmla="*/ 812 h 1020"/>
                <a:gd name="T32" fmla="*/ 16 w 2050"/>
                <a:gd name="T33" fmla="*/ 1020 h 102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50" h="1020">
                  <a:moveTo>
                    <a:pt x="1923" y="0"/>
                  </a:moveTo>
                  <a:cubicBezTo>
                    <a:pt x="2050" y="33"/>
                    <a:pt x="2003" y="252"/>
                    <a:pt x="1914" y="312"/>
                  </a:cubicBezTo>
                  <a:cubicBezTo>
                    <a:pt x="1846" y="412"/>
                    <a:pt x="1660" y="401"/>
                    <a:pt x="1565" y="406"/>
                  </a:cubicBezTo>
                  <a:cubicBezTo>
                    <a:pt x="1348" y="481"/>
                    <a:pt x="695" y="444"/>
                    <a:pt x="686" y="444"/>
                  </a:cubicBezTo>
                  <a:cubicBezTo>
                    <a:pt x="624" y="453"/>
                    <a:pt x="560" y="453"/>
                    <a:pt x="498" y="463"/>
                  </a:cubicBezTo>
                  <a:cubicBezTo>
                    <a:pt x="478" y="466"/>
                    <a:pt x="441" y="482"/>
                    <a:pt x="441" y="482"/>
                  </a:cubicBezTo>
                  <a:cubicBezTo>
                    <a:pt x="432" y="488"/>
                    <a:pt x="423" y="496"/>
                    <a:pt x="413" y="501"/>
                  </a:cubicBezTo>
                  <a:cubicBezTo>
                    <a:pt x="404" y="505"/>
                    <a:pt x="393" y="505"/>
                    <a:pt x="384" y="510"/>
                  </a:cubicBezTo>
                  <a:cubicBezTo>
                    <a:pt x="286" y="564"/>
                    <a:pt x="365" y="537"/>
                    <a:pt x="299" y="557"/>
                  </a:cubicBezTo>
                  <a:cubicBezTo>
                    <a:pt x="255" y="624"/>
                    <a:pt x="307" y="557"/>
                    <a:pt x="252" y="595"/>
                  </a:cubicBezTo>
                  <a:cubicBezTo>
                    <a:pt x="241" y="603"/>
                    <a:pt x="234" y="615"/>
                    <a:pt x="224" y="624"/>
                  </a:cubicBezTo>
                  <a:cubicBezTo>
                    <a:pt x="215" y="631"/>
                    <a:pt x="205" y="636"/>
                    <a:pt x="195" y="642"/>
                  </a:cubicBezTo>
                  <a:cubicBezTo>
                    <a:pt x="192" y="664"/>
                    <a:pt x="192" y="687"/>
                    <a:pt x="186" y="709"/>
                  </a:cubicBezTo>
                  <a:cubicBezTo>
                    <a:pt x="183" y="720"/>
                    <a:pt x="172" y="727"/>
                    <a:pt x="167" y="737"/>
                  </a:cubicBezTo>
                  <a:cubicBezTo>
                    <a:pt x="163" y="746"/>
                    <a:pt x="164" y="757"/>
                    <a:pt x="158" y="765"/>
                  </a:cubicBezTo>
                  <a:cubicBezTo>
                    <a:pt x="132" y="797"/>
                    <a:pt x="71" y="800"/>
                    <a:pt x="35" y="812"/>
                  </a:cubicBezTo>
                  <a:cubicBezTo>
                    <a:pt x="0" y="917"/>
                    <a:pt x="16" y="849"/>
                    <a:pt x="16" y="1020"/>
                  </a:cubicBezTo>
                </a:path>
              </a:pathLst>
            </a:custGeom>
            <a:noFill/>
            <a:ln w="38100">
              <a:solidFill>
                <a:srgbClr val="000080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9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92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92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6" grpId="0" bldLvl="0" animBg="1"/>
      <p:bldP spid="92170" grpId="0" bldLvl="0" animBg="1"/>
      <p:bldP spid="92173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电流表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56138" y="4508500"/>
            <a:ext cx="1147762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1" name="Picture 3" descr="wla2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4552950"/>
            <a:ext cx="1192213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3980" name="Object 17"/>
          <p:cNvGraphicFramePr/>
          <p:nvPr>
            <p:ph sz="half" idx="1"/>
          </p:nvPr>
        </p:nvGraphicFramePr>
        <p:xfrm>
          <a:off x="6657975" y="1412875"/>
          <a:ext cx="3627438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PBrush" r:id="rId3" imgW="3267075" imgH="2076450" progId="PBrush">
                  <p:embed/>
                </p:oleObj>
              </mc:Choice>
              <mc:Fallback>
                <p:oleObj name="PBrush" r:id="rId3" imgW="3267075" imgH="2076450" progId="PBrush">
                  <p:embed/>
                  <p:pic>
                    <p:nvPicPr>
                      <p:cNvPr id="0" name="Object 1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57975" y="1412875"/>
                        <a:ext cx="3627438" cy="23050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7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741613" y="1608138"/>
          <a:ext cx="1512887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Brush" r:id="rId5" imgW="1162050" imgH="1162050" progId="PBrush">
                  <p:embed/>
                </p:oleObj>
              </mc:Choice>
              <mc:Fallback>
                <p:oleObj name="PBrush" r:id="rId5" imgW="1162050" imgH="1162050" progId="PBrush">
                  <p:embed/>
                  <p:pic>
                    <p:nvPicPr>
                      <p:cNvPr id="0" name="Object 4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41613" y="1608138"/>
                        <a:ext cx="1512887" cy="151288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3973" name="Picture 5" descr="wla2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3275" y="3656013"/>
            <a:ext cx="1190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4" name="Picture 6" descr="22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2988" y="2886075"/>
            <a:ext cx="14557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5" name="Rectangle 7"/>
          <p:cNvSpPr>
            <a:spLocks noChangeArrowheads="1"/>
          </p:cNvSpPr>
          <p:nvPr/>
        </p:nvSpPr>
        <p:spPr bwMode="auto">
          <a:xfrm>
            <a:off x="1631950" y="115888"/>
            <a:ext cx="5976938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4800" b="1" dirty="0">
                <a:solidFill>
                  <a:srgbClr val="FC62F1"/>
                </a:solidFill>
                <a:latin typeface="Times New Roman" panose="02020603050405020304" pitchFamily="18" charset="0"/>
              </a:rPr>
              <a:t>根据要求连接电路</a:t>
            </a:r>
            <a:endParaRPr kumimoji="1" lang="zh-CN" altLang="en-US" sz="4800" b="1" dirty="0">
              <a:solidFill>
                <a:srgbClr val="FC62F1"/>
              </a:solidFill>
              <a:latin typeface="Times New Roman" panose="02020603050405020304" pitchFamily="18" charset="0"/>
            </a:endParaRPr>
          </a:p>
        </p:txBody>
      </p:sp>
      <p:sp>
        <p:nvSpPr>
          <p:cNvPr id="93192" name="Freeform 8"/>
          <p:cNvSpPr/>
          <p:nvPr/>
        </p:nvSpPr>
        <p:spPr bwMode="auto">
          <a:xfrm>
            <a:off x="4049713" y="2365375"/>
            <a:ext cx="2133600" cy="1277938"/>
          </a:xfrm>
          <a:custGeom>
            <a:avLst/>
            <a:gdLst>
              <a:gd name="T0" fmla="*/ 0 w 1344"/>
              <a:gd name="T1" fmla="*/ 0 h 805"/>
              <a:gd name="T2" fmla="*/ 1016000 w 1344"/>
              <a:gd name="T3" fmla="*/ 44450 h 805"/>
              <a:gd name="T4" fmla="*/ 1131888 w 1344"/>
              <a:gd name="T5" fmla="*/ 58738 h 805"/>
              <a:gd name="T6" fmla="*/ 1247775 w 1344"/>
              <a:gd name="T7" fmla="*/ 146050 h 805"/>
              <a:gd name="T8" fmla="*/ 1611313 w 1344"/>
              <a:gd name="T9" fmla="*/ 377825 h 805"/>
              <a:gd name="T10" fmla="*/ 1843088 w 1344"/>
              <a:gd name="T11" fmla="*/ 465138 h 805"/>
              <a:gd name="T12" fmla="*/ 1930400 w 1344"/>
              <a:gd name="T13" fmla="*/ 493713 h 805"/>
              <a:gd name="T14" fmla="*/ 1901825 w 1344"/>
              <a:gd name="T15" fmla="*/ 1131888 h 805"/>
              <a:gd name="T16" fmla="*/ 1800225 w 1344"/>
              <a:gd name="T17" fmla="*/ 1277938 h 8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44" h="805">
                <a:moveTo>
                  <a:pt x="0" y="0"/>
                </a:moveTo>
                <a:cubicBezTo>
                  <a:pt x="244" y="40"/>
                  <a:pt x="197" y="21"/>
                  <a:pt x="640" y="28"/>
                </a:cubicBezTo>
                <a:cubicBezTo>
                  <a:pt x="664" y="31"/>
                  <a:pt x="690" y="29"/>
                  <a:pt x="713" y="37"/>
                </a:cubicBezTo>
                <a:cubicBezTo>
                  <a:pt x="791" y="64"/>
                  <a:pt x="747" y="62"/>
                  <a:pt x="786" y="92"/>
                </a:cubicBezTo>
                <a:cubicBezTo>
                  <a:pt x="858" y="146"/>
                  <a:pt x="928" y="210"/>
                  <a:pt x="1015" y="238"/>
                </a:cubicBezTo>
                <a:cubicBezTo>
                  <a:pt x="1089" y="288"/>
                  <a:pt x="1077" y="268"/>
                  <a:pt x="1161" y="293"/>
                </a:cubicBezTo>
                <a:cubicBezTo>
                  <a:pt x="1180" y="298"/>
                  <a:pt x="1216" y="311"/>
                  <a:pt x="1216" y="311"/>
                </a:cubicBezTo>
                <a:cubicBezTo>
                  <a:pt x="1273" y="428"/>
                  <a:pt x="1344" y="664"/>
                  <a:pt x="1198" y="713"/>
                </a:cubicBezTo>
                <a:cubicBezTo>
                  <a:pt x="1159" y="740"/>
                  <a:pt x="1154" y="765"/>
                  <a:pt x="1134" y="805"/>
                </a:cubicBezTo>
              </a:path>
            </a:pathLst>
          </a:custGeom>
          <a:noFill/>
          <a:ln w="38100">
            <a:solidFill>
              <a:srgbClr val="00008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3193" name="Freeform 9"/>
          <p:cNvSpPr/>
          <p:nvPr/>
        </p:nvSpPr>
        <p:spPr bwMode="auto">
          <a:xfrm>
            <a:off x="2909888" y="3657600"/>
            <a:ext cx="2330450" cy="465138"/>
          </a:xfrm>
          <a:custGeom>
            <a:avLst/>
            <a:gdLst>
              <a:gd name="T0" fmla="*/ 2330450 w 1468"/>
              <a:gd name="T1" fmla="*/ 0 h 293"/>
              <a:gd name="T2" fmla="*/ 400050 w 1468"/>
              <a:gd name="T3" fmla="*/ 42863 h 293"/>
              <a:gd name="T4" fmla="*/ 268288 w 1468"/>
              <a:gd name="T5" fmla="*/ 73025 h 293"/>
              <a:gd name="T6" fmla="*/ 109538 w 1468"/>
              <a:gd name="T7" fmla="*/ 188913 h 293"/>
              <a:gd name="T8" fmla="*/ 65088 w 1468"/>
              <a:gd name="T9" fmla="*/ 261938 h 293"/>
              <a:gd name="T10" fmla="*/ 50800 w 1468"/>
              <a:gd name="T11" fmla="*/ 304800 h 293"/>
              <a:gd name="T12" fmla="*/ 22225 w 1468"/>
              <a:gd name="T13" fmla="*/ 347663 h 293"/>
              <a:gd name="T14" fmla="*/ 7938 w 1468"/>
              <a:gd name="T15" fmla="*/ 465138 h 29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68" h="293">
                <a:moveTo>
                  <a:pt x="1468" y="0"/>
                </a:moveTo>
                <a:cubicBezTo>
                  <a:pt x="1082" y="124"/>
                  <a:pt x="657" y="24"/>
                  <a:pt x="252" y="27"/>
                </a:cubicBezTo>
                <a:cubicBezTo>
                  <a:pt x="241" y="29"/>
                  <a:pt x="187" y="36"/>
                  <a:pt x="169" y="46"/>
                </a:cubicBezTo>
                <a:cubicBezTo>
                  <a:pt x="128" y="68"/>
                  <a:pt x="106" y="94"/>
                  <a:pt x="69" y="119"/>
                </a:cubicBezTo>
                <a:cubicBezTo>
                  <a:pt x="44" y="193"/>
                  <a:pt x="79" y="103"/>
                  <a:pt x="41" y="165"/>
                </a:cubicBezTo>
                <a:cubicBezTo>
                  <a:pt x="36" y="173"/>
                  <a:pt x="36" y="184"/>
                  <a:pt x="32" y="192"/>
                </a:cubicBezTo>
                <a:cubicBezTo>
                  <a:pt x="27" y="202"/>
                  <a:pt x="20" y="210"/>
                  <a:pt x="14" y="219"/>
                </a:cubicBezTo>
                <a:cubicBezTo>
                  <a:pt x="0" y="262"/>
                  <a:pt x="5" y="237"/>
                  <a:pt x="5" y="293"/>
                </a:cubicBezTo>
              </a:path>
            </a:pathLst>
          </a:custGeom>
          <a:noFill/>
          <a:ln w="38100">
            <a:solidFill>
              <a:srgbClr val="00008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3194" name="Freeform 10"/>
          <p:cNvSpPr/>
          <p:nvPr/>
        </p:nvSpPr>
        <p:spPr bwMode="auto">
          <a:xfrm>
            <a:off x="2133600" y="2598738"/>
            <a:ext cx="1301750" cy="1524000"/>
          </a:xfrm>
          <a:custGeom>
            <a:avLst/>
            <a:gdLst>
              <a:gd name="T0" fmla="*/ 188913 w 820"/>
              <a:gd name="T1" fmla="*/ 1524000 h 960"/>
              <a:gd name="T2" fmla="*/ 101600 w 820"/>
              <a:gd name="T3" fmla="*/ 1422400 h 960"/>
              <a:gd name="T4" fmla="*/ 42863 w 820"/>
              <a:gd name="T5" fmla="*/ 1247775 h 960"/>
              <a:gd name="T6" fmla="*/ 174625 w 820"/>
              <a:gd name="T7" fmla="*/ 609600 h 960"/>
              <a:gd name="T8" fmla="*/ 319088 w 820"/>
              <a:gd name="T9" fmla="*/ 420688 h 960"/>
              <a:gd name="T10" fmla="*/ 420688 w 820"/>
              <a:gd name="T11" fmla="*/ 319088 h 960"/>
              <a:gd name="T12" fmla="*/ 595313 w 820"/>
              <a:gd name="T13" fmla="*/ 231775 h 960"/>
              <a:gd name="T14" fmla="*/ 871538 w 820"/>
              <a:gd name="T15" fmla="*/ 71438 h 960"/>
              <a:gd name="T16" fmla="*/ 1190625 w 820"/>
              <a:gd name="T17" fmla="*/ 57150 h 960"/>
              <a:gd name="T18" fmla="*/ 1262063 w 820"/>
              <a:gd name="T19" fmla="*/ 0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20" h="960">
                <a:moveTo>
                  <a:pt x="119" y="960"/>
                </a:moveTo>
                <a:cubicBezTo>
                  <a:pt x="99" y="938"/>
                  <a:pt x="81" y="921"/>
                  <a:pt x="64" y="896"/>
                </a:cubicBezTo>
                <a:cubicBezTo>
                  <a:pt x="52" y="859"/>
                  <a:pt x="40" y="822"/>
                  <a:pt x="27" y="786"/>
                </a:cubicBezTo>
                <a:cubicBezTo>
                  <a:pt x="32" y="647"/>
                  <a:pt x="0" y="488"/>
                  <a:pt x="110" y="384"/>
                </a:cubicBezTo>
                <a:cubicBezTo>
                  <a:pt x="131" y="319"/>
                  <a:pt x="143" y="303"/>
                  <a:pt x="201" y="265"/>
                </a:cubicBezTo>
                <a:cubicBezTo>
                  <a:pt x="226" y="248"/>
                  <a:pt x="240" y="218"/>
                  <a:pt x="265" y="201"/>
                </a:cubicBezTo>
                <a:cubicBezTo>
                  <a:pt x="298" y="179"/>
                  <a:pt x="337" y="158"/>
                  <a:pt x="375" y="146"/>
                </a:cubicBezTo>
                <a:cubicBezTo>
                  <a:pt x="419" y="117"/>
                  <a:pt x="496" y="49"/>
                  <a:pt x="549" y="45"/>
                </a:cubicBezTo>
                <a:cubicBezTo>
                  <a:pt x="616" y="40"/>
                  <a:pt x="683" y="39"/>
                  <a:pt x="750" y="36"/>
                </a:cubicBezTo>
                <a:cubicBezTo>
                  <a:pt x="766" y="31"/>
                  <a:pt x="820" y="23"/>
                  <a:pt x="795" y="0"/>
                </a:cubicBezTo>
              </a:path>
            </a:pathLst>
          </a:custGeom>
          <a:noFill/>
          <a:ln w="38100">
            <a:solidFill>
              <a:srgbClr val="00008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93195" name="Group 11"/>
          <p:cNvGrpSpPr/>
          <p:nvPr/>
        </p:nvGrpSpPr>
        <p:grpSpPr bwMode="auto">
          <a:xfrm>
            <a:off x="1800225" y="3686175"/>
            <a:ext cx="4414838" cy="2119313"/>
            <a:chOff x="174" y="2322"/>
            <a:chExt cx="2781" cy="1335"/>
          </a:xfrm>
        </p:grpSpPr>
        <p:pic>
          <p:nvPicPr>
            <p:cNvPr id="83985" name="Picture 12" descr="电流表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1976" y="2840"/>
              <a:ext cx="723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986" name="Picture 13" descr="wla21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7" y="2868"/>
              <a:ext cx="751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3987" name="Freeform 14"/>
            <p:cNvSpPr/>
            <p:nvPr/>
          </p:nvSpPr>
          <p:spPr bwMode="auto">
            <a:xfrm>
              <a:off x="2335" y="2322"/>
              <a:ext cx="620" cy="1152"/>
            </a:xfrm>
            <a:custGeom>
              <a:avLst/>
              <a:gdLst>
                <a:gd name="T0" fmla="*/ 225 w 620"/>
                <a:gd name="T1" fmla="*/ 1152 h 1152"/>
                <a:gd name="T2" fmla="*/ 362 w 620"/>
                <a:gd name="T3" fmla="*/ 1088 h 1152"/>
                <a:gd name="T4" fmla="*/ 444 w 620"/>
                <a:gd name="T5" fmla="*/ 1043 h 1152"/>
                <a:gd name="T6" fmla="*/ 582 w 620"/>
                <a:gd name="T7" fmla="*/ 887 h 1152"/>
                <a:gd name="T8" fmla="*/ 600 w 620"/>
                <a:gd name="T9" fmla="*/ 832 h 1152"/>
                <a:gd name="T10" fmla="*/ 591 w 620"/>
                <a:gd name="T11" fmla="*/ 640 h 1152"/>
                <a:gd name="T12" fmla="*/ 499 w 620"/>
                <a:gd name="T13" fmla="*/ 412 h 1152"/>
                <a:gd name="T14" fmla="*/ 444 w 620"/>
                <a:gd name="T15" fmla="*/ 348 h 1152"/>
                <a:gd name="T16" fmla="*/ 344 w 620"/>
                <a:gd name="T17" fmla="*/ 275 h 1152"/>
                <a:gd name="T18" fmla="*/ 252 w 620"/>
                <a:gd name="T19" fmla="*/ 211 h 1152"/>
                <a:gd name="T20" fmla="*/ 188 w 620"/>
                <a:gd name="T21" fmla="*/ 156 h 1152"/>
                <a:gd name="T22" fmla="*/ 152 w 620"/>
                <a:gd name="T23" fmla="*/ 110 h 1152"/>
                <a:gd name="T24" fmla="*/ 124 w 620"/>
                <a:gd name="T25" fmla="*/ 92 h 1152"/>
                <a:gd name="T26" fmla="*/ 106 w 620"/>
                <a:gd name="T27" fmla="*/ 73 h 1152"/>
                <a:gd name="T28" fmla="*/ 51 w 620"/>
                <a:gd name="T29" fmla="*/ 55 h 1152"/>
                <a:gd name="T30" fmla="*/ 33 w 620"/>
                <a:gd name="T31" fmla="*/ 28 h 1152"/>
                <a:gd name="T32" fmla="*/ 6 w 620"/>
                <a:gd name="T33" fmla="*/ 0 h 11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20" h="1152">
                  <a:moveTo>
                    <a:pt x="225" y="1152"/>
                  </a:moveTo>
                  <a:cubicBezTo>
                    <a:pt x="274" y="1136"/>
                    <a:pt x="317" y="1113"/>
                    <a:pt x="362" y="1088"/>
                  </a:cubicBezTo>
                  <a:cubicBezTo>
                    <a:pt x="456" y="1037"/>
                    <a:pt x="383" y="1063"/>
                    <a:pt x="444" y="1043"/>
                  </a:cubicBezTo>
                  <a:cubicBezTo>
                    <a:pt x="493" y="994"/>
                    <a:pt x="532" y="935"/>
                    <a:pt x="582" y="887"/>
                  </a:cubicBezTo>
                  <a:cubicBezTo>
                    <a:pt x="588" y="869"/>
                    <a:pt x="594" y="850"/>
                    <a:pt x="600" y="832"/>
                  </a:cubicBezTo>
                  <a:cubicBezTo>
                    <a:pt x="620" y="771"/>
                    <a:pt x="596" y="704"/>
                    <a:pt x="591" y="640"/>
                  </a:cubicBezTo>
                  <a:cubicBezTo>
                    <a:pt x="586" y="577"/>
                    <a:pt x="548" y="458"/>
                    <a:pt x="499" y="412"/>
                  </a:cubicBezTo>
                  <a:cubicBezTo>
                    <a:pt x="488" y="377"/>
                    <a:pt x="469" y="373"/>
                    <a:pt x="444" y="348"/>
                  </a:cubicBezTo>
                  <a:cubicBezTo>
                    <a:pt x="403" y="307"/>
                    <a:pt x="406" y="291"/>
                    <a:pt x="344" y="275"/>
                  </a:cubicBezTo>
                  <a:cubicBezTo>
                    <a:pt x="316" y="245"/>
                    <a:pt x="292" y="224"/>
                    <a:pt x="252" y="211"/>
                  </a:cubicBezTo>
                  <a:cubicBezTo>
                    <a:pt x="232" y="190"/>
                    <a:pt x="208" y="176"/>
                    <a:pt x="188" y="156"/>
                  </a:cubicBezTo>
                  <a:cubicBezTo>
                    <a:pt x="174" y="142"/>
                    <a:pt x="166" y="124"/>
                    <a:pt x="152" y="110"/>
                  </a:cubicBezTo>
                  <a:cubicBezTo>
                    <a:pt x="144" y="102"/>
                    <a:pt x="133" y="99"/>
                    <a:pt x="124" y="92"/>
                  </a:cubicBezTo>
                  <a:cubicBezTo>
                    <a:pt x="117" y="87"/>
                    <a:pt x="114" y="77"/>
                    <a:pt x="106" y="73"/>
                  </a:cubicBezTo>
                  <a:cubicBezTo>
                    <a:pt x="89" y="64"/>
                    <a:pt x="51" y="55"/>
                    <a:pt x="51" y="55"/>
                  </a:cubicBezTo>
                  <a:cubicBezTo>
                    <a:pt x="45" y="46"/>
                    <a:pt x="41" y="35"/>
                    <a:pt x="33" y="28"/>
                  </a:cubicBezTo>
                  <a:cubicBezTo>
                    <a:pt x="0" y="2"/>
                    <a:pt x="6" y="39"/>
                    <a:pt x="6" y="0"/>
                  </a:cubicBezTo>
                </a:path>
              </a:pathLst>
            </a:custGeom>
            <a:noFill/>
            <a:ln w="38100">
              <a:solidFill>
                <a:srgbClr val="000080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88" name="Freeform 15"/>
            <p:cNvSpPr/>
            <p:nvPr/>
          </p:nvSpPr>
          <p:spPr bwMode="auto">
            <a:xfrm>
              <a:off x="920" y="2850"/>
              <a:ext cx="1174" cy="615"/>
            </a:xfrm>
            <a:custGeom>
              <a:avLst/>
              <a:gdLst>
                <a:gd name="T0" fmla="*/ 1174 w 1174"/>
                <a:gd name="T1" fmla="*/ 615 h 615"/>
                <a:gd name="T2" fmla="*/ 1101 w 1174"/>
                <a:gd name="T3" fmla="*/ 569 h 615"/>
                <a:gd name="T4" fmla="*/ 1046 w 1174"/>
                <a:gd name="T5" fmla="*/ 533 h 615"/>
                <a:gd name="T6" fmla="*/ 991 w 1174"/>
                <a:gd name="T7" fmla="*/ 469 h 615"/>
                <a:gd name="T8" fmla="*/ 963 w 1174"/>
                <a:gd name="T9" fmla="*/ 451 h 615"/>
                <a:gd name="T10" fmla="*/ 945 w 1174"/>
                <a:gd name="T11" fmla="*/ 432 h 615"/>
                <a:gd name="T12" fmla="*/ 927 w 1174"/>
                <a:gd name="T13" fmla="*/ 405 h 615"/>
                <a:gd name="T14" fmla="*/ 872 w 1174"/>
                <a:gd name="T15" fmla="*/ 368 h 615"/>
                <a:gd name="T16" fmla="*/ 790 w 1174"/>
                <a:gd name="T17" fmla="*/ 286 h 615"/>
                <a:gd name="T18" fmla="*/ 726 w 1174"/>
                <a:gd name="T19" fmla="*/ 222 h 615"/>
                <a:gd name="T20" fmla="*/ 589 w 1174"/>
                <a:gd name="T21" fmla="*/ 121 h 615"/>
                <a:gd name="T22" fmla="*/ 515 w 1174"/>
                <a:gd name="T23" fmla="*/ 85 h 615"/>
                <a:gd name="T24" fmla="*/ 488 w 1174"/>
                <a:gd name="T25" fmla="*/ 76 h 615"/>
                <a:gd name="T26" fmla="*/ 387 w 1174"/>
                <a:gd name="T27" fmla="*/ 12 h 615"/>
                <a:gd name="T28" fmla="*/ 77 w 1174"/>
                <a:gd name="T29" fmla="*/ 48 h 615"/>
                <a:gd name="T30" fmla="*/ 49 w 1174"/>
                <a:gd name="T31" fmla="*/ 103 h 615"/>
                <a:gd name="T32" fmla="*/ 3 w 1174"/>
                <a:gd name="T33" fmla="*/ 185 h 615"/>
                <a:gd name="T34" fmla="*/ 3 w 1174"/>
                <a:gd name="T35" fmla="*/ 323 h 61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174" h="615">
                  <a:moveTo>
                    <a:pt x="1174" y="615"/>
                  </a:moveTo>
                  <a:cubicBezTo>
                    <a:pt x="1141" y="604"/>
                    <a:pt x="1128" y="589"/>
                    <a:pt x="1101" y="569"/>
                  </a:cubicBezTo>
                  <a:cubicBezTo>
                    <a:pt x="1083" y="556"/>
                    <a:pt x="1064" y="545"/>
                    <a:pt x="1046" y="533"/>
                  </a:cubicBezTo>
                  <a:cubicBezTo>
                    <a:pt x="1021" y="517"/>
                    <a:pt x="1011" y="489"/>
                    <a:pt x="991" y="469"/>
                  </a:cubicBezTo>
                  <a:cubicBezTo>
                    <a:pt x="983" y="461"/>
                    <a:pt x="972" y="458"/>
                    <a:pt x="963" y="451"/>
                  </a:cubicBezTo>
                  <a:cubicBezTo>
                    <a:pt x="956" y="446"/>
                    <a:pt x="950" y="439"/>
                    <a:pt x="945" y="432"/>
                  </a:cubicBezTo>
                  <a:cubicBezTo>
                    <a:pt x="938" y="423"/>
                    <a:pt x="935" y="412"/>
                    <a:pt x="927" y="405"/>
                  </a:cubicBezTo>
                  <a:cubicBezTo>
                    <a:pt x="910" y="390"/>
                    <a:pt x="872" y="368"/>
                    <a:pt x="872" y="368"/>
                  </a:cubicBezTo>
                  <a:cubicBezTo>
                    <a:pt x="849" y="334"/>
                    <a:pt x="824" y="309"/>
                    <a:pt x="790" y="286"/>
                  </a:cubicBezTo>
                  <a:cubicBezTo>
                    <a:pt x="770" y="257"/>
                    <a:pt x="755" y="242"/>
                    <a:pt x="726" y="222"/>
                  </a:cubicBezTo>
                  <a:cubicBezTo>
                    <a:pt x="689" y="170"/>
                    <a:pt x="648" y="143"/>
                    <a:pt x="589" y="121"/>
                  </a:cubicBezTo>
                  <a:cubicBezTo>
                    <a:pt x="556" y="90"/>
                    <a:pt x="578" y="106"/>
                    <a:pt x="515" y="85"/>
                  </a:cubicBezTo>
                  <a:cubicBezTo>
                    <a:pt x="506" y="82"/>
                    <a:pt x="488" y="76"/>
                    <a:pt x="488" y="76"/>
                  </a:cubicBezTo>
                  <a:cubicBezTo>
                    <a:pt x="458" y="44"/>
                    <a:pt x="423" y="35"/>
                    <a:pt x="387" y="12"/>
                  </a:cubicBezTo>
                  <a:cubicBezTo>
                    <a:pt x="324" y="15"/>
                    <a:pt x="149" y="0"/>
                    <a:pt x="77" y="48"/>
                  </a:cubicBezTo>
                  <a:cubicBezTo>
                    <a:pt x="2" y="158"/>
                    <a:pt x="104" y="3"/>
                    <a:pt x="49" y="103"/>
                  </a:cubicBezTo>
                  <a:cubicBezTo>
                    <a:pt x="45" y="111"/>
                    <a:pt x="4" y="162"/>
                    <a:pt x="3" y="185"/>
                  </a:cubicBezTo>
                  <a:cubicBezTo>
                    <a:pt x="0" y="231"/>
                    <a:pt x="3" y="277"/>
                    <a:pt x="3" y="323"/>
                  </a:cubicBezTo>
                </a:path>
              </a:pathLst>
            </a:custGeom>
            <a:noFill/>
            <a:ln w="38100">
              <a:solidFill>
                <a:srgbClr val="000080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89" name="Freeform 16"/>
            <p:cNvSpPr/>
            <p:nvPr/>
          </p:nvSpPr>
          <p:spPr bwMode="auto">
            <a:xfrm>
              <a:off x="174" y="2569"/>
              <a:ext cx="365" cy="585"/>
            </a:xfrm>
            <a:custGeom>
              <a:avLst/>
              <a:gdLst>
                <a:gd name="T0" fmla="*/ 365 w 365"/>
                <a:gd name="T1" fmla="*/ 585 h 585"/>
                <a:gd name="T2" fmla="*/ 265 w 365"/>
                <a:gd name="T3" fmla="*/ 485 h 585"/>
                <a:gd name="T4" fmla="*/ 192 w 365"/>
                <a:gd name="T5" fmla="*/ 402 h 585"/>
                <a:gd name="T6" fmla="*/ 0 w 365"/>
                <a:gd name="T7" fmla="*/ 174 h 585"/>
                <a:gd name="T8" fmla="*/ 9 w 365"/>
                <a:gd name="T9" fmla="*/ 92 h 585"/>
                <a:gd name="T10" fmla="*/ 137 w 365"/>
                <a:gd name="T11" fmla="*/ 55 h 585"/>
                <a:gd name="T12" fmla="*/ 210 w 365"/>
                <a:gd name="T13" fmla="*/ 0 h 585"/>
                <a:gd name="T14" fmla="*/ 338 w 365"/>
                <a:gd name="T15" fmla="*/ 9 h 5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65" h="585">
                  <a:moveTo>
                    <a:pt x="365" y="585"/>
                  </a:moveTo>
                  <a:cubicBezTo>
                    <a:pt x="343" y="552"/>
                    <a:pt x="298" y="507"/>
                    <a:pt x="265" y="485"/>
                  </a:cubicBezTo>
                  <a:cubicBezTo>
                    <a:pt x="252" y="443"/>
                    <a:pt x="222" y="432"/>
                    <a:pt x="192" y="402"/>
                  </a:cubicBezTo>
                  <a:cubicBezTo>
                    <a:pt x="123" y="333"/>
                    <a:pt x="32" y="271"/>
                    <a:pt x="0" y="174"/>
                  </a:cubicBezTo>
                  <a:cubicBezTo>
                    <a:pt x="3" y="147"/>
                    <a:pt x="0" y="118"/>
                    <a:pt x="9" y="92"/>
                  </a:cubicBezTo>
                  <a:cubicBezTo>
                    <a:pt x="20" y="60"/>
                    <a:pt x="114" y="59"/>
                    <a:pt x="137" y="55"/>
                  </a:cubicBezTo>
                  <a:cubicBezTo>
                    <a:pt x="163" y="38"/>
                    <a:pt x="184" y="17"/>
                    <a:pt x="210" y="0"/>
                  </a:cubicBezTo>
                  <a:cubicBezTo>
                    <a:pt x="253" y="3"/>
                    <a:pt x="338" y="9"/>
                    <a:pt x="338" y="9"/>
                  </a:cubicBezTo>
                </a:path>
              </a:pathLst>
            </a:custGeom>
            <a:noFill/>
            <a:ln w="38100">
              <a:solidFill>
                <a:srgbClr val="000080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3981" name="Text Box 18"/>
          <p:cNvSpPr txBox="1">
            <a:spLocks noChangeArrowheads="1"/>
          </p:cNvSpPr>
          <p:nvPr/>
        </p:nvSpPr>
        <p:spPr bwMode="auto">
          <a:xfrm>
            <a:off x="2279650" y="5084763"/>
            <a:ext cx="1223963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/>
              <a:t>L</a:t>
            </a:r>
            <a:r>
              <a:rPr lang="en-US" altLang="zh-CN" sz="4000" baseline="-25000"/>
              <a:t>2</a:t>
            </a:r>
            <a:endParaRPr lang="en-US" altLang="zh-CN" sz="4000" baseline="-25000"/>
          </a:p>
        </p:txBody>
      </p:sp>
      <p:sp>
        <p:nvSpPr>
          <p:cNvPr id="83982" name="Text Box 19"/>
          <p:cNvSpPr txBox="1">
            <a:spLocks noChangeArrowheads="1"/>
          </p:cNvSpPr>
          <p:nvPr/>
        </p:nvSpPr>
        <p:spPr bwMode="auto">
          <a:xfrm>
            <a:off x="2279650" y="3068638"/>
            <a:ext cx="1223963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/>
              <a:t>L</a:t>
            </a:r>
            <a:r>
              <a:rPr lang="en-US" altLang="zh-CN" sz="4000" baseline="-25000"/>
              <a:t>1</a:t>
            </a:r>
            <a:endParaRPr lang="en-US" altLang="zh-CN" sz="4000" baseline="-25000"/>
          </a:p>
        </p:txBody>
      </p:sp>
      <p:sp>
        <p:nvSpPr>
          <p:cNvPr id="83983" name="Text Box 20"/>
          <p:cNvSpPr txBox="1">
            <a:spLocks noChangeArrowheads="1"/>
          </p:cNvSpPr>
          <p:nvPr/>
        </p:nvSpPr>
        <p:spPr bwMode="auto">
          <a:xfrm>
            <a:off x="6600825" y="4149725"/>
            <a:ext cx="3671888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b="1"/>
              <a:t>测量</a:t>
            </a:r>
            <a:r>
              <a:rPr lang="zh-CN" altLang="en-US" sz="3600" b="1" u="sng"/>
              <a:t>         </a:t>
            </a:r>
            <a:r>
              <a:rPr lang="zh-CN" altLang="en-US" sz="3600" b="1"/>
              <a:t>的电流</a:t>
            </a:r>
            <a:endParaRPr lang="zh-CN" altLang="en-US" sz="3600" b="1"/>
          </a:p>
        </p:txBody>
      </p:sp>
      <p:sp>
        <p:nvSpPr>
          <p:cNvPr id="93205" name="Text Box 21"/>
          <p:cNvSpPr txBox="1">
            <a:spLocks noChangeArrowheads="1"/>
          </p:cNvSpPr>
          <p:nvPr/>
        </p:nvSpPr>
        <p:spPr bwMode="auto">
          <a:xfrm>
            <a:off x="7824788" y="4005263"/>
            <a:ext cx="935037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</a:rPr>
              <a:t>L</a:t>
            </a:r>
            <a:r>
              <a:rPr lang="en-US" altLang="zh-CN" sz="3600" b="1" baseline="-25000">
                <a:solidFill>
                  <a:srgbClr val="FF3300"/>
                </a:solidFill>
              </a:rPr>
              <a:t>2</a:t>
            </a:r>
            <a:endParaRPr lang="en-US" altLang="zh-CN" sz="36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3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320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3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3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93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0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2" grpId="0" bldLvl="0" animBg="1"/>
      <p:bldP spid="93193" grpId="0" bldLvl="0" animBg="1"/>
      <p:bldP spid="93194" grpId="0" bldLvl="0" animBg="1"/>
      <p:bldP spid="93205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wla21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992313" y="4797425"/>
            <a:ext cx="1935162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4999" name="Object 7"/>
          <p:cNvGraphicFramePr>
            <a:graphicFrameLocks noChangeAspect="1"/>
          </p:cNvGraphicFramePr>
          <p:nvPr>
            <p:ph sz="half" idx="1"/>
          </p:nvPr>
        </p:nvGraphicFramePr>
        <p:xfrm>
          <a:off x="8682355" y="312738"/>
          <a:ext cx="3276600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PBrush" r:id="rId2" imgW="3276600" imgH="2057400" progId="PBrush">
                  <p:embed/>
                </p:oleObj>
              </mc:Choice>
              <mc:Fallback>
                <p:oleObj name="PBrush" r:id="rId2" imgW="3276600" imgH="2057400" progId="PBrush">
                  <p:embed/>
                  <p:pic>
                    <p:nvPicPr>
                      <p:cNvPr id="0" name="Object 7"/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682355" y="312738"/>
                        <a:ext cx="3276600" cy="20574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995" name="Object 3"/>
          <p:cNvGraphicFramePr>
            <a:graphicFrameLocks noChangeAspect="1"/>
          </p:cNvGraphicFramePr>
          <p:nvPr>
            <p:ph sz="half" idx="2"/>
          </p:nvPr>
        </p:nvGraphicFramePr>
        <p:xfrm>
          <a:off x="2424113" y="908050"/>
          <a:ext cx="1943100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PBrush" r:id="rId4" imgW="1162050" imgH="1162050" progId="PBrush">
                  <p:embed/>
                </p:oleObj>
              </mc:Choice>
              <mc:Fallback>
                <p:oleObj name="PBrush" r:id="rId4" imgW="1162050" imgH="1162050" progId="PBrush">
                  <p:embed/>
                  <p:pic>
                    <p:nvPicPr>
                      <p:cNvPr id="0" name="Object 3"/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24113" y="908050"/>
                        <a:ext cx="1943100" cy="19431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4996" name="Picture 4" descr="wla21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073275" y="3143250"/>
            <a:ext cx="1935163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7" name="Picture 5" descr="2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83338" y="981075"/>
            <a:ext cx="1963737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8" name="Picture 6" descr="电流表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00600" y="2636838"/>
            <a:ext cx="15938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6" name="Freeform 8"/>
          <p:cNvSpPr/>
          <p:nvPr/>
        </p:nvSpPr>
        <p:spPr bwMode="auto">
          <a:xfrm>
            <a:off x="3962400" y="1320800"/>
            <a:ext cx="2932113" cy="711200"/>
          </a:xfrm>
          <a:custGeom>
            <a:avLst/>
            <a:gdLst>
              <a:gd name="T0" fmla="*/ 0 w 1847"/>
              <a:gd name="T1" fmla="*/ 160338 h 448"/>
              <a:gd name="T2" fmla="*/ 347663 w 1847"/>
              <a:gd name="T3" fmla="*/ 101600 h 448"/>
              <a:gd name="T4" fmla="*/ 522288 w 1847"/>
              <a:gd name="T5" fmla="*/ 14288 h 448"/>
              <a:gd name="T6" fmla="*/ 566738 w 1847"/>
              <a:gd name="T7" fmla="*/ 0 h 448"/>
              <a:gd name="T8" fmla="*/ 1755775 w 1847"/>
              <a:gd name="T9" fmla="*/ 42863 h 448"/>
              <a:gd name="T10" fmla="*/ 2060575 w 1847"/>
              <a:gd name="T11" fmla="*/ 115888 h 448"/>
              <a:gd name="T12" fmla="*/ 2582863 w 1847"/>
              <a:gd name="T13" fmla="*/ 174625 h 448"/>
              <a:gd name="T14" fmla="*/ 2700338 w 1847"/>
              <a:gd name="T15" fmla="*/ 231775 h 448"/>
              <a:gd name="T16" fmla="*/ 2771775 w 1847"/>
              <a:gd name="T17" fmla="*/ 449263 h 448"/>
              <a:gd name="T18" fmla="*/ 2786063 w 1847"/>
              <a:gd name="T19" fmla="*/ 493713 h 448"/>
              <a:gd name="T20" fmla="*/ 2830513 w 1847"/>
              <a:gd name="T21" fmla="*/ 508000 h 448"/>
              <a:gd name="T22" fmla="*/ 2859088 w 1847"/>
              <a:gd name="T23" fmla="*/ 550863 h 448"/>
              <a:gd name="T24" fmla="*/ 2887663 w 1847"/>
              <a:gd name="T25" fmla="*/ 696913 h 448"/>
              <a:gd name="T26" fmla="*/ 2932113 w 1847"/>
              <a:gd name="T27" fmla="*/ 711200 h 44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47" h="448">
                <a:moveTo>
                  <a:pt x="0" y="101"/>
                </a:moveTo>
                <a:cubicBezTo>
                  <a:pt x="111" y="94"/>
                  <a:pt x="143" y="107"/>
                  <a:pt x="219" y="64"/>
                </a:cubicBezTo>
                <a:cubicBezTo>
                  <a:pt x="323" y="6"/>
                  <a:pt x="224" y="43"/>
                  <a:pt x="329" y="9"/>
                </a:cubicBezTo>
                <a:cubicBezTo>
                  <a:pt x="338" y="6"/>
                  <a:pt x="357" y="0"/>
                  <a:pt x="357" y="0"/>
                </a:cubicBezTo>
                <a:cubicBezTo>
                  <a:pt x="701" y="5"/>
                  <a:pt x="834" y="6"/>
                  <a:pt x="1106" y="27"/>
                </a:cubicBezTo>
                <a:cubicBezTo>
                  <a:pt x="1169" y="44"/>
                  <a:pt x="1234" y="60"/>
                  <a:pt x="1298" y="73"/>
                </a:cubicBezTo>
                <a:cubicBezTo>
                  <a:pt x="1392" y="119"/>
                  <a:pt x="1523" y="103"/>
                  <a:pt x="1627" y="110"/>
                </a:cubicBezTo>
                <a:cubicBezTo>
                  <a:pt x="1690" y="131"/>
                  <a:pt x="1668" y="115"/>
                  <a:pt x="1701" y="146"/>
                </a:cubicBezTo>
                <a:cubicBezTo>
                  <a:pt x="1716" y="192"/>
                  <a:pt x="1731" y="237"/>
                  <a:pt x="1746" y="283"/>
                </a:cubicBezTo>
                <a:cubicBezTo>
                  <a:pt x="1749" y="292"/>
                  <a:pt x="1746" y="308"/>
                  <a:pt x="1755" y="311"/>
                </a:cubicBezTo>
                <a:cubicBezTo>
                  <a:pt x="1764" y="314"/>
                  <a:pt x="1774" y="317"/>
                  <a:pt x="1783" y="320"/>
                </a:cubicBezTo>
                <a:cubicBezTo>
                  <a:pt x="1789" y="329"/>
                  <a:pt x="1798" y="337"/>
                  <a:pt x="1801" y="347"/>
                </a:cubicBezTo>
                <a:cubicBezTo>
                  <a:pt x="1811" y="377"/>
                  <a:pt x="1799" y="415"/>
                  <a:pt x="1819" y="439"/>
                </a:cubicBezTo>
                <a:cubicBezTo>
                  <a:pt x="1825" y="447"/>
                  <a:pt x="1847" y="448"/>
                  <a:pt x="1847" y="448"/>
                </a:cubicBezTo>
              </a:path>
            </a:pathLst>
          </a:custGeom>
          <a:noFill/>
          <a:ln w="38100">
            <a:solidFill>
              <a:srgbClr val="00008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4217" name="Freeform 9"/>
          <p:cNvSpPr/>
          <p:nvPr/>
        </p:nvSpPr>
        <p:spPr bwMode="auto">
          <a:xfrm>
            <a:off x="6096000" y="1782763"/>
            <a:ext cx="2241550" cy="2222500"/>
          </a:xfrm>
          <a:custGeom>
            <a:avLst/>
            <a:gdLst>
              <a:gd name="T0" fmla="*/ 1625600 w 1412"/>
              <a:gd name="T1" fmla="*/ 249238 h 1400"/>
              <a:gd name="T2" fmla="*/ 1901825 w 1412"/>
              <a:gd name="T3" fmla="*/ 60325 h 1400"/>
              <a:gd name="T4" fmla="*/ 1944688 w 1412"/>
              <a:gd name="T5" fmla="*/ 31750 h 1400"/>
              <a:gd name="T6" fmla="*/ 2032000 w 1412"/>
              <a:gd name="T7" fmla="*/ 3175 h 1400"/>
              <a:gd name="T8" fmla="*/ 2133600 w 1412"/>
              <a:gd name="T9" fmla="*/ 60325 h 1400"/>
              <a:gd name="T10" fmla="*/ 2162175 w 1412"/>
              <a:gd name="T11" fmla="*/ 147638 h 1400"/>
              <a:gd name="T12" fmla="*/ 2176463 w 1412"/>
              <a:gd name="T13" fmla="*/ 190500 h 1400"/>
              <a:gd name="T14" fmla="*/ 2074863 w 1412"/>
              <a:gd name="T15" fmla="*/ 1076325 h 1400"/>
              <a:gd name="T16" fmla="*/ 1916113 w 1412"/>
              <a:gd name="T17" fmla="*/ 1323975 h 1400"/>
              <a:gd name="T18" fmla="*/ 1828800 w 1412"/>
              <a:gd name="T19" fmla="*/ 1439863 h 1400"/>
              <a:gd name="T20" fmla="*/ 1582738 w 1412"/>
              <a:gd name="T21" fmla="*/ 1643063 h 1400"/>
              <a:gd name="T22" fmla="*/ 1465263 w 1412"/>
              <a:gd name="T23" fmla="*/ 1714500 h 1400"/>
              <a:gd name="T24" fmla="*/ 1379538 w 1412"/>
              <a:gd name="T25" fmla="*/ 1758950 h 1400"/>
              <a:gd name="T26" fmla="*/ 1103313 w 1412"/>
              <a:gd name="T27" fmla="*/ 1917700 h 1400"/>
              <a:gd name="T28" fmla="*/ 1044575 w 1412"/>
              <a:gd name="T29" fmla="*/ 1976438 h 1400"/>
              <a:gd name="T30" fmla="*/ 942975 w 1412"/>
              <a:gd name="T31" fmla="*/ 2005013 h 1400"/>
              <a:gd name="T32" fmla="*/ 841375 w 1412"/>
              <a:gd name="T33" fmla="*/ 2049463 h 1400"/>
              <a:gd name="T34" fmla="*/ 188913 w 1412"/>
              <a:gd name="T35" fmla="*/ 2151063 h 1400"/>
              <a:gd name="T36" fmla="*/ 0 w 1412"/>
              <a:gd name="T37" fmla="*/ 2222500 h 140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412" h="1400">
                <a:moveTo>
                  <a:pt x="1024" y="157"/>
                </a:moveTo>
                <a:cubicBezTo>
                  <a:pt x="1059" y="104"/>
                  <a:pt x="1141" y="70"/>
                  <a:pt x="1198" y="38"/>
                </a:cubicBezTo>
                <a:cubicBezTo>
                  <a:pt x="1207" y="33"/>
                  <a:pt x="1215" y="24"/>
                  <a:pt x="1225" y="20"/>
                </a:cubicBezTo>
                <a:cubicBezTo>
                  <a:pt x="1243" y="12"/>
                  <a:pt x="1280" y="2"/>
                  <a:pt x="1280" y="2"/>
                </a:cubicBezTo>
                <a:cubicBezTo>
                  <a:pt x="1322" y="10"/>
                  <a:pt x="1327" y="0"/>
                  <a:pt x="1344" y="38"/>
                </a:cubicBezTo>
                <a:cubicBezTo>
                  <a:pt x="1352" y="56"/>
                  <a:pt x="1356" y="75"/>
                  <a:pt x="1362" y="93"/>
                </a:cubicBezTo>
                <a:cubicBezTo>
                  <a:pt x="1365" y="102"/>
                  <a:pt x="1371" y="120"/>
                  <a:pt x="1371" y="120"/>
                </a:cubicBezTo>
                <a:cubicBezTo>
                  <a:pt x="1368" y="253"/>
                  <a:pt x="1412" y="529"/>
                  <a:pt x="1307" y="678"/>
                </a:cubicBezTo>
                <a:cubicBezTo>
                  <a:pt x="1289" y="734"/>
                  <a:pt x="1248" y="791"/>
                  <a:pt x="1207" y="834"/>
                </a:cubicBezTo>
                <a:cubicBezTo>
                  <a:pt x="1193" y="889"/>
                  <a:pt x="1182" y="868"/>
                  <a:pt x="1152" y="907"/>
                </a:cubicBezTo>
                <a:cubicBezTo>
                  <a:pt x="1114" y="956"/>
                  <a:pt x="1056" y="1015"/>
                  <a:pt x="997" y="1035"/>
                </a:cubicBezTo>
                <a:cubicBezTo>
                  <a:pt x="973" y="1057"/>
                  <a:pt x="954" y="1070"/>
                  <a:pt x="923" y="1080"/>
                </a:cubicBezTo>
                <a:cubicBezTo>
                  <a:pt x="828" y="1147"/>
                  <a:pt x="959" y="1059"/>
                  <a:pt x="869" y="1108"/>
                </a:cubicBezTo>
                <a:cubicBezTo>
                  <a:pt x="808" y="1142"/>
                  <a:pt x="762" y="1186"/>
                  <a:pt x="695" y="1208"/>
                </a:cubicBezTo>
                <a:cubicBezTo>
                  <a:pt x="691" y="1212"/>
                  <a:pt x="663" y="1243"/>
                  <a:pt x="658" y="1245"/>
                </a:cubicBezTo>
                <a:cubicBezTo>
                  <a:pt x="638" y="1255"/>
                  <a:pt x="614" y="1254"/>
                  <a:pt x="594" y="1263"/>
                </a:cubicBezTo>
                <a:cubicBezTo>
                  <a:pt x="515" y="1298"/>
                  <a:pt x="596" y="1270"/>
                  <a:pt x="530" y="1291"/>
                </a:cubicBezTo>
                <a:cubicBezTo>
                  <a:pt x="390" y="1383"/>
                  <a:pt x="339" y="1348"/>
                  <a:pt x="119" y="1355"/>
                </a:cubicBezTo>
                <a:cubicBezTo>
                  <a:pt x="87" y="1365"/>
                  <a:pt x="26" y="1374"/>
                  <a:pt x="0" y="1400"/>
                </a:cubicBezTo>
              </a:path>
            </a:pathLst>
          </a:custGeom>
          <a:noFill/>
          <a:ln w="38100">
            <a:solidFill>
              <a:srgbClr val="00008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4218" name="Freeform 10"/>
          <p:cNvSpPr/>
          <p:nvPr/>
        </p:nvSpPr>
        <p:spPr bwMode="auto">
          <a:xfrm>
            <a:off x="3440113" y="3657600"/>
            <a:ext cx="1639887" cy="363538"/>
          </a:xfrm>
          <a:custGeom>
            <a:avLst/>
            <a:gdLst>
              <a:gd name="T0" fmla="*/ 1639887 w 1033"/>
              <a:gd name="T1" fmla="*/ 363538 h 229"/>
              <a:gd name="T2" fmla="*/ 1538287 w 1033"/>
              <a:gd name="T3" fmla="*/ 333375 h 229"/>
              <a:gd name="T4" fmla="*/ 1377950 w 1033"/>
              <a:gd name="T5" fmla="*/ 217488 h 229"/>
              <a:gd name="T6" fmla="*/ 1204912 w 1033"/>
              <a:gd name="T7" fmla="*/ 130175 h 229"/>
              <a:gd name="T8" fmla="*/ 725487 w 1033"/>
              <a:gd name="T9" fmla="*/ 28575 h 229"/>
              <a:gd name="T10" fmla="*/ 42862 w 1033"/>
              <a:gd name="T11" fmla="*/ 73025 h 229"/>
              <a:gd name="T12" fmla="*/ 14287 w 1033"/>
              <a:gd name="T13" fmla="*/ 231775 h 229"/>
              <a:gd name="T14" fmla="*/ 0 w 1033"/>
              <a:gd name="T15" fmla="*/ 276225 h 22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33" h="229">
                <a:moveTo>
                  <a:pt x="1033" y="229"/>
                </a:moveTo>
                <a:cubicBezTo>
                  <a:pt x="1032" y="229"/>
                  <a:pt x="974" y="214"/>
                  <a:pt x="969" y="210"/>
                </a:cubicBezTo>
                <a:cubicBezTo>
                  <a:pt x="925" y="177"/>
                  <a:pt x="920" y="154"/>
                  <a:pt x="868" y="137"/>
                </a:cubicBezTo>
                <a:cubicBezTo>
                  <a:pt x="830" y="99"/>
                  <a:pt x="798" y="107"/>
                  <a:pt x="759" y="82"/>
                </a:cubicBezTo>
                <a:cubicBezTo>
                  <a:pt x="656" y="16"/>
                  <a:pt x="590" y="25"/>
                  <a:pt x="457" y="18"/>
                </a:cubicBezTo>
                <a:cubicBezTo>
                  <a:pt x="286" y="22"/>
                  <a:pt x="170" y="0"/>
                  <a:pt x="27" y="46"/>
                </a:cubicBezTo>
                <a:cubicBezTo>
                  <a:pt x="6" y="108"/>
                  <a:pt x="29" y="34"/>
                  <a:pt x="9" y="146"/>
                </a:cubicBezTo>
                <a:cubicBezTo>
                  <a:pt x="7" y="156"/>
                  <a:pt x="0" y="174"/>
                  <a:pt x="0" y="174"/>
                </a:cubicBezTo>
              </a:path>
            </a:pathLst>
          </a:custGeom>
          <a:noFill/>
          <a:ln w="38100">
            <a:solidFill>
              <a:srgbClr val="00008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4219" name="Freeform 11"/>
          <p:cNvSpPr/>
          <p:nvPr/>
        </p:nvSpPr>
        <p:spPr bwMode="auto">
          <a:xfrm>
            <a:off x="2076450" y="1763713"/>
            <a:ext cx="1044575" cy="2170112"/>
          </a:xfrm>
          <a:custGeom>
            <a:avLst/>
            <a:gdLst>
              <a:gd name="T0" fmla="*/ 390525 w 658"/>
              <a:gd name="T1" fmla="*/ 2170112 h 1367"/>
              <a:gd name="T2" fmla="*/ 274638 w 658"/>
              <a:gd name="T3" fmla="*/ 2111375 h 1367"/>
              <a:gd name="T4" fmla="*/ 130175 w 658"/>
              <a:gd name="T5" fmla="*/ 1936750 h 1367"/>
              <a:gd name="T6" fmla="*/ 71438 w 658"/>
              <a:gd name="T7" fmla="*/ 1820862 h 1367"/>
              <a:gd name="T8" fmla="*/ 14288 w 658"/>
              <a:gd name="T9" fmla="*/ 1617662 h 1367"/>
              <a:gd name="T10" fmla="*/ 57150 w 658"/>
              <a:gd name="T11" fmla="*/ 717550 h 1367"/>
              <a:gd name="T12" fmla="*/ 115888 w 658"/>
              <a:gd name="T13" fmla="*/ 573087 h 1367"/>
              <a:gd name="T14" fmla="*/ 404813 w 658"/>
              <a:gd name="T15" fmla="*/ 282575 h 1367"/>
              <a:gd name="T16" fmla="*/ 608013 w 658"/>
              <a:gd name="T17" fmla="*/ 152400 h 1367"/>
              <a:gd name="T18" fmla="*/ 725488 w 658"/>
              <a:gd name="T19" fmla="*/ 79375 h 1367"/>
              <a:gd name="T20" fmla="*/ 1044575 w 658"/>
              <a:gd name="T21" fmla="*/ 50800 h 13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58" h="1367">
                <a:moveTo>
                  <a:pt x="246" y="1367"/>
                </a:moveTo>
                <a:cubicBezTo>
                  <a:pt x="216" y="1357"/>
                  <a:pt x="204" y="1340"/>
                  <a:pt x="173" y="1330"/>
                </a:cubicBezTo>
                <a:cubicBezTo>
                  <a:pt x="147" y="1291"/>
                  <a:pt x="114" y="1254"/>
                  <a:pt x="82" y="1220"/>
                </a:cubicBezTo>
                <a:cubicBezTo>
                  <a:pt x="60" y="1158"/>
                  <a:pt x="76" y="1180"/>
                  <a:pt x="45" y="1147"/>
                </a:cubicBezTo>
                <a:cubicBezTo>
                  <a:pt x="23" y="1081"/>
                  <a:pt x="20" y="1106"/>
                  <a:pt x="9" y="1019"/>
                </a:cubicBezTo>
                <a:cubicBezTo>
                  <a:pt x="13" y="850"/>
                  <a:pt x="0" y="632"/>
                  <a:pt x="36" y="452"/>
                </a:cubicBezTo>
                <a:cubicBezTo>
                  <a:pt x="43" y="418"/>
                  <a:pt x="47" y="385"/>
                  <a:pt x="73" y="361"/>
                </a:cubicBezTo>
                <a:cubicBezTo>
                  <a:pt x="95" y="294"/>
                  <a:pt x="190" y="200"/>
                  <a:pt x="255" y="178"/>
                </a:cubicBezTo>
                <a:cubicBezTo>
                  <a:pt x="292" y="143"/>
                  <a:pt x="335" y="112"/>
                  <a:pt x="383" y="96"/>
                </a:cubicBezTo>
                <a:cubicBezTo>
                  <a:pt x="407" y="73"/>
                  <a:pt x="426" y="60"/>
                  <a:pt x="457" y="50"/>
                </a:cubicBezTo>
                <a:cubicBezTo>
                  <a:pt x="532" y="0"/>
                  <a:pt x="473" y="32"/>
                  <a:pt x="658" y="32"/>
                </a:cubicBezTo>
              </a:path>
            </a:pathLst>
          </a:custGeom>
          <a:noFill/>
          <a:ln w="38100">
            <a:solidFill>
              <a:srgbClr val="00008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grpSp>
        <p:nvGrpSpPr>
          <p:cNvPr id="94220" name="Group 12"/>
          <p:cNvGrpSpPr/>
          <p:nvPr/>
        </p:nvGrpSpPr>
        <p:grpSpPr bwMode="auto">
          <a:xfrm>
            <a:off x="1703388" y="3948113"/>
            <a:ext cx="3376612" cy="2181225"/>
            <a:chOff x="113" y="2487"/>
            <a:chExt cx="2127" cy="1374"/>
          </a:xfrm>
        </p:grpSpPr>
        <p:pic>
          <p:nvPicPr>
            <p:cNvPr id="85010" name="Picture 13" descr="wla21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295" y="3022"/>
              <a:ext cx="1219" cy="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5011" name="Freeform 14"/>
            <p:cNvSpPr/>
            <p:nvPr/>
          </p:nvSpPr>
          <p:spPr bwMode="auto">
            <a:xfrm>
              <a:off x="1161" y="2514"/>
              <a:ext cx="1079" cy="1006"/>
            </a:xfrm>
            <a:custGeom>
              <a:avLst/>
              <a:gdLst>
                <a:gd name="T0" fmla="*/ 1079 w 1079"/>
                <a:gd name="T1" fmla="*/ 0 h 1006"/>
                <a:gd name="T2" fmla="*/ 878 w 1079"/>
                <a:gd name="T3" fmla="*/ 147 h 1006"/>
                <a:gd name="T4" fmla="*/ 741 w 1079"/>
                <a:gd name="T5" fmla="*/ 229 h 1006"/>
                <a:gd name="T6" fmla="*/ 640 w 1079"/>
                <a:gd name="T7" fmla="*/ 302 h 1006"/>
                <a:gd name="T8" fmla="*/ 585 w 1079"/>
                <a:gd name="T9" fmla="*/ 366 h 1006"/>
                <a:gd name="T10" fmla="*/ 530 w 1079"/>
                <a:gd name="T11" fmla="*/ 439 h 1006"/>
                <a:gd name="T12" fmla="*/ 457 w 1079"/>
                <a:gd name="T13" fmla="*/ 549 h 1006"/>
                <a:gd name="T14" fmla="*/ 284 w 1079"/>
                <a:gd name="T15" fmla="*/ 713 h 1006"/>
                <a:gd name="T16" fmla="*/ 73 w 1079"/>
                <a:gd name="T17" fmla="*/ 869 h 1006"/>
                <a:gd name="T18" fmla="*/ 18 w 1079"/>
                <a:gd name="T19" fmla="*/ 942 h 1006"/>
                <a:gd name="T20" fmla="*/ 0 w 1079"/>
                <a:gd name="T21" fmla="*/ 1006 h 100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79" h="1006">
                  <a:moveTo>
                    <a:pt x="1079" y="0"/>
                  </a:moveTo>
                  <a:cubicBezTo>
                    <a:pt x="1003" y="25"/>
                    <a:pt x="933" y="92"/>
                    <a:pt x="878" y="147"/>
                  </a:cubicBezTo>
                  <a:cubicBezTo>
                    <a:pt x="838" y="187"/>
                    <a:pt x="781" y="194"/>
                    <a:pt x="741" y="229"/>
                  </a:cubicBezTo>
                  <a:cubicBezTo>
                    <a:pt x="700" y="265"/>
                    <a:pt x="691" y="286"/>
                    <a:pt x="640" y="302"/>
                  </a:cubicBezTo>
                  <a:cubicBezTo>
                    <a:pt x="624" y="327"/>
                    <a:pt x="602" y="343"/>
                    <a:pt x="585" y="366"/>
                  </a:cubicBezTo>
                  <a:cubicBezTo>
                    <a:pt x="523" y="449"/>
                    <a:pt x="573" y="398"/>
                    <a:pt x="530" y="439"/>
                  </a:cubicBezTo>
                  <a:cubicBezTo>
                    <a:pt x="517" y="480"/>
                    <a:pt x="482" y="512"/>
                    <a:pt x="457" y="549"/>
                  </a:cubicBezTo>
                  <a:cubicBezTo>
                    <a:pt x="414" y="613"/>
                    <a:pt x="360" y="688"/>
                    <a:pt x="284" y="713"/>
                  </a:cubicBezTo>
                  <a:cubicBezTo>
                    <a:pt x="221" y="756"/>
                    <a:pt x="138" y="848"/>
                    <a:pt x="73" y="869"/>
                  </a:cubicBezTo>
                  <a:cubicBezTo>
                    <a:pt x="21" y="922"/>
                    <a:pt x="35" y="895"/>
                    <a:pt x="18" y="942"/>
                  </a:cubicBezTo>
                  <a:cubicBezTo>
                    <a:pt x="8" y="1001"/>
                    <a:pt x="22" y="984"/>
                    <a:pt x="0" y="1006"/>
                  </a:cubicBezTo>
                </a:path>
              </a:pathLst>
            </a:custGeom>
            <a:noFill/>
            <a:ln w="38100">
              <a:solidFill>
                <a:srgbClr val="000080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012" name="Freeform 15"/>
            <p:cNvSpPr/>
            <p:nvPr/>
          </p:nvSpPr>
          <p:spPr bwMode="auto">
            <a:xfrm>
              <a:off x="113" y="2487"/>
              <a:ext cx="490" cy="1033"/>
            </a:xfrm>
            <a:custGeom>
              <a:avLst/>
              <a:gdLst>
                <a:gd name="T0" fmla="*/ 490 w 490"/>
                <a:gd name="T1" fmla="*/ 0 h 1033"/>
                <a:gd name="T2" fmla="*/ 161 w 490"/>
                <a:gd name="T3" fmla="*/ 9 h 1033"/>
                <a:gd name="T4" fmla="*/ 79 w 490"/>
                <a:gd name="T5" fmla="*/ 55 h 1033"/>
                <a:gd name="T6" fmla="*/ 52 w 490"/>
                <a:gd name="T7" fmla="*/ 73 h 1033"/>
                <a:gd name="T8" fmla="*/ 42 w 490"/>
                <a:gd name="T9" fmla="*/ 466 h 1033"/>
                <a:gd name="T10" fmla="*/ 70 w 490"/>
                <a:gd name="T11" fmla="*/ 612 h 1033"/>
                <a:gd name="T12" fmla="*/ 106 w 490"/>
                <a:gd name="T13" fmla="*/ 686 h 1033"/>
                <a:gd name="T14" fmla="*/ 161 w 490"/>
                <a:gd name="T15" fmla="*/ 850 h 1033"/>
                <a:gd name="T16" fmla="*/ 216 w 490"/>
                <a:gd name="T17" fmla="*/ 868 h 1033"/>
                <a:gd name="T18" fmla="*/ 244 w 490"/>
                <a:gd name="T19" fmla="*/ 878 h 1033"/>
                <a:gd name="T20" fmla="*/ 289 w 490"/>
                <a:gd name="T21" fmla="*/ 960 h 1033"/>
                <a:gd name="T22" fmla="*/ 317 w 490"/>
                <a:gd name="T23" fmla="*/ 1006 h 1033"/>
                <a:gd name="T24" fmla="*/ 417 w 490"/>
                <a:gd name="T25" fmla="*/ 1015 h 1033"/>
                <a:gd name="T26" fmla="*/ 436 w 490"/>
                <a:gd name="T27" fmla="*/ 1033 h 103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90" h="1033">
                  <a:moveTo>
                    <a:pt x="490" y="0"/>
                  </a:moveTo>
                  <a:cubicBezTo>
                    <a:pt x="380" y="3"/>
                    <a:pt x="271" y="3"/>
                    <a:pt x="161" y="9"/>
                  </a:cubicBezTo>
                  <a:cubicBezTo>
                    <a:pt x="135" y="10"/>
                    <a:pt x="91" y="47"/>
                    <a:pt x="79" y="55"/>
                  </a:cubicBezTo>
                  <a:cubicBezTo>
                    <a:pt x="70" y="61"/>
                    <a:pt x="52" y="73"/>
                    <a:pt x="52" y="73"/>
                  </a:cubicBezTo>
                  <a:cubicBezTo>
                    <a:pt x="0" y="213"/>
                    <a:pt x="32" y="225"/>
                    <a:pt x="42" y="466"/>
                  </a:cubicBezTo>
                  <a:cubicBezTo>
                    <a:pt x="47" y="587"/>
                    <a:pt x="32" y="554"/>
                    <a:pt x="70" y="612"/>
                  </a:cubicBezTo>
                  <a:cubicBezTo>
                    <a:pt x="91" y="675"/>
                    <a:pt x="75" y="653"/>
                    <a:pt x="106" y="686"/>
                  </a:cubicBezTo>
                  <a:cubicBezTo>
                    <a:pt x="126" y="740"/>
                    <a:pt x="143" y="795"/>
                    <a:pt x="161" y="850"/>
                  </a:cubicBezTo>
                  <a:cubicBezTo>
                    <a:pt x="167" y="868"/>
                    <a:pt x="198" y="862"/>
                    <a:pt x="216" y="868"/>
                  </a:cubicBezTo>
                  <a:cubicBezTo>
                    <a:pt x="225" y="871"/>
                    <a:pt x="244" y="878"/>
                    <a:pt x="244" y="878"/>
                  </a:cubicBezTo>
                  <a:cubicBezTo>
                    <a:pt x="261" y="904"/>
                    <a:pt x="275" y="932"/>
                    <a:pt x="289" y="960"/>
                  </a:cubicBezTo>
                  <a:cubicBezTo>
                    <a:pt x="296" y="973"/>
                    <a:pt x="296" y="1001"/>
                    <a:pt x="317" y="1006"/>
                  </a:cubicBezTo>
                  <a:cubicBezTo>
                    <a:pt x="350" y="1014"/>
                    <a:pt x="384" y="1012"/>
                    <a:pt x="417" y="1015"/>
                  </a:cubicBezTo>
                  <a:cubicBezTo>
                    <a:pt x="423" y="1021"/>
                    <a:pt x="436" y="1033"/>
                    <a:pt x="436" y="1033"/>
                  </a:cubicBezTo>
                </a:path>
              </a:pathLst>
            </a:custGeom>
            <a:noFill/>
            <a:ln w="38100">
              <a:solidFill>
                <a:srgbClr val="000080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5005" name="Text Box 16"/>
          <p:cNvSpPr txBox="1">
            <a:spLocks noChangeArrowheads="1"/>
          </p:cNvSpPr>
          <p:nvPr/>
        </p:nvSpPr>
        <p:spPr bwMode="auto">
          <a:xfrm>
            <a:off x="2279650" y="5751513"/>
            <a:ext cx="1223963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/>
              <a:t>L</a:t>
            </a:r>
            <a:r>
              <a:rPr lang="en-US" altLang="zh-CN" sz="4000" baseline="-25000"/>
              <a:t>2</a:t>
            </a:r>
            <a:endParaRPr lang="en-US" altLang="zh-CN" sz="4000" baseline="-25000"/>
          </a:p>
        </p:txBody>
      </p:sp>
      <p:sp>
        <p:nvSpPr>
          <p:cNvPr id="85006" name="Text Box 17"/>
          <p:cNvSpPr txBox="1">
            <a:spLocks noChangeArrowheads="1"/>
          </p:cNvSpPr>
          <p:nvPr/>
        </p:nvSpPr>
        <p:spPr bwMode="auto">
          <a:xfrm>
            <a:off x="2135188" y="2997200"/>
            <a:ext cx="1223962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/>
              <a:t>L</a:t>
            </a:r>
            <a:r>
              <a:rPr lang="en-US" altLang="zh-CN" sz="4000" baseline="-25000"/>
              <a:t>1</a:t>
            </a:r>
            <a:endParaRPr lang="en-US" altLang="zh-CN" sz="4000" baseline="-25000"/>
          </a:p>
        </p:txBody>
      </p:sp>
      <p:sp>
        <p:nvSpPr>
          <p:cNvPr id="85007" name="Rectangle 18"/>
          <p:cNvSpPr>
            <a:spLocks noChangeArrowheads="1"/>
          </p:cNvSpPr>
          <p:nvPr/>
        </p:nvSpPr>
        <p:spPr bwMode="auto">
          <a:xfrm>
            <a:off x="1631950" y="115888"/>
            <a:ext cx="5976938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4800" b="1" dirty="0">
                <a:solidFill>
                  <a:srgbClr val="FC62F1"/>
                </a:solidFill>
                <a:latin typeface="Times New Roman" panose="02020603050405020304" pitchFamily="18" charset="0"/>
              </a:rPr>
              <a:t>根据要求连接电路</a:t>
            </a:r>
            <a:endParaRPr kumimoji="1" lang="zh-CN" altLang="en-US" sz="4800" b="1" dirty="0">
              <a:solidFill>
                <a:srgbClr val="FC62F1"/>
              </a:solidFill>
              <a:latin typeface="Times New Roman" panose="02020603050405020304" pitchFamily="18" charset="0"/>
            </a:endParaRPr>
          </a:p>
        </p:txBody>
      </p:sp>
      <p:sp>
        <p:nvSpPr>
          <p:cNvPr id="85008" name="Text Box 19"/>
          <p:cNvSpPr txBox="1">
            <a:spLocks noChangeArrowheads="1"/>
          </p:cNvSpPr>
          <p:nvPr/>
        </p:nvSpPr>
        <p:spPr bwMode="auto">
          <a:xfrm>
            <a:off x="6888163" y="3789363"/>
            <a:ext cx="3671887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b="1"/>
              <a:t>测量</a:t>
            </a:r>
            <a:r>
              <a:rPr lang="zh-CN" altLang="en-US" sz="3600" b="1" u="sng"/>
              <a:t>         </a:t>
            </a:r>
            <a:r>
              <a:rPr lang="zh-CN" altLang="en-US" sz="3600" b="1"/>
              <a:t>的电流</a:t>
            </a:r>
            <a:endParaRPr lang="zh-CN" altLang="en-US" sz="3600" b="1"/>
          </a:p>
        </p:txBody>
      </p:sp>
      <p:sp>
        <p:nvSpPr>
          <p:cNvPr id="94228" name="Text Box 20"/>
          <p:cNvSpPr txBox="1">
            <a:spLocks noChangeArrowheads="1"/>
          </p:cNvSpPr>
          <p:nvPr/>
        </p:nvSpPr>
        <p:spPr bwMode="auto">
          <a:xfrm>
            <a:off x="7824788" y="3724275"/>
            <a:ext cx="122237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</a:rPr>
              <a:t>干路</a:t>
            </a:r>
            <a:endParaRPr lang="zh-CN" altLang="en-US" sz="36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42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42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42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4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4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4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4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0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6" grpId="0" bldLvl="0" animBg="1"/>
      <p:bldP spid="94217" grpId="0" bldLvl="0" animBg="1"/>
      <p:bldP spid="94218" grpId="0" bldLvl="0" animBg="1"/>
      <p:bldP spid="94219" grpId="0" bldLvl="0" animBg="1"/>
      <p:bldP spid="94228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1774825" y="1341438"/>
            <a:ext cx="8640763" cy="46520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、串联电路的电流规律</a:t>
            </a:r>
            <a:endParaRPr kumimoji="1"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kumimoji="1" lang="zh-CN" altLang="en-US" sz="40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串联电路</a:t>
            </a:r>
            <a:r>
              <a:rPr kumimoji="1"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中各处的电流是相等的。</a:t>
            </a:r>
            <a:endParaRPr kumimoji="1"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endParaRPr kumimoji="1" lang="zh-CN" altLang="en-US" sz="3600" b="1" dirty="0">
              <a:ea typeface="黑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en-US" altLang="zh-CN" sz="3600" b="1" dirty="0">
                <a:ea typeface="黑体" panose="02010609060101010101" pitchFamily="49" charset="-122"/>
              </a:rPr>
              <a:t>2</a:t>
            </a:r>
            <a:r>
              <a:rPr kumimoji="1" lang="zh-CN" altLang="en-US" sz="3600" b="1" dirty="0">
                <a:ea typeface="黑体" panose="02010609060101010101" pitchFamily="49" charset="-122"/>
              </a:rPr>
              <a:t>、并联电路的电流规律</a:t>
            </a:r>
            <a:endParaRPr kumimoji="1" lang="zh-CN" altLang="en-US" sz="3600" b="1" dirty="0">
              <a:ea typeface="黑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40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并联电路</a:t>
            </a:r>
            <a:r>
              <a:rPr kumimoji="1"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干路中的电流等于各并联支路中的电流之和。</a:t>
            </a:r>
            <a:endParaRPr kumimoji="1"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3503613" y="2852738"/>
            <a:ext cx="3816350" cy="8356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50000"/>
              </a:spcBef>
            </a:pPr>
            <a:r>
              <a:rPr kumimoji="1" lang="zh-CN" altLang="en-US" sz="4400" b="1">
                <a:solidFill>
                  <a:srgbClr val="0000FF"/>
                </a:solidFill>
                <a:latin typeface="Times New Roman" panose="02020603050405020304" pitchFamily="18" charset="0"/>
              </a:rPr>
              <a:t>即：</a:t>
            </a:r>
            <a:r>
              <a:rPr kumimoji="1" lang="en-US" altLang="zh-CN" sz="4400" b="1">
                <a:solidFill>
                  <a:srgbClr val="FF0000"/>
                </a:solidFill>
                <a:latin typeface="Times New Roman" panose="02020603050405020304" pitchFamily="18" charset="0"/>
              </a:rPr>
              <a:t>I</a:t>
            </a:r>
            <a:r>
              <a:rPr kumimoji="1" lang="en-US" altLang="zh-CN" sz="44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a </a:t>
            </a:r>
            <a:r>
              <a:rPr kumimoji="1" lang="en-US" altLang="zh-CN" sz="4400" b="1">
                <a:solidFill>
                  <a:srgbClr val="FF0000"/>
                </a:solidFill>
                <a:latin typeface="Times New Roman" panose="02020603050405020304" pitchFamily="18" charset="0"/>
              </a:rPr>
              <a:t>= I</a:t>
            </a:r>
            <a:r>
              <a:rPr kumimoji="1" lang="en-US" altLang="zh-CN" sz="44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b </a:t>
            </a:r>
            <a:r>
              <a:rPr kumimoji="1" lang="en-US" altLang="zh-CN" sz="4400" b="1">
                <a:solidFill>
                  <a:srgbClr val="FF0000"/>
                </a:solidFill>
                <a:latin typeface="Times New Roman" panose="02020603050405020304" pitchFamily="18" charset="0"/>
              </a:rPr>
              <a:t>= I</a:t>
            </a:r>
            <a:r>
              <a:rPr kumimoji="1" lang="en-US" altLang="zh-CN" sz="44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kumimoji="1" lang="en-US" altLang="zh-CN" sz="4400" b="1" baseline="-25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2640013" y="5949950"/>
            <a:ext cx="4824412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zh-CN" altLang="en-US" sz="4400" b="1">
                <a:solidFill>
                  <a:srgbClr val="0000FF"/>
                </a:solidFill>
              </a:rPr>
              <a:t>即：</a:t>
            </a:r>
            <a:r>
              <a:rPr kumimoji="1" lang="zh-CN" altLang="en-US"/>
              <a:t> </a:t>
            </a:r>
            <a:r>
              <a:rPr kumimoji="1" lang="en-US" altLang="zh-CN" sz="4400" b="1">
                <a:solidFill>
                  <a:srgbClr val="FF0000"/>
                </a:solidFill>
                <a:latin typeface="Times New Roman" panose="02020603050405020304" pitchFamily="18" charset="0"/>
              </a:rPr>
              <a:t>I</a:t>
            </a:r>
            <a:r>
              <a:rPr kumimoji="1" lang="en-US" altLang="zh-CN" sz="44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kumimoji="1" lang="en-US" altLang="zh-CN" sz="4400" b="1">
                <a:solidFill>
                  <a:srgbClr val="FF0000"/>
                </a:solidFill>
                <a:latin typeface="Times New Roman" panose="02020603050405020304" pitchFamily="18" charset="0"/>
              </a:rPr>
              <a:t>=I</a:t>
            </a:r>
            <a:r>
              <a:rPr kumimoji="1" lang="en-US" altLang="zh-CN" sz="44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r>
              <a:rPr kumimoji="1" lang="en-US" altLang="zh-CN" sz="4400" b="1">
                <a:solidFill>
                  <a:srgbClr val="FF0000"/>
                </a:solidFill>
                <a:latin typeface="Times New Roman" panose="02020603050405020304" pitchFamily="18" charset="0"/>
              </a:rPr>
              <a:t>+I</a:t>
            </a:r>
            <a:r>
              <a:rPr kumimoji="1" lang="en-US" altLang="zh-CN" sz="4400" b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kumimoji="1" lang="en-US" altLang="zh-CN" sz="4400" b="1" baseline="-25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5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5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95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bldLvl="0" animBg="1"/>
      <p:bldP spid="95236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4295775" y="333375"/>
            <a:ext cx="4681538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4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电路和水路</a:t>
            </a:r>
            <a:endParaRPr kumimoji="1" lang="zh-CN" altLang="en-US" sz="48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aphicFrame>
        <p:nvGraphicFramePr>
          <p:cNvPr id="96259" name="Group 3"/>
          <p:cNvGraphicFramePr>
            <a:graphicFrameLocks noGrp="1"/>
          </p:cNvGraphicFramePr>
          <p:nvPr/>
        </p:nvGraphicFramePr>
        <p:xfrm>
          <a:off x="1558925" y="1397000"/>
          <a:ext cx="9109075" cy="4424045"/>
        </p:xfrm>
        <a:graphic>
          <a:graphicData uri="http://schemas.openxmlformats.org/drawingml/2006/table">
            <a:tbl>
              <a:tblPr/>
              <a:tblGrid>
                <a:gridCol w="720725"/>
                <a:gridCol w="4608830"/>
                <a:gridCol w="3779520"/>
              </a:tblGrid>
              <a:tr h="80835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水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路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电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路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123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组成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水泵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（保持一定水压）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水管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（传输水流）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水轮机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（利用水能的设备）         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阀门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（控制水流通断）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电源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（保持一定电压）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导线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（传输电流）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电灯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（用电器）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开关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（控制电流通断）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445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要点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水泵     水压    水流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电源    电压    电流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96277" name="Group 21"/>
          <p:cNvGrpSpPr/>
          <p:nvPr/>
        </p:nvGrpSpPr>
        <p:grpSpPr bwMode="auto">
          <a:xfrm>
            <a:off x="3503613" y="4797425"/>
            <a:ext cx="2520950" cy="649288"/>
            <a:chOff x="1202" y="3203"/>
            <a:chExt cx="1588" cy="409"/>
          </a:xfrm>
        </p:grpSpPr>
        <p:sp>
          <p:nvSpPr>
            <p:cNvPr id="87067" name="Line 22"/>
            <p:cNvSpPr>
              <a:spLocks noChangeShapeType="1"/>
            </p:cNvSpPr>
            <p:nvPr/>
          </p:nvSpPr>
          <p:spPr bwMode="auto">
            <a:xfrm>
              <a:off x="2245" y="3612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068" name="Line 23"/>
            <p:cNvSpPr>
              <a:spLocks noChangeShapeType="1"/>
            </p:cNvSpPr>
            <p:nvPr/>
          </p:nvSpPr>
          <p:spPr bwMode="auto">
            <a:xfrm>
              <a:off x="1292" y="3612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069" name="Text Box 24"/>
            <p:cNvSpPr txBox="1">
              <a:spLocks noChangeArrowheads="1"/>
            </p:cNvSpPr>
            <p:nvPr/>
          </p:nvSpPr>
          <p:spPr bwMode="auto">
            <a:xfrm>
              <a:off x="1202" y="3203"/>
              <a:ext cx="590" cy="29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2400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保持</a:t>
              </a:r>
              <a:endParaRPr kumimoji="1" lang="zh-CN" altLang="en-US" sz="240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87070" name="Text Box 25"/>
            <p:cNvSpPr txBox="1">
              <a:spLocks noChangeArrowheads="1"/>
            </p:cNvSpPr>
            <p:nvPr/>
          </p:nvSpPr>
          <p:spPr bwMode="auto">
            <a:xfrm>
              <a:off x="2200" y="3203"/>
              <a:ext cx="590" cy="29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2400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形成</a:t>
              </a:r>
              <a:endParaRPr kumimoji="1" lang="zh-CN" altLang="en-US" sz="240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96282" name="Group 26"/>
          <p:cNvGrpSpPr/>
          <p:nvPr/>
        </p:nvGrpSpPr>
        <p:grpSpPr bwMode="auto">
          <a:xfrm>
            <a:off x="7680325" y="4581525"/>
            <a:ext cx="2303463" cy="576263"/>
            <a:chOff x="3833" y="3067"/>
            <a:chExt cx="1451" cy="363"/>
          </a:xfrm>
        </p:grpSpPr>
        <p:sp>
          <p:nvSpPr>
            <p:cNvPr id="87063" name="Text Box 27"/>
            <p:cNvSpPr txBox="1">
              <a:spLocks noChangeArrowheads="1"/>
            </p:cNvSpPr>
            <p:nvPr/>
          </p:nvSpPr>
          <p:spPr bwMode="auto">
            <a:xfrm>
              <a:off x="3833" y="3067"/>
              <a:ext cx="590" cy="29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2400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保持</a:t>
              </a:r>
              <a:endParaRPr kumimoji="1" lang="zh-CN" altLang="en-US" sz="240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87064" name="Text Box 28"/>
            <p:cNvSpPr txBox="1">
              <a:spLocks noChangeArrowheads="1"/>
            </p:cNvSpPr>
            <p:nvPr/>
          </p:nvSpPr>
          <p:spPr bwMode="auto">
            <a:xfrm>
              <a:off x="4694" y="3113"/>
              <a:ext cx="590" cy="29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2400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形成</a:t>
              </a:r>
              <a:endParaRPr kumimoji="1" lang="zh-CN" altLang="en-US" sz="240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87065" name="Line 29"/>
            <p:cNvSpPr>
              <a:spLocks noChangeShapeType="1"/>
            </p:cNvSpPr>
            <p:nvPr/>
          </p:nvSpPr>
          <p:spPr bwMode="auto">
            <a:xfrm>
              <a:off x="3923" y="3430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066" name="Line 30"/>
            <p:cNvSpPr>
              <a:spLocks noChangeShapeType="1"/>
            </p:cNvSpPr>
            <p:nvPr/>
          </p:nvSpPr>
          <p:spPr bwMode="auto">
            <a:xfrm>
              <a:off x="4740" y="3430"/>
              <a:ext cx="4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96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6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96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3935413" y="457200"/>
            <a:ext cx="480060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32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水压</a:t>
            </a:r>
            <a:r>
              <a:rPr kumimoji="1"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是形成水流的</a:t>
            </a:r>
            <a:r>
              <a:rPr kumimoji="1"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原因；</a:t>
            </a:r>
            <a:endParaRPr kumimoji="1"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4008438" y="3068638"/>
            <a:ext cx="5441315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抽水机</a:t>
            </a:r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是提供水压的装置</a:t>
            </a:r>
            <a:r>
              <a:rPr kumimoji="1"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。 </a:t>
            </a:r>
            <a:endParaRPr kumimoji="1"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7284" name="Group 4"/>
          <p:cNvGrpSpPr/>
          <p:nvPr/>
        </p:nvGrpSpPr>
        <p:grpSpPr bwMode="auto">
          <a:xfrm>
            <a:off x="3067050" y="1038225"/>
            <a:ext cx="6629400" cy="1954213"/>
            <a:chOff x="972" y="654"/>
            <a:chExt cx="4176" cy="1231"/>
          </a:xfrm>
        </p:grpSpPr>
        <p:sp>
          <p:nvSpPr>
            <p:cNvPr id="97285" name="Rectangle 5"/>
            <p:cNvSpPr>
              <a:spLocks noChangeArrowheads="1"/>
            </p:cNvSpPr>
            <p:nvPr/>
          </p:nvSpPr>
          <p:spPr bwMode="auto">
            <a:xfrm>
              <a:off x="972" y="1440"/>
              <a:ext cx="4176" cy="4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kumimoji="1" lang="zh-CN" altLang="en-US" sz="3200" b="1">
                  <a:latin typeface="黑体" panose="02010609060101010101" pitchFamily="49" charset="-122"/>
                  <a:ea typeface="黑体" panose="02010609060101010101" pitchFamily="49" charset="-122"/>
                </a:rPr>
                <a:t>一、</a:t>
              </a:r>
              <a:r>
                <a:rPr kumimoji="1" lang="zh-CN" altLang="en-US" sz="32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电压</a:t>
              </a:r>
              <a:r>
                <a:rPr kumimoji="1" lang="zh-CN" altLang="en-US" sz="3200" b="1">
                  <a:latin typeface="黑体" panose="02010609060101010101" pitchFamily="49" charset="-122"/>
                  <a:ea typeface="黑体" panose="02010609060101010101" pitchFamily="49" charset="-122"/>
                </a:rPr>
                <a:t>是形成电流的原因</a:t>
              </a:r>
              <a:r>
                <a:rPr kumimoji="1" lang="zh-CN" altLang="en-US" sz="4000" b="1">
                  <a:latin typeface="黑体" panose="02010609060101010101" pitchFamily="49" charset="-122"/>
                  <a:ea typeface="黑体" panose="02010609060101010101" pitchFamily="49" charset="-122"/>
                </a:rPr>
                <a:t>。</a:t>
              </a:r>
              <a:endParaRPr kumimoji="1" lang="zh-CN" altLang="en-US" sz="66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8077" name="AutoShape 6"/>
            <p:cNvSpPr>
              <a:spLocks noChangeArrowheads="1"/>
            </p:cNvSpPr>
            <p:nvPr/>
          </p:nvSpPr>
          <p:spPr bwMode="auto">
            <a:xfrm>
              <a:off x="3803" y="700"/>
              <a:ext cx="211" cy="825"/>
            </a:xfrm>
            <a:prstGeom prst="upDownArrow">
              <a:avLst>
                <a:gd name="adj1" fmla="val 50000"/>
                <a:gd name="adj2" fmla="val 7819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88078" name="AutoShape 7"/>
            <p:cNvSpPr>
              <a:spLocks noChangeArrowheads="1"/>
            </p:cNvSpPr>
            <p:nvPr/>
          </p:nvSpPr>
          <p:spPr bwMode="auto">
            <a:xfrm>
              <a:off x="1701" y="700"/>
              <a:ext cx="212" cy="825"/>
            </a:xfrm>
            <a:prstGeom prst="upDownArrow">
              <a:avLst>
                <a:gd name="adj1" fmla="val 50000"/>
                <a:gd name="adj2" fmla="val 7783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88079" name="AutoShape 8"/>
            <p:cNvSpPr>
              <a:spLocks noChangeArrowheads="1"/>
            </p:cNvSpPr>
            <p:nvPr/>
          </p:nvSpPr>
          <p:spPr bwMode="auto">
            <a:xfrm>
              <a:off x="2760" y="654"/>
              <a:ext cx="211" cy="871"/>
            </a:xfrm>
            <a:prstGeom prst="upDownArrow">
              <a:avLst>
                <a:gd name="adj1" fmla="val 50000"/>
                <a:gd name="adj2" fmla="val 8255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</p:grpSp>
      <p:grpSp>
        <p:nvGrpSpPr>
          <p:cNvPr id="97289" name="Group 9"/>
          <p:cNvGrpSpPr/>
          <p:nvPr/>
        </p:nvGrpSpPr>
        <p:grpSpPr bwMode="auto">
          <a:xfrm>
            <a:off x="3251200" y="3714750"/>
            <a:ext cx="7416800" cy="2543175"/>
            <a:chOff x="771" y="2340"/>
            <a:chExt cx="4672" cy="1602"/>
          </a:xfrm>
        </p:grpSpPr>
        <p:sp>
          <p:nvSpPr>
            <p:cNvPr id="97290" name="Text Box 10"/>
            <p:cNvSpPr txBox="1">
              <a:spLocks noChangeArrowheads="1"/>
            </p:cNvSpPr>
            <p:nvPr/>
          </p:nvSpPr>
          <p:spPr bwMode="auto">
            <a:xfrm>
              <a:off x="771" y="3264"/>
              <a:ext cx="4672" cy="6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 eaLnBrk="1" hangingPunct="1">
                <a:spcBef>
                  <a:spcPct val="50000"/>
                </a:spcBef>
                <a:defRPr/>
              </a:pPr>
              <a:r>
                <a:rPr kumimoji="1" lang="zh-CN" altLang="en-US" sz="32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二</a:t>
              </a:r>
              <a:r>
                <a:rPr kumimoji="1"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、</a:t>
              </a:r>
              <a:r>
                <a:rPr kumimoji="1" lang="zh-CN" altLang="en-US" sz="3200" b="1" dirty="0" smtClean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电源</a:t>
              </a:r>
              <a:r>
                <a:rPr kumimoji="1"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是提供电压的</a:t>
              </a:r>
              <a:r>
                <a:rPr kumimoji="1" lang="zh-CN" altLang="en-US" sz="32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装置。电源</a:t>
              </a:r>
              <a:r>
                <a:rPr kumimoji="1"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的作用就是保持正负极间有一定的电压。</a:t>
              </a:r>
              <a:endParaRPr kumimoji="1"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8073" name="AutoShape 11"/>
            <p:cNvSpPr>
              <a:spLocks noChangeArrowheads="1"/>
            </p:cNvSpPr>
            <p:nvPr/>
          </p:nvSpPr>
          <p:spPr bwMode="auto">
            <a:xfrm>
              <a:off x="3747" y="2375"/>
              <a:ext cx="222" cy="874"/>
            </a:xfrm>
            <a:prstGeom prst="upDownArrow">
              <a:avLst>
                <a:gd name="adj1" fmla="val 50000"/>
                <a:gd name="adj2" fmla="val 7873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88074" name="AutoShape 12"/>
            <p:cNvSpPr>
              <a:spLocks noChangeArrowheads="1"/>
            </p:cNvSpPr>
            <p:nvPr/>
          </p:nvSpPr>
          <p:spPr bwMode="auto">
            <a:xfrm>
              <a:off x="1569" y="2340"/>
              <a:ext cx="222" cy="909"/>
            </a:xfrm>
            <a:prstGeom prst="upDownArrow">
              <a:avLst>
                <a:gd name="adj1" fmla="val 50000"/>
                <a:gd name="adj2" fmla="val 8189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88075" name="AutoShape 13"/>
            <p:cNvSpPr>
              <a:spLocks noChangeArrowheads="1"/>
            </p:cNvSpPr>
            <p:nvPr/>
          </p:nvSpPr>
          <p:spPr bwMode="auto">
            <a:xfrm>
              <a:off x="2744" y="2387"/>
              <a:ext cx="223" cy="862"/>
            </a:xfrm>
            <a:prstGeom prst="upDownArrow">
              <a:avLst>
                <a:gd name="adj1" fmla="val 50000"/>
                <a:gd name="adj2" fmla="val 7730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</p:grpSp>
      <p:pic>
        <p:nvPicPr>
          <p:cNvPr id="88070" name="Picture 14" descr="j007862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752600" y="2895600"/>
            <a:ext cx="1144588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1" name="Rectangle 15"/>
          <p:cNvSpPr>
            <a:spLocks noChangeArrowheads="1"/>
          </p:cNvSpPr>
          <p:nvPr/>
        </p:nvSpPr>
        <p:spPr bwMode="auto">
          <a:xfrm>
            <a:off x="1752600" y="914400"/>
            <a:ext cx="914400" cy="212280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6600" b="1">
                <a:solidFill>
                  <a:srgbClr val="FF0000"/>
                </a:solidFill>
                <a:latin typeface="Times New Roman" panose="02020603050405020304" pitchFamily="18" charset="0"/>
                <a:ea typeface="华文隶书" pitchFamily="2" charset="-122"/>
              </a:rPr>
              <a:t>结论</a:t>
            </a:r>
            <a:endParaRPr kumimoji="1" lang="zh-CN" altLang="en-US" sz="6600" b="1">
              <a:solidFill>
                <a:srgbClr val="FF0000"/>
              </a:solidFill>
              <a:latin typeface="Times New Roman" panose="02020603050405020304" pitchFamily="18" charset="0"/>
              <a:ea typeface="华文隶书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7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 bldLvl="0" animBg="1" autoUpdateAnimBg="0"/>
      <p:bldP spid="97283" grpId="0" bldLvl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1774825" y="1268413"/>
            <a:ext cx="8893175" cy="27997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just" eaLnBrk="1" hangingPunct="1">
              <a:lnSpc>
                <a:spcPct val="110000"/>
              </a:lnSpc>
            </a:pPr>
            <a:r>
              <a:rPr kumimoji="1" lang="en-US" altLang="zh-CN" sz="40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kumimoji="1"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kumimoji="1" lang="zh-CN" altLang="en-US" sz="40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电压</a:t>
            </a:r>
            <a:r>
              <a:rPr kumimoji="1"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kumimoji="1" lang="zh-CN" altLang="en-US" sz="4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形成电流</a:t>
            </a:r>
            <a:r>
              <a:rPr kumimoji="1"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的原因，</a:t>
            </a:r>
            <a:endParaRPr kumimoji="1"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1" hangingPunct="1">
              <a:lnSpc>
                <a:spcPct val="110000"/>
              </a:lnSpc>
            </a:pPr>
            <a:r>
              <a:rPr kumimoji="1"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kumimoji="1" lang="zh-CN" altLang="en-US" sz="40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电源</a:t>
            </a:r>
            <a:r>
              <a:rPr kumimoji="1"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kumimoji="1" lang="zh-CN" altLang="en-US" sz="4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提供电压</a:t>
            </a:r>
            <a:r>
              <a:rPr kumimoji="1"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的装置。</a:t>
            </a:r>
            <a:endParaRPr kumimoji="1"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1" hangingPunct="1">
              <a:lnSpc>
                <a:spcPct val="110000"/>
              </a:lnSpc>
            </a:pPr>
            <a:r>
              <a:rPr kumimoji="1" lang="en-US" altLang="zh-CN" sz="40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kumimoji="1"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、电压的符号用</a:t>
            </a:r>
            <a:r>
              <a:rPr kumimoji="1" lang="en-US" altLang="zh-CN" sz="4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U</a:t>
            </a:r>
            <a:r>
              <a:rPr kumimoji="1"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表示。</a:t>
            </a:r>
            <a:endParaRPr kumimoji="1"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1" hangingPunct="1">
              <a:lnSpc>
                <a:spcPct val="110000"/>
              </a:lnSpc>
            </a:pPr>
            <a:r>
              <a:rPr kumimoji="1" lang="en-US" altLang="zh-CN" sz="4000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kumimoji="1"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、电压的单位是：</a:t>
            </a:r>
            <a:r>
              <a:rPr kumimoji="1" lang="zh-CN" altLang="en-US" sz="4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伏特</a:t>
            </a:r>
            <a:r>
              <a:rPr kumimoji="1"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，简称伏（</a:t>
            </a:r>
            <a:r>
              <a:rPr kumimoji="1" lang="en-US" altLang="zh-CN" sz="4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V</a:t>
            </a:r>
            <a:r>
              <a:rPr kumimoji="1"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kumimoji="1"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3648075" y="188913"/>
            <a:ext cx="4267200" cy="9220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zh-CN" altLang="en-US" sz="5400" b="1">
                <a:latin typeface="黑体" panose="02010609060101010101" pitchFamily="49" charset="-122"/>
                <a:ea typeface="黑体" panose="02010609060101010101" pitchFamily="49" charset="-122"/>
              </a:rPr>
              <a:t>一、电压</a:t>
            </a:r>
            <a:endParaRPr kumimoji="1" lang="zh-CN" altLang="en-US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8308" name="TextBox 10"/>
          <p:cNvSpPr txBox="1">
            <a:spLocks noChangeArrowheads="1"/>
          </p:cNvSpPr>
          <p:nvPr/>
        </p:nvSpPr>
        <p:spPr bwMode="auto">
          <a:xfrm>
            <a:off x="3505200" y="3886200"/>
            <a:ext cx="5111750" cy="2749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1kV</a:t>
            </a:r>
            <a:r>
              <a:rPr lang="en-US" altLang="zh-CN" sz="48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en-US" altLang="zh-CN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en-US" altLang="zh-CN" sz="4800" b="1" baseline="30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V</a:t>
            </a:r>
            <a:endParaRPr lang="en-US" altLang="zh-CN" sz="4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1V=10</a:t>
            </a:r>
            <a:r>
              <a:rPr lang="en-US" altLang="zh-CN" sz="4800" b="1" baseline="30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kumimoji="1" lang="en-US" altLang="zh-CN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mV</a:t>
            </a:r>
            <a:endParaRPr lang="en-US" altLang="zh-CN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1mV=10</a:t>
            </a:r>
            <a:r>
              <a:rPr lang="en-US" altLang="zh-CN" sz="4800" b="1" baseline="300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kumimoji="1" lang="el-GR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η</a:t>
            </a:r>
            <a:r>
              <a:rPr kumimoji="1"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V</a:t>
            </a:r>
            <a:endParaRPr lang="en-US" altLang="zh-CN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9093" name="WordArt 5"/>
          <p:cNvSpPr>
            <a:spLocks noChangeArrowheads="1" noChangeShapeType="1" noTextEdit="1"/>
          </p:cNvSpPr>
          <p:nvPr/>
        </p:nvSpPr>
        <p:spPr bwMode="auto">
          <a:xfrm>
            <a:off x="1524000" y="0"/>
            <a:ext cx="2808288" cy="12954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rgbClr val="B2B2B2"/>
                  </a:solidFill>
                  <a:rou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第四节</a:t>
            </a:r>
            <a:endParaRPr lang="zh-CN" altLang="en-US" sz="3600" kern="10">
              <a:ln w="12700">
                <a:solidFill>
                  <a:srgbClr val="B2B2B2"/>
                </a:solidFill>
                <a:round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98306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98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"/>
                                        <p:tgtEl>
                                          <p:spTgt spid="98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"/>
                                        <p:tgtEl>
                                          <p:spTgt spid="98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"/>
                                        <p:tgtEl>
                                          <p:spTgt spid="98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 autoUpdateAnimBg="0" build="p"/>
      <p:bldP spid="9830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2279650" y="4456113"/>
            <a:ext cx="8064500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对人体安全的电压，不高于</a:t>
            </a:r>
            <a:r>
              <a:rPr lang="en-US" altLang="zh-CN" sz="4800" b="1">
                <a:solidFill>
                  <a:srgbClr val="FF0000"/>
                </a:solidFill>
                <a:ea typeface="楷体_GB2312" panose="02010609030101010101" pitchFamily="49" charset="-122"/>
              </a:rPr>
              <a:t>36V</a:t>
            </a:r>
            <a:endParaRPr lang="en-US" altLang="zh-CN" sz="4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2279650" y="3789363"/>
            <a:ext cx="5327650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dist" eaLnBrk="1" hangingPunct="1">
              <a:spcBef>
                <a:spcPct val="50000"/>
              </a:spcBef>
            </a:pPr>
            <a:r>
              <a:rPr kumimoji="1"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动力电路电压是</a:t>
            </a:r>
            <a:r>
              <a:rPr lang="en-US" altLang="zh-CN" sz="4800" b="1">
                <a:solidFill>
                  <a:srgbClr val="FF0000"/>
                </a:solidFill>
                <a:ea typeface="楷体_GB2312" panose="02010609030101010101" pitchFamily="49" charset="-122"/>
              </a:rPr>
              <a:t>380V</a:t>
            </a:r>
            <a:endParaRPr lang="en-US" altLang="zh-CN" sz="4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2279650" y="1844675"/>
            <a:ext cx="8064500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一只铅蓄电池的电压为</a:t>
            </a:r>
            <a:r>
              <a:rPr lang="en-US" altLang="zh-CN" sz="4800" b="1" dirty="0" smtClean="0">
                <a:solidFill>
                  <a:srgbClr val="FF0000"/>
                </a:solidFill>
                <a:ea typeface="楷体_GB2312" panose="02010609030101010101" pitchFamily="49" charset="-122"/>
              </a:rPr>
              <a:t>2V</a:t>
            </a:r>
            <a:endParaRPr lang="en-US" altLang="zh-CN" sz="4800" b="1" dirty="0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90117" name="标题 1"/>
          <p:cNvSpPr/>
          <p:nvPr/>
        </p:nvSpPr>
        <p:spPr bwMode="auto">
          <a:xfrm>
            <a:off x="1981200" y="274638"/>
            <a:ext cx="7467600" cy="654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ctr" eaLnBrk="1" hangingPunct="1"/>
            <a:r>
              <a:rPr lang="zh-CN" altLang="en-US" sz="5600" b="1" dirty="0">
                <a:solidFill>
                  <a:schemeClr val="tx2"/>
                </a:solidFill>
              </a:rPr>
              <a:t>常见的电压值</a:t>
            </a:r>
            <a:endParaRPr lang="zh-CN" altLang="en-US" sz="5600" b="1" dirty="0">
              <a:solidFill>
                <a:schemeClr val="tx2"/>
              </a:solidFill>
            </a:endParaRPr>
          </a:p>
        </p:txBody>
      </p:sp>
      <p:sp>
        <p:nvSpPr>
          <p:cNvPr id="90118" name="Rectangle 6"/>
          <p:cNvSpPr>
            <a:spLocks noChangeArrowheads="1"/>
          </p:cNvSpPr>
          <p:nvPr/>
        </p:nvSpPr>
        <p:spPr bwMode="auto">
          <a:xfrm>
            <a:off x="2279650" y="1125538"/>
            <a:ext cx="424688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一节干电池</a:t>
            </a:r>
            <a:r>
              <a:rPr kumimoji="1" lang="en-US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_____V</a:t>
            </a:r>
            <a:endParaRPr kumimoji="1" lang="en-US" altLang="zh-CN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9335" name="矩形 202"/>
          <p:cNvSpPr>
            <a:spLocks noChangeArrowheads="1"/>
          </p:cNvSpPr>
          <p:nvPr/>
        </p:nvSpPr>
        <p:spPr bwMode="auto">
          <a:xfrm>
            <a:off x="5100003" y="971868"/>
            <a:ext cx="94488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4800" b="1">
                <a:solidFill>
                  <a:srgbClr val="FF0000"/>
                </a:solidFill>
                <a:ea typeface="楷体_GB2312" panose="02010609030101010101" pitchFamily="49" charset="-122"/>
              </a:rPr>
              <a:t>1.5</a:t>
            </a:r>
            <a:endParaRPr lang="en-US" altLang="zh-CN" sz="4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99336" name="Text Box 8"/>
          <p:cNvSpPr txBox="1">
            <a:spLocks noChangeArrowheads="1"/>
          </p:cNvSpPr>
          <p:nvPr/>
        </p:nvSpPr>
        <p:spPr bwMode="auto">
          <a:xfrm>
            <a:off x="2279650" y="3068638"/>
            <a:ext cx="5327650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dist" eaLnBrk="1" hangingPunct="1">
              <a:spcBef>
                <a:spcPct val="50000"/>
              </a:spcBef>
            </a:pPr>
            <a:r>
              <a:rPr kumimoji="1"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家庭电路电压是</a:t>
            </a:r>
            <a:r>
              <a:rPr lang="en-US" altLang="zh-CN" sz="4800" b="1">
                <a:solidFill>
                  <a:srgbClr val="FF0000"/>
                </a:solidFill>
                <a:ea typeface="楷体_GB2312" panose="02010609030101010101" pitchFamily="49" charset="-122"/>
              </a:rPr>
              <a:t>220V</a:t>
            </a:r>
            <a:endParaRPr lang="en-US" altLang="zh-CN" sz="4800" b="1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2286000" y="2438400"/>
            <a:ext cx="8064500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三只铅蓄电池串联的电压为</a:t>
            </a:r>
            <a:r>
              <a:rPr lang="en-US" altLang="zh-CN" sz="4800" b="1" dirty="0" smtClean="0">
                <a:solidFill>
                  <a:srgbClr val="FF0000"/>
                </a:solidFill>
                <a:ea typeface="楷体_GB2312" panose="02010609030101010101" pitchFamily="49" charset="-122"/>
              </a:rPr>
              <a:t>6V</a:t>
            </a:r>
            <a:endParaRPr lang="en-US" altLang="zh-CN" sz="4800" b="1" dirty="0">
              <a:solidFill>
                <a:srgbClr val="FF0000"/>
              </a:solidFill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1558925" y="115888"/>
            <a:ext cx="8497888" cy="8778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tIns="0" bIns="0" anchor="ctr"/>
          <a:lstStyle/>
          <a:p>
            <a:pPr eaLnBrk="1" hangingPunct="1"/>
            <a:r>
              <a:rPr lang="zh-CN" altLang="en-US" sz="4000" b="1">
                <a:solidFill>
                  <a:schemeClr val="tx2"/>
                </a:solidFill>
                <a:ea typeface="黑体" panose="02010609060101010101" pitchFamily="49" charset="-122"/>
              </a:rPr>
              <a:t>测量电路中电压大小的仪器</a:t>
            </a:r>
            <a:r>
              <a:rPr lang="en-US" altLang="zh-CN" sz="4000" b="1">
                <a:solidFill>
                  <a:schemeClr val="tx2"/>
                </a:solidFill>
                <a:ea typeface="黑体" panose="02010609060101010101" pitchFamily="49" charset="-122"/>
              </a:rPr>
              <a:t>—</a:t>
            </a:r>
            <a:endParaRPr lang="en-US" altLang="zh-CN" sz="40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grpSp>
        <p:nvGrpSpPr>
          <p:cNvPr id="100355" name="Group 3"/>
          <p:cNvGrpSpPr/>
          <p:nvPr/>
        </p:nvGrpSpPr>
        <p:grpSpPr bwMode="auto">
          <a:xfrm>
            <a:off x="7426325" y="2493963"/>
            <a:ext cx="3241675" cy="1727200"/>
            <a:chOff x="3606" y="2976"/>
            <a:chExt cx="1860" cy="998"/>
          </a:xfrm>
        </p:grpSpPr>
        <p:grpSp>
          <p:nvGrpSpPr>
            <p:cNvPr id="91142" name="Group 4"/>
            <p:cNvGrpSpPr/>
            <p:nvPr/>
          </p:nvGrpSpPr>
          <p:grpSpPr bwMode="auto">
            <a:xfrm>
              <a:off x="3878" y="3475"/>
              <a:ext cx="1225" cy="499"/>
              <a:chOff x="3560" y="3203"/>
              <a:chExt cx="1225" cy="499"/>
            </a:xfrm>
          </p:grpSpPr>
          <p:sp>
            <p:nvSpPr>
              <p:cNvPr id="91144" name="Oval 5"/>
              <p:cNvSpPr>
                <a:spLocks noChangeArrowheads="1"/>
              </p:cNvSpPr>
              <p:nvPr/>
            </p:nvSpPr>
            <p:spPr bwMode="auto">
              <a:xfrm>
                <a:off x="3923" y="3203"/>
                <a:ext cx="499" cy="49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3300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kumimoji="1" lang="en-US" altLang="zh-CN" sz="6000" b="1">
                    <a:solidFill>
                      <a:srgbClr val="FF33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V</a:t>
                </a:r>
                <a:endParaRPr kumimoji="1" lang="en-US" altLang="zh-CN" sz="6000" b="1">
                  <a:solidFill>
                    <a:srgbClr val="FF33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91145" name="Line 6"/>
              <p:cNvSpPr>
                <a:spLocks noChangeShapeType="1"/>
              </p:cNvSpPr>
              <p:nvPr/>
            </p:nvSpPr>
            <p:spPr bwMode="auto">
              <a:xfrm>
                <a:off x="3560" y="3475"/>
                <a:ext cx="363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1146" name="Line 7"/>
              <p:cNvSpPr>
                <a:spLocks noChangeShapeType="1"/>
              </p:cNvSpPr>
              <p:nvPr/>
            </p:nvSpPr>
            <p:spPr bwMode="auto">
              <a:xfrm>
                <a:off x="4422" y="3475"/>
                <a:ext cx="363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91143" name="Text Box 8"/>
            <p:cNvSpPr txBox="1">
              <a:spLocks noChangeArrowheads="1"/>
            </p:cNvSpPr>
            <p:nvPr/>
          </p:nvSpPr>
          <p:spPr bwMode="auto">
            <a:xfrm>
              <a:off x="3606" y="2976"/>
              <a:ext cx="1860" cy="37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3600" b="1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电路中的符号</a:t>
              </a:r>
              <a:endParaRPr kumimoji="1" lang="zh-CN" altLang="en-US" sz="36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pic>
        <p:nvPicPr>
          <p:cNvPr id="100361" name="Picture 9" descr="13-4图片-18电压表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665288" y="1166813"/>
            <a:ext cx="5510212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62" name="Rectangle 10"/>
          <p:cNvSpPr>
            <a:spLocks noChangeArrowheads="1"/>
          </p:cNvSpPr>
          <p:nvPr/>
        </p:nvSpPr>
        <p:spPr bwMode="auto">
          <a:xfrm>
            <a:off x="7681913" y="115888"/>
            <a:ext cx="2951162" cy="8778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tIns="0" bIns="0" anchor="ctr"/>
          <a:lstStyle/>
          <a:p>
            <a:pPr algn="ctr" eaLnBrk="1" hangingPunct="1"/>
            <a:r>
              <a:rPr lang="zh-CN" altLang="en-US" sz="4000" b="1">
                <a:solidFill>
                  <a:srgbClr val="FF3300"/>
                </a:solidFill>
                <a:ea typeface="黑体" panose="02010609060101010101" pitchFamily="49" charset="-122"/>
              </a:rPr>
              <a:t>电压表</a:t>
            </a:r>
            <a:endParaRPr lang="zh-CN" altLang="en-US" sz="4000" b="1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03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03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00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2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电压表实物图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524000" y="981075"/>
            <a:ext cx="446563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6167438" y="450850"/>
            <a:ext cx="4251325" cy="20612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/>
              <a:t>1</a:t>
            </a:r>
            <a:r>
              <a:rPr lang="zh-CN" altLang="en-US" sz="3200" b="1"/>
              <a:t>、实验室中常用的电压表如图所示，它有</a:t>
            </a:r>
            <a:r>
              <a:rPr lang="en-US" altLang="zh-CN" sz="3200" b="1"/>
              <a:t>____</a:t>
            </a:r>
            <a:r>
              <a:rPr lang="zh-CN" altLang="en-US" sz="3200" b="1"/>
              <a:t>个接线柱，</a:t>
            </a:r>
            <a:r>
              <a:rPr lang="en-US" altLang="zh-CN" sz="3200" b="1"/>
              <a:t>____</a:t>
            </a:r>
            <a:r>
              <a:rPr lang="zh-CN" altLang="en-US" sz="3200" b="1"/>
              <a:t>个量程。</a:t>
            </a:r>
            <a:endParaRPr lang="zh-CN" altLang="en-US" sz="3200" b="1"/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6096000" y="2413000"/>
            <a:ext cx="4473575" cy="25533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 dirty="0"/>
              <a:t>2</a:t>
            </a:r>
            <a:r>
              <a:rPr lang="zh-CN" altLang="en-US" sz="3200" b="1" dirty="0"/>
              <a:t>、如果把标有“－”的接线柱和标有“</a:t>
            </a:r>
            <a:r>
              <a:rPr lang="en-US" altLang="zh-CN" sz="3200" b="1" dirty="0" smtClean="0"/>
              <a:t>3</a:t>
            </a:r>
            <a:r>
              <a:rPr lang="zh-CN" altLang="en-US" sz="3200" b="1" dirty="0" smtClean="0"/>
              <a:t>”</a:t>
            </a:r>
            <a:r>
              <a:rPr lang="zh-CN" altLang="en-US" sz="3200" b="1" dirty="0" smtClean="0"/>
              <a:t>的</a:t>
            </a:r>
            <a:r>
              <a:rPr lang="zh-CN" altLang="en-US" sz="3200" b="1" dirty="0"/>
              <a:t>接线柱接到电路中，表示选用</a:t>
            </a:r>
            <a:r>
              <a:rPr lang="en-US" altLang="zh-CN" sz="3200" b="1" dirty="0"/>
              <a:t>________</a:t>
            </a:r>
            <a:r>
              <a:rPr lang="zh-CN" altLang="en-US" sz="3200" b="1" dirty="0" smtClean="0"/>
              <a:t>量程；电压表</a:t>
            </a:r>
            <a:r>
              <a:rPr lang="zh-CN" altLang="en-US" sz="3200" b="1" dirty="0"/>
              <a:t>的分度值为</a:t>
            </a:r>
            <a:r>
              <a:rPr lang="en-US" altLang="zh-CN" sz="3200" b="1" dirty="0" smtClean="0"/>
              <a:t>______</a:t>
            </a:r>
            <a:r>
              <a:rPr lang="zh-CN" altLang="en-US" sz="3200" b="1" dirty="0" smtClean="0"/>
              <a:t>。</a:t>
            </a:r>
            <a:endParaRPr lang="en-US" altLang="zh-CN" sz="3200" b="1" dirty="0"/>
          </a:p>
        </p:txBody>
      </p:sp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2057400" y="5303838"/>
            <a:ext cx="8207375" cy="1568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b="1" dirty="0"/>
              <a:t>3</a:t>
            </a:r>
            <a:r>
              <a:rPr lang="zh-CN" altLang="en-US" sz="3200" b="1" dirty="0"/>
              <a:t>、如果把标有“－”的接线柱和标有“</a:t>
            </a:r>
            <a:r>
              <a:rPr lang="en-US" altLang="zh-CN" sz="3200" b="1" dirty="0"/>
              <a:t>15”</a:t>
            </a:r>
            <a:r>
              <a:rPr lang="zh-CN" altLang="en-US" sz="3200" b="1" dirty="0"/>
              <a:t>的接线柱接到电路中，表示选用</a:t>
            </a:r>
            <a:r>
              <a:rPr lang="en-US" altLang="zh-CN" sz="3200" b="1" dirty="0"/>
              <a:t>________</a:t>
            </a:r>
            <a:r>
              <a:rPr lang="zh-CN" altLang="en-US" sz="3200" b="1" dirty="0" smtClean="0"/>
              <a:t>量程；电压表</a:t>
            </a:r>
            <a:r>
              <a:rPr lang="zh-CN" altLang="en-US" sz="3200" b="1" dirty="0"/>
              <a:t>的分度值为</a:t>
            </a:r>
            <a:r>
              <a:rPr lang="en-US" altLang="zh-CN" sz="3200" b="1" dirty="0" smtClean="0"/>
              <a:t>_________</a:t>
            </a:r>
            <a:r>
              <a:rPr lang="zh-CN" altLang="en-US" sz="3200" b="1" dirty="0" smtClean="0"/>
              <a:t>。</a:t>
            </a:r>
            <a:endParaRPr lang="zh-CN" altLang="en-US" sz="3200" b="1" dirty="0"/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1558925" y="115888"/>
            <a:ext cx="2938780" cy="9220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温故知新</a:t>
            </a:r>
            <a:endParaRPr kumimoji="1" lang="zh-CN" altLang="en-US" sz="5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6527800" y="1260475"/>
            <a:ext cx="1152525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4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kumimoji="1" lang="en-US" altLang="zh-CN" sz="44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kumimoji="1" lang="en-US" altLang="zh-CN" sz="4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9337675" y="1260475"/>
            <a:ext cx="790575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4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kumimoji="1" lang="en-US" altLang="zh-CN" sz="44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kumimoji="1" lang="en-US" altLang="zh-CN" sz="4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7064375" y="3678555"/>
            <a:ext cx="2016125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44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0-3</a:t>
            </a:r>
            <a:r>
              <a:rPr kumimoji="1" lang="zh-CN" altLang="en-US" sz="44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Ｖ</a:t>
            </a:r>
            <a:r>
              <a:rPr kumimoji="1" lang="zh-CN" altLang="en-US" sz="44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kumimoji="1" lang="zh-CN" altLang="en-US" sz="4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1386" name="Text Box 10"/>
          <p:cNvSpPr txBox="1">
            <a:spLocks noChangeArrowheads="1"/>
          </p:cNvSpPr>
          <p:nvPr/>
        </p:nvSpPr>
        <p:spPr bwMode="auto">
          <a:xfrm>
            <a:off x="8923020" y="4197985"/>
            <a:ext cx="1619250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44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0.1</a:t>
            </a:r>
            <a:r>
              <a:rPr kumimoji="1" lang="zh-CN" altLang="en-US" sz="44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Ｖ</a:t>
            </a:r>
            <a:r>
              <a:rPr kumimoji="1" lang="zh-CN" altLang="en-US" sz="44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kumimoji="1" lang="zh-CN" altLang="en-US" sz="4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7848600" y="5562600"/>
            <a:ext cx="2016125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44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0-15</a:t>
            </a:r>
            <a:r>
              <a:rPr kumimoji="1" lang="zh-CN" altLang="en-US" sz="44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Ｖ</a:t>
            </a:r>
            <a:r>
              <a:rPr kumimoji="1" lang="zh-CN" altLang="en-US" sz="44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kumimoji="1" lang="zh-CN" altLang="en-US" sz="4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1388" name="Text Box 12"/>
          <p:cNvSpPr txBox="1">
            <a:spLocks noChangeArrowheads="1"/>
          </p:cNvSpPr>
          <p:nvPr/>
        </p:nvSpPr>
        <p:spPr bwMode="auto">
          <a:xfrm>
            <a:off x="6400800" y="6096000"/>
            <a:ext cx="2016125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44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0.5</a:t>
            </a:r>
            <a:r>
              <a:rPr kumimoji="1" lang="zh-CN" altLang="en-US" sz="44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Ｖ</a:t>
            </a:r>
            <a:r>
              <a:rPr kumimoji="1" lang="zh-CN" altLang="en-US" sz="44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kumimoji="1" lang="zh-CN" altLang="en-US" sz="4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1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3" grpId="0" bldLvl="0" animBg="1" autoUpdateAnimBg="0"/>
      <p:bldP spid="101384" grpId="0" bldLvl="0" animBg="1" autoUpdateAnimBg="0"/>
      <p:bldP spid="101385" grpId="0" bldLvl="0" animBg="1" autoUpdateAnimBg="0"/>
      <p:bldP spid="101386" grpId="0" bldLvl="0" animBg="1" autoUpdateAnimBg="0"/>
      <p:bldP spid="101387" grpId="0" bldLvl="0" animBg="1" autoUpdateAnimBg="0"/>
      <p:bldP spid="101388" grpId="0" bldLvl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3"/>
          <p:cNvSpPr txBox="1">
            <a:spLocks noChangeArrowheads="1"/>
          </p:cNvSpPr>
          <p:nvPr/>
        </p:nvSpPr>
        <p:spPr bwMode="auto">
          <a:xfrm>
            <a:off x="1828800" y="762000"/>
            <a:ext cx="8569325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3000" b="1" dirty="0" smtClean="0">
                <a:latin typeface="Times New Roman" panose="02020603050405020304" pitchFamily="18" charset="0"/>
                <a:ea typeface="黑体" panose="02010609060101010101" pitchFamily="49" charset="-122"/>
              </a:rPr>
              <a:t>        电源是</a:t>
            </a:r>
            <a:r>
              <a:rPr kumimoji="1" lang="zh-CN" altLang="en-US" sz="3000" b="1" u="sng" dirty="0" smtClean="0">
                <a:latin typeface="Times New Roman" panose="02020603050405020304" pitchFamily="18" charset="0"/>
                <a:ea typeface="黑体" panose="02010609060101010101" pitchFamily="49" charset="-122"/>
              </a:rPr>
              <a:t>                        </a:t>
            </a:r>
            <a:r>
              <a:rPr kumimoji="1" lang="zh-CN" altLang="en-US" sz="3000" b="1" dirty="0" smtClean="0">
                <a:latin typeface="Times New Roman" panose="02020603050405020304" pitchFamily="18" charset="0"/>
                <a:ea typeface="黑体" panose="02010609060101010101" pitchFamily="49" charset="-122"/>
              </a:rPr>
              <a:t>的装置：</a:t>
            </a:r>
            <a:r>
              <a:rPr kumimoji="1" lang="zh-CN" altLang="en-US" sz="3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从</a:t>
            </a:r>
            <a:r>
              <a:rPr kumimoji="1"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能量转化的观点来看，电源是把</a:t>
            </a:r>
            <a:r>
              <a:rPr kumimoji="1" lang="en-US" altLang="zh-CN" sz="3000" b="1" dirty="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_____________</a:t>
            </a:r>
            <a:r>
              <a:rPr kumimoji="1"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转化为</a:t>
            </a:r>
            <a:r>
              <a:rPr kumimoji="1"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______</a:t>
            </a:r>
            <a:r>
              <a:rPr kumimoji="1"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的装置。</a:t>
            </a:r>
            <a:endParaRPr kumimoji="1"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5539" name="Text Box 4"/>
          <p:cNvSpPr txBox="1">
            <a:spLocks noChangeArrowheads="1"/>
          </p:cNvSpPr>
          <p:nvPr/>
        </p:nvSpPr>
        <p:spPr bwMode="auto">
          <a:xfrm>
            <a:off x="1992313" y="3573463"/>
            <a:ext cx="7391400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kumimoji="1" lang="en-US" altLang="zh-CN" sz="3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zh-CN" altLang="en-US" sz="3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直流</a:t>
            </a:r>
            <a:r>
              <a:rPr kumimoji="1"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电源有</a:t>
            </a:r>
            <a:r>
              <a:rPr kumimoji="1" lang="zh-CN" altLang="en-US" sz="3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kumimoji="1"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两极</a:t>
            </a:r>
            <a:r>
              <a:rPr kumimoji="1" lang="zh-CN" altLang="en-US" sz="3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：正极</a:t>
            </a:r>
            <a:r>
              <a:rPr kumimoji="1"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用</a:t>
            </a:r>
            <a:r>
              <a:rPr kumimoji="1" lang="zh-CN" altLang="en-US" sz="3000" b="1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“      ”</a:t>
            </a:r>
            <a:r>
              <a:rPr kumimoji="1"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表示。负极用</a:t>
            </a:r>
            <a:r>
              <a:rPr kumimoji="1" lang="zh-CN" altLang="en-US" sz="3000" b="1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“    ”</a:t>
            </a:r>
            <a:r>
              <a:rPr kumimoji="1"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表示。</a:t>
            </a:r>
            <a:endParaRPr kumimoji="1"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5541" name="Rectangle 6"/>
          <p:cNvSpPr>
            <a:spLocks noChangeArrowheads="1"/>
          </p:cNvSpPr>
          <p:nvPr/>
        </p:nvSpPr>
        <p:spPr bwMode="auto">
          <a:xfrm>
            <a:off x="1774825" y="2387600"/>
            <a:ext cx="8393113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kumimoji="1" lang="en-US" altLang="zh-CN" sz="30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</a:t>
            </a:r>
            <a:r>
              <a:rPr kumimoji="1" lang="zh-CN" altLang="en-US" sz="3000" b="1" dirty="0" smtClean="0">
                <a:latin typeface="Times New Roman" panose="02020603050405020304" pitchFamily="18" charset="0"/>
                <a:ea typeface="黑体" panose="02010609060101010101" pitchFamily="49" charset="-122"/>
              </a:rPr>
              <a:t>常见</a:t>
            </a:r>
            <a:r>
              <a:rPr kumimoji="1" lang="zh-CN" altLang="en-US" sz="30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的电源有</a:t>
            </a:r>
            <a:r>
              <a:rPr kumimoji="1" lang="zh-CN" altLang="en-US" sz="3000" b="1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        </a:t>
            </a:r>
            <a:r>
              <a:rPr kumimoji="1" lang="zh-CN" altLang="en-US" sz="30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和</a:t>
            </a:r>
            <a:r>
              <a:rPr kumimoji="1" lang="zh-CN" altLang="en-US" sz="3000" b="1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         </a:t>
            </a:r>
            <a:r>
              <a:rPr kumimoji="1" lang="zh-CN" altLang="en-US" sz="30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。最常用的直流电源是</a:t>
            </a:r>
            <a:r>
              <a:rPr kumimoji="1" lang="zh-CN" altLang="en-US" sz="3000" b="1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        </a:t>
            </a:r>
            <a:r>
              <a:rPr kumimoji="1" lang="zh-CN" altLang="en-US" sz="30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。</a:t>
            </a:r>
            <a:endParaRPr kumimoji="1" lang="zh-CN" altLang="en-US" sz="30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65542" name="Text Box 9"/>
          <p:cNvSpPr txBox="1">
            <a:spLocks noChangeArrowheads="1"/>
          </p:cNvSpPr>
          <p:nvPr/>
        </p:nvSpPr>
        <p:spPr bwMode="auto">
          <a:xfrm>
            <a:off x="2135188" y="5076825"/>
            <a:ext cx="8228012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当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直流电源对用电器供电时，电流由电源</a:t>
            </a:r>
            <a:r>
              <a:rPr lang="zh-CN" altLang="en-US" sz="32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通过</a:t>
            </a:r>
            <a:r>
              <a:rPr lang="zh-CN" altLang="en-US" sz="32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流向</a:t>
            </a:r>
            <a:r>
              <a:rPr lang="zh-CN" altLang="en-US" sz="32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4759" name="Rectangle 7"/>
          <p:cNvSpPr>
            <a:spLocks noChangeArrowheads="1"/>
          </p:cNvSpPr>
          <p:nvPr/>
        </p:nvSpPr>
        <p:spPr bwMode="auto">
          <a:xfrm>
            <a:off x="3886200" y="685800"/>
            <a:ext cx="2519363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能持续供电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4760" name="Rectangle 8"/>
          <p:cNvSpPr>
            <a:spLocks noChangeArrowheads="1"/>
          </p:cNvSpPr>
          <p:nvPr/>
        </p:nvSpPr>
        <p:spPr bwMode="auto">
          <a:xfrm>
            <a:off x="4876800" y="2286000"/>
            <a:ext cx="201612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直流电源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4761" name="Rectangle 9"/>
          <p:cNvSpPr>
            <a:spLocks noChangeArrowheads="1"/>
          </p:cNvSpPr>
          <p:nvPr/>
        </p:nvSpPr>
        <p:spPr bwMode="auto">
          <a:xfrm>
            <a:off x="6878638" y="2276475"/>
            <a:ext cx="2097087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交流电源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4762" name="Rectangle 10"/>
          <p:cNvSpPr>
            <a:spLocks noChangeArrowheads="1"/>
          </p:cNvSpPr>
          <p:nvPr/>
        </p:nvSpPr>
        <p:spPr bwMode="auto">
          <a:xfrm>
            <a:off x="4667250" y="2781300"/>
            <a:ext cx="164465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电池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4763" name="Rectangle 11"/>
          <p:cNvSpPr>
            <a:spLocks noChangeArrowheads="1"/>
          </p:cNvSpPr>
          <p:nvPr/>
        </p:nvSpPr>
        <p:spPr bwMode="auto">
          <a:xfrm>
            <a:off x="4800600" y="3505200"/>
            <a:ext cx="99949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正负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4764" name="Rectangle 12"/>
          <p:cNvSpPr>
            <a:spLocks noChangeArrowheads="1"/>
          </p:cNvSpPr>
          <p:nvPr/>
        </p:nvSpPr>
        <p:spPr bwMode="auto">
          <a:xfrm>
            <a:off x="2782888" y="5513388"/>
            <a:ext cx="115252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正极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4765" name="Rectangle 13"/>
          <p:cNvSpPr>
            <a:spLocks noChangeArrowheads="1"/>
          </p:cNvSpPr>
          <p:nvPr/>
        </p:nvSpPr>
        <p:spPr bwMode="auto">
          <a:xfrm>
            <a:off x="4583113" y="5513388"/>
            <a:ext cx="1728787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用电器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4766" name="Rectangle 14"/>
          <p:cNvSpPr>
            <a:spLocks noChangeArrowheads="1"/>
          </p:cNvSpPr>
          <p:nvPr/>
        </p:nvSpPr>
        <p:spPr bwMode="auto">
          <a:xfrm>
            <a:off x="6743700" y="5513388"/>
            <a:ext cx="115252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负极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4767" name="Rectangle 15"/>
          <p:cNvSpPr>
            <a:spLocks noChangeArrowheads="1"/>
          </p:cNvSpPr>
          <p:nvPr/>
        </p:nvSpPr>
        <p:spPr bwMode="auto">
          <a:xfrm>
            <a:off x="8610600" y="3429000"/>
            <a:ext cx="493713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600" b="1" dirty="0">
                <a:solidFill>
                  <a:srgbClr val="FF0000"/>
                </a:solidFill>
              </a:rPr>
              <a:t>＋</a:t>
            </a:r>
            <a:endParaRPr kumimoji="1"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74768" name="Rectangle 16"/>
          <p:cNvSpPr>
            <a:spLocks noChangeArrowheads="1"/>
          </p:cNvSpPr>
          <p:nvPr/>
        </p:nvSpPr>
        <p:spPr bwMode="auto">
          <a:xfrm>
            <a:off x="4648200" y="4038600"/>
            <a:ext cx="64198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3600" b="1" dirty="0">
                <a:solidFill>
                  <a:srgbClr val="FF0000"/>
                </a:solidFill>
              </a:rPr>
              <a:t>－</a:t>
            </a:r>
            <a:endParaRPr kumimoji="1"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74769" name="Text Box 3"/>
          <p:cNvSpPr txBox="1">
            <a:spLocks noChangeArrowheads="1"/>
          </p:cNvSpPr>
          <p:nvPr/>
        </p:nvSpPr>
        <p:spPr bwMode="auto">
          <a:xfrm>
            <a:off x="5257800" y="1219200"/>
            <a:ext cx="309562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其他形式的能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4770" name="Text Box 3"/>
          <p:cNvSpPr txBox="1">
            <a:spLocks noChangeArrowheads="1"/>
          </p:cNvSpPr>
          <p:nvPr/>
        </p:nvSpPr>
        <p:spPr bwMode="auto">
          <a:xfrm>
            <a:off x="8991600" y="1219200"/>
            <a:ext cx="1223962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电能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476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7477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9" grpId="0" bldLvl="0" animBg="1"/>
      <p:bldP spid="74760" grpId="0" bldLvl="0" animBg="1"/>
      <p:bldP spid="74761" grpId="0" bldLvl="0" animBg="1"/>
      <p:bldP spid="74762" grpId="0" bldLvl="0" animBg="1"/>
      <p:bldP spid="74763" grpId="0" bldLvl="0" animBg="1"/>
      <p:bldP spid="74764" grpId="0" bldLvl="0" animBg="1"/>
      <p:bldP spid="74765" grpId="0" bldLvl="0" animBg="1"/>
      <p:bldP spid="74766" grpId="0" bldLvl="0" animBg="1"/>
      <p:bldP spid="74767" grpId="0" bldLvl="0" animBg="1"/>
      <p:bldP spid="74768" grpId="0" bldLvl="0" animBg="1"/>
      <p:bldP spid="74769" grpId="0"/>
      <p:bldP spid="7477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1631950" y="1389063"/>
            <a:ext cx="8893175" cy="47415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solidFill>
                  <a:schemeClr val="accent2"/>
                </a:solidFill>
              </a:rPr>
              <a:t>使用电压表测量电压时应注意：</a:t>
            </a:r>
            <a:endParaRPr lang="zh-CN" altLang="en-US" sz="3600" b="1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600" b="1" dirty="0">
                <a:solidFill>
                  <a:schemeClr val="accent2"/>
                </a:solidFill>
              </a:rPr>
              <a:t>1</a:t>
            </a:r>
            <a:r>
              <a:rPr lang="zh-CN" altLang="en-US" sz="3600" b="1" dirty="0">
                <a:solidFill>
                  <a:schemeClr val="accent2"/>
                </a:solidFill>
              </a:rPr>
              <a:t>、使用前应检查指针是否</a:t>
            </a:r>
            <a:r>
              <a:rPr lang="en-US" altLang="zh-CN" sz="3600" b="1" dirty="0">
                <a:solidFill>
                  <a:schemeClr val="accent2"/>
                </a:solidFill>
              </a:rPr>
              <a:t>_____</a:t>
            </a:r>
            <a:r>
              <a:rPr lang="zh-CN" altLang="en-US" sz="3600" b="1" dirty="0">
                <a:solidFill>
                  <a:schemeClr val="accent2"/>
                </a:solidFill>
              </a:rPr>
              <a:t>，如有偏差则要用螺丝刀旋转表盘上的调零螺丝，将指针调至</a:t>
            </a:r>
            <a:r>
              <a:rPr lang="en-US" altLang="zh-CN" sz="3600" b="1" dirty="0">
                <a:solidFill>
                  <a:schemeClr val="accent2"/>
                </a:solidFill>
              </a:rPr>
              <a:t>______</a:t>
            </a:r>
            <a:r>
              <a:rPr lang="zh-CN" altLang="en-US" sz="3600" b="1" dirty="0">
                <a:solidFill>
                  <a:schemeClr val="accent2"/>
                </a:solidFill>
              </a:rPr>
              <a:t>。</a:t>
            </a:r>
            <a:endParaRPr lang="zh-CN" altLang="en-US" sz="3600" b="1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600" b="1" dirty="0">
                <a:solidFill>
                  <a:schemeClr val="accent2"/>
                </a:solidFill>
              </a:rPr>
              <a:t>2</a:t>
            </a:r>
            <a:r>
              <a:rPr lang="zh-CN" altLang="en-US" sz="3600" b="1" dirty="0">
                <a:solidFill>
                  <a:schemeClr val="accent2"/>
                </a:solidFill>
              </a:rPr>
              <a:t>、必须把电压表</a:t>
            </a:r>
            <a:r>
              <a:rPr lang="en-US" altLang="zh-CN" sz="3600" b="1" dirty="0">
                <a:solidFill>
                  <a:schemeClr val="accent2"/>
                </a:solidFill>
              </a:rPr>
              <a:t>_____</a:t>
            </a:r>
            <a:r>
              <a:rPr lang="zh-CN" altLang="en-US" sz="3600" b="1" dirty="0">
                <a:solidFill>
                  <a:schemeClr val="accent2"/>
                </a:solidFill>
              </a:rPr>
              <a:t>待测电路的</a:t>
            </a:r>
            <a:r>
              <a:rPr lang="zh-CN" altLang="en-US" sz="3600" b="1" dirty="0" smtClean="0">
                <a:solidFill>
                  <a:schemeClr val="accent2"/>
                </a:solidFill>
              </a:rPr>
              <a:t>两端。</a:t>
            </a:r>
            <a:endParaRPr lang="zh-CN" altLang="en-US" sz="3600" b="1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600" b="1" dirty="0">
                <a:solidFill>
                  <a:schemeClr val="accent2"/>
                </a:solidFill>
              </a:rPr>
              <a:t>3</a:t>
            </a:r>
            <a:r>
              <a:rPr lang="zh-CN" altLang="en-US" sz="3600" b="1" dirty="0">
                <a:solidFill>
                  <a:schemeClr val="accent2"/>
                </a:solidFill>
              </a:rPr>
              <a:t>、使电流从标有“</a:t>
            </a:r>
            <a:r>
              <a:rPr lang="en-US" altLang="zh-CN" sz="3600" b="1" dirty="0">
                <a:solidFill>
                  <a:schemeClr val="accent2"/>
                </a:solidFill>
              </a:rPr>
              <a:t>3”</a:t>
            </a:r>
            <a:r>
              <a:rPr lang="zh-CN" altLang="en-US" sz="3600" b="1" dirty="0">
                <a:solidFill>
                  <a:schemeClr val="accent2"/>
                </a:solidFill>
              </a:rPr>
              <a:t>或“</a:t>
            </a:r>
            <a:r>
              <a:rPr lang="en-US" altLang="zh-CN" sz="3600" b="1" dirty="0">
                <a:solidFill>
                  <a:schemeClr val="accent2"/>
                </a:solidFill>
              </a:rPr>
              <a:t>15”</a:t>
            </a:r>
            <a:r>
              <a:rPr lang="zh-CN" altLang="en-US" sz="3600" b="1" dirty="0">
                <a:solidFill>
                  <a:schemeClr val="accent2"/>
                </a:solidFill>
              </a:rPr>
              <a:t>的接线柱</a:t>
            </a:r>
            <a:r>
              <a:rPr lang="en-US" altLang="zh-CN" sz="3600" b="1" dirty="0">
                <a:solidFill>
                  <a:schemeClr val="accent2"/>
                </a:solidFill>
              </a:rPr>
              <a:t>____</a:t>
            </a:r>
            <a:r>
              <a:rPr lang="zh-CN" altLang="en-US" sz="3600" b="1" dirty="0">
                <a:solidFill>
                  <a:schemeClr val="accent2"/>
                </a:solidFill>
              </a:rPr>
              <a:t>、从标有“－”的接线柱</a:t>
            </a:r>
            <a:r>
              <a:rPr lang="en-US" altLang="zh-CN" sz="3600" b="1" dirty="0" smtClean="0">
                <a:solidFill>
                  <a:schemeClr val="accent2"/>
                </a:solidFill>
              </a:rPr>
              <a:t>______</a:t>
            </a:r>
            <a:r>
              <a:rPr lang="zh-CN" altLang="en-US" sz="3600" b="1" dirty="0" smtClean="0">
                <a:solidFill>
                  <a:schemeClr val="accent2"/>
                </a:solidFill>
              </a:rPr>
              <a:t>。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1558925" y="115888"/>
            <a:ext cx="2938780" cy="9220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温故知新</a:t>
            </a:r>
            <a:endParaRPr kumimoji="1" lang="zh-CN" altLang="en-US" sz="5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5232400" y="4083050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并联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2405" name="Rectangle 5"/>
          <p:cNvSpPr>
            <a:spLocks noChangeArrowheads="1"/>
          </p:cNvSpPr>
          <p:nvPr/>
        </p:nvSpPr>
        <p:spPr bwMode="auto">
          <a:xfrm>
            <a:off x="1524000" y="5334000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流入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7759065" y="5334000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流出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7032625" y="2139950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指零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2408" name="Rectangle 8"/>
          <p:cNvSpPr>
            <a:spLocks noChangeArrowheads="1"/>
          </p:cNvSpPr>
          <p:nvPr/>
        </p:nvSpPr>
        <p:spPr bwMode="auto">
          <a:xfrm>
            <a:off x="4053840" y="3312795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零位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0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40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240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240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240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 bldLvl="0" animBg="1"/>
      <p:bldP spid="102405" grpId="0" bldLvl="0" animBg="1"/>
      <p:bldP spid="102406" grpId="0" bldLvl="0" animBg="1"/>
      <p:bldP spid="102407" grpId="0" bldLvl="0" animBg="1"/>
      <p:bldP spid="102408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1524000" y="1255713"/>
            <a:ext cx="9467850" cy="40767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chemeClr val="accent2"/>
                </a:solidFill>
              </a:rPr>
              <a:t>使用电压表测量电压时应注意：</a:t>
            </a:r>
            <a:endParaRPr lang="zh-CN" altLang="en-US" sz="3600" b="1">
              <a:solidFill>
                <a:schemeClr val="accent2"/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chemeClr val="accent2"/>
                </a:solidFill>
              </a:rPr>
              <a:t>4</a:t>
            </a:r>
            <a:r>
              <a:rPr lang="zh-CN" altLang="en-US" sz="3600" b="1">
                <a:solidFill>
                  <a:schemeClr val="accent2"/>
                </a:solidFill>
              </a:rPr>
              <a:t>、被测电压的大小不能超过电压表的量程。一般先试用</a:t>
            </a:r>
            <a:r>
              <a:rPr lang="en-US" altLang="zh-CN" sz="3600" b="1">
                <a:solidFill>
                  <a:schemeClr val="accent2"/>
                </a:solidFill>
              </a:rPr>
              <a:t>______</a:t>
            </a:r>
            <a:r>
              <a:rPr lang="zh-CN" altLang="en-US" sz="3600" b="1">
                <a:solidFill>
                  <a:schemeClr val="accent2"/>
                </a:solidFill>
              </a:rPr>
              <a:t>，如示数在小量程范围内，再改用</a:t>
            </a:r>
            <a:r>
              <a:rPr lang="en-US" altLang="zh-CN" sz="3600" b="1">
                <a:solidFill>
                  <a:schemeClr val="accent2"/>
                </a:solidFill>
              </a:rPr>
              <a:t>______</a:t>
            </a:r>
            <a:r>
              <a:rPr lang="zh-CN" altLang="en-US" sz="3600" b="1">
                <a:solidFill>
                  <a:schemeClr val="accent2"/>
                </a:solidFill>
              </a:rPr>
              <a:t>，这样读数更为</a:t>
            </a:r>
            <a:r>
              <a:rPr lang="en-US" altLang="zh-CN" sz="3600" b="1">
                <a:solidFill>
                  <a:schemeClr val="accent2"/>
                </a:solidFill>
              </a:rPr>
              <a:t>______</a:t>
            </a:r>
            <a:r>
              <a:rPr lang="zh-CN" altLang="en-US" sz="3600" b="1">
                <a:solidFill>
                  <a:schemeClr val="accent2"/>
                </a:solidFill>
              </a:rPr>
              <a:t>。</a:t>
            </a:r>
            <a:endParaRPr lang="zh-CN" altLang="en-US" sz="3600" b="1">
              <a:solidFill>
                <a:schemeClr val="accent2"/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chemeClr val="accent2"/>
                </a:solidFill>
              </a:rPr>
              <a:t>5</a:t>
            </a:r>
            <a:r>
              <a:rPr lang="zh-CN" altLang="en-US" sz="3600" b="1">
                <a:solidFill>
                  <a:schemeClr val="accent2"/>
                </a:solidFill>
              </a:rPr>
              <a:t>、</a:t>
            </a:r>
            <a:r>
              <a:rPr lang="en-US" altLang="zh-CN" sz="3600" b="1">
                <a:solidFill>
                  <a:schemeClr val="accent2"/>
                </a:solidFill>
              </a:rPr>
              <a:t>_______</a:t>
            </a:r>
            <a:r>
              <a:rPr lang="zh-CN" altLang="en-US" sz="3600" b="1">
                <a:solidFill>
                  <a:schemeClr val="accent2"/>
                </a:solidFill>
              </a:rPr>
              <a:t>把电压表直接连接到电源的两极，其实质是测量</a:t>
            </a:r>
            <a:r>
              <a:rPr lang="en-US" altLang="zh-CN" sz="3600" b="1">
                <a:solidFill>
                  <a:schemeClr val="accent2"/>
                </a:solidFill>
              </a:rPr>
              <a:t>______</a:t>
            </a:r>
            <a:r>
              <a:rPr lang="zh-CN" altLang="en-US" sz="3600" b="1">
                <a:solidFill>
                  <a:schemeClr val="accent2"/>
                </a:solidFill>
              </a:rPr>
              <a:t>的电压。</a:t>
            </a:r>
            <a:endParaRPr lang="zh-CN" altLang="en-US" sz="3600" b="1">
              <a:solidFill>
                <a:schemeClr val="accent2"/>
              </a:solidFill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1558925" y="115888"/>
            <a:ext cx="2938780" cy="9220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温故知新</a:t>
            </a:r>
            <a:endParaRPr kumimoji="1" lang="zh-CN" altLang="en-US" sz="5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3935413" y="2636838"/>
            <a:ext cx="156019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大量程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3429" name="Rectangle 5"/>
          <p:cNvSpPr>
            <a:spLocks noChangeArrowheads="1"/>
          </p:cNvSpPr>
          <p:nvPr/>
        </p:nvSpPr>
        <p:spPr bwMode="auto">
          <a:xfrm>
            <a:off x="2819400" y="3200400"/>
            <a:ext cx="156019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小量程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7848600" y="3200400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准确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3431" name="Rectangle 7"/>
          <p:cNvSpPr>
            <a:spLocks noChangeArrowheads="1"/>
          </p:cNvSpPr>
          <p:nvPr/>
        </p:nvSpPr>
        <p:spPr bwMode="auto">
          <a:xfrm>
            <a:off x="4648200" y="4572000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电源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3432" name="Rectangle 8"/>
          <p:cNvSpPr>
            <a:spLocks noChangeArrowheads="1"/>
          </p:cNvSpPr>
          <p:nvPr/>
        </p:nvSpPr>
        <p:spPr bwMode="auto">
          <a:xfrm>
            <a:off x="2711450" y="3933825"/>
            <a:ext cx="110109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允许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342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342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343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343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343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bldLvl="0" animBg="1"/>
      <p:bldP spid="103429" grpId="0" bldLvl="0" animBg="1"/>
      <p:bldP spid="103430" grpId="0" bldLvl="0" animBg="1"/>
      <p:bldP spid="103431" grpId="0" bldLvl="0" animBg="1"/>
      <p:bldP spid="103432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450" name="Group 2"/>
          <p:cNvGraphicFramePr>
            <a:graphicFrameLocks noGrp="1"/>
          </p:cNvGraphicFramePr>
          <p:nvPr>
            <p:ph/>
          </p:nvPr>
        </p:nvGraphicFramePr>
        <p:xfrm>
          <a:off x="1558925" y="1052513"/>
          <a:ext cx="8964295" cy="5471795"/>
        </p:xfrm>
        <a:graphic>
          <a:graphicData uri="http://schemas.openxmlformats.org/drawingml/2006/table">
            <a:tbl>
              <a:tblPr/>
              <a:tblGrid>
                <a:gridCol w="1012825"/>
                <a:gridCol w="4316095"/>
                <a:gridCol w="645795"/>
                <a:gridCol w="2989580"/>
              </a:tblGrid>
              <a:tr h="10033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6703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73215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00520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27952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1736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1939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26511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1083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6703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73215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00520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27952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1736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1939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26511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1083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电流表</a:t>
                      </a:r>
                      <a:endParaRPr kumimoji="1" lang="zh-CN" altLang="en-US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6703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73215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00520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27952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1736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1939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26511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1083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电压表</a:t>
                      </a:r>
                      <a:endParaRPr kumimoji="0" lang="zh-CN" altLang="en-US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834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6703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73215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00520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27952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1736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1939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26511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1083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相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同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点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6703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73215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00520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27952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1736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1939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26511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1083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、使用前都要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______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、电流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____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进，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____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出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、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______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后选择适当的量程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251015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6703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73215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00520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27952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1736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1939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26511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1083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不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同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点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6703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73215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00520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27952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1736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1939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26511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1083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、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______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、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_____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接在电源两极上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、电路中符号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36703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73215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00520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127952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17367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1939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26511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10832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、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______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、</a:t>
                      </a: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__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接在电源两极上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、电路中符号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95252" name="Text Box 20"/>
          <p:cNvSpPr txBox="1">
            <a:spLocks noChangeArrowheads="1"/>
          </p:cNvSpPr>
          <p:nvPr/>
        </p:nvSpPr>
        <p:spPr bwMode="auto">
          <a:xfrm>
            <a:off x="1703388" y="260350"/>
            <a:ext cx="806450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4000" b="1">
                <a:solidFill>
                  <a:schemeClr val="folHlink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电流表与电压表使用注意点的比较</a:t>
            </a:r>
            <a:endParaRPr kumimoji="1" lang="zh-CN" altLang="en-US" sz="4000" b="1">
              <a:solidFill>
                <a:schemeClr val="folHlink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104469" name="Group 21"/>
          <p:cNvGrpSpPr/>
          <p:nvPr/>
        </p:nvGrpSpPr>
        <p:grpSpPr bwMode="auto">
          <a:xfrm>
            <a:off x="9696450" y="5805488"/>
            <a:ext cx="576263" cy="584199"/>
            <a:chOff x="340" y="391"/>
            <a:chExt cx="363" cy="368"/>
          </a:xfrm>
        </p:grpSpPr>
        <p:sp>
          <p:nvSpPr>
            <p:cNvPr id="95265" name="Oval 22"/>
            <p:cNvSpPr>
              <a:spLocks noChangeArrowheads="1"/>
            </p:cNvSpPr>
            <p:nvPr/>
          </p:nvSpPr>
          <p:spPr bwMode="auto">
            <a:xfrm>
              <a:off x="340" y="391"/>
              <a:ext cx="363" cy="336"/>
            </a:xfrm>
            <a:prstGeom prst="ellipse">
              <a:avLst/>
            </a:prstGeom>
            <a:solidFill>
              <a:srgbClr val="FFFFCC"/>
            </a:solidFill>
            <a:ln w="3810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95266" name="Text Box 23"/>
            <p:cNvSpPr txBox="1">
              <a:spLocks noChangeArrowheads="1"/>
            </p:cNvSpPr>
            <p:nvPr/>
          </p:nvSpPr>
          <p:spPr bwMode="auto">
            <a:xfrm>
              <a:off x="385" y="391"/>
              <a:ext cx="312" cy="36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kumimoji="1"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V</a:t>
              </a:r>
              <a:endParaRPr kumimoji="1" lang="en-US" altLang="zh-CN" sz="32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04472" name="Group 24"/>
          <p:cNvGrpSpPr/>
          <p:nvPr/>
        </p:nvGrpSpPr>
        <p:grpSpPr bwMode="auto">
          <a:xfrm>
            <a:off x="5880100" y="5876925"/>
            <a:ext cx="533400" cy="584201"/>
            <a:chOff x="888" y="2299"/>
            <a:chExt cx="336" cy="368"/>
          </a:xfrm>
        </p:grpSpPr>
        <p:sp>
          <p:nvSpPr>
            <p:cNvPr id="95263" name="Oval 25"/>
            <p:cNvSpPr>
              <a:spLocks noChangeArrowheads="1"/>
            </p:cNvSpPr>
            <p:nvPr/>
          </p:nvSpPr>
          <p:spPr bwMode="auto">
            <a:xfrm>
              <a:off x="888" y="2328"/>
              <a:ext cx="336" cy="336"/>
            </a:xfrm>
            <a:prstGeom prst="ellipse">
              <a:avLst/>
            </a:prstGeom>
            <a:solidFill>
              <a:srgbClr val="FFFFCC"/>
            </a:solidFill>
            <a:ln w="38100">
              <a:solidFill>
                <a:srgbClr val="0000FF"/>
              </a:solidFill>
              <a:rou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95264" name="Text Box 26"/>
            <p:cNvSpPr txBox="1">
              <a:spLocks noChangeArrowheads="1"/>
            </p:cNvSpPr>
            <p:nvPr/>
          </p:nvSpPr>
          <p:spPr bwMode="auto">
            <a:xfrm>
              <a:off x="892" y="2299"/>
              <a:ext cx="300" cy="36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kumimoji="1" lang="en-US" altLang="zh-CN" sz="32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A</a:t>
              </a:r>
              <a:endParaRPr kumimoji="1" lang="en-US" altLang="zh-CN" sz="3200" b="1">
                <a:solidFill>
                  <a:srgbClr val="0000FF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04475" name="Rectangle 27"/>
          <p:cNvSpPr>
            <a:spLocks noChangeArrowheads="1"/>
          </p:cNvSpPr>
          <p:nvPr/>
        </p:nvSpPr>
        <p:spPr bwMode="auto">
          <a:xfrm>
            <a:off x="5519738" y="2205038"/>
            <a:ext cx="89789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校零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4476" name="Rectangle 28"/>
          <p:cNvSpPr>
            <a:spLocks noChangeArrowheads="1"/>
          </p:cNvSpPr>
          <p:nvPr/>
        </p:nvSpPr>
        <p:spPr bwMode="auto">
          <a:xfrm>
            <a:off x="4079875" y="2781300"/>
            <a:ext cx="107569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＋”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4477" name="Rectangle 29"/>
          <p:cNvSpPr>
            <a:spLocks noChangeArrowheads="1"/>
          </p:cNvSpPr>
          <p:nvPr/>
        </p:nvSpPr>
        <p:spPr bwMode="auto">
          <a:xfrm>
            <a:off x="5591175" y="2781300"/>
            <a:ext cx="116459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“ </a:t>
            </a:r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－”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4478" name="Rectangle 30"/>
          <p:cNvSpPr>
            <a:spLocks noChangeArrowheads="1"/>
          </p:cNvSpPr>
          <p:nvPr/>
        </p:nvSpPr>
        <p:spPr bwMode="auto">
          <a:xfrm>
            <a:off x="3432175" y="3213100"/>
            <a:ext cx="89789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试触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4479" name="Rectangle 31"/>
          <p:cNvSpPr>
            <a:spLocks noChangeArrowheads="1"/>
          </p:cNvSpPr>
          <p:nvPr/>
        </p:nvSpPr>
        <p:spPr bwMode="auto">
          <a:xfrm>
            <a:off x="3328988" y="4149725"/>
            <a:ext cx="89789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串联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4480" name="Rectangle 32"/>
          <p:cNvSpPr>
            <a:spLocks noChangeArrowheads="1"/>
          </p:cNvSpPr>
          <p:nvPr/>
        </p:nvSpPr>
        <p:spPr bwMode="auto">
          <a:xfrm>
            <a:off x="7577138" y="4111625"/>
            <a:ext cx="89789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并联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4481" name="Rectangle 33"/>
          <p:cNvSpPr>
            <a:spLocks noChangeArrowheads="1"/>
          </p:cNvSpPr>
          <p:nvPr/>
        </p:nvSpPr>
        <p:spPr bwMode="auto">
          <a:xfrm>
            <a:off x="3255963" y="4781550"/>
            <a:ext cx="89789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不可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4482" name="Rectangle 34"/>
          <p:cNvSpPr>
            <a:spLocks noChangeArrowheads="1"/>
          </p:cNvSpPr>
          <p:nvPr/>
        </p:nvSpPr>
        <p:spPr bwMode="auto">
          <a:xfrm>
            <a:off x="7570788" y="4781550"/>
            <a:ext cx="540385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可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447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447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447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447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0447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0448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0448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0448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10447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10446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75" grpId="0" bldLvl="0" animBg="1"/>
      <p:bldP spid="104476" grpId="0" bldLvl="0" animBg="1"/>
      <p:bldP spid="104477" grpId="0" bldLvl="0" animBg="1"/>
      <p:bldP spid="104478" grpId="0" bldLvl="0" animBg="1"/>
      <p:bldP spid="104479" grpId="0" bldLvl="0" animBg="1"/>
      <p:bldP spid="104480" grpId="0" bldLvl="0" animBg="1"/>
      <p:bldP spid="104481" grpId="0" bldLvl="0" animBg="1"/>
      <p:bldP spid="104482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2286000" y="1676400"/>
            <a:ext cx="7772400" cy="1871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eaLnBrk="1" hangingPunct="1">
              <a:lnSpc>
                <a:spcPct val="150000"/>
              </a:lnSpc>
            </a:pPr>
            <a:r>
              <a:rPr lang="zh-CN" altLang="en-US" sz="4400" b="1" dirty="0">
                <a:ea typeface="黑体" panose="02010609060101010101" pitchFamily="49" charset="-122"/>
              </a:rPr>
              <a:t>串联电池组的电压是各个电池的电压之</a:t>
            </a:r>
            <a:r>
              <a:rPr lang="zh-CN" altLang="en-US" sz="4400" b="1" dirty="0" smtClean="0">
                <a:ea typeface="黑体" panose="02010609060101010101" pitchFamily="49" charset="-122"/>
              </a:rPr>
              <a:t>和。</a:t>
            </a:r>
            <a:endParaRPr lang="zh-CN" altLang="en-US" sz="4400" b="1" dirty="0">
              <a:ea typeface="黑体" panose="02010609060101010101" pitchFamily="49" charset="-122"/>
              <a:hlinkClick r:id="rId1" action="ppaction://hlinkfil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547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1524000" y="260350"/>
            <a:ext cx="77724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algn="ctr" eaLnBrk="1" hangingPunct="1"/>
            <a:r>
              <a:rPr lang="en-US" altLang="zh-CN" sz="4400" b="1">
                <a:ea typeface="黑体" panose="02010609060101010101" pitchFamily="49" charset="-122"/>
              </a:rPr>
              <a:t>2</a:t>
            </a:r>
            <a:r>
              <a:rPr lang="zh-CN" altLang="en-US" sz="4400" b="1">
                <a:ea typeface="黑体" panose="02010609060101010101" pitchFamily="49" charset="-122"/>
              </a:rPr>
              <a:t>、探究串联电路的电压</a:t>
            </a:r>
            <a:endParaRPr lang="zh-CN" altLang="en-US" sz="4400" b="1">
              <a:ea typeface="黑体" panose="02010609060101010101" pitchFamily="49" charset="-122"/>
              <a:hlinkClick r:id="rId1" action="ppaction://hlinkfile"/>
            </a:endParaRP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1703388" y="4292600"/>
            <a:ext cx="5689600" cy="17287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eaLnBrk="1" hangingPunct="1"/>
            <a:r>
              <a:rPr lang="zh-CN" altLang="en-US" sz="4400" b="1">
                <a:solidFill>
                  <a:schemeClr val="accent2"/>
                </a:solidFill>
                <a:ea typeface="黑体" panose="02010609060101010101" pitchFamily="49" charset="-122"/>
              </a:rPr>
              <a:t>结论：</a:t>
            </a:r>
            <a:r>
              <a:rPr lang="zh-CN" altLang="en-US" sz="4400" b="1">
                <a:solidFill>
                  <a:srgbClr val="FF3399"/>
                </a:solidFill>
                <a:ea typeface="楷体_GB2312" panose="02010609030101010101" pitchFamily="49" charset="-122"/>
              </a:rPr>
              <a:t>串联电路两端的总电压等于各部分电路两端的电压之和</a:t>
            </a:r>
            <a:endParaRPr lang="zh-CN" altLang="en-US" sz="4400" b="1">
              <a:solidFill>
                <a:srgbClr val="FF3399"/>
              </a:solidFill>
              <a:ea typeface="楷体_GB2312" panose="02010609030101010101" pitchFamily="49" charset="-122"/>
              <a:hlinkClick r:id="rId1" action="ppaction://hlinkfile"/>
            </a:endParaRPr>
          </a:p>
        </p:txBody>
      </p:sp>
      <p:grpSp>
        <p:nvGrpSpPr>
          <p:cNvPr id="106500" name="Group 4"/>
          <p:cNvGrpSpPr/>
          <p:nvPr/>
        </p:nvGrpSpPr>
        <p:grpSpPr bwMode="auto">
          <a:xfrm>
            <a:off x="2855913" y="1412875"/>
            <a:ext cx="3025775" cy="2278063"/>
            <a:chOff x="703" y="845"/>
            <a:chExt cx="1906" cy="1435"/>
          </a:xfrm>
        </p:grpSpPr>
        <p:pic>
          <p:nvPicPr>
            <p:cNvPr id="97290" name="Picture 5" descr="13－图片-74 串联电路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03" y="845"/>
              <a:ext cx="1906" cy="1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7291" name="Text Box 6"/>
            <p:cNvSpPr txBox="1">
              <a:spLocks noChangeArrowheads="1"/>
            </p:cNvSpPr>
            <p:nvPr/>
          </p:nvSpPr>
          <p:spPr bwMode="auto">
            <a:xfrm>
              <a:off x="2018" y="1616"/>
              <a:ext cx="363" cy="29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L</a:t>
              </a:r>
              <a:r>
                <a:rPr kumimoji="1" lang="en-US" altLang="zh-CN" sz="2400" b="1" baseline="-25000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1</a:t>
              </a:r>
              <a:endParaRPr kumimoji="1" lang="en-US" altLang="zh-CN" sz="2400" b="1" baseline="-2500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97292" name="Text Box 7"/>
            <p:cNvSpPr txBox="1">
              <a:spLocks noChangeArrowheads="1"/>
            </p:cNvSpPr>
            <p:nvPr/>
          </p:nvSpPr>
          <p:spPr bwMode="auto">
            <a:xfrm>
              <a:off x="1111" y="1570"/>
              <a:ext cx="363" cy="29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L</a:t>
              </a:r>
              <a:r>
                <a:rPr kumimoji="1" lang="en-US" altLang="zh-CN" sz="2400" b="1" baseline="-25000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  <a:endParaRPr kumimoji="1" lang="en-US" altLang="zh-CN" sz="2400" b="1" baseline="-2500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106504" name="Group 8"/>
          <p:cNvGrpSpPr/>
          <p:nvPr/>
        </p:nvGrpSpPr>
        <p:grpSpPr bwMode="auto">
          <a:xfrm>
            <a:off x="6888163" y="1341438"/>
            <a:ext cx="2808287" cy="2308225"/>
            <a:chOff x="2426" y="890"/>
            <a:chExt cx="1769" cy="1454"/>
          </a:xfrm>
        </p:grpSpPr>
        <p:pic>
          <p:nvPicPr>
            <p:cNvPr id="97287" name="Picture 9" descr="13－图片-73 串联电路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26" y="890"/>
              <a:ext cx="1769" cy="1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7288" name="Text Box 10"/>
            <p:cNvSpPr txBox="1">
              <a:spLocks noChangeArrowheads="1"/>
            </p:cNvSpPr>
            <p:nvPr/>
          </p:nvSpPr>
          <p:spPr bwMode="auto">
            <a:xfrm>
              <a:off x="3288" y="1343"/>
              <a:ext cx="363" cy="29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L</a:t>
              </a:r>
              <a:r>
                <a:rPr kumimoji="1" lang="en-US" altLang="zh-CN" sz="2400" b="1" baseline="-25000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1</a:t>
              </a:r>
              <a:endParaRPr kumimoji="1" lang="en-US" altLang="zh-CN" sz="2400" b="1" baseline="-2500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97289" name="Text Box 11"/>
            <p:cNvSpPr txBox="1">
              <a:spLocks noChangeArrowheads="1"/>
            </p:cNvSpPr>
            <p:nvPr/>
          </p:nvSpPr>
          <p:spPr bwMode="auto">
            <a:xfrm>
              <a:off x="2698" y="1343"/>
              <a:ext cx="454" cy="29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L</a:t>
              </a:r>
              <a:r>
                <a:rPr kumimoji="1" lang="en-US" altLang="zh-CN" sz="2400" b="1" baseline="-25000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  <a:endParaRPr kumimoji="1" lang="en-US" altLang="zh-CN" sz="2400" b="1" baseline="-2500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pic>
        <p:nvPicPr>
          <p:cNvPr id="106508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75500" y="3644900"/>
            <a:ext cx="3492500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0649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6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1703388" y="333375"/>
            <a:ext cx="77724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eaLnBrk="1" hangingPunct="1"/>
            <a:r>
              <a:rPr lang="en-US" altLang="zh-CN" sz="4400" b="1">
                <a:ea typeface="黑体" panose="02010609060101010101" pitchFamily="49" charset="-122"/>
              </a:rPr>
              <a:t>3</a:t>
            </a:r>
            <a:r>
              <a:rPr lang="zh-CN" altLang="en-US" sz="4400" b="1">
                <a:ea typeface="黑体" panose="02010609060101010101" pitchFamily="49" charset="-122"/>
              </a:rPr>
              <a:t>、探究并联电路的电压</a:t>
            </a:r>
            <a:endParaRPr lang="zh-CN" altLang="en-US" sz="4400" b="1">
              <a:ea typeface="黑体" panose="02010609060101010101" pitchFamily="49" charset="-122"/>
              <a:hlinkClick r:id="rId1" action="ppaction://hlinkfile"/>
            </a:endParaRPr>
          </a:p>
        </p:txBody>
      </p:sp>
      <p:sp>
        <p:nvSpPr>
          <p:cNvPr id="107523" name="Text Box 3"/>
          <p:cNvSpPr txBox="1">
            <a:spLocks noChangeArrowheads="1"/>
          </p:cNvSpPr>
          <p:nvPr/>
        </p:nvSpPr>
        <p:spPr bwMode="auto">
          <a:xfrm>
            <a:off x="1992313" y="3860800"/>
            <a:ext cx="4249737" cy="27997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kumimoji="1" lang="zh-CN" altLang="en-US" sz="4400" b="1" dirty="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结论：</a:t>
            </a:r>
            <a:r>
              <a:rPr kumimoji="1" lang="zh-CN" altLang="en-US" sz="4400" b="1" dirty="0">
                <a:solidFill>
                  <a:srgbClr val="FF3399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并联电路两端的总电压跟各支路两端的电压都</a:t>
            </a:r>
            <a:r>
              <a:rPr kumimoji="1" lang="zh-CN" altLang="en-US" sz="4400" b="1" dirty="0" smtClean="0">
                <a:solidFill>
                  <a:srgbClr val="FF3399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相等。</a:t>
            </a:r>
            <a:endParaRPr kumimoji="1" lang="zh-CN" altLang="en-US" sz="4400" b="1" dirty="0">
              <a:solidFill>
                <a:srgbClr val="FF3399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4800600" y="6021388"/>
            <a:ext cx="2160588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U=U</a:t>
            </a:r>
            <a:r>
              <a:rPr kumimoji="1" lang="en-US" altLang="zh-CN" sz="3200" b="1" baseline="-2500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kumimoji="1" lang="en-US" altLang="zh-CN" sz="32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=U</a:t>
            </a:r>
            <a:r>
              <a:rPr kumimoji="1" lang="en-US" altLang="zh-CN" sz="3200" b="1" baseline="-2500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endParaRPr kumimoji="1" lang="en-US" altLang="zh-CN" sz="3200" b="1" baseline="-25000">
              <a:solidFill>
                <a:schemeClr val="accent2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107525" name="Group 5"/>
          <p:cNvGrpSpPr/>
          <p:nvPr/>
        </p:nvGrpSpPr>
        <p:grpSpPr bwMode="auto">
          <a:xfrm>
            <a:off x="2495550" y="1484313"/>
            <a:ext cx="2952750" cy="2620962"/>
            <a:chOff x="612" y="935"/>
            <a:chExt cx="1860" cy="1651"/>
          </a:xfrm>
        </p:grpSpPr>
        <p:pic>
          <p:nvPicPr>
            <p:cNvPr id="98313" name="Picture 6" descr="13－图片-36 并联电路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2" y="935"/>
              <a:ext cx="1860" cy="1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8314" name="Rectangle 7"/>
            <p:cNvSpPr>
              <a:spLocks noChangeArrowheads="1"/>
            </p:cNvSpPr>
            <p:nvPr/>
          </p:nvSpPr>
          <p:spPr bwMode="auto">
            <a:xfrm>
              <a:off x="1338" y="1298"/>
              <a:ext cx="306" cy="29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kumimoji="1" lang="en-US" altLang="zh-CN" sz="2400" b="1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L</a:t>
              </a:r>
              <a:r>
                <a:rPr kumimoji="1" lang="en-US" altLang="zh-CN" sz="2400" b="1" baseline="-25000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1</a:t>
              </a:r>
              <a:endParaRPr kumimoji="1" lang="en-US" altLang="zh-CN" sz="2400" b="1" baseline="-2500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98315" name="Rectangle 8"/>
            <p:cNvSpPr>
              <a:spLocks noChangeArrowheads="1"/>
            </p:cNvSpPr>
            <p:nvPr/>
          </p:nvSpPr>
          <p:spPr bwMode="auto">
            <a:xfrm>
              <a:off x="1383" y="2296"/>
              <a:ext cx="306" cy="29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kumimoji="1" lang="en-US" altLang="zh-CN" sz="2400" b="1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L</a:t>
              </a:r>
              <a:r>
                <a:rPr kumimoji="1" lang="en-US" altLang="zh-CN" sz="2400" b="1" baseline="-25000">
                  <a:solidFill>
                    <a:schemeClr val="accent2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  <a:endParaRPr kumimoji="1" lang="en-US" altLang="zh-CN" sz="2400" b="1" baseline="-2500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pic>
        <p:nvPicPr>
          <p:cNvPr id="107529" name="Picture 9" descr="13－图片-36 并联电路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484313"/>
            <a:ext cx="30956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30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3700" y="4005263"/>
            <a:ext cx="291465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12" name="AutoShape 11">
            <a:hlinkClick r:id="rId5" action="ppaction://program" highlightClick="1"/>
          </p:cNvPr>
          <p:cNvSpPr>
            <a:spLocks noChangeArrowheads="1"/>
          </p:cNvSpPr>
          <p:nvPr/>
        </p:nvSpPr>
        <p:spPr bwMode="auto">
          <a:xfrm>
            <a:off x="9120188" y="692150"/>
            <a:ext cx="1223962" cy="431800"/>
          </a:xfrm>
          <a:prstGeom prst="actionButtonMovie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eaLnBrk="1" hangingPunct="1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7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7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75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7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752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bldLvl="0" animBg="1"/>
      <p:bldP spid="107524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 Box 2"/>
          <p:cNvSpPr txBox="1">
            <a:spLocks noChangeArrowheads="1"/>
          </p:cNvSpPr>
          <p:nvPr/>
        </p:nvSpPr>
        <p:spPr bwMode="auto">
          <a:xfrm>
            <a:off x="1774825" y="881063"/>
            <a:ext cx="8229600" cy="49644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just" eaLnBrk="1" hangingPunct="1">
              <a:spcBef>
                <a:spcPct val="20000"/>
              </a:spcBef>
            </a:pP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、串联电池组的电压等于各节电池的电压之</a:t>
            </a:r>
            <a:r>
              <a:rPr kumimoji="1"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和。</a:t>
            </a:r>
            <a:endParaRPr kumimoji="1"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1" hangingPunct="1">
              <a:spcBef>
                <a:spcPct val="20000"/>
              </a:spcBef>
            </a:pPr>
            <a:endParaRPr kumimoji="1"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1" hangingPunct="1">
              <a:spcBef>
                <a:spcPct val="20000"/>
              </a:spcBef>
            </a:pP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、串联电路的总电压等于各部分电路两端的电压之</a:t>
            </a:r>
            <a:r>
              <a:rPr kumimoji="1"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和。</a:t>
            </a:r>
            <a:endParaRPr kumimoji="1"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1" hangingPunct="1">
              <a:spcBef>
                <a:spcPct val="20000"/>
              </a:spcBef>
            </a:pPr>
            <a:endParaRPr kumimoji="1"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1" hangingPunct="1">
              <a:spcBef>
                <a:spcPct val="20000"/>
              </a:spcBef>
            </a:pP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、并联电路两端的总电压跟各支路两端的电压都</a:t>
            </a:r>
            <a:r>
              <a:rPr kumimoji="1"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相等。</a:t>
            </a:r>
            <a:endParaRPr kumimoji="1" lang="zh-CN" altLang="en-US" sz="36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9331" name="标题 1"/>
          <p:cNvSpPr/>
          <p:nvPr/>
        </p:nvSpPr>
        <p:spPr bwMode="auto">
          <a:xfrm>
            <a:off x="1524000" y="115888"/>
            <a:ext cx="8686800" cy="654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ctr" eaLnBrk="1" hangingPunct="1"/>
            <a:r>
              <a:rPr lang="zh-CN" altLang="en-US" sz="4100" b="1" dirty="0">
                <a:solidFill>
                  <a:srgbClr val="FF3300"/>
                </a:solidFill>
                <a:ea typeface="楷体_GB2312" panose="02010609030101010101" pitchFamily="49" charset="-122"/>
              </a:rPr>
              <a:t>总结：串并联电路电压的规律</a:t>
            </a:r>
            <a:endParaRPr lang="zh-CN" altLang="en-US" sz="4100" b="1" dirty="0">
              <a:solidFill>
                <a:srgbClr val="FF3300"/>
              </a:solidFill>
              <a:ea typeface="楷体_GB2312" panose="02010609030101010101" pitchFamily="49" charset="-122"/>
            </a:endParaRPr>
          </a:p>
        </p:txBody>
      </p:sp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2782888" y="2006600"/>
            <a:ext cx="3241675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40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即：</a:t>
            </a:r>
            <a:r>
              <a:rPr kumimoji="1" lang="en-US" altLang="zh-CN" sz="4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U=U</a:t>
            </a:r>
            <a:r>
              <a:rPr kumimoji="1" lang="en-US" altLang="zh-CN" sz="4000" b="1" baseline="-25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kumimoji="1" lang="en-US" altLang="zh-CN" sz="4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+U</a:t>
            </a:r>
            <a:r>
              <a:rPr kumimoji="1" lang="en-US" altLang="zh-CN" sz="4000" b="1" baseline="-25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kumimoji="1" lang="en-US" altLang="zh-CN" sz="4000" b="1" baseline="-2500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2782888" y="3879850"/>
            <a:ext cx="3241675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40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即：</a:t>
            </a:r>
            <a:r>
              <a:rPr kumimoji="1" lang="zh-CN" altLang="en-US" sz="240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kumimoji="1" lang="en-US" altLang="zh-CN" sz="4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U=U</a:t>
            </a:r>
            <a:r>
              <a:rPr kumimoji="1" lang="en-US" altLang="zh-CN" sz="4000" b="1" baseline="-25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kumimoji="1" lang="en-US" altLang="zh-CN" sz="4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+U</a:t>
            </a:r>
            <a:r>
              <a:rPr kumimoji="1" lang="en-US" altLang="zh-CN" sz="4000" b="1" baseline="-25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kumimoji="1" lang="en-US" altLang="zh-CN" sz="4000" b="1" baseline="-2500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2782888" y="5751513"/>
            <a:ext cx="3241675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40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即：</a:t>
            </a:r>
            <a:r>
              <a:rPr kumimoji="1" lang="zh-CN" altLang="en-US" sz="240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kumimoji="1" lang="en-US" altLang="zh-CN" sz="4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U=U</a:t>
            </a:r>
            <a:r>
              <a:rPr kumimoji="1" lang="en-US" altLang="zh-CN" sz="4000" b="1" baseline="-25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kumimoji="1" lang="en-US" altLang="zh-CN" sz="4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=U</a:t>
            </a:r>
            <a:r>
              <a:rPr kumimoji="1" lang="en-US" altLang="zh-CN" sz="4000" b="1" baseline="-25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kumimoji="1" lang="en-US" altLang="zh-CN" sz="4000" b="1" baseline="-2500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8546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8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854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85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854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085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0855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autoUpdateAnimBg="0" build="p"/>
      <p:bldP spid="108548" grpId="0" bldLvl="0" animBg="1"/>
      <p:bldP spid="108549" grpId="0" bldLvl="0" animBg="1"/>
      <p:bldP spid="108550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Line 2"/>
          <p:cNvSpPr>
            <a:spLocks noChangeShapeType="1"/>
          </p:cNvSpPr>
          <p:nvPr/>
        </p:nvSpPr>
        <p:spPr bwMode="auto">
          <a:xfrm flipV="1">
            <a:off x="1524000" y="2133600"/>
            <a:ext cx="9144000" cy="714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0355" name="Line 3"/>
          <p:cNvSpPr>
            <a:spLocks noChangeShapeType="1"/>
          </p:cNvSpPr>
          <p:nvPr/>
        </p:nvSpPr>
        <p:spPr bwMode="auto">
          <a:xfrm flipV="1">
            <a:off x="1524000" y="3573463"/>
            <a:ext cx="9144000" cy="714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0356" name="Line 4"/>
          <p:cNvSpPr>
            <a:spLocks noChangeShapeType="1"/>
          </p:cNvSpPr>
          <p:nvPr/>
        </p:nvSpPr>
        <p:spPr bwMode="auto">
          <a:xfrm flipV="1">
            <a:off x="1524000" y="5229225"/>
            <a:ext cx="9144000" cy="714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0357" name="Line 5"/>
          <p:cNvSpPr>
            <a:spLocks noChangeShapeType="1"/>
          </p:cNvSpPr>
          <p:nvPr/>
        </p:nvSpPr>
        <p:spPr bwMode="auto">
          <a:xfrm>
            <a:off x="1541463" y="2205038"/>
            <a:ext cx="0" cy="4652962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0358" name="Line 6"/>
          <p:cNvSpPr>
            <a:spLocks noChangeShapeType="1"/>
          </p:cNvSpPr>
          <p:nvPr/>
        </p:nvSpPr>
        <p:spPr bwMode="auto">
          <a:xfrm>
            <a:off x="7391400" y="2205038"/>
            <a:ext cx="0" cy="46529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0359" name="Line 7"/>
          <p:cNvSpPr>
            <a:spLocks noChangeShapeType="1"/>
          </p:cNvSpPr>
          <p:nvPr/>
        </p:nvSpPr>
        <p:spPr bwMode="auto">
          <a:xfrm>
            <a:off x="5375275" y="2205038"/>
            <a:ext cx="0" cy="46529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0360" name="Line 8"/>
          <p:cNvSpPr>
            <a:spLocks noChangeShapeType="1"/>
          </p:cNvSpPr>
          <p:nvPr/>
        </p:nvSpPr>
        <p:spPr bwMode="auto">
          <a:xfrm>
            <a:off x="9048750" y="2205038"/>
            <a:ext cx="0" cy="46529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0361" name="Line 9"/>
          <p:cNvSpPr>
            <a:spLocks noChangeShapeType="1"/>
          </p:cNvSpPr>
          <p:nvPr/>
        </p:nvSpPr>
        <p:spPr bwMode="auto">
          <a:xfrm>
            <a:off x="1525588" y="2205038"/>
            <a:ext cx="0" cy="46529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0362" name="Line 10"/>
          <p:cNvSpPr>
            <a:spLocks noChangeShapeType="1"/>
          </p:cNvSpPr>
          <p:nvPr/>
        </p:nvSpPr>
        <p:spPr bwMode="auto">
          <a:xfrm>
            <a:off x="3432175" y="2205038"/>
            <a:ext cx="0" cy="46529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0363" name="Line 11"/>
          <p:cNvSpPr>
            <a:spLocks noChangeShapeType="1"/>
          </p:cNvSpPr>
          <p:nvPr/>
        </p:nvSpPr>
        <p:spPr bwMode="auto">
          <a:xfrm>
            <a:off x="10668000" y="2205038"/>
            <a:ext cx="0" cy="46529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0364" name="Line 12"/>
          <p:cNvSpPr>
            <a:spLocks noChangeShapeType="1"/>
          </p:cNvSpPr>
          <p:nvPr/>
        </p:nvSpPr>
        <p:spPr bwMode="auto">
          <a:xfrm flipV="1">
            <a:off x="1524000" y="6786563"/>
            <a:ext cx="9144000" cy="714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2711450" y="765175"/>
            <a:ext cx="7488238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4400" b="1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串、并联电路的规律比较</a:t>
            </a:r>
            <a:endParaRPr kumimoji="1" lang="zh-CN" altLang="en-US" sz="4400" b="1">
              <a:solidFill>
                <a:srgbClr val="FF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09582" name="Text Box 14"/>
          <p:cNvSpPr txBox="1">
            <a:spLocks noChangeArrowheads="1"/>
          </p:cNvSpPr>
          <p:nvPr/>
        </p:nvSpPr>
        <p:spPr bwMode="auto">
          <a:xfrm>
            <a:off x="1774825" y="4076700"/>
            <a:ext cx="1511300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44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串联</a:t>
            </a:r>
            <a:endParaRPr kumimoji="1" lang="zh-CN" altLang="en-US" sz="4400" b="1">
              <a:solidFill>
                <a:schemeClr val="accent2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9583" name="Text Box 15"/>
          <p:cNvSpPr txBox="1">
            <a:spLocks noChangeArrowheads="1"/>
          </p:cNvSpPr>
          <p:nvPr/>
        </p:nvSpPr>
        <p:spPr bwMode="auto">
          <a:xfrm>
            <a:off x="1774825" y="5589588"/>
            <a:ext cx="1511300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44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并联</a:t>
            </a:r>
            <a:endParaRPr kumimoji="1" lang="zh-CN" altLang="en-US" sz="4400" b="1">
              <a:solidFill>
                <a:schemeClr val="accent2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0368" name="Text Box 16"/>
          <p:cNvSpPr txBox="1">
            <a:spLocks noChangeArrowheads="1"/>
          </p:cNvSpPr>
          <p:nvPr/>
        </p:nvSpPr>
        <p:spPr bwMode="auto">
          <a:xfrm>
            <a:off x="3575050" y="2492375"/>
            <a:ext cx="1511300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44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电流</a:t>
            </a:r>
            <a:endParaRPr kumimoji="1" lang="zh-CN" altLang="en-US" sz="44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0369" name="Text Box 17"/>
          <p:cNvSpPr txBox="1">
            <a:spLocks noChangeArrowheads="1"/>
          </p:cNvSpPr>
          <p:nvPr/>
        </p:nvSpPr>
        <p:spPr bwMode="auto">
          <a:xfrm>
            <a:off x="5664200" y="2492375"/>
            <a:ext cx="1511300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4400" b="1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电压</a:t>
            </a:r>
            <a:endParaRPr kumimoji="1" lang="zh-CN" altLang="en-US" sz="4400" b="1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0370" name="Text Box 18"/>
          <p:cNvSpPr txBox="1">
            <a:spLocks noChangeArrowheads="1"/>
          </p:cNvSpPr>
          <p:nvPr/>
        </p:nvSpPr>
        <p:spPr bwMode="auto">
          <a:xfrm>
            <a:off x="3648075" y="4076700"/>
            <a:ext cx="1584325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kumimoji="1" lang="zh-CN" altLang="zh-CN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9587" name="Text Box 19"/>
          <p:cNvSpPr txBox="1">
            <a:spLocks noChangeArrowheads="1"/>
          </p:cNvSpPr>
          <p:nvPr/>
        </p:nvSpPr>
        <p:spPr bwMode="auto">
          <a:xfrm>
            <a:off x="3503613" y="5589588"/>
            <a:ext cx="1871662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4000" b="1">
                <a:latin typeface="Times New Roman" panose="02020603050405020304" pitchFamily="18" charset="0"/>
                <a:ea typeface="黑体" panose="02010609060101010101" pitchFamily="49" charset="-122"/>
              </a:rPr>
              <a:t>I=I</a:t>
            </a:r>
            <a:r>
              <a:rPr kumimoji="1" lang="en-US" altLang="zh-CN" sz="4000" b="1" baseline="-2500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kumimoji="1" lang="en-US" altLang="zh-CN" sz="4000" b="1">
                <a:latin typeface="Times New Roman" panose="02020603050405020304" pitchFamily="18" charset="0"/>
                <a:ea typeface="黑体" panose="02010609060101010101" pitchFamily="49" charset="-122"/>
              </a:rPr>
              <a:t>+I</a:t>
            </a:r>
            <a:r>
              <a:rPr kumimoji="1" lang="en-US" altLang="zh-CN" sz="4000" b="1" baseline="-2500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endParaRPr kumimoji="1" lang="en-US" altLang="zh-CN" sz="4000" b="1" baseline="-250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9588" name="Text Box 20"/>
          <p:cNvSpPr txBox="1">
            <a:spLocks noChangeArrowheads="1"/>
          </p:cNvSpPr>
          <p:nvPr/>
        </p:nvSpPr>
        <p:spPr bwMode="auto">
          <a:xfrm>
            <a:off x="3503613" y="4149725"/>
            <a:ext cx="1871662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4000" b="1">
                <a:latin typeface="Times New Roman" panose="02020603050405020304" pitchFamily="18" charset="0"/>
                <a:ea typeface="黑体" panose="02010609060101010101" pitchFamily="49" charset="-122"/>
              </a:rPr>
              <a:t>I=I</a:t>
            </a:r>
            <a:r>
              <a:rPr kumimoji="1" lang="en-US" altLang="zh-CN" sz="4000" b="1" baseline="-2500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kumimoji="1" lang="en-US" altLang="zh-CN" sz="4000" b="1">
                <a:latin typeface="Times New Roman" panose="02020603050405020304" pitchFamily="18" charset="0"/>
                <a:ea typeface="黑体" panose="02010609060101010101" pitchFamily="49" charset="-122"/>
              </a:rPr>
              <a:t>=I</a:t>
            </a:r>
            <a:r>
              <a:rPr kumimoji="1" lang="en-US" altLang="zh-CN" sz="4000" b="1" baseline="-2500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endParaRPr kumimoji="1" lang="en-US" altLang="zh-CN" sz="4000" b="1" baseline="-250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9589" name="Text Box 21"/>
          <p:cNvSpPr txBox="1">
            <a:spLocks noChangeArrowheads="1"/>
          </p:cNvSpPr>
          <p:nvPr/>
        </p:nvSpPr>
        <p:spPr bwMode="auto">
          <a:xfrm>
            <a:off x="5448300" y="4221163"/>
            <a:ext cx="2160588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anose="02020603050405020304" pitchFamily="18" charset="0"/>
                <a:ea typeface="黑体" panose="02010609060101010101" pitchFamily="49" charset="-122"/>
              </a:rPr>
              <a:t>U=U</a:t>
            </a:r>
            <a:r>
              <a:rPr kumimoji="1" lang="en-US" altLang="zh-CN" sz="3600" b="1" baseline="-2500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kumimoji="1" lang="en-US" altLang="zh-CN" sz="3600" b="1">
                <a:latin typeface="Times New Roman" panose="02020603050405020304" pitchFamily="18" charset="0"/>
                <a:ea typeface="黑体" panose="02010609060101010101" pitchFamily="49" charset="-122"/>
              </a:rPr>
              <a:t>+U</a:t>
            </a:r>
            <a:r>
              <a:rPr kumimoji="1" lang="en-US" altLang="zh-CN" sz="3600" b="1" baseline="-2500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endParaRPr kumimoji="1" lang="en-US" altLang="zh-CN" sz="3600" b="1" baseline="-250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9590" name="Text Box 22"/>
          <p:cNvSpPr txBox="1">
            <a:spLocks noChangeArrowheads="1"/>
          </p:cNvSpPr>
          <p:nvPr/>
        </p:nvSpPr>
        <p:spPr bwMode="auto">
          <a:xfrm>
            <a:off x="5303838" y="5661025"/>
            <a:ext cx="2160587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anose="02020603050405020304" pitchFamily="18" charset="0"/>
                <a:ea typeface="黑体" panose="02010609060101010101" pitchFamily="49" charset="-122"/>
              </a:rPr>
              <a:t>U=U</a:t>
            </a:r>
            <a:r>
              <a:rPr kumimoji="1" lang="en-US" altLang="zh-CN" sz="3600" b="1" baseline="-2500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kumimoji="1" lang="en-US" altLang="zh-CN" sz="3600" b="1">
                <a:latin typeface="Times New Roman" panose="02020603050405020304" pitchFamily="18" charset="0"/>
                <a:ea typeface="黑体" panose="02010609060101010101" pitchFamily="49" charset="-122"/>
              </a:rPr>
              <a:t>=U</a:t>
            </a:r>
            <a:r>
              <a:rPr kumimoji="1" lang="en-US" altLang="zh-CN" sz="3600" b="1" baseline="-2500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endParaRPr kumimoji="1" lang="en-US" altLang="zh-CN" sz="3600" b="1" baseline="-250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958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958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958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958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958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0959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82" grpId="0" bldLvl="0" animBg="1"/>
      <p:bldP spid="109583" grpId="0" bldLvl="0" animBg="1"/>
      <p:bldP spid="109587" grpId="0" bldLvl="0" animBg="1"/>
      <p:bldP spid="109588" grpId="0" bldLvl="0" animBg="1"/>
      <p:bldP spid="109589" grpId="0" bldLvl="0" animBg="1"/>
      <p:bldP spid="109590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1828800" y="1752600"/>
            <a:ext cx="9144000" cy="39668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仔细审题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分析需要哪些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电路元件；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根据题意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弄清用电器之间如何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连接；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找准开关和用电器之间的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连接方式；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综合以上分析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画出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草图；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对照题目要求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检查电路连接是否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正确。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0595" name="WordArt 3"/>
          <p:cNvSpPr>
            <a:spLocks noChangeArrowheads="1" noChangeShapeType="1" noTextEdit="1"/>
          </p:cNvSpPr>
          <p:nvPr/>
        </p:nvSpPr>
        <p:spPr bwMode="auto">
          <a:xfrm>
            <a:off x="1905000" y="457200"/>
            <a:ext cx="5580063" cy="100806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zh-CN" altLang="en-US" sz="3600" kern="10" dirty="0">
                <a:ln w="9525">
                  <a:noFill/>
                  <a:rou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简单电路设计的步骤：</a:t>
            </a:r>
            <a:endParaRPr lang="zh-CN" altLang="en-US" sz="3600" kern="10" dirty="0">
              <a:ln w="9525">
                <a:noFill/>
                <a:round/>
              </a:ln>
              <a:gradFill rotWithShape="1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  <p:bldP spid="11059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1847850" y="260350"/>
            <a:ext cx="882015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 dirty="0">
                <a:solidFill>
                  <a:srgbClr val="FF0000"/>
                </a:solidFill>
                <a:latin typeface="Tahoma" panose="020B0604030504040204" pitchFamily="34" charset="0"/>
              </a:rPr>
              <a:t>1</a:t>
            </a:r>
            <a:r>
              <a:rPr lang="zh-CN" altLang="en-US" sz="4000" dirty="0">
                <a:solidFill>
                  <a:srgbClr val="FF0000"/>
                </a:solidFill>
                <a:latin typeface="Tahoma" panose="020B0604030504040204" pitchFamily="34" charset="0"/>
              </a:rPr>
              <a:t>、根据如图所示的电路图连接实物图。</a:t>
            </a:r>
            <a:endParaRPr lang="zh-CN" altLang="en-US" sz="4000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  <p:grpSp>
        <p:nvGrpSpPr>
          <p:cNvPr id="111619" name="Group 3"/>
          <p:cNvGrpSpPr/>
          <p:nvPr/>
        </p:nvGrpSpPr>
        <p:grpSpPr bwMode="auto">
          <a:xfrm>
            <a:off x="2063750" y="1700213"/>
            <a:ext cx="2808288" cy="2808287"/>
            <a:chOff x="4585" y="2803"/>
            <a:chExt cx="2132" cy="1798"/>
          </a:xfrm>
        </p:grpSpPr>
        <p:grpSp>
          <p:nvGrpSpPr>
            <p:cNvPr id="102518" name="Group 4"/>
            <p:cNvGrpSpPr/>
            <p:nvPr/>
          </p:nvGrpSpPr>
          <p:grpSpPr bwMode="auto">
            <a:xfrm>
              <a:off x="4585" y="2803"/>
              <a:ext cx="2132" cy="1798"/>
              <a:chOff x="4585" y="2803"/>
              <a:chExt cx="2132" cy="1798"/>
            </a:xfrm>
          </p:grpSpPr>
          <p:grpSp>
            <p:nvGrpSpPr>
              <p:cNvPr id="102520" name="Group 5"/>
              <p:cNvGrpSpPr/>
              <p:nvPr/>
            </p:nvGrpSpPr>
            <p:grpSpPr bwMode="auto">
              <a:xfrm>
                <a:off x="4585" y="3142"/>
                <a:ext cx="2132" cy="1459"/>
                <a:chOff x="4585" y="3142"/>
                <a:chExt cx="2132" cy="1459"/>
              </a:xfrm>
            </p:grpSpPr>
            <p:grpSp>
              <p:nvGrpSpPr>
                <p:cNvPr id="102522" name="Group 6"/>
                <p:cNvGrpSpPr/>
                <p:nvPr/>
              </p:nvGrpSpPr>
              <p:grpSpPr bwMode="auto">
                <a:xfrm>
                  <a:off x="4585" y="3258"/>
                  <a:ext cx="2132" cy="1223"/>
                  <a:chOff x="4585" y="3258"/>
                  <a:chExt cx="2132" cy="1223"/>
                </a:xfrm>
              </p:grpSpPr>
              <p:sp>
                <p:nvSpPr>
                  <p:cNvPr id="102538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5379" y="4442"/>
                    <a:ext cx="532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539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6171" y="4442"/>
                    <a:ext cx="546" cy="13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540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4585" y="4468"/>
                    <a:ext cx="69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541" name="Line 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85" y="3271"/>
                    <a:ext cx="0" cy="121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542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4598" y="3271"/>
                    <a:ext cx="495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543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5339" y="3271"/>
                    <a:ext cx="52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544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6093" y="3271"/>
                    <a:ext cx="612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545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6705" y="3258"/>
                    <a:ext cx="0" cy="119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546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585" y="3934"/>
                    <a:ext cx="58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547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5391" y="3921"/>
                    <a:ext cx="1314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02523" name="Group 17"/>
                <p:cNvGrpSpPr/>
                <p:nvPr/>
              </p:nvGrpSpPr>
              <p:grpSpPr bwMode="auto">
                <a:xfrm>
                  <a:off x="5106" y="3142"/>
                  <a:ext cx="1023" cy="1459"/>
                  <a:chOff x="4966" y="2970"/>
                  <a:chExt cx="1180" cy="1683"/>
                </a:xfrm>
              </p:grpSpPr>
              <p:sp>
                <p:nvSpPr>
                  <p:cNvPr id="102524" name="AutoShape 18"/>
                  <p:cNvSpPr>
                    <a:spLocks noChangeArrowheads="1"/>
                  </p:cNvSpPr>
                  <p:nvPr/>
                </p:nvSpPr>
                <p:spPr bwMode="auto">
                  <a:xfrm>
                    <a:off x="4966" y="3006"/>
                    <a:ext cx="280" cy="280"/>
                  </a:xfrm>
                  <a:prstGeom prst="flowChartSummingJunction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pPr algn="ctr" eaLnBrk="1" hangingPunct="1"/>
                    <a:endParaRPr lang="zh-CN" altLang="en-US"/>
                  </a:p>
                </p:txBody>
              </p:sp>
              <p:sp>
                <p:nvSpPr>
                  <p:cNvPr id="102525" name="AutoShape 19"/>
                  <p:cNvSpPr>
                    <a:spLocks noChangeArrowheads="1"/>
                  </p:cNvSpPr>
                  <p:nvPr/>
                </p:nvSpPr>
                <p:spPr bwMode="auto">
                  <a:xfrm>
                    <a:off x="5026" y="3741"/>
                    <a:ext cx="280" cy="280"/>
                  </a:xfrm>
                  <a:prstGeom prst="flowChartSummingJunction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pPr algn="ctr" eaLnBrk="1" hangingPunct="1"/>
                    <a:endParaRPr lang="zh-CN" altLang="en-US"/>
                  </a:p>
                </p:txBody>
              </p:sp>
              <p:grpSp>
                <p:nvGrpSpPr>
                  <p:cNvPr id="102526" name="xjhzja15"/>
                  <p:cNvGrpSpPr/>
                  <p:nvPr/>
                </p:nvGrpSpPr>
                <p:grpSpPr bwMode="auto">
                  <a:xfrm>
                    <a:off x="5820" y="2970"/>
                    <a:ext cx="326" cy="301"/>
                    <a:chOff x="4860" y="2844"/>
                    <a:chExt cx="446" cy="406"/>
                  </a:xfrm>
                </p:grpSpPr>
                <p:sp>
                  <p:nvSpPr>
                    <p:cNvPr id="102536" name="Oval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60" y="2844"/>
                      <a:ext cx="406" cy="40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pPr algn="ctr" eaLnBrk="1" hangingPunct="1"/>
                      <a:endParaRPr lang="zh-CN" altLang="en-US"/>
                    </a:p>
                  </p:txBody>
                </p:sp>
                <p:sp>
                  <p:nvSpPr>
                    <p:cNvPr id="102537" name="Text Box 2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006" y="2898"/>
                      <a:ext cx="300" cy="3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</a:ln>
                  </p:spPr>
                  <p:txBody>
                    <a:bodyPr lIns="0" tIns="0" rIns="0" bIns="0"/>
                    <a:lstStyle/>
                    <a:p>
                      <a:pPr algn="just" eaLnBrk="1" hangingPunct="1"/>
                      <a:r>
                        <a:rPr lang="en-US" altLang="zh-CN" sz="1600">
                          <a:latin typeface="Times New Roman" panose="02020603050405020304" pitchFamily="18" charset="0"/>
                        </a:rPr>
                        <a:t>A</a:t>
                      </a:r>
                      <a:endParaRPr lang="en-US" altLang="zh-CN" sz="2800">
                        <a:latin typeface="Tahoma" panose="020B0604030504040204" pitchFamily="34" charset="0"/>
                      </a:endParaRPr>
                    </a:p>
                  </p:txBody>
                </p:sp>
              </p:grpSp>
              <p:grpSp>
                <p:nvGrpSpPr>
                  <p:cNvPr id="102527" name="xjhzja18"/>
                  <p:cNvGrpSpPr/>
                  <p:nvPr/>
                </p:nvGrpSpPr>
                <p:grpSpPr bwMode="auto">
                  <a:xfrm>
                    <a:off x="5866" y="4320"/>
                    <a:ext cx="258" cy="282"/>
                    <a:chOff x="3248" y="4092"/>
                    <a:chExt cx="362" cy="312"/>
                  </a:xfrm>
                </p:grpSpPr>
                <p:sp>
                  <p:nvSpPr>
                    <p:cNvPr id="102532" name="Rectangle 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48" y="4092"/>
                      <a:ext cx="362" cy="31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</a:ln>
                  </p:spPr>
                  <p:txBody>
                    <a:bodyPr/>
                    <a:lstStyle/>
                    <a:p>
                      <a:pPr algn="ctr" eaLnBrk="1" hangingPunct="1"/>
                      <a:endParaRPr lang="zh-CN" altLang="en-US"/>
                    </a:p>
                  </p:txBody>
                </p:sp>
                <p:grpSp>
                  <p:nvGrpSpPr>
                    <p:cNvPr id="102533" name="Group 25"/>
                    <p:cNvGrpSpPr/>
                    <p:nvPr/>
                  </p:nvGrpSpPr>
                  <p:grpSpPr bwMode="auto">
                    <a:xfrm>
                      <a:off x="3248" y="4092"/>
                      <a:ext cx="362" cy="156"/>
                      <a:chOff x="2162" y="3936"/>
                      <a:chExt cx="362" cy="156"/>
                    </a:xfrm>
                  </p:grpSpPr>
                  <p:sp>
                    <p:nvSpPr>
                      <p:cNvPr id="102534" name="Line 2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162" y="3936"/>
                        <a:ext cx="362" cy="15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 type="oval" w="sm" len="sm"/>
                        <a:tailEnd type="none" w="sm" len="sm"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02535" name="Line 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24" y="4092"/>
                        <a:ext cx="0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 type="oval" w="sm" len="sm"/>
                        <a:tailEnd type="oval" w="sm" len="sm"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</p:grpSp>
              <p:grpSp>
                <p:nvGrpSpPr>
                  <p:cNvPr id="102528" name="xjhzja16"/>
                  <p:cNvGrpSpPr/>
                  <p:nvPr/>
                </p:nvGrpSpPr>
                <p:grpSpPr bwMode="auto">
                  <a:xfrm>
                    <a:off x="5158" y="4305"/>
                    <a:ext cx="115" cy="348"/>
                    <a:chOff x="2322" y="1653"/>
                    <a:chExt cx="315" cy="468"/>
                  </a:xfrm>
                </p:grpSpPr>
                <p:sp>
                  <p:nvSpPr>
                    <p:cNvPr id="102529" name="Rectangl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2" y="1653"/>
                      <a:ext cx="315" cy="468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</a:ln>
                  </p:spPr>
                  <p:txBody>
                    <a:bodyPr/>
                    <a:lstStyle/>
                    <a:p>
                      <a:pPr algn="ctr" eaLnBrk="1" hangingPunct="1"/>
                      <a:endParaRPr lang="zh-CN" altLang="en-US"/>
                    </a:p>
                  </p:txBody>
                </p:sp>
                <p:sp>
                  <p:nvSpPr>
                    <p:cNvPr id="102530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22" y="1733"/>
                      <a:ext cx="0" cy="312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2531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7" y="1653"/>
                      <a:ext cx="0" cy="46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sp>
            <p:nvSpPr>
              <p:cNvPr id="102521" name="Text Box 32"/>
              <p:cNvSpPr txBox="1">
                <a:spLocks noChangeArrowheads="1"/>
              </p:cNvSpPr>
              <p:nvPr/>
            </p:nvSpPr>
            <p:spPr bwMode="auto">
              <a:xfrm>
                <a:off x="4897" y="2803"/>
                <a:ext cx="586" cy="53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pPr algn="just" eaLnBrk="1" hangingPunct="1"/>
                <a:r>
                  <a:rPr lang="en-US" altLang="zh-CN">
                    <a:latin typeface="Times New Roman" panose="02020603050405020304" pitchFamily="18" charset="0"/>
                  </a:rPr>
                  <a:t>L</a:t>
                </a:r>
                <a:r>
                  <a:rPr lang="en-US" altLang="zh-CN" baseline="-25000">
                    <a:latin typeface="Times New Roman" panose="02020603050405020304" pitchFamily="18" charset="0"/>
                  </a:rPr>
                  <a:t>1</a:t>
                </a:r>
                <a:endParaRPr lang="en-US" altLang="zh-CN" sz="3200">
                  <a:latin typeface="Tahoma" panose="020B0604030504040204" pitchFamily="34" charset="0"/>
                </a:endParaRPr>
              </a:p>
            </p:txBody>
          </p:sp>
        </p:grpSp>
        <p:sp>
          <p:nvSpPr>
            <p:cNvPr id="102519" name="Text Box 33"/>
            <p:cNvSpPr txBox="1">
              <a:spLocks noChangeArrowheads="1"/>
            </p:cNvSpPr>
            <p:nvPr/>
          </p:nvSpPr>
          <p:spPr bwMode="auto">
            <a:xfrm>
              <a:off x="5313" y="3586"/>
              <a:ext cx="780" cy="44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1" hangingPunct="1"/>
              <a:r>
                <a:rPr lang="en-US" altLang="zh-CN">
                  <a:latin typeface="Times New Roman" panose="02020603050405020304" pitchFamily="18" charset="0"/>
                </a:rPr>
                <a:t>L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2</a:t>
              </a:r>
              <a:endParaRPr lang="en-US" altLang="zh-CN" sz="3200">
                <a:latin typeface="Tahoma" panose="020B0604030504040204" pitchFamily="34" charset="0"/>
              </a:endParaRPr>
            </a:p>
          </p:txBody>
        </p:sp>
      </p:grpSp>
      <p:grpSp>
        <p:nvGrpSpPr>
          <p:cNvPr id="111650" name="Group 34"/>
          <p:cNvGrpSpPr/>
          <p:nvPr/>
        </p:nvGrpSpPr>
        <p:grpSpPr bwMode="auto">
          <a:xfrm>
            <a:off x="5664200" y="1484313"/>
            <a:ext cx="4249738" cy="4033837"/>
            <a:chOff x="2608" y="935"/>
            <a:chExt cx="2677" cy="2541"/>
          </a:xfrm>
        </p:grpSpPr>
        <p:pic>
          <p:nvPicPr>
            <p:cNvPr id="102429" name="xjhsy4" descr="w3"/>
            <p:cNvPicPr>
              <a:picLocks noChangeAspect="1" noChangeArrowheads="1"/>
            </p:cNvPicPr>
            <p:nvPr/>
          </p:nvPicPr>
          <p:blipFill>
            <a:blip r:embed="rId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70" y="935"/>
              <a:ext cx="158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30" name="xjhsy8" descr="w7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32" y="1797"/>
              <a:ext cx="907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31" name="xjhsy9" descr="w6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77" y="2750"/>
              <a:ext cx="908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2432" name="Group 38"/>
            <p:cNvGrpSpPr/>
            <p:nvPr/>
          </p:nvGrpSpPr>
          <p:grpSpPr bwMode="auto">
            <a:xfrm>
              <a:off x="2608" y="2795"/>
              <a:ext cx="998" cy="551"/>
              <a:chOff x="4963" y="3646"/>
              <a:chExt cx="1627" cy="900"/>
            </a:xfrm>
          </p:grpSpPr>
          <p:grpSp>
            <p:nvGrpSpPr>
              <p:cNvPr id="102476" name="xjhsy3"/>
              <p:cNvGrpSpPr>
                <a:grpSpLocks noChangeAspect="1"/>
              </p:cNvGrpSpPr>
              <p:nvPr/>
            </p:nvGrpSpPr>
            <p:grpSpPr bwMode="auto">
              <a:xfrm>
                <a:off x="5018" y="3854"/>
                <a:ext cx="1572" cy="692"/>
                <a:chOff x="3844" y="3868"/>
                <a:chExt cx="3712" cy="1144"/>
              </a:xfrm>
            </p:grpSpPr>
            <p:grpSp>
              <p:nvGrpSpPr>
                <p:cNvPr id="102478" name="Group 40"/>
                <p:cNvGrpSpPr>
                  <a:grpSpLocks noChangeAspect="1"/>
                </p:cNvGrpSpPr>
                <p:nvPr/>
              </p:nvGrpSpPr>
              <p:grpSpPr bwMode="auto">
                <a:xfrm>
                  <a:off x="3844" y="4435"/>
                  <a:ext cx="3712" cy="577"/>
                  <a:chOff x="3920" y="4213"/>
                  <a:chExt cx="2493" cy="577"/>
                </a:xfrm>
              </p:grpSpPr>
              <p:sp>
                <p:nvSpPr>
                  <p:cNvPr id="102515" name="Freeform 41" descr="栎木"/>
                  <p:cNvSpPr>
                    <a:spLocks noChangeAspect="1"/>
                  </p:cNvSpPr>
                  <p:nvPr/>
                </p:nvSpPr>
                <p:spPr bwMode="auto">
                  <a:xfrm flipV="1">
                    <a:off x="3920" y="4677"/>
                    <a:ext cx="2493" cy="113"/>
                  </a:xfrm>
                  <a:custGeom>
                    <a:avLst/>
                    <a:gdLst>
                      <a:gd name="T0" fmla="*/ 0 w 400"/>
                      <a:gd name="T1" fmla="*/ 0 h 400"/>
                      <a:gd name="T2" fmla="*/ 2493 w 400"/>
                      <a:gd name="T3" fmla="*/ 0 h 400"/>
                      <a:gd name="T4" fmla="*/ 2493 w 400"/>
                      <a:gd name="T5" fmla="*/ 113 h 400"/>
                      <a:gd name="T6" fmla="*/ 0 w 400"/>
                      <a:gd name="T7" fmla="*/ 113 h 400"/>
                      <a:gd name="T8" fmla="*/ 0 w 400"/>
                      <a:gd name="T9" fmla="*/ 0 h 40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00" h="400">
                        <a:moveTo>
                          <a:pt x="0" y="0"/>
                        </a:moveTo>
                        <a:lnTo>
                          <a:pt x="400" y="0"/>
                        </a:lnTo>
                        <a:lnTo>
                          <a:pt x="400" y="400"/>
                        </a:lnTo>
                        <a:lnTo>
                          <a:pt x="0" y="4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blipFill dpi="0" rotWithShape="0">
                    <a:blip r:embed="rId4" cstate="print"/>
                    <a:srcRect/>
                    <a:tile tx="0" ty="0" sx="100000" sy="100000" flip="none" algn="tl"/>
                  </a:blipFill>
                  <a:ln w="9525">
                    <a:rou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FFCC99"/>
                    </a:extrusionClr>
                  </a:sp3d>
                </p:spPr>
                <p:txBody>
                  <a:bodyPr>
                    <a:flatTx/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516" name="AutoShape 4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6120" y="4217"/>
                    <a:ext cx="213" cy="369"/>
                  </a:xfrm>
                  <a:prstGeom prst="flowChartMagneticDisk">
                    <a:avLst/>
                  </a:prstGeom>
                  <a:solidFill>
                    <a:srgbClr val="969696"/>
                  </a:solidFill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pPr algn="ctr" eaLnBrk="1" hangingPunct="1"/>
                    <a:endParaRPr lang="zh-CN" altLang="en-US"/>
                  </a:p>
                </p:txBody>
              </p:sp>
              <p:sp>
                <p:nvSpPr>
                  <p:cNvPr id="102517" name="AutoShape 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40" y="4213"/>
                    <a:ext cx="213" cy="369"/>
                  </a:xfrm>
                  <a:prstGeom prst="flowChartMagneticDisk">
                    <a:avLst/>
                  </a:prstGeom>
                  <a:solidFill>
                    <a:srgbClr val="969696"/>
                  </a:solidFill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pPr algn="ctr" eaLnBrk="1" hangingPunct="1"/>
                    <a:endParaRPr lang="zh-CN" altLang="en-US"/>
                  </a:p>
                </p:txBody>
              </p:sp>
            </p:grpSp>
            <p:grpSp>
              <p:nvGrpSpPr>
                <p:cNvPr id="102479" name="Group 44"/>
                <p:cNvGrpSpPr>
                  <a:grpSpLocks noChangeAspect="1"/>
                </p:cNvGrpSpPr>
                <p:nvPr/>
              </p:nvGrpSpPr>
              <p:grpSpPr bwMode="auto">
                <a:xfrm>
                  <a:off x="5514" y="3868"/>
                  <a:ext cx="540" cy="936"/>
                  <a:chOff x="5695" y="5964"/>
                  <a:chExt cx="540" cy="936"/>
                </a:xfrm>
              </p:grpSpPr>
              <p:grpSp>
                <p:nvGrpSpPr>
                  <p:cNvPr id="102480" name="Group 4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772" y="5964"/>
                    <a:ext cx="403" cy="733"/>
                    <a:chOff x="5770" y="1606"/>
                    <a:chExt cx="2019" cy="3673"/>
                  </a:xfrm>
                </p:grpSpPr>
                <p:grpSp>
                  <p:nvGrpSpPr>
                    <p:cNvPr id="102482" name="Group 4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6320" y="4418"/>
                      <a:ext cx="913" cy="861"/>
                      <a:chOff x="6320" y="4418"/>
                      <a:chExt cx="913" cy="861"/>
                    </a:xfrm>
                  </p:grpSpPr>
                  <p:grpSp>
                    <p:nvGrpSpPr>
                      <p:cNvPr id="102498" name="Group 47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6320" y="4418"/>
                        <a:ext cx="913" cy="861"/>
                        <a:chOff x="6320" y="4418"/>
                        <a:chExt cx="913" cy="861"/>
                      </a:xfrm>
                    </p:grpSpPr>
                    <p:grpSp>
                      <p:nvGrpSpPr>
                        <p:cNvPr id="102504" name="Group 48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6549" y="5081"/>
                          <a:ext cx="498" cy="198"/>
                          <a:chOff x="6549" y="5081"/>
                          <a:chExt cx="498" cy="198"/>
                        </a:xfrm>
                      </p:grpSpPr>
                      <p:sp>
                        <p:nvSpPr>
                          <p:cNvPr id="102513" name="Freeform 49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549" y="5081"/>
                            <a:ext cx="498" cy="198"/>
                          </a:xfrm>
                          <a:custGeom>
                            <a:avLst/>
                            <a:gdLst>
                              <a:gd name="T0" fmla="*/ 0 w 498"/>
                              <a:gd name="T1" fmla="*/ 0 h 198"/>
                              <a:gd name="T2" fmla="*/ 101 w 498"/>
                              <a:gd name="T3" fmla="*/ 157 h 198"/>
                              <a:gd name="T4" fmla="*/ 110 w 498"/>
                              <a:gd name="T5" fmla="*/ 167 h 198"/>
                              <a:gd name="T6" fmla="*/ 121 w 498"/>
                              <a:gd name="T7" fmla="*/ 173 h 198"/>
                              <a:gd name="T8" fmla="*/ 136 w 498"/>
                              <a:gd name="T9" fmla="*/ 178 h 198"/>
                              <a:gd name="T10" fmla="*/ 153 w 498"/>
                              <a:gd name="T11" fmla="*/ 186 h 198"/>
                              <a:gd name="T12" fmla="*/ 174 w 498"/>
                              <a:gd name="T13" fmla="*/ 190 h 198"/>
                              <a:gd name="T14" fmla="*/ 188 w 498"/>
                              <a:gd name="T15" fmla="*/ 191 h 198"/>
                              <a:gd name="T16" fmla="*/ 205 w 498"/>
                              <a:gd name="T17" fmla="*/ 194 h 198"/>
                              <a:gd name="T18" fmla="*/ 222 w 498"/>
                              <a:gd name="T19" fmla="*/ 195 h 198"/>
                              <a:gd name="T20" fmla="*/ 243 w 498"/>
                              <a:gd name="T21" fmla="*/ 198 h 198"/>
                              <a:gd name="T22" fmla="*/ 257 w 498"/>
                              <a:gd name="T23" fmla="*/ 198 h 198"/>
                              <a:gd name="T24" fmla="*/ 278 w 498"/>
                              <a:gd name="T25" fmla="*/ 195 h 198"/>
                              <a:gd name="T26" fmla="*/ 295 w 498"/>
                              <a:gd name="T27" fmla="*/ 194 h 198"/>
                              <a:gd name="T28" fmla="*/ 315 w 498"/>
                              <a:gd name="T29" fmla="*/ 191 h 198"/>
                              <a:gd name="T30" fmla="*/ 332 w 498"/>
                              <a:gd name="T31" fmla="*/ 190 h 198"/>
                              <a:gd name="T32" fmla="*/ 349 w 498"/>
                              <a:gd name="T33" fmla="*/ 185 h 198"/>
                              <a:gd name="T34" fmla="*/ 366 w 498"/>
                              <a:gd name="T35" fmla="*/ 181 h 198"/>
                              <a:gd name="T36" fmla="*/ 380 w 498"/>
                              <a:gd name="T37" fmla="*/ 173 h 198"/>
                              <a:gd name="T38" fmla="*/ 392 w 498"/>
                              <a:gd name="T39" fmla="*/ 165 h 198"/>
                              <a:gd name="T40" fmla="*/ 397 w 498"/>
                              <a:gd name="T41" fmla="*/ 160 h 198"/>
                              <a:gd name="T42" fmla="*/ 405 w 498"/>
                              <a:gd name="T43" fmla="*/ 152 h 198"/>
                              <a:gd name="T44" fmla="*/ 498 w 498"/>
                              <a:gd name="T45" fmla="*/ 0 h 198"/>
                              <a:gd name="T46" fmla="*/ 0 w 498"/>
                              <a:gd name="T47" fmla="*/ 0 h 198"/>
                              <a:gd name="T48" fmla="*/ 0 60000 65536"/>
                              <a:gd name="T49" fmla="*/ 0 60000 65536"/>
                              <a:gd name="T50" fmla="*/ 0 60000 65536"/>
                              <a:gd name="T51" fmla="*/ 0 60000 65536"/>
                              <a:gd name="T52" fmla="*/ 0 60000 65536"/>
                              <a:gd name="T53" fmla="*/ 0 60000 65536"/>
                              <a:gd name="T54" fmla="*/ 0 60000 65536"/>
                              <a:gd name="T55" fmla="*/ 0 60000 65536"/>
                              <a:gd name="T56" fmla="*/ 0 60000 65536"/>
                              <a:gd name="T57" fmla="*/ 0 60000 65536"/>
                              <a:gd name="T58" fmla="*/ 0 60000 65536"/>
                              <a:gd name="T59" fmla="*/ 0 60000 65536"/>
                              <a:gd name="T60" fmla="*/ 0 60000 65536"/>
                              <a:gd name="T61" fmla="*/ 0 60000 65536"/>
                              <a:gd name="T62" fmla="*/ 0 60000 65536"/>
                              <a:gd name="T63" fmla="*/ 0 60000 65536"/>
                              <a:gd name="T64" fmla="*/ 0 60000 65536"/>
                              <a:gd name="T65" fmla="*/ 0 60000 65536"/>
                              <a:gd name="T66" fmla="*/ 0 60000 65536"/>
                              <a:gd name="T67" fmla="*/ 0 60000 65536"/>
                              <a:gd name="T68" fmla="*/ 0 60000 65536"/>
                              <a:gd name="T69" fmla="*/ 0 60000 65536"/>
                              <a:gd name="T70" fmla="*/ 0 60000 65536"/>
                              <a:gd name="T71" fmla="*/ 0 60000 65536"/>
                            </a:gdLst>
                            <a:ahLst/>
                            <a:cxnLst>
                              <a:cxn ang="T48">
                                <a:pos x="T0" y="T1"/>
                              </a:cxn>
                              <a:cxn ang="T49">
                                <a:pos x="T2" y="T3"/>
                              </a:cxn>
                              <a:cxn ang="T50">
                                <a:pos x="T4" y="T5"/>
                              </a:cxn>
                              <a:cxn ang="T51">
                                <a:pos x="T6" y="T7"/>
                              </a:cxn>
                              <a:cxn ang="T52">
                                <a:pos x="T8" y="T9"/>
                              </a:cxn>
                              <a:cxn ang="T53">
                                <a:pos x="T10" y="T11"/>
                              </a:cxn>
                              <a:cxn ang="T54">
                                <a:pos x="T12" y="T13"/>
                              </a:cxn>
                              <a:cxn ang="T55">
                                <a:pos x="T14" y="T15"/>
                              </a:cxn>
                              <a:cxn ang="T56">
                                <a:pos x="T16" y="T17"/>
                              </a:cxn>
                              <a:cxn ang="T57">
                                <a:pos x="T18" y="T19"/>
                              </a:cxn>
                              <a:cxn ang="T58">
                                <a:pos x="T20" y="T21"/>
                              </a:cxn>
                              <a:cxn ang="T59">
                                <a:pos x="T22" y="T23"/>
                              </a:cxn>
                              <a:cxn ang="T60">
                                <a:pos x="T24" y="T25"/>
                              </a:cxn>
                              <a:cxn ang="T61">
                                <a:pos x="T26" y="T27"/>
                              </a:cxn>
                              <a:cxn ang="T62">
                                <a:pos x="T28" y="T29"/>
                              </a:cxn>
                              <a:cxn ang="T63">
                                <a:pos x="T30" y="T31"/>
                              </a:cxn>
                              <a:cxn ang="T64">
                                <a:pos x="T32" y="T33"/>
                              </a:cxn>
                              <a:cxn ang="T65">
                                <a:pos x="T34" y="T35"/>
                              </a:cxn>
                              <a:cxn ang="T66">
                                <a:pos x="T36" y="T37"/>
                              </a:cxn>
                              <a:cxn ang="T67">
                                <a:pos x="T38" y="T39"/>
                              </a:cxn>
                              <a:cxn ang="T68">
                                <a:pos x="T40" y="T41"/>
                              </a:cxn>
                              <a:cxn ang="T69">
                                <a:pos x="T42" y="T43"/>
                              </a:cxn>
                              <a:cxn ang="T70">
                                <a:pos x="T44" y="T45"/>
                              </a:cxn>
                              <a:cxn ang="T71">
                                <a:pos x="T46" y="T47"/>
                              </a:cxn>
                            </a:cxnLst>
                            <a:rect l="0" t="0" r="r" b="b"/>
                            <a:pathLst>
                              <a:path w="498" h="198">
                                <a:moveTo>
                                  <a:pt x="0" y="0"/>
                                </a:moveTo>
                                <a:lnTo>
                                  <a:pt x="101" y="157"/>
                                </a:lnTo>
                                <a:lnTo>
                                  <a:pt x="110" y="167"/>
                                </a:lnTo>
                                <a:lnTo>
                                  <a:pt x="121" y="173"/>
                                </a:lnTo>
                                <a:lnTo>
                                  <a:pt x="136" y="178"/>
                                </a:lnTo>
                                <a:lnTo>
                                  <a:pt x="153" y="186"/>
                                </a:lnTo>
                                <a:lnTo>
                                  <a:pt x="174" y="190"/>
                                </a:lnTo>
                                <a:lnTo>
                                  <a:pt x="188" y="191"/>
                                </a:lnTo>
                                <a:lnTo>
                                  <a:pt x="205" y="194"/>
                                </a:lnTo>
                                <a:lnTo>
                                  <a:pt x="222" y="195"/>
                                </a:lnTo>
                                <a:lnTo>
                                  <a:pt x="243" y="198"/>
                                </a:lnTo>
                                <a:lnTo>
                                  <a:pt x="257" y="198"/>
                                </a:lnTo>
                                <a:lnTo>
                                  <a:pt x="278" y="195"/>
                                </a:lnTo>
                                <a:lnTo>
                                  <a:pt x="295" y="194"/>
                                </a:lnTo>
                                <a:lnTo>
                                  <a:pt x="315" y="191"/>
                                </a:lnTo>
                                <a:lnTo>
                                  <a:pt x="332" y="190"/>
                                </a:lnTo>
                                <a:lnTo>
                                  <a:pt x="349" y="185"/>
                                </a:lnTo>
                                <a:lnTo>
                                  <a:pt x="366" y="181"/>
                                </a:lnTo>
                                <a:lnTo>
                                  <a:pt x="380" y="173"/>
                                </a:lnTo>
                                <a:lnTo>
                                  <a:pt x="392" y="165"/>
                                </a:lnTo>
                                <a:lnTo>
                                  <a:pt x="397" y="160"/>
                                </a:lnTo>
                                <a:lnTo>
                                  <a:pt x="405" y="152"/>
                                </a:lnTo>
                                <a:lnTo>
                                  <a:pt x="498" y="0"/>
                                </a:lnTo>
                                <a:lnTo>
                                  <a:pt x="0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00000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2514" name="Freeform 50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627" y="5081"/>
                            <a:ext cx="222" cy="198"/>
                          </a:xfrm>
                          <a:custGeom>
                            <a:avLst/>
                            <a:gdLst>
                              <a:gd name="T0" fmla="*/ 0 w 222"/>
                              <a:gd name="T1" fmla="*/ 0 h 198"/>
                              <a:gd name="T2" fmla="*/ 62 w 222"/>
                              <a:gd name="T3" fmla="*/ 178 h 198"/>
                              <a:gd name="T4" fmla="*/ 75 w 222"/>
                              <a:gd name="T5" fmla="*/ 186 h 198"/>
                              <a:gd name="T6" fmla="*/ 96 w 222"/>
                              <a:gd name="T7" fmla="*/ 190 h 198"/>
                              <a:gd name="T8" fmla="*/ 110 w 222"/>
                              <a:gd name="T9" fmla="*/ 191 h 198"/>
                              <a:gd name="T10" fmla="*/ 127 w 222"/>
                              <a:gd name="T11" fmla="*/ 194 h 198"/>
                              <a:gd name="T12" fmla="*/ 144 w 222"/>
                              <a:gd name="T13" fmla="*/ 195 h 198"/>
                              <a:gd name="T14" fmla="*/ 165 w 222"/>
                              <a:gd name="T15" fmla="*/ 198 h 198"/>
                              <a:gd name="T16" fmla="*/ 179 w 222"/>
                              <a:gd name="T17" fmla="*/ 198 h 198"/>
                              <a:gd name="T18" fmla="*/ 200 w 222"/>
                              <a:gd name="T19" fmla="*/ 195 h 198"/>
                              <a:gd name="T20" fmla="*/ 222 w 222"/>
                              <a:gd name="T21" fmla="*/ 0 h 198"/>
                              <a:gd name="T22" fmla="*/ 0 w 222"/>
                              <a:gd name="T23" fmla="*/ 0 h 198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60000 65536"/>
                              <a:gd name="T34" fmla="*/ 0 60000 65536"/>
                              <a:gd name="T35" fmla="*/ 0 60000 65536"/>
                            </a:gdLst>
                            <a:ahLst/>
                            <a:cxnLst>
                              <a:cxn ang="T24">
                                <a:pos x="T0" y="T1"/>
                              </a:cxn>
                              <a:cxn ang="T25">
                                <a:pos x="T2" y="T3"/>
                              </a:cxn>
                              <a:cxn ang="T26">
                                <a:pos x="T4" y="T5"/>
                              </a:cxn>
                              <a:cxn ang="T27">
                                <a:pos x="T6" y="T7"/>
                              </a:cxn>
                              <a:cxn ang="T28">
                                <a:pos x="T8" y="T9"/>
                              </a:cxn>
                              <a:cxn ang="T29">
                                <a:pos x="T10" y="T11"/>
                              </a:cxn>
                              <a:cxn ang="T30">
                                <a:pos x="T12" y="T13"/>
                              </a:cxn>
                              <a:cxn ang="T31">
                                <a:pos x="T14" y="T15"/>
                              </a:cxn>
                              <a:cxn ang="T32">
                                <a:pos x="T16" y="T17"/>
                              </a:cxn>
                              <a:cxn ang="T33">
                                <a:pos x="T18" y="T19"/>
                              </a:cxn>
                              <a:cxn ang="T34">
                                <a:pos x="T20" y="T21"/>
                              </a:cxn>
                              <a:cxn ang="T35">
                                <a:pos x="T22" y="T23"/>
                              </a:cxn>
                            </a:cxnLst>
                            <a:rect l="0" t="0" r="r" b="b"/>
                            <a:pathLst>
                              <a:path w="222" h="198">
                                <a:moveTo>
                                  <a:pt x="0" y="0"/>
                                </a:moveTo>
                                <a:lnTo>
                                  <a:pt x="62" y="178"/>
                                </a:lnTo>
                                <a:lnTo>
                                  <a:pt x="75" y="186"/>
                                </a:lnTo>
                                <a:lnTo>
                                  <a:pt x="96" y="190"/>
                                </a:lnTo>
                                <a:lnTo>
                                  <a:pt x="110" y="191"/>
                                </a:lnTo>
                                <a:lnTo>
                                  <a:pt x="127" y="194"/>
                                </a:lnTo>
                                <a:lnTo>
                                  <a:pt x="144" y="195"/>
                                </a:lnTo>
                                <a:lnTo>
                                  <a:pt x="165" y="198"/>
                                </a:lnTo>
                                <a:lnTo>
                                  <a:pt x="179" y="198"/>
                                </a:lnTo>
                                <a:lnTo>
                                  <a:pt x="200" y="195"/>
                                </a:lnTo>
                                <a:lnTo>
                                  <a:pt x="222" y="0"/>
                                </a:lnTo>
                                <a:lnTo>
                                  <a:pt x="0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40404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</p:grpSp>
                    <p:grpSp>
                      <p:nvGrpSpPr>
                        <p:cNvPr id="102505" name="Group 51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6320" y="4418"/>
                          <a:ext cx="913" cy="718"/>
                          <a:chOff x="6320" y="4418"/>
                          <a:chExt cx="913" cy="718"/>
                        </a:xfrm>
                      </p:grpSpPr>
                      <p:sp>
                        <p:nvSpPr>
                          <p:cNvPr id="102506" name="Freeform 52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320" y="4418"/>
                            <a:ext cx="913" cy="718"/>
                          </a:xfrm>
                          <a:custGeom>
                            <a:avLst/>
                            <a:gdLst>
                              <a:gd name="T0" fmla="*/ 21 w 913"/>
                              <a:gd name="T1" fmla="*/ 20 h 718"/>
                              <a:gd name="T2" fmla="*/ 25 w 913"/>
                              <a:gd name="T3" fmla="*/ 38 h 718"/>
                              <a:gd name="T4" fmla="*/ 23 w 913"/>
                              <a:gd name="T5" fmla="*/ 73 h 718"/>
                              <a:gd name="T6" fmla="*/ 12 w 913"/>
                              <a:gd name="T7" fmla="*/ 96 h 718"/>
                              <a:gd name="T8" fmla="*/ 6 w 913"/>
                              <a:gd name="T9" fmla="*/ 126 h 718"/>
                              <a:gd name="T10" fmla="*/ 17 w 913"/>
                              <a:gd name="T11" fmla="*/ 149 h 718"/>
                              <a:gd name="T12" fmla="*/ 34 w 913"/>
                              <a:gd name="T13" fmla="*/ 176 h 718"/>
                              <a:gd name="T14" fmla="*/ 30 w 913"/>
                              <a:gd name="T15" fmla="*/ 195 h 718"/>
                              <a:gd name="T16" fmla="*/ 13 w 913"/>
                              <a:gd name="T17" fmla="*/ 216 h 718"/>
                              <a:gd name="T18" fmla="*/ 6 w 913"/>
                              <a:gd name="T19" fmla="*/ 236 h 718"/>
                              <a:gd name="T20" fmla="*/ 19 w 913"/>
                              <a:gd name="T21" fmla="*/ 259 h 718"/>
                              <a:gd name="T22" fmla="*/ 30 w 913"/>
                              <a:gd name="T23" fmla="*/ 278 h 718"/>
                              <a:gd name="T24" fmla="*/ 30 w 913"/>
                              <a:gd name="T25" fmla="*/ 301 h 718"/>
                              <a:gd name="T26" fmla="*/ 12 w 913"/>
                              <a:gd name="T27" fmla="*/ 322 h 718"/>
                              <a:gd name="T28" fmla="*/ 0 w 913"/>
                              <a:gd name="T29" fmla="*/ 349 h 718"/>
                              <a:gd name="T30" fmla="*/ 13 w 913"/>
                              <a:gd name="T31" fmla="*/ 372 h 718"/>
                              <a:gd name="T32" fmla="*/ 33 w 913"/>
                              <a:gd name="T33" fmla="*/ 396 h 718"/>
                              <a:gd name="T34" fmla="*/ 33 w 913"/>
                              <a:gd name="T35" fmla="*/ 431 h 718"/>
                              <a:gd name="T36" fmla="*/ 19 w 913"/>
                              <a:gd name="T37" fmla="*/ 455 h 718"/>
                              <a:gd name="T38" fmla="*/ 21 w 913"/>
                              <a:gd name="T39" fmla="*/ 473 h 718"/>
                              <a:gd name="T40" fmla="*/ 42 w 913"/>
                              <a:gd name="T41" fmla="*/ 499 h 718"/>
                              <a:gd name="T42" fmla="*/ 107 w 913"/>
                              <a:gd name="T43" fmla="*/ 573 h 718"/>
                              <a:gd name="T44" fmla="*/ 166 w 913"/>
                              <a:gd name="T45" fmla="*/ 629 h 718"/>
                              <a:gd name="T46" fmla="*/ 217 w 913"/>
                              <a:gd name="T47" fmla="*/ 660 h 718"/>
                              <a:gd name="T48" fmla="*/ 313 w 913"/>
                              <a:gd name="T49" fmla="*/ 701 h 718"/>
                              <a:gd name="T50" fmla="*/ 401 w 913"/>
                              <a:gd name="T51" fmla="*/ 716 h 718"/>
                              <a:gd name="T52" fmla="*/ 523 w 913"/>
                              <a:gd name="T53" fmla="*/ 716 h 718"/>
                              <a:gd name="T54" fmla="*/ 625 w 913"/>
                              <a:gd name="T55" fmla="*/ 706 h 718"/>
                              <a:gd name="T56" fmla="*/ 697 w 913"/>
                              <a:gd name="T57" fmla="*/ 685 h 718"/>
                              <a:gd name="T58" fmla="*/ 744 w 913"/>
                              <a:gd name="T59" fmla="*/ 659 h 718"/>
                              <a:gd name="T60" fmla="*/ 778 w 913"/>
                              <a:gd name="T61" fmla="*/ 629 h 718"/>
                              <a:gd name="T62" fmla="*/ 874 w 913"/>
                              <a:gd name="T63" fmla="*/ 493 h 718"/>
                              <a:gd name="T64" fmla="*/ 894 w 913"/>
                              <a:gd name="T65" fmla="*/ 448 h 718"/>
                              <a:gd name="T66" fmla="*/ 895 w 913"/>
                              <a:gd name="T67" fmla="*/ 427 h 718"/>
                              <a:gd name="T68" fmla="*/ 882 w 913"/>
                              <a:gd name="T69" fmla="*/ 406 h 718"/>
                              <a:gd name="T70" fmla="*/ 882 w 913"/>
                              <a:gd name="T71" fmla="*/ 381 h 718"/>
                              <a:gd name="T72" fmla="*/ 894 w 913"/>
                              <a:gd name="T73" fmla="*/ 362 h 718"/>
                              <a:gd name="T74" fmla="*/ 908 w 913"/>
                              <a:gd name="T75" fmla="*/ 341 h 718"/>
                              <a:gd name="T76" fmla="*/ 912 w 913"/>
                              <a:gd name="T77" fmla="*/ 316 h 718"/>
                              <a:gd name="T78" fmla="*/ 900 w 913"/>
                              <a:gd name="T79" fmla="*/ 295 h 718"/>
                              <a:gd name="T80" fmla="*/ 886 w 913"/>
                              <a:gd name="T81" fmla="*/ 275 h 718"/>
                              <a:gd name="T82" fmla="*/ 886 w 913"/>
                              <a:gd name="T83" fmla="*/ 254 h 718"/>
                              <a:gd name="T84" fmla="*/ 904 w 913"/>
                              <a:gd name="T85" fmla="*/ 229 h 718"/>
                              <a:gd name="T86" fmla="*/ 908 w 913"/>
                              <a:gd name="T87" fmla="*/ 202 h 718"/>
                              <a:gd name="T88" fmla="*/ 894 w 913"/>
                              <a:gd name="T89" fmla="*/ 176 h 718"/>
                              <a:gd name="T90" fmla="*/ 886 w 913"/>
                              <a:gd name="T91" fmla="*/ 155 h 718"/>
                              <a:gd name="T92" fmla="*/ 895 w 913"/>
                              <a:gd name="T93" fmla="*/ 130 h 718"/>
                              <a:gd name="T94" fmla="*/ 908 w 913"/>
                              <a:gd name="T95" fmla="*/ 113 h 718"/>
                              <a:gd name="T96" fmla="*/ 913 w 913"/>
                              <a:gd name="T97" fmla="*/ 88 h 718"/>
                              <a:gd name="T98" fmla="*/ 903 w 913"/>
                              <a:gd name="T99" fmla="*/ 67 h 718"/>
                              <a:gd name="T100" fmla="*/ 890 w 913"/>
                              <a:gd name="T101" fmla="*/ 42 h 718"/>
                              <a:gd name="T102" fmla="*/ 894 w 913"/>
                              <a:gd name="T103" fmla="*/ 18 h 718"/>
                              <a:gd name="T104" fmla="*/ 26 w 913"/>
                              <a:gd name="T105" fmla="*/ 0 h 718"/>
                              <a:gd name="T106" fmla="*/ 0 60000 65536"/>
                              <a:gd name="T107" fmla="*/ 0 60000 65536"/>
                              <a:gd name="T108" fmla="*/ 0 60000 65536"/>
                              <a:gd name="T109" fmla="*/ 0 60000 65536"/>
                              <a:gd name="T110" fmla="*/ 0 60000 65536"/>
                              <a:gd name="T111" fmla="*/ 0 60000 65536"/>
                              <a:gd name="T112" fmla="*/ 0 60000 65536"/>
                              <a:gd name="T113" fmla="*/ 0 60000 65536"/>
                              <a:gd name="T114" fmla="*/ 0 60000 65536"/>
                              <a:gd name="T115" fmla="*/ 0 60000 65536"/>
                              <a:gd name="T116" fmla="*/ 0 60000 65536"/>
                              <a:gd name="T117" fmla="*/ 0 60000 65536"/>
                              <a:gd name="T118" fmla="*/ 0 60000 65536"/>
                              <a:gd name="T119" fmla="*/ 0 60000 65536"/>
                              <a:gd name="T120" fmla="*/ 0 60000 65536"/>
                              <a:gd name="T121" fmla="*/ 0 60000 65536"/>
                              <a:gd name="T122" fmla="*/ 0 60000 65536"/>
                              <a:gd name="T123" fmla="*/ 0 60000 65536"/>
                              <a:gd name="T124" fmla="*/ 0 60000 65536"/>
                              <a:gd name="T125" fmla="*/ 0 60000 65536"/>
                              <a:gd name="T126" fmla="*/ 0 60000 65536"/>
                              <a:gd name="T127" fmla="*/ 0 60000 65536"/>
                              <a:gd name="T128" fmla="*/ 0 60000 65536"/>
                              <a:gd name="T129" fmla="*/ 0 60000 65536"/>
                              <a:gd name="T130" fmla="*/ 0 60000 65536"/>
                              <a:gd name="T131" fmla="*/ 0 60000 65536"/>
                              <a:gd name="T132" fmla="*/ 0 60000 65536"/>
                              <a:gd name="T133" fmla="*/ 0 60000 65536"/>
                              <a:gd name="T134" fmla="*/ 0 60000 65536"/>
                              <a:gd name="T135" fmla="*/ 0 60000 65536"/>
                              <a:gd name="T136" fmla="*/ 0 60000 65536"/>
                              <a:gd name="T137" fmla="*/ 0 60000 65536"/>
                              <a:gd name="T138" fmla="*/ 0 60000 65536"/>
                              <a:gd name="T139" fmla="*/ 0 60000 65536"/>
                              <a:gd name="T140" fmla="*/ 0 60000 65536"/>
                              <a:gd name="T141" fmla="*/ 0 60000 65536"/>
                              <a:gd name="T142" fmla="*/ 0 60000 65536"/>
                              <a:gd name="T143" fmla="*/ 0 60000 65536"/>
                              <a:gd name="T144" fmla="*/ 0 60000 65536"/>
                              <a:gd name="T145" fmla="*/ 0 60000 65536"/>
                              <a:gd name="T146" fmla="*/ 0 60000 65536"/>
                              <a:gd name="T147" fmla="*/ 0 60000 65536"/>
                              <a:gd name="T148" fmla="*/ 0 60000 65536"/>
                              <a:gd name="T149" fmla="*/ 0 60000 65536"/>
                              <a:gd name="T150" fmla="*/ 0 60000 65536"/>
                              <a:gd name="T151" fmla="*/ 0 60000 65536"/>
                              <a:gd name="T152" fmla="*/ 0 60000 65536"/>
                              <a:gd name="T153" fmla="*/ 0 60000 65536"/>
                              <a:gd name="T154" fmla="*/ 0 60000 65536"/>
                              <a:gd name="T155" fmla="*/ 0 60000 65536"/>
                              <a:gd name="T156" fmla="*/ 0 60000 65536"/>
                              <a:gd name="T157" fmla="*/ 0 60000 65536"/>
                              <a:gd name="T158" fmla="*/ 0 60000 65536"/>
                            </a:gdLst>
                            <a:ahLst/>
                            <a:cxnLst>
                              <a:cxn ang="T106">
                                <a:pos x="T0" y="T1"/>
                              </a:cxn>
                              <a:cxn ang="T107">
                                <a:pos x="T2" y="T3"/>
                              </a:cxn>
                              <a:cxn ang="T108">
                                <a:pos x="T4" y="T5"/>
                              </a:cxn>
                              <a:cxn ang="T109">
                                <a:pos x="T6" y="T7"/>
                              </a:cxn>
                              <a:cxn ang="T110">
                                <a:pos x="T8" y="T9"/>
                              </a:cxn>
                              <a:cxn ang="T111">
                                <a:pos x="T10" y="T11"/>
                              </a:cxn>
                              <a:cxn ang="T112">
                                <a:pos x="T12" y="T13"/>
                              </a:cxn>
                              <a:cxn ang="T113">
                                <a:pos x="T14" y="T15"/>
                              </a:cxn>
                              <a:cxn ang="T114">
                                <a:pos x="T16" y="T17"/>
                              </a:cxn>
                              <a:cxn ang="T115">
                                <a:pos x="T18" y="T19"/>
                              </a:cxn>
                              <a:cxn ang="T116">
                                <a:pos x="T20" y="T21"/>
                              </a:cxn>
                              <a:cxn ang="T117">
                                <a:pos x="T22" y="T23"/>
                              </a:cxn>
                              <a:cxn ang="T118">
                                <a:pos x="T24" y="T25"/>
                              </a:cxn>
                              <a:cxn ang="T119">
                                <a:pos x="T26" y="T27"/>
                              </a:cxn>
                              <a:cxn ang="T120">
                                <a:pos x="T28" y="T29"/>
                              </a:cxn>
                              <a:cxn ang="T121">
                                <a:pos x="T30" y="T31"/>
                              </a:cxn>
                              <a:cxn ang="T122">
                                <a:pos x="T32" y="T33"/>
                              </a:cxn>
                              <a:cxn ang="T123">
                                <a:pos x="T34" y="T35"/>
                              </a:cxn>
                              <a:cxn ang="T124">
                                <a:pos x="T36" y="T37"/>
                              </a:cxn>
                              <a:cxn ang="T125">
                                <a:pos x="T38" y="T39"/>
                              </a:cxn>
                              <a:cxn ang="T126">
                                <a:pos x="T40" y="T41"/>
                              </a:cxn>
                              <a:cxn ang="T127">
                                <a:pos x="T42" y="T43"/>
                              </a:cxn>
                              <a:cxn ang="T128">
                                <a:pos x="T44" y="T45"/>
                              </a:cxn>
                              <a:cxn ang="T129">
                                <a:pos x="T46" y="T47"/>
                              </a:cxn>
                              <a:cxn ang="T130">
                                <a:pos x="T48" y="T49"/>
                              </a:cxn>
                              <a:cxn ang="T131">
                                <a:pos x="T50" y="T51"/>
                              </a:cxn>
                              <a:cxn ang="T132">
                                <a:pos x="T52" y="T53"/>
                              </a:cxn>
                              <a:cxn ang="T133">
                                <a:pos x="T54" y="T55"/>
                              </a:cxn>
                              <a:cxn ang="T134">
                                <a:pos x="T56" y="T57"/>
                              </a:cxn>
                              <a:cxn ang="T135">
                                <a:pos x="T58" y="T59"/>
                              </a:cxn>
                              <a:cxn ang="T136">
                                <a:pos x="T60" y="T61"/>
                              </a:cxn>
                              <a:cxn ang="T137">
                                <a:pos x="T62" y="T63"/>
                              </a:cxn>
                              <a:cxn ang="T138">
                                <a:pos x="T64" y="T65"/>
                              </a:cxn>
                              <a:cxn ang="T139">
                                <a:pos x="T66" y="T67"/>
                              </a:cxn>
                              <a:cxn ang="T140">
                                <a:pos x="T68" y="T69"/>
                              </a:cxn>
                              <a:cxn ang="T141">
                                <a:pos x="T70" y="T71"/>
                              </a:cxn>
                              <a:cxn ang="T142">
                                <a:pos x="T72" y="T73"/>
                              </a:cxn>
                              <a:cxn ang="T143">
                                <a:pos x="T74" y="T75"/>
                              </a:cxn>
                              <a:cxn ang="T144">
                                <a:pos x="T76" y="T77"/>
                              </a:cxn>
                              <a:cxn ang="T145">
                                <a:pos x="T78" y="T79"/>
                              </a:cxn>
                              <a:cxn ang="T146">
                                <a:pos x="T80" y="T81"/>
                              </a:cxn>
                              <a:cxn ang="T147">
                                <a:pos x="T82" y="T83"/>
                              </a:cxn>
                              <a:cxn ang="T148">
                                <a:pos x="T84" y="T85"/>
                              </a:cxn>
                              <a:cxn ang="T149">
                                <a:pos x="T86" y="T87"/>
                              </a:cxn>
                              <a:cxn ang="T150">
                                <a:pos x="T88" y="T89"/>
                              </a:cxn>
                              <a:cxn ang="T151">
                                <a:pos x="T90" y="T91"/>
                              </a:cxn>
                              <a:cxn ang="T152">
                                <a:pos x="T92" y="T93"/>
                              </a:cxn>
                              <a:cxn ang="T153">
                                <a:pos x="T94" y="T95"/>
                              </a:cxn>
                              <a:cxn ang="T154">
                                <a:pos x="T96" y="T97"/>
                              </a:cxn>
                              <a:cxn ang="T155">
                                <a:pos x="T98" y="T99"/>
                              </a:cxn>
                              <a:cxn ang="T156">
                                <a:pos x="T100" y="T101"/>
                              </a:cxn>
                              <a:cxn ang="T157">
                                <a:pos x="T102" y="T103"/>
                              </a:cxn>
                              <a:cxn ang="T158">
                                <a:pos x="T104" y="T105"/>
                              </a:cxn>
                            </a:cxnLst>
                            <a:rect l="0" t="0" r="r" b="b"/>
                            <a:pathLst>
                              <a:path w="913" h="718">
                                <a:moveTo>
                                  <a:pt x="26" y="0"/>
                                </a:moveTo>
                                <a:lnTo>
                                  <a:pt x="21" y="20"/>
                                </a:lnTo>
                                <a:lnTo>
                                  <a:pt x="23" y="29"/>
                                </a:lnTo>
                                <a:lnTo>
                                  <a:pt x="25" y="38"/>
                                </a:lnTo>
                                <a:lnTo>
                                  <a:pt x="26" y="59"/>
                                </a:lnTo>
                                <a:lnTo>
                                  <a:pt x="23" y="73"/>
                                </a:lnTo>
                                <a:lnTo>
                                  <a:pt x="17" y="86"/>
                                </a:lnTo>
                                <a:lnTo>
                                  <a:pt x="12" y="96"/>
                                </a:lnTo>
                                <a:lnTo>
                                  <a:pt x="6" y="113"/>
                                </a:lnTo>
                                <a:lnTo>
                                  <a:pt x="6" y="126"/>
                                </a:lnTo>
                                <a:lnTo>
                                  <a:pt x="12" y="138"/>
                                </a:lnTo>
                                <a:lnTo>
                                  <a:pt x="17" y="149"/>
                                </a:lnTo>
                                <a:lnTo>
                                  <a:pt x="29" y="162"/>
                                </a:lnTo>
                                <a:lnTo>
                                  <a:pt x="34" y="176"/>
                                </a:lnTo>
                                <a:lnTo>
                                  <a:pt x="34" y="185"/>
                                </a:lnTo>
                                <a:lnTo>
                                  <a:pt x="30" y="195"/>
                                </a:lnTo>
                                <a:lnTo>
                                  <a:pt x="21" y="204"/>
                                </a:lnTo>
                                <a:lnTo>
                                  <a:pt x="13" y="216"/>
                                </a:lnTo>
                                <a:lnTo>
                                  <a:pt x="8" y="225"/>
                                </a:lnTo>
                                <a:lnTo>
                                  <a:pt x="6" y="236"/>
                                </a:lnTo>
                                <a:lnTo>
                                  <a:pt x="12" y="248"/>
                                </a:lnTo>
                                <a:lnTo>
                                  <a:pt x="19" y="259"/>
                                </a:lnTo>
                                <a:lnTo>
                                  <a:pt x="26" y="269"/>
                                </a:lnTo>
                                <a:lnTo>
                                  <a:pt x="30" y="278"/>
                                </a:lnTo>
                                <a:lnTo>
                                  <a:pt x="34" y="288"/>
                                </a:lnTo>
                                <a:lnTo>
                                  <a:pt x="30" y="301"/>
                                </a:lnTo>
                                <a:lnTo>
                                  <a:pt x="21" y="313"/>
                                </a:lnTo>
                                <a:lnTo>
                                  <a:pt x="12" y="322"/>
                                </a:lnTo>
                                <a:lnTo>
                                  <a:pt x="2" y="337"/>
                                </a:lnTo>
                                <a:lnTo>
                                  <a:pt x="0" y="349"/>
                                </a:lnTo>
                                <a:lnTo>
                                  <a:pt x="4" y="362"/>
                                </a:lnTo>
                                <a:lnTo>
                                  <a:pt x="13" y="372"/>
                                </a:lnTo>
                                <a:lnTo>
                                  <a:pt x="23" y="383"/>
                                </a:lnTo>
                                <a:lnTo>
                                  <a:pt x="33" y="396"/>
                                </a:lnTo>
                                <a:lnTo>
                                  <a:pt x="38" y="414"/>
                                </a:lnTo>
                                <a:lnTo>
                                  <a:pt x="33" y="431"/>
                                </a:lnTo>
                                <a:lnTo>
                                  <a:pt x="23" y="444"/>
                                </a:lnTo>
                                <a:lnTo>
                                  <a:pt x="19" y="455"/>
                                </a:lnTo>
                                <a:lnTo>
                                  <a:pt x="19" y="466"/>
                                </a:lnTo>
                                <a:lnTo>
                                  <a:pt x="21" y="473"/>
                                </a:lnTo>
                                <a:lnTo>
                                  <a:pt x="29" y="484"/>
                                </a:lnTo>
                                <a:lnTo>
                                  <a:pt x="42" y="499"/>
                                </a:lnTo>
                                <a:lnTo>
                                  <a:pt x="64" y="528"/>
                                </a:lnTo>
                                <a:lnTo>
                                  <a:pt x="107" y="573"/>
                                </a:lnTo>
                                <a:lnTo>
                                  <a:pt x="144" y="609"/>
                                </a:lnTo>
                                <a:lnTo>
                                  <a:pt x="166" y="629"/>
                                </a:lnTo>
                                <a:lnTo>
                                  <a:pt x="190" y="643"/>
                                </a:lnTo>
                                <a:lnTo>
                                  <a:pt x="217" y="660"/>
                                </a:lnTo>
                                <a:lnTo>
                                  <a:pt x="255" y="681"/>
                                </a:lnTo>
                                <a:lnTo>
                                  <a:pt x="313" y="701"/>
                                </a:lnTo>
                                <a:lnTo>
                                  <a:pt x="356" y="710"/>
                                </a:lnTo>
                                <a:lnTo>
                                  <a:pt x="401" y="716"/>
                                </a:lnTo>
                                <a:lnTo>
                                  <a:pt x="460" y="718"/>
                                </a:lnTo>
                                <a:lnTo>
                                  <a:pt x="523" y="716"/>
                                </a:lnTo>
                                <a:lnTo>
                                  <a:pt x="578" y="714"/>
                                </a:lnTo>
                                <a:lnTo>
                                  <a:pt x="625" y="706"/>
                                </a:lnTo>
                                <a:lnTo>
                                  <a:pt x="667" y="697"/>
                                </a:lnTo>
                                <a:lnTo>
                                  <a:pt x="697" y="685"/>
                                </a:lnTo>
                                <a:lnTo>
                                  <a:pt x="723" y="672"/>
                                </a:lnTo>
                                <a:lnTo>
                                  <a:pt x="744" y="659"/>
                                </a:lnTo>
                                <a:lnTo>
                                  <a:pt x="761" y="647"/>
                                </a:lnTo>
                                <a:lnTo>
                                  <a:pt x="778" y="629"/>
                                </a:lnTo>
                                <a:lnTo>
                                  <a:pt x="832" y="556"/>
                                </a:lnTo>
                                <a:lnTo>
                                  <a:pt x="874" y="493"/>
                                </a:lnTo>
                                <a:lnTo>
                                  <a:pt x="890" y="461"/>
                                </a:lnTo>
                                <a:lnTo>
                                  <a:pt x="894" y="448"/>
                                </a:lnTo>
                                <a:lnTo>
                                  <a:pt x="895" y="438"/>
                                </a:lnTo>
                                <a:lnTo>
                                  <a:pt x="895" y="427"/>
                                </a:lnTo>
                                <a:lnTo>
                                  <a:pt x="887" y="414"/>
                                </a:lnTo>
                                <a:lnTo>
                                  <a:pt x="882" y="406"/>
                                </a:lnTo>
                                <a:lnTo>
                                  <a:pt x="879" y="394"/>
                                </a:lnTo>
                                <a:lnTo>
                                  <a:pt x="882" y="381"/>
                                </a:lnTo>
                                <a:lnTo>
                                  <a:pt x="887" y="372"/>
                                </a:lnTo>
                                <a:lnTo>
                                  <a:pt x="894" y="362"/>
                                </a:lnTo>
                                <a:lnTo>
                                  <a:pt x="900" y="352"/>
                                </a:lnTo>
                                <a:lnTo>
                                  <a:pt x="908" y="341"/>
                                </a:lnTo>
                                <a:lnTo>
                                  <a:pt x="913" y="330"/>
                                </a:lnTo>
                                <a:lnTo>
                                  <a:pt x="912" y="316"/>
                                </a:lnTo>
                                <a:lnTo>
                                  <a:pt x="907" y="305"/>
                                </a:lnTo>
                                <a:lnTo>
                                  <a:pt x="900" y="295"/>
                                </a:lnTo>
                                <a:lnTo>
                                  <a:pt x="894" y="286"/>
                                </a:lnTo>
                                <a:lnTo>
                                  <a:pt x="886" y="275"/>
                                </a:lnTo>
                                <a:lnTo>
                                  <a:pt x="883" y="263"/>
                                </a:lnTo>
                                <a:lnTo>
                                  <a:pt x="886" y="254"/>
                                </a:lnTo>
                                <a:lnTo>
                                  <a:pt x="895" y="240"/>
                                </a:lnTo>
                                <a:lnTo>
                                  <a:pt x="904" y="229"/>
                                </a:lnTo>
                                <a:lnTo>
                                  <a:pt x="908" y="217"/>
                                </a:lnTo>
                                <a:lnTo>
                                  <a:pt x="908" y="202"/>
                                </a:lnTo>
                                <a:lnTo>
                                  <a:pt x="903" y="187"/>
                                </a:lnTo>
                                <a:lnTo>
                                  <a:pt x="894" y="176"/>
                                </a:lnTo>
                                <a:lnTo>
                                  <a:pt x="890" y="168"/>
                                </a:lnTo>
                                <a:lnTo>
                                  <a:pt x="886" y="155"/>
                                </a:lnTo>
                                <a:lnTo>
                                  <a:pt x="887" y="141"/>
                                </a:lnTo>
                                <a:lnTo>
                                  <a:pt x="895" y="130"/>
                                </a:lnTo>
                                <a:lnTo>
                                  <a:pt x="900" y="122"/>
                                </a:lnTo>
                                <a:lnTo>
                                  <a:pt x="908" y="113"/>
                                </a:lnTo>
                                <a:lnTo>
                                  <a:pt x="912" y="101"/>
                                </a:lnTo>
                                <a:lnTo>
                                  <a:pt x="913" y="88"/>
                                </a:lnTo>
                                <a:lnTo>
                                  <a:pt x="911" y="80"/>
                                </a:lnTo>
                                <a:lnTo>
                                  <a:pt x="903" y="67"/>
                                </a:lnTo>
                                <a:lnTo>
                                  <a:pt x="895" y="56"/>
                                </a:lnTo>
                                <a:lnTo>
                                  <a:pt x="890" y="42"/>
                                </a:lnTo>
                                <a:lnTo>
                                  <a:pt x="890" y="29"/>
                                </a:lnTo>
                                <a:lnTo>
                                  <a:pt x="894" y="18"/>
                                </a:lnTo>
                                <a:lnTo>
                                  <a:pt x="891" y="0"/>
                                </a:lnTo>
                                <a:lnTo>
                                  <a:pt x="26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C08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2507" name="Freeform 53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326" y="4514"/>
                            <a:ext cx="113" cy="99"/>
                          </a:xfrm>
                          <a:custGeom>
                            <a:avLst/>
                            <a:gdLst>
                              <a:gd name="T0" fmla="*/ 6 w 113"/>
                              <a:gd name="T1" fmla="*/ 0 h 99"/>
                              <a:gd name="T2" fmla="*/ 13 w 113"/>
                              <a:gd name="T3" fmla="*/ 13 h 99"/>
                              <a:gd name="T4" fmla="*/ 24 w 113"/>
                              <a:gd name="T5" fmla="*/ 26 h 99"/>
                              <a:gd name="T6" fmla="*/ 44 w 113"/>
                              <a:gd name="T7" fmla="*/ 43 h 99"/>
                              <a:gd name="T8" fmla="*/ 68 w 113"/>
                              <a:gd name="T9" fmla="*/ 57 h 99"/>
                              <a:gd name="T10" fmla="*/ 91 w 113"/>
                              <a:gd name="T11" fmla="*/ 66 h 99"/>
                              <a:gd name="T12" fmla="*/ 113 w 113"/>
                              <a:gd name="T13" fmla="*/ 72 h 99"/>
                              <a:gd name="T14" fmla="*/ 104 w 113"/>
                              <a:gd name="T15" fmla="*/ 89 h 99"/>
                              <a:gd name="T16" fmla="*/ 75 w 113"/>
                              <a:gd name="T17" fmla="*/ 85 h 99"/>
                              <a:gd name="T18" fmla="*/ 44 w 113"/>
                              <a:gd name="T19" fmla="*/ 87 h 99"/>
                              <a:gd name="T20" fmla="*/ 24 w 113"/>
                              <a:gd name="T21" fmla="*/ 99 h 99"/>
                              <a:gd name="T22" fmla="*/ 28 w 113"/>
                              <a:gd name="T23" fmla="*/ 89 h 99"/>
                              <a:gd name="T24" fmla="*/ 27 w 113"/>
                              <a:gd name="T25" fmla="*/ 78 h 99"/>
                              <a:gd name="T26" fmla="*/ 20 w 113"/>
                              <a:gd name="T27" fmla="*/ 62 h 99"/>
                              <a:gd name="T28" fmla="*/ 11 w 113"/>
                              <a:gd name="T29" fmla="*/ 49 h 99"/>
                              <a:gd name="T30" fmla="*/ 2 w 113"/>
                              <a:gd name="T31" fmla="*/ 34 h 99"/>
                              <a:gd name="T32" fmla="*/ 0 w 113"/>
                              <a:gd name="T33" fmla="*/ 17 h 99"/>
                              <a:gd name="T34" fmla="*/ 6 w 113"/>
                              <a:gd name="T35" fmla="*/ 0 h 99"/>
                              <a:gd name="T36" fmla="*/ 0 60000 65536"/>
                              <a:gd name="T37" fmla="*/ 0 60000 65536"/>
                              <a:gd name="T38" fmla="*/ 0 60000 65536"/>
                              <a:gd name="T39" fmla="*/ 0 60000 65536"/>
                              <a:gd name="T40" fmla="*/ 0 60000 65536"/>
                              <a:gd name="T41" fmla="*/ 0 60000 65536"/>
                              <a:gd name="T42" fmla="*/ 0 60000 65536"/>
                              <a:gd name="T43" fmla="*/ 0 60000 65536"/>
                              <a:gd name="T44" fmla="*/ 0 60000 65536"/>
                              <a:gd name="T45" fmla="*/ 0 60000 65536"/>
                              <a:gd name="T46" fmla="*/ 0 60000 65536"/>
                              <a:gd name="T47" fmla="*/ 0 60000 65536"/>
                              <a:gd name="T48" fmla="*/ 0 60000 65536"/>
                              <a:gd name="T49" fmla="*/ 0 60000 65536"/>
                              <a:gd name="T50" fmla="*/ 0 60000 65536"/>
                              <a:gd name="T51" fmla="*/ 0 60000 65536"/>
                              <a:gd name="T52" fmla="*/ 0 60000 65536"/>
                              <a:gd name="T53" fmla="*/ 0 60000 65536"/>
                            </a:gdLst>
                            <a:ahLst/>
                            <a:cxnLst>
                              <a:cxn ang="T36">
                                <a:pos x="T0" y="T1"/>
                              </a:cxn>
                              <a:cxn ang="T37">
                                <a:pos x="T2" y="T3"/>
                              </a:cxn>
                              <a:cxn ang="T38">
                                <a:pos x="T4" y="T5"/>
                              </a:cxn>
                              <a:cxn ang="T39">
                                <a:pos x="T6" y="T7"/>
                              </a:cxn>
                              <a:cxn ang="T40">
                                <a:pos x="T8" y="T9"/>
                              </a:cxn>
                              <a:cxn ang="T41">
                                <a:pos x="T10" y="T11"/>
                              </a:cxn>
                              <a:cxn ang="T42">
                                <a:pos x="T12" y="T13"/>
                              </a:cxn>
                              <a:cxn ang="T43">
                                <a:pos x="T14" y="T15"/>
                              </a:cxn>
                              <a:cxn ang="T44">
                                <a:pos x="T16" y="T17"/>
                              </a:cxn>
                              <a:cxn ang="T45">
                                <a:pos x="T18" y="T19"/>
                              </a:cxn>
                              <a:cxn ang="T46">
                                <a:pos x="T20" y="T21"/>
                              </a:cxn>
                              <a:cxn ang="T47">
                                <a:pos x="T22" y="T23"/>
                              </a:cxn>
                              <a:cxn ang="T48">
                                <a:pos x="T24" y="T25"/>
                              </a:cxn>
                              <a:cxn ang="T49">
                                <a:pos x="T26" y="T27"/>
                              </a:cxn>
                              <a:cxn ang="T50">
                                <a:pos x="T28" y="T29"/>
                              </a:cxn>
                              <a:cxn ang="T51">
                                <a:pos x="T30" y="T31"/>
                              </a:cxn>
                              <a:cxn ang="T52">
                                <a:pos x="T32" y="T33"/>
                              </a:cxn>
                              <a:cxn ang="T53">
                                <a:pos x="T34" y="T35"/>
                              </a:cxn>
                            </a:cxnLst>
                            <a:rect l="0" t="0" r="r" b="b"/>
                            <a:pathLst>
                              <a:path w="113" h="99">
                                <a:moveTo>
                                  <a:pt x="6" y="0"/>
                                </a:moveTo>
                                <a:lnTo>
                                  <a:pt x="13" y="13"/>
                                </a:lnTo>
                                <a:lnTo>
                                  <a:pt x="24" y="26"/>
                                </a:lnTo>
                                <a:lnTo>
                                  <a:pt x="44" y="43"/>
                                </a:lnTo>
                                <a:lnTo>
                                  <a:pt x="68" y="57"/>
                                </a:lnTo>
                                <a:lnTo>
                                  <a:pt x="91" y="66"/>
                                </a:lnTo>
                                <a:lnTo>
                                  <a:pt x="113" y="72"/>
                                </a:lnTo>
                                <a:lnTo>
                                  <a:pt x="104" y="89"/>
                                </a:lnTo>
                                <a:lnTo>
                                  <a:pt x="75" y="85"/>
                                </a:lnTo>
                                <a:lnTo>
                                  <a:pt x="44" y="87"/>
                                </a:lnTo>
                                <a:lnTo>
                                  <a:pt x="24" y="99"/>
                                </a:lnTo>
                                <a:lnTo>
                                  <a:pt x="28" y="89"/>
                                </a:lnTo>
                                <a:lnTo>
                                  <a:pt x="27" y="78"/>
                                </a:lnTo>
                                <a:lnTo>
                                  <a:pt x="20" y="62"/>
                                </a:lnTo>
                                <a:lnTo>
                                  <a:pt x="11" y="49"/>
                                </a:lnTo>
                                <a:lnTo>
                                  <a:pt x="2" y="34"/>
                                </a:lnTo>
                                <a:lnTo>
                                  <a:pt x="0" y="17"/>
                                </a:lnTo>
                                <a:lnTo>
                                  <a:pt x="6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A04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2508" name="Freeform 54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328" y="4637"/>
                            <a:ext cx="149" cy="84"/>
                          </a:xfrm>
                          <a:custGeom>
                            <a:avLst/>
                            <a:gdLst>
                              <a:gd name="T0" fmla="*/ 0 w 149"/>
                              <a:gd name="T1" fmla="*/ 10 h 84"/>
                              <a:gd name="T2" fmla="*/ 4 w 149"/>
                              <a:gd name="T3" fmla="*/ 0 h 84"/>
                              <a:gd name="T4" fmla="*/ 9 w 149"/>
                              <a:gd name="T5" fmla="*/ 10 h 84"/>
                              <a:gd name="T6" fmla="*/ 21 w 149"/>
                              <a:gd name="T7" fmla="*/ 15 h 84"/>
                              <a:gd name="T8" fmla="*/ 42 w 149"/>
                              <a:gd name="T9" fmla="*/ 25 h 84"/>
                              <a:gd name="T10" fmla="*/ 64 w 149"/>
                              <a:gd name="T11" fmla="*/ 31 h 84"/>
                              <a:gd name="T12" fmla="*/ 98 w 149"/>
                              <a:gd name="T13" fmla="*/ 38 h 84"/>
                              <a:gd name="T14" fmla="*/ 137 w 149"/>
                              <a:gd name="T15" fmla="*/ 44 h 84"/>
                              <a:gd name="T16" fmla="*/ 149 w 149"/>
                              <a:gd name="T17" fmla="*/ 80 h 84"/>
                              <a:gd name="T18" fmla="*/ 106 w 149"/>
                              <a:gd name="T19" fmla="*/ 69 h 84"/>
                              <a:gd name="T20" fmla="*/ 72 w 149"/>
                              <a:gd name="T21" fmla="*/ 65 h 84"/>
                              <a:gd name="T22" fmla="*/ 45 w 149"/>
                              <a:gd name="T23" fmla="*/ 71 h 84"/>
                              <a:gd name="T24" fmla="*/ 25 w 149"/>
                              <a:gd name="T25" fmla="*/ 84 h 84"/>
                              <a:gd name="T26" fmla="*/ 25 w 149"/>
                              <a:gd name="T27" fmla="*/ 73 h 84"/>
                              <a:gd name="T28" fmla="*/ 25 w 149"/>
                              <a:gd name="T29" fmla="*/ 63 h 84"/>
                              <a:gd name="T30" fmla="*/ 21 w 149"/>
                              <a:gd name="T31" fmla="*/ 52 h 84"/>
                              <a:gd name="T32" fmla="*/ 9 w 149"/>
                              <a:gd name="T33" fmla="*/ 36 h 84"/>
                              <a:gd name="T34" fmla="*/ 0 w 149"/>
                              <a:gd name="T35" fmla="*/ 23 h 84"/>
                              <a:gd name="T36" fmla="*/ 0 w 149"/>
                              <a:gd name="T37" fmla="*/ 10 h 84"/>
                              <a:gd name="T38" fmla="*/ 0 60000 65536"/>
                              <a:gd name="T39" fmla="*/ 0 60000 65536"/>
                              <a:gd name="T40" fmla="*/ 0 60000 65536"/>
                              <a:gd name="T41" fmla="*/ 0 60000 65536"/>
                              <a:gd name="T42" fmla="*/ 0 60000 65536"/>
                              <a:gd name="T43" fmla="*/ 0 60000 65536"/>
                              <a:gd name="T44" fmla="*/ 0 60000 65536"/>
                              <a:gd name="T45" fmla="*/ 0 60000 65536"/>
                              <a:gd name="T46" fmla="*/ 0 60000 65536"/>
                              <a:gd name="T47" fmla="*/ 0 60000 65536"/>
                              <a:gd name="T48" fmla="*/ 0 60000 65536"/>
                              <a:gd name="T49" fmla="*/ 0 60000 65536"/>
                              <a:gd name="T50" fmla="*/ 0 60000 65536"/>
                              <a:gd name="T51" fmla="*/ 0 60000 65536"/>
                              <a:gd name="T52" fmla="*/ 0 60000 65536"/>
                              <a:gd name="T53" fmla="*/ 0 60000 65536"/>
                              <a:gd name="T54" fmla="*/ 0 60000 65536"/>
                              <a:gd name="T55" fmla="*/ 0 60000 65536"/>
                              <a:gd name="T56" fmla="*/ 0 60000 65536"/>
                            </a:gdLst>
                            <a:ahLst/>
                            <a:cxnLst>
                              <a:cxn ang="T38">
                                <a:pos x="T0" y="T1"/>
                              </a:cxn>
                              <a:cxn ang="T39">
                                <a:pos x="T2" y="T3"/>
                              </a:cxn>
                              <a:cxn ang="T40">
                                <a:pos x="T4" y="T5"/>
                              </a:cxn>
                              <a:cxn ang="T41">
                                <a:pos x="T6" y="T7"/>
                              </a:cxn>
                              <a:cxn ang="T42">
                                <a:pos x="T8" y="T9"/>
                              </a:cxn>
                              <a:cxn ang="T43">
                                <a:pos x="T10" y="T11"/>
                              </a:cxn>
                              <a:cxn ang="T44">
                                <a:pos x="T12" y="T13"/>
                              </a:cxn>
                              <a:cxn ang="T45">
                                <a:pos x="T14" y="T15"/>
                              </a:cxn>
                              <a:cxn ang="T46">
                                <a:pos x="T16" y="T17"/>
                              </a:cxn>
                              <a:cxn ang="T47">
                                <a:pos x="T18" y="T19"/>
                              </a:cxn>
                              <a:cxn ang="T48">
                                <a:pos x="T20" y="T21"/>
                              </a:cxn>
                              <a:cxn ang="T49">
                                <a:pos x="T22" y="T23"/>
                              </a:cxn>
                              <a:cxn ang="T50">
                                <a:pos x="T24" y="T25"/>
                              </a:cxn>
                              <a:cxn ang="T51">
                                <a:pos x="T26" y="T27"/>
                              </a:cxn>
                              <a:cxn ang="T52">
                                <a:pos x="T28" y="T29"/>
                              </a:cxn>
                              <a:cxn ang="T53">
                                <a:pos x="T30" y="T31"/>
                              </a:cxn>
                              <a:cxn ang="T54">
                                <a:pos x="T32" y="T33"/>
                              </a:cxn>
                              <a:cxn ang="T55">
                                <a:pos x="T34" y="T35"/>
                              </a:cxn>
                              <a:cxn ang="T56">
                                <a:pos x="T36" y="T37"/>
                              </a:cxn>
                            </a:cxnLst>
                            <a:rect l="0" t="0" r="r" b="b"/>
                            <a:pathLst>
                              <a:path w="149" h="84">
                                <a:moveTo>
                                  <a:pt x="0" y="10"/>
                                </a:moveTo>
                                <a:lnTo>
                                  <a:pt x="4" y="0"/>
                                </a:lnTo>
                                <a:lnTo>
                                  <a:pt x="9" y="10"/>
                                </a:lnTo>
                                <a:lnTo>
                                  <a:pt x="21" y="15"/>
                                </a:lnTo>
                                <a:lnTo>
                                  <a:pt x="42" y="25"/>
                                </a:lnTo>
                                <a:lnTo>
                                  <a:pt x="64" y="31"/>
                                </a:lnTo>
                                <a:lnTo>
                                  <a:pt x="98" y="38"/>
                                </a:lnTo>
                                <a:lnTo>
                                  <a:pt x="137" y="44"/>
                                </a:lnTo>
                                <a:lnTo>
                                  <a:pt x="149" y="80"/>
                                </a:lnTo>
                                <a:lnTo>
                                  <a:pt x="106" y="69"/>
                                </a:lnTo>
                                <a:lnTo>
                                  <a:pt x="72" y="65"/>
                                </a:lnTo>
                                <a:lnTo>
                                  <a:pt x="45" y="71"/>
                                </a:lnTo>
                                <a:lnTo>
                                  <a:pt x="25" y="84"/>
                                </a:lnTo>
                                <a:lnTo>
                                  <a:pt x="25" y="73"/>
                                </a:lnTo>
                                <a:lnTo>
                                  <a:pt x="25" y="63"/>
                                </a:lnTo>
                                <a:lnTo>
                                  <a:pt x="21" y="52"/>
                                </a:lnTo>
                                <a:lnTo>
                                  <a:pt x="9" y="36"/>
                                </a:lnTo>
                                <a:lnTo>
                                  <a:pt x="0" y="23"/>
                                </a:lnTo>
                                <a:lnTo>
                                  <a:pt x="0" y="1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A04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2509" name="Freeform 55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322" y="4742"/>
                            <a:ext cx="175" cy="104"/>
                          </a:xfrm>
                          <a:custGeom>
                            <a:avLst/>
                            <a:gdLst>
                              <a:gd name="T0" fmla="*/ 2 w 175"/>
                              <a:gd name="T1" fmla="*/ 13 h 104"/>
                              <a:gd name="T2" fmla="*/ 10 w 175"/>
                              <a:gd name="T3" fmla="*/ 0 h 104"/>
                              <a:gd name="T4" fmla="*/ 21 w 175"/>
                              <a:gd name="T5" fmla="*/ 17 h 104"/>
                              <a:gd name="T6" fmla="*/ 32 w 175"/>
                              <a:gd name="T7" fmla="*/ 25 h 104"/>
                              <a:gd name="T8" fmla="*/ 45 w 175"/>
                              <a:gd name="T9" fmla="*/ 34 h 104"/>
                              <a:gd name="T10" fmla="*/ 69 w 175"/>
                              <a:gd name="T11" fmla="*/ 42 h 104"/>
                              <a:gd name="T12" fmla="*/ 96 w 175"/>
                              <a:gd name="T13" fmla="*/ 49 h 104"/>
                              <a:gd name="T14" fmla="*/ 126 w 175"/>
                              <a:gd name="T15" fmla="*/ 59 h 104"/>
                              <a:gd name="T16" fmla="*/ 167 w 175"/>
                              <a:gd name="T17" fmla="*/ 72 h 104"/>
                              <a:gd name="T18" fmla="*/ 175 w 175"/>
                              <a:gd name="T19" fmla="*/ 104 h 104"/>
                              <a:gd name="T20" fmla="*/ 133 w 175"/>
                              <a:gd name="T21" fmla="*/ 87 h 104"/>
                              <a:gd name="T22" fmla="*/ 103 w 175"/>
                              <a:gd name="T23" fmla="*/ 76 h 104"/>
                              <a:gd name="T24" fmla="*/ 78 w 175"/>
                              <a:gd name="T25" fmla="*/ 72 h 104"/>
                              <a:gd name="T26" fmla="*/ 58 w 175"/>
                              <a:gd name="T27" fmla="*/ 72 h 104"/>
                              <a:gd name="T28" fmla="*/ 48 w 175"/>
                              <a:gd name="T29" fmla="*/ 80 h 104"/>
                              <a:gd name="T30" fmla="*/ 36 w 175"/>
                              <a:gd name="T31" fmla="*/ 91 h 104"/>
                              <a:gd name="T32" fmla="*/ 34 w 175"/>
                              <a:gd name="T33" fmla="*/ 78 h 104"/>
                              <a:gd name="T34" fmla="*/ 21 w 175"/>
                              <a:gd name="T35" fmla="*/ 59 h 104"/>
                              <a:gd name="T36" fmla="*/ 10 w 175"/>
                              <a:gd name="T37" fmla="*/ 45 h 104"/>
                              <a:gd name="T38" fmla="*/ 0 w 175"/>
                              <a:gd name="T39" fmla="*/ 31 h 104"/>
                              <a:gd name="T40" fmla="*/ 2 w 175"/>
                              <a:gd name="T41" fmla="*/ 13 h 104"/>
                              <a:gd name="T42" fmla="*/ 0 60000 65536"/>
                              <a:gd name="T43" fmla="*/ 0 60000 65536"/>
                              <a:gd name="T44" fmla="*/ 0 60000 65536"/>
                              <a:gd name="T45" fmla="*/ 0 60000 65536"/>
                              <a:gd name="T46" fmla="*/ 0 60000 65536"/>
                              <a:gd name="T47" fmla="*/ 0 60000 65536"/>
                              <a:gd name="T48" fmla="*/ 0 60000 65536"/>
                              <a:gd name="T49" fmla="*/ 0 60000 65536"/>
                              <a:gd name="T50" fmla="*/ 0 60000 65536"/>
                              <a:gd name="T51" fmla="*/ 0 60000 65536"/>
                              <a:gd name="T52" fmla="*/ 0 60000 65536"/>
                              <a:gd name="T53" fmla="*/ 0 60000 65536"/>
                              <a:gd name="T54" fmla="*/ 0 60000 65536"/>
                              <a:gd name="T55" fmla="*/ 0 60000 65536"/>
                              <a:gd name="T56" fmla="*/ 0 60000 65536"/>
                              <a:gd name="T57" fmla="*/ 0 60000 65536"/>
                              <a:gd name="T58" fmla="*/ 0 60000 65536"/>
                              <a:gd name="T59" fmla="*/ 0 60000 65536"/>
                              <a:gd name="T60" fmla="*/ 0 60000 65536"/>
                              <a:gd name="T61" fmla="*/ 0 60000 65536"/>
                              <a:gd name="T62" fmla="*/ 0 60000 65536"/>
                            </a:gdLst>
                            <a:ahLst/>
                            <a:cxnLst>
                              <a:cxn ang="T42">
                                <a:pos x="T0" y="T1"/>
                              </a:cxn>
                              <a:cxn ang="T43">
                                <a:pos x="T2" y="T3"/>
                              </a:cxn>
                              <a:cxn ang="T44">
                                <a:pos x="T4" y="T5"/>
                              </a:cxn>
                              <a:cxn ang="T45">
                                <a:pos x="T6" y="T7"/>
                              </a:cxn>
                              <a:cxn ang="T46">
                                <a:pos x="T8" y="T9"/>
                              </a:cxn>
                              <a:cxn ang="T47">
                                <a:pos x="T10" y="T11"/>
                              </a:cxn>
                              <a:cxn ang="T48">
                                <a:pos x="T12" y="T13"/>
                              </a:cxn>
                              <a:cxn ang="T49">
                                <a:pos x="T14" y="T15"/>
                              </a:cxn>
                              <a:cxn ang="T50">
                                <a:pos x="T16" y="T17"/>
                              </a:cxn>
                              <a:cxn ang="T51">
                                <a:pos x="T18" y="T19"/>
                              </a:cxn>
                              <a:cxn ang="T52">
                                <a:pos x="T20" y="T21"/>
                              </a:cxn>
                              <a:cxn ang="T53">
                                <a:pos x="T22" y="T23"/>
                              </a:cxn>
                              <a:cxn ang="T54">
                                <a:pos x="T24" y="T25"/>
                              </a:cxn>
                              <a:cxn ang="T55">
                                <a:pos x="T26" y="T27"/>
                              </a:cxn>
                              <a:cxn ang="T56">
                                <a:pos x="T28" y="T29"/>
                              </a:cxn>
                              <a:cxn ang="T57">
                                <a:pos x="T30" y="T31"/>
                              </a:cxn>
                              <a:cxn ang="T58">
                                <a:pos x="T32" y="T33"/>
                              </a:cxn>
                              <a:cxn ang="T59">
                                <a:pos x="T34" y="T35"/>
                              </a:cxn>
                              <a:cxn ang="T60">
                                <a:pos x="T36" y="T37"/>
                              </a:cxn>
                              <a:cxn ang="T61">
                                <a:pos x="T38" y="T39"/>
                              </a:cxn>
                              <a:cxn ang="T62">
                                <a:pos x="T40" y="T41"/>
                              </a:cxn>
                            </a:cxnLst>
                            <a:rect l="0" t="0" r="r" b="b"/>
                            <a:pathLst>
                              <a:path w="175" h="104">
                                <a:moveTo>
                                  <a:pt x="2" y="13"/>
                                </a:moveTo>
                                <a:lnTo>
                                  <a:pt x="10" y="0"/>
                                </a:lnTo>
                                <a:lnTo>
                                  <a:pt x="21" y="17"/>
                                </a:lnTo>
                                <a:lnTo>
                                  <a:pt x="32" y="25"/>
                                </a:lnTo>
                                <a:lnTo>
                                  <a:pt x="45" y="34"/>
                                </a:lnTo>
                                <a:lnTo>
                                  <a:pt x="69" y="42"/>
                                </a:lnTo>
                                <a:lnTo>
                                  <a:pt x="96" y="49"/>
                                </a:lnTo>
                                <a:lnTo>
                                  <a:pt x="126" y="59"/>
                                </a:lnTo>
                                <a:lnTo>
                                  <a:pt x="167" y="72"/>
                                </a:lnTo>
                                <a:lnTo>
                                  <a:pt x="175" y="104"/>
                                </a:lnTo>
                                <a:lnTo>
                                  <a:pt x="133" y="87"/>
                                </a:lnTo>
                                <a:lnTo>
                                  <a:pt x="103" y="76"/>
                                </a:lnTo>
                                <a:lnTo>
                                  <a:pt x="78" y="72"/>
                                </a:lnTo>
                                <a:lnTo>
                                  <a:pt x="58" y="72"/>
                                </a:lnTo>
                                <a:lnTo>
                                  <a:pt x="48" y="80"/>
                                </a:lnTo>
                                <a:lnTo>
                                  <a:pt x="36" y="91"/>
                                </a:lnTo>
                                <a:lnTo>
                                  <a:pt x="34" y="78"/>
                                </a:lnTo>
                                <a:lnTo>
                                  <a:pt x="21" y="59"/>
                                </a:lnTo>
                                <a:lnTo>
                                  <a:pt x="10" y="45"/>
                                </a:lnTo>
                                <a:lnTo>
                                  <a:pt x="0" y="31"/>
                                </a:lnTo>
                                <a:lnTo>
                                  <a:pt x="2" y="13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A04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2510" name="Freeform 56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341" y="4856"/>
                            <a:ext cx="208" cy="230"/>
                          </a:xfrm>
                          <a:custGeom>
                            <a:avLst/>
                            <a:gdLst>
                              <a:gd name="T0" fmla="*/ 2 w 208"/>
                              <a:gd name="T1" fmla="*/ 35 h 230"/>
                              <a:gd name="T2" fmla="*/ 0 w 208"/>
                              <a:gd name="T3" fmla="*/ 21 h 230"/>
                              <a:gd name="T4" fmla="*/ 0 w 208"/>
                              <a:gd name="T5" fmla="*/ 11 h 230"/>
                              <a:gd name="T6" fmla="*/ 8 w 208"/>
                              <a:gd name="T7" fmla="*/ 0 h 230"/>
                              <a:gd name="T8" fmla="*/ 22 w 208"/>
                              <a:gd name="T9" fmla="*/ 17 h 230"/>
                              <a:gd name="T10" fmla="*/ 47 w 208"/>
                              <a:gd name="T11" fmla="*/ 32 h 230"/>
                              <a:gd name="T12" fmla="*/ 72 w 208"/>
                              <a:gd name="T13" fmla="*/ 44 h 230"/>
                              <a:gd name="T14" fmla="*/ 106 w 208"/>
                              <a:gd name="T15" fmla="*/ 55 h 230"/>
                              <a:gd name="T16" fmla="*/ 156 w 208"/>
                              <a:gd name="T17" fmla="*/ 65 h 230"/>
                              <a:gd name="T18" fmla="*/ 166 w 208"/>
                              <a:gd name="T19" fmla="*/ 91 h 230"/>
                              <a:gd name="T20" fmla="*/ 140 w 208"/>
                              <a:gd name="T21" fmla="*/ 84 h 230"/>
                              <a:gd name="T22" fmla="*/ 114 w 208"/>
                              <a:gd name="T23" fmla="*/ 80 h 230"/>
                              <a:gd name="T24" fmla="*/ 101 w 208"/>
                              <a:gd name="T25" fmla="*/ 82 h 230"/>
                              <a:gd name="T26" fmla="*/ 97 w 208"/>
                              <a:gd name="T27" fmla="*/ 95 h 230"/>
                              <a:gd name="T28" fmla="*/ 105 w 208"/>
                              <a:gd name="T29" fmla="*/ 112 h 230"/>
                              <a:gd name="T30" fmla="*/ 115 w 208"/>
                              <a:gd name="T31" fmla="*/ 128 h 230"/>
                              <a:gd name="T32" fmla="*/ 136 w 208"/>
                              <a:gd name="T33" fmla="*/ 153 h 230"/>
                              <a:gd name="T34" fmla="*/ 166 w 208"/>
                              <a:gd name="T35" fmla="*/ 179 h 230"/>
                              <a:gd name="T36" fmla="*/ 208 w 208"/>
                              <a:gd name="T37" fmla="*/ 209 h 230"/>
                              <a:gd name="T38" fmla="*/ 208 w 208"/>
                              <a:gd name="T39" fmla="*/ 230 h 230"/>
                              <a:gd name="T40" fmla="*/ 190 w 208"/>
                              <a:gd name="T41" fmla="*/ 219 h 230"/>
                              <a:gd name="T42" fmla="*/ 166 w 208"/>
                              <a:gd name="T43" fmla="*/ 205 h 230"/>
                              <a:gd name="T44" fmla="*/ 132 w 208"/>
                              <a:gd name="T45" fmla="*/ 179 h 230"/>
                              <a:gd name="T46" fmla="*/ 105 w 208"/>
                              <a:gd name="T47" fmla="*/ 150 h 230"/>
                              <a:gd name="T48" fmla="*/ 80 w 208"/>
                              <a:gd name="T49" fmla="*/ 128 h 230"/>
                              <a:gd name="T50" fmla="*/ 56 w 208"/>
                              <a:gd name="T51" fmla="*/ 101 h 230"/>
                              <a:gd name="T52" fmla="*/ 36 w 208"/>
                              <a:gd name="T53" fmla="*/ 78 h 230"/>
                              <a:gd name="T54" fmla="*/ 15 w 208"/>
                              <a:gd name="T55" fmla="*/ 57 h 230"/>
                              <a:gd name="T56" fmla="*/ 2 w 208"/>
                              <a:gd name="T57" fmla="*/ 35 h 230"/>
                              <a:gd name="T58" fmla="*/ 0 60000 65536"/>
                              <a:gd name="T59" fmla="*/ 0 60000 65536"/>
                              <a:gd name="T60" fmla="*/ 0 60000 65536"/>
                              <a:gd name="T61" fmla="*/ 0 60000 65536"/>
                              <a:gd name="T62" fmla="*/ 0 60000 65536"/>
                              <a:gd name="T63" fmla="*/ 0 60000 65536"/>
                              <a:gd name="T64" fmla="*/ 0 60000 65536"/>
                              <a:gd name="T65" fmla="*/ 0 60000 65536"/>
                              <a:gd name="T66" fmla="*/ 0 60000 65536"/>
                              <a:gd name="T67" fmla="*/ 0 60000 65536"/>
                              <a:gd name="T68" fmla="*/ 0 60000 65536"/>
                              <a:gd name="T69" fmla="*/ 0 60000 65536"/>
                              <a:gd name="T70" fmla="*/ 0 60000 65536"/>
                              <a:gd name="T71" fmla="*/ 0 60000 65536"/>
                              <a:gd name="T72" fmla="*/ 0 60000 65536"/>
                              <a:gd name="T73" fmla="*/ 0 60000 65536"/>
                              <a:gd name="T74" fmla="*/ 0 60000 65536"/>
                              <a:gd name="T75" fmla="*/ 0 60000 65536"/>
                              <a:gd name="T76" fmla="*/ 0 60000 65536"/>
                              <a:gd name="T77" fmla="*/ 0 60000 65536"/>
                              <a:gd name="T78" fmla="*/ 0 60000 65536"/>
                              <a:gd name="T79" fmla="*/ 0 60000 65536"/>
                              <a:gd name="T80" fmla="*/ 0 60000 65536"/>
                              <a:gd name="T81" fmla="*/ 0 60000 65536"/>
                              <a:gd name="T82" fmla="*/ 0 60000 65536"/>
                              <a:gd name="T83" fmla="*/ 0 60000 65536"/>
                              <a:gd name="T84" fmla="*/ 0 60000 65536"/>
                              <a:gd name="T85" fmla="*/ 0 60000 65536"/>
                              <a:gd name="T86" fmla="*/ 0 60000 65536"/>
                            </a:gdLst>
                            <a:ahLst/>
                            <a:cxnLst>
                              <a:cxn ang="T58">
                                <a:pos x="T0" y="T1"/>
                              </a:cxn>
                              <a:cxn ang="T59">
                                <a:pos x="T2" y="T3"/>
                              </a:cxn>
                              <a:cxn ang="T60">
                                <a:pos x="T4" y="T5"/>
                              </a:cxn>
                              <a:cxn ang="T61">
                                <a:pos x="T6" y="T7"/>
                              </a:cxn>
                              <a:cxn ang="T62">
                                <a:pos x="T8" y="T9"/>
                              </a:cxn>
                              <a:cxn ang="T63">
                                <a:pos x="T10" y="T11"/>
                              </a:cxn>
                              <a:cxn ang="T64">
                                <a:pos x="T12" y="T13"/>
                              </a:cxn>
                              <a:cxn ang="T65">
                                <a:pos x="T14" y="T15"/>
                              </a:cxn>
                              <a:cxn ang="T66">
                                <a:pos x="T16" y="T17"/>
                              </a:cxn>
                              <a:cxn ang="T67">
                                <a:pos x="T18" y="T19"/>
                              </a:cxn>
                              <a:cxn ang="T68">
                                <a:pos x="T20" y="T21"/>
                              </a:cxn>
                              <a:cxn ang="T69">
                                <a:pos x="T22" y="T23"/>
                              </a:cxn>
                              <a:cxn ang="T70">
                                <a:pos x="T24" y="T25"/>
                              </a:cxn>
                              <a:cxn ang="T71">
                                <a:pos x="T26" y="T27"/>
                              </a:cxn>
                              <a:cxn ang="T72">
                                <a:pos x="T28" y="T29"/>
                              </a:cxn>
                              <a:cxn ang="T73">
                                <a:pos x="T30" y="T31"/>
                              </a:cxn>
                              <a:cxn ang="T74">
                                <a:pos x="T32" y="T33"/>
                              </a:cxn>
                              <a:cxn ang="T75">
                                <a:pos x="T34" y="T35"/>
                              </a:cxn>
                              <a:cxn ang="T76">
                                <a:pos x="T36" y="T37"/>
                              </a:cxn>
                              <a:cxn ang="T77">
                                <a:pos x="T38" y="T39"/>
                              </a:cxn>
                              <a:cxn ang="T78">
                                <a:pos x="T40" y="T41"/>
                              </a:cxn>
                              <a:cxn ang="T79">
                                <a:pos x="T42" y="T43"/>
                              </a:cxn>
                              <a:cxn ang="T80">
                                <a:pos x="T44" y="T45"/>
                              </a:cxn>
                              <a:cxn ang="T81">
                                <a:pos x="T46" y="T47"/>
                              </a:cxn>
                              <a:cxn ang="T82">
                                <a:pos x="T48" y="T49"/>
                              </a:cxn>
                              <a:cxn ang="T83">
                                <a:pos x="T50" y="T51"/>
                              </a:cxn>
                              <a:cxn ang="T84">
                                <a:pos x="T52" y="T53"/>
                              </a:cxn>
                              <a:cxn ang="T85">
                                <a:pos x="T54" y="T55"/>
                              </a:cxn>
                              <a:cxn ang="T86">
                                <a:pos x="T56" y="T57"/>
                              </a:cxn>
                            </a:cxnLst>
                            <a:rect l="0" t="0" r="r" b="b"/>
                            <a:pathLst>
                              <a:path w="208" h="230">
                                <a:moveTo>
                                  <a:pt x="2" y="35"/>
                                </a:moveTo>
                                <a:lnTo>
                                  <a:pt x="0" y="21"/>
                                </a:lnTo>
                                <a:lnTo>
                                  <a:pt x="0" y="11"/>
                                </a:lnTo>
                                <a:lnTo>
                                  <a:pt x="8" y="0"/>
                                </a:lnTo>
                                <a:lnTo>
                                  <a:pt x="22" y="17"/>
                                </a:lnTo>
                                <a:lnTo>
                                  <a:pt x="47" y="32"/>
                                </a:lnTo>
                                <a:lnTo>
                                  <a:pt x="72" y="44"/>
                                </a:lnTo>
                                <a:lnTo>
                                  <a:pt x="106" y="55"/>
                                </a:lnTo>
                                <a:lnTo>
                                  <a:pt x="156" y="65"/>
                                </a:lnTo>
                                <a:lnTo>
                                  <a:pt x="166" y="91"/>
                                </a:lnTo>
                                <a:lnTo>
                                  <a:pt x="140" y="84"/>
                                </a:lnTo>
                                <a:lnTo>
                                  <a:pt x="114" y="80"/>
                                </a:lnTo>
                                <a:lnTo>
                                  <a:pt x="101" y="82"/>
                                </a:lnTo>
                                <a:lnTo>
                                  <a:pt x="97" y="95"/>
                                </a:lnTo>
                                <a:lnTo>
                                  <a:pt x="105" y="112"/>
                                </a:lnTo>
                                <a:lnTo>
                                  <a:pt x="115" y="128"/>
                                </a:lnTo>
                                <a:lnTo>
                                  <a:pt x="136" y="153"/>
                                </a:lnTo>
                                <a:lnTo>
                                  <a:pt x="166" y="179"/>
                                </a:lnTo>
                                <a:lnTo>
                                  <a:pt x="208" y="209"/>
                                </a:lnTo>
                                <a:lnTo>
                                  <a:pt x="208" y="230"/>
                                </a:lnTo>
                                <a:lnTo>
                                  <a:pt x="190" y="219"/>
                                </a:lnTo>
                                <a:lnTo>
                                  <a:pt x="166" y="205"/>
                                </a:lnTo>
                                <a:lnTo>
                                  <a:pt x="132" y="179"/>
                                </a:lnTo>
                                <a:lnTo>
                                  <a:pt x="105" y="150"/>
                                </a:lnTo>
                                <a:lnTo>
                                  <a:pt x="80" y="128"/>
                                </a:lnTo>
                                <a:lnTo>
                                  <a:pt x="56" y="101"/>
                                </a:lnTo>
                                <a:lnTo>
                                  <a:pt x="36" y="78"/>
                                </a:lnTo>
                                <a:lnTo>
                                  <a:pt x="15" y="57"/>
                                </a:lnTo>
                                <a:lnTo>
                                  <a:pt x="2" y="35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A04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2511" name="Freeform 57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345" y="4443"/>
                            <a:ext cx="86" cy="69"/>
                          </a:xfrm>
                          <a:custGeom>
                            <a:avLst/>
                            <a:gdLst>
                              <a:gd name="T0" fmla="*/ 0 w 86"/>
                              <a:gd name="T1" fmla="*/ 0 h 69"/>
                              <a:gd name="T2" fmla="*/ 11 w 86"/>
                              <a:gd name="T3" fmla="*/ 10 h 69"/>
                              <a:gd name="T4" fmla="*/ 25 w 86"/>
                              <a:gd name="T5" fmla="*/ 21 h 69"/>
                              <a:gd name="T6" fmla="*/ 42 w 86"/>
                              <a:gd name="T7" fmla="*/ 33 h 69"/>
                              <a:gd name="T8" fmla="*/ 60 w 86"/>
                              <a:gd name="T9" fmla="*/ 44 h 69"/>
                              <a:gd name="T10" fmla="*/ 77 w 86"/>
                              <a:gd name="T11" fmla="*/ 54 h 69"/>
                              <a:gd name="T12" fmla="*/ 86 w 86"/>
                              <a:gd name="T13" fmla="*/ 61 h 69"/>
                              <a:gd name="T14" fmla="*/ 65 w 86"/>
                              <a:gd name="T15" fmla="*/ 69 h 69"/>
                              <a:gd name="T16" fmla="*/ 42 w 86"/>
                              <a:gd name="T17" fmla="*/ 61 h 69"/>
                              <a:gd name="T18" fmla="*/ 18 w 86"/>
                              <a:gd name="T19" fmla="*/ 52 h 69"/>
                              <a:gd name="T20" fmla="*/ 0 w 86"/>
                              <a:gd name="T21" fmla="*/ 42 h 69"/>
                              <a:gd name="T22" fmla="*/ 1 w 86"/>
                              <a:gd name="T23" fmla="*/ 33 h 69"/>
                              <a:gd name="T24" fmla="*/ 4 w 86"/>
                              <a:gd name="T25" fmla="*/ 17 h 69"/>
                              <a:gd name="T26" fmla="*/ 0 w 86"/>
                              <a:gd name="T27" fmla="*/ 0 h 69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60000 65536"/>
                              <a:gd name="T34" fmla="*/ 0 60000 65536"/>
                              <a:gd name="T35" fmla="*/ 0 60000 65536"/>
                              <a:gd name="T36" fmla="*/ 0 60000 65536"/>
                              <a:gd name="T37" fmla="*/ 0 60000 65536"/>
                              <a:gd name="T38" fmla="*/ 0 60000 65536"/>
                              <a:gd name="T39" fmla="*/ 0 60000 65536"/>
                              <a:gd name="T40" fmla="*/ 0 60000 65536"/>
                              <a:gd name="T41" fmla="*/ 0 60000 65536"/>
                            </a:gdLst>
                            <a:ahLst/>
                            <a:cxnLst>
                              <a:cxn ang="T28">
                                <a:pos x="T0" y="T1"/>
                              </a:cxn>
                              <a:cxn ang="T29">
                                <a:pos x="T2" y="T3"/>
                              </a:cxn>
                              <a:cxn ang="T30">
                                <a:pos x="T4" y="T5"/>
                              </a:cxn>
                              <a:cxn ang="T31">
                                <a:pos x="T6" y="T7"/>
                              </a:cxn>
                              <a:cxn ang="T32">
                                <a:pos x="T8" y="T9"/>
                              </a:cxn>
                              <a:cxn ang="T33">
                                <a:pos x="T10" y="T11"/>
                              </a:cxn>
                              <a:cxn ang="T34">
                                <a:pos x="T12" y="T13"/>
                              </a:cxn>
                              <a:cxn ang="T35">
                                <a:pos x="T14" y="T15"/>
                              </a:cxn>
                              <a:cxn ang="T36">
                                <a:pos x="T16" y="T17"/>
                              </a:cxn>
                              <a:cxn ang="T37">
                                <a:pos x="T18" y="T19"/>
                              </a:cxn>
                              <a:cxn ang="T38">
                                <a:pos x="T20" y="T21"/>
                              </a:cxn>
                              <a:cxn ang="T39">
                                <a:pos x="T22" y="T23"/>
                              </a:cxn>
                              <a:cxn ang="T40">
                                <a:pos x="T24" y="T25"/>
                              </a:cxn>
                              <a:cxn ang="T41">
                                <a:pos x="T26" y="T27"/>
                              </a:cxn>
                            </a:cxnLst>
                            <a:rect l="0" t="0" r="r" b="b"/>
                            <a:pathLst>
                              <a:path w="86" h="69">
                                <a:moveTo>
                                  <a:pt x="0" y="0"/>
                                </a:moveTo>
                                <a:lnTo>
                                  <a:pt x="11" y="10"/>
                                </a:lnTo>
                                <a:lnTo>
                                  <a:pt x="25" y="21"/>
                                </a:lnTo>
                                <a:lnTo>
                                  <a:pt x="42" y="33"/>
                                </a:lnTo>
                                <a:lnTo>
                                  <a:pt x="60" y="44"/>
                                </a:lnTo>
                                <a:lnTo>
                                  <a:pt x="77" y="54"/>
                                </a:lnTo>
                                <a:lnTo>
                                  <a:pt x="86" y="61"/>
                                </a:lnTo>
                                <a:lnTo>
                                  <a:pt x="65" y="69"/>
                                </a:lnTo>
                                <a:lnTo>
                                  <a:pt x="42" y="61"/>
                                </a:lnTo>
                                <a:lnTo>
                                  <a:pt x="18" y="52"/>
                                </a:lnTo>
                                <a:lnTo>
                                  <a:pt x="0" y="42"/>
                                </a:lnTo>
                                <a:lnTo>
                                  <a:pt x="1" y="33"/>
                                </a:lnTo>
                                <a:lnTo>
                                  <a:pt x="4" y="17"/>
                                </a:lnTo>
                                <a:lnTo>
                                  <a:pt x="0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A04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2512" name="Freeform 58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501" y="4426"/>
                            <a:ext cx="732" cy="689"/>
                          </a:xfrm>
                          <a:custGeom>
                            <a:avLst/>
                            <a:gdLst>
                              <a:gd name="T0" fmla="*/ 348 w 732"/>
                              <a:gd name="T1" fmla="*/ 158 h 689"/>
                              <a:gd name="T2" fmla="*/ 292 w 732"/>
                              <a:gd name="T3" fmla="*/ 181 h 689"/>
                              <a:gd name="T4" fmla="*/ 175 w 732"/>
                              <a:gd name="T5" fmla="*/ 200 h 689"/>
                              <a:gd name="T6" fmla="*/ 0 w 732"/>
                              <a:gd name="T7" fmla="*/ 209 h 689"/>
                              <a:gd name="T8" fmla="*/ 205 w 732"/>
                              <a:gd name="T9" fmla="*/ 244 h 689"/>
                              <a:gd name="T10" fmla="*/ 435 w 732"/>
                              <a:gd name="T11" fmla="*/ 225 h 689"/>
                              <a:gd name="T12" fmla="*/ 597 w 732"/>
                              <a:gd name="T13" fmla="*/ 177 h 689"/>
                              <a:gd name="T14" fmla="*/ 648 w 732"/>
                              <a:gd name="T15" fmla="*/ 169 h 689"/>
                              <a:gd name="T16" fmla="*/ 625 w 732"/>
                              <a:gd name="T17" fmla="*/ 208 h 689"/>
                              <a:gd name="T18" fmla="*/ 510 w 732"/>
                              <a:gd name="T19" fmla="*/ 263 h 689"/>
                              <a:gd name="T20" fmla="*/ 304 w 732"/>
                              <a:gd name="T21" fmla="*/ 308 h 689"/>
                              <a:gd name="T22" fmla="*/ 177 w 732"/>
                              <a:gd name="T23" fmla="*/ 352 h 689"/>
                              <a:gd name="T24" fmla="*/ 411 w 732"/>
                              <a:gd name="T25" fmla="*/ 347 h 689"/>
                              <a:gd name="T26" fmla="*/ 567 w 732"/>
                              <a:gd name="T27" fmla="*/ 308 h 689"/>
                              <a:gd name="T28" fmla="*/ 659 w 732"/>
                              <a:gd name="T29" fmla="*/ 276 h 689"/>
                              <a:gd name="T30" fmla="*/ 661 w 732"/>
                              <a:gd name="T31" fmla="*/ 299 h 689"/>
                              <a:gd name="T32" fmla="*/ 584 w 732"/>
                              <a:gd name="T33" fmla="*/ 354 h 689"/>
                              <a:gd name="T34" fmla="*/ 439 w 732"/>
                              <a:gd name="T35" fmla="*/ 407 h 689"/>
                              <a:gd name="T36" fmla="*/ 237 w 732"/>
                              <a:gd name="T37" fmla="*/ 444 h 689"/>
                              <a:gd name="T38" fmla="*/ 305 w 732"/>
                              <a:gd name="T39" fmla="*/ 466 h 689"/>
                              <a:gd name="T40" fmla="*/ 482 w 732"/>
                              <a:gd name="T41" fmla="*/ 458 h 689"/>
                              <a:gd name="T42" fmla="*/ 629 w 732"/>
                              <a:gd name="T43" fmla="*/ 413 h 689"/>
                              <a:gd name="T44" fmla="*/ 642 w 732"/>
                              <a:gd name="T45" fmla="*/ 430 h 689"/>
                              <a:gd name="T46" fmla="*/ 599 w 732"/>
                              <a:gd name="T47" fmla="*/ 474 h 689"/>
                              <a:gd name="T48" fmla="*/ 489 w 732"/>
                              <a:gd name="T49" fmla="*/ 521 h 689"/>
                              <a:gd name="T50" fmla="*/ 360 w 732"/>
                              <a:gd name="T51" fmla="*/ 542 h 689"/>
                              <a:gd name="T52" fmla="*/ 166 w 732"/>
                              <a:gd name="T53" fmla="*/ 546 h 689"/>
                              <a:gd name="T54" fmla="*/ 301 w 732"/>
                              <a:gd name="T55" fmla="*/ 579 h 689"/>
                              <a:gd name="T56" fmla="*/ 427 w 732"/>
                              <a:gd name="T57" fmla="*/ 580 h 689"/>
                              <a:gd name="T58" fmla="*/ 540 w 732"/>
                              <a:gd name="T59" fmla="*/ 562 h 689"/>
                              <a:gd name="T60" fmla="*/ 589 w 732"/>
                              <a:gd name="T61" fmla="*/ 565 h 689"/>
                              <a:gd name="T62" fmla="*/ 561 w 732"/>
                              <a:gd name="T63" fmla="*/ 597 h 689"/>
                              <a:gd name="T64" fmla="*/ 495 w 732"/>
                              <a:gd name="T65" fmla="*/ 622 h 689"/>
                              <a:gd name="T66" fmla="*/ 253 w 732"/>
                              <a:gd name="T67" fmla="*/ 649 h 689"/>
                              <a:gd name="T68" fmla="*/ 453 w 732"/>
                              <a:gd name="T69" fmla="*/ 663 h 689"/>
                              <a:gd name="T70" fmla="*/ 466 w 732"/>
                              <a:gd name="T71" fmla="*/ 687 h 689"/>
                              <a:gd name="T72" fmla="*/ 542 w 732"/>
                              <a:gd name="T73" fmla="*/ 664 h 689"/>
                              <a:gd name="T74" fmla="*/ 597 w 732"/>
                              <a:gd name="T75" fmla="*/ 621 h 689"/>
                              <a:gd name="T76" fmla="*/ 709 w 732"/>
                              <a:gd name="T77" fmla="*/ 453 h 689"/>
                              <a:gd name="T78" fmla="*/ 714 w 732"/>
                              <a:gd name="T79" fmla="*/ 419 h 689"/>
                              <a:gd name="T80" fmla="*/ 698 w 732"/>
                              <a:gd name="T81" fmla="*/ 386 h 689"/>
                              <a:gd name="T82" fmla="*/ 713 w 732"/>
                              <a:gd name="T83" fmla="*/ 354 h 689"/>
                              <a:gd name="T84" fmla="*/ 732 w 732"/>
                              <a:gd name="T85" fmla="*/ 322 h 689"/>
                              <a:gd name="T86" fmla="*/ 719 w 732"/>
                              <a:gd name="T87" fmla="*/ 287 h 689"/>
                              <a:gd name="T88" fmla="*/ 702 w 732"/>
                              <a:gd name="T89" fmla="*/ 255 h 689"/>
                              <a:gd name="T90" fmla="*/ 723 w 732"/>
                              <a:gd name="T91" fmla="*/ 221 h 689"/>
                              <a:gd name="T92" fmla="*/ 722 w 732"/>
                              <a:gd name="T93" fmla="*/ 179 h 689"/>
                              <a:gd name="T94" fmla="*/ 705 w 732"/>
                              <a:gd name="T95" fmla="*/ 147 h 689"/>
                              <a:gd name="T96" fmla="*/ 719 w 732"/>
                              <a:gd name="T97" fmla="*/ 114 h 689"/>
                              <a:gd name="T98" fmla="*/ 732 w 732"/>
                              <a:gd name="T99" fmla="*/ 80 h 689"/>
                              <a:gd name="T100" fmla="*/ 714 w 732"/>
                              <a:gd name="T101" fmla="*/ 48 h 689"/>
                              <a:gd name="T102" fmla="*/ 634 w 732"/>
                              <a:gd name="T103" fmla="*/ 50 h 689"/>
                              <a:gd name="T104" fmla="*/ 475 w 732"/>
                              <a:gd name="T105" fmla="*/ 105 h 689"/>
                              <a:gd name="T106" fmla="*/ 294 w 732"/>
                              <a:gd name="T107" fmla="*/ 135 h 689"/>
                              <a:gd name="T108" fmla="*/ 0 60000 65536"/>
                              <a:gd name="T109" fmla="*/ 0 60000 65536"/>
                              <a:gd name="T110" fmla="*/ 0 60000 65536"/>
                              <a:gd name="T111" fmla="*/ 0 60000 65536"/>
                              <a:gd name="T112" fmla="*/ 0 60000 65536"/>
                              <a:gd name="T113" fmla="*/ 0 60000 65536"/>
                              <a:gd name="T114" fmla="*/ 0 60000 65536"/>
                              <a:gd name="T115" fmla="*/ 0 60000 65536"/>
                              <a:gd name="T116" fmla="*/ 0 60000 65536"/>
                              <a:gd name="T117" fmla="*/ 0 60000 65536"/>
                              <a:gd name="T118" fmla="*/ 0 60000 65536"/>
                              <a:gd name="T119" fmla="*/ 0 60000 65536"/>
                              <a:gd name="T120" fmla="*/ 0 60000 65536"/>
                              <a:gd name="T121" fmla="*/ 0 60000 65536"/>
                              <a:gd name="T122" fmla="*/ 0 60000 65536"/>
                              <a:gd name="T123" fmla="*/ 0 60000 65536"/>
                              <a:gd name="T124" fmla="*/ 0 60000 65536"/>
                              <a:gd name="T125" fmla="*/ 0 60000 65536"/>
                              <a:gd name="T126" fmla="*/ 0 60000 65536"/>
                              <a:gd name="T127" fmla="*/ 0 60000 65536"/>
                              <a:gd name="T128" fmla="*/ 0 60000 65536"/>
                              <a:gd name="T129" fmla="*/ 0 60000 65536"/>
                              <a:gd name="T130" fmla="*/ 0 60000 65536"/>
                              <a:gd name="T131" fmla="*/ 0 60000 65536"/>
                              <a:gd name="T132" fmla="*/ 0 60000 65536"/>
                              <a:gd name="T133" fmla="*/ 0 60000 65536"/>
                              <a:gd name="T134" fmla="*/ 0 60000 65536"/>
                              <a:gd name="T135" fmla="*/ 0 60000 65536"/>
                              <a:gd name="T136" fmla="*/ 0 60000 65536"/>
                              <a:gd name="T137" fmla="*/ 0 60000 65536"/>
                              <a:gd name="T138" fmla="*/ 0 60000 65536"/>
                              <a:gd name="T139" fmla="*/ 0 60000 65536"/>
                              <a:gd name="T140" fmla="*/ 0 60000 65536"/>
                              <a:gd name="T141" fmla="*/ 0 60000 65536"/>
                              <a:gd name="T142" fmla="*/ 0 60000 65536"/>
                              <a:gd name="T143" fmla="*/ 0 60000 65536"/>
                              <a:gd name="T144" fmla="*/ 0 60000 65536"/>
                              <a:gd name="T145" fmla="*/ 0 60000 65536"/>
                              <a:gd name="T146" fmla="*/ 0 60000 65536"/>
                              <a:gd name="T147" fmla="*/ 0 60000 65536"/>
                              <a:gd name="T148" fmla="*/ 0 60000 65536"/>
                              <a:gd name="T149" fmla="*/ 0 60000 65536"/>
                              <a:gd name="T150" fmla="*/ 0 60000 65536"/>
                              <a:gd name="T151" fmla="*/ 0 60000 65536"/>
                              <a:gd name="T152" fmla="*/ 0 60000 65536"/>
                              <a:gd name="T153" fmla="*/ 0 60000 65536"/>
                              <a:gd name="T154" fmla="*/ 0 60000 65536"/>
                              <a:gd name="T155" fmla="*/ 0 60000 65536"/>
                              <a:gd name="T156" fmla="*/ 0 60000 65536"/>
                              <a:gd name="T157" fmla="*/ 0 60000 65536"/>
                              <a:gd name="T158" fmla="*/ 0 60000 65536"/>
                              <a:gd name="T159" fmla="*/ 0 60000 65536"/>
                              <a:gd name="T160" fmla="*/ 0 60000 65536"/>
                              <a:gd name="T161" fmla="*/ 0 60000 65536"/>
                            </a:gdLst>
                            <a:ahLst/>
                            <a:cxnLst>
                              <a:cxn ang="T108">
                                <a:pos x="T0" y="T1"/>
                              </a:cxn>
                              <a:cxn ang="T109">
                                <a:pos x="T2" y="T3"/>
                              </a:cxn>
                              <a:cxn ang="T110">
                                <a:pos x="T4" y="T5"/>
                              </a:cxn>
                              <a:cxn ang="T111">
                                <a:pos x="T6" y="T7"/>
                              </a:cxn>
                              <a:cxn ang="T112">
                                <a:pos x="T8" y="T9"/>
                              </a:cxn>
                              <a:cxn ang="T113">
                                <a:pos x="T10" y="T11"/>
                              </a:cxn>
                              <a:cxn ang="T114">
                                <a:pos x="T12" y="T13"/>
                              </a:cxn>
                              <a:cxn ang="T115">
                                <a:pos x="T14" y="T15"/>
                              </a:cxn>
                              <a:cxn ang="T116">
                                <a:pos x="T16" y="T17"/>
                              </a:cxn>
                              <a:cxn ang="T117">
                                <a:pos x="T18" y="T19"/>
                              </a:cxn>
                              <a:cxn ang="T118">
                                <a:pos x="T20" y="T21"/>
                              </a:cxn>
                              <a:cxn ang="T119">
                                <a:pos x="T22" y="T23"/>
                              </a:cxn>
                              <a:cxn ang="T120">
                                <a:pos x="T24" y="T25"/>
                              </a:cxn>
                              <a:cxn ang="T121">
                                <a:pos x="T26" y="T27"/>
                              </a:cxn>
                              <a:cxn ang="T122">
                                <a:pos x="T28" y="T29"/>
                              </a:cxn>
                              <a:cxn ang="T123">
                                <a:pos x="T30" y="T31"/>
                              </a:cxn>
                              <a:cxn ang="T124">
                                <a:pos x="T32" y="T33"/>
                              </a:cxn>
                              <a:cxn ang="T125">
                                <a:pos x="T34" y="T35"/>
                              </a:cxn>
                              <a:cxn ang="T126">
                                <a:pos x="T36" y="T37"/>
                              </a:cxn>
                              <a:cxn ang="T127">
                                <a:pos x="T38" y="T39"/>
                              </a:cxn>
                              <a:cxn ang="T128">
                                <a:pos x="T40" y="T41"/>
                              </a:cxn>
                              <a:cxn ang="T129">
                                <a:pos x="T42" y="T43"/>
                              </a:cxn>
                              <a:cxn ang="T130">
                                <a:pos x="T44" y="T45"/>
                              </a:cxn>
                              <a:cxn ang="T131">
                                <a:pos x="T46" y="T47"/>
                              </a:cxn>
                              <a:cxn ang="T132">
                                <a:pos x="T48" y="T49"/>
                              </a:cxn>
                              <a:cxn ang="T133">
                                <a:pos x="T50" y="T51"/>
                              </a:cxn>
                              <a:cxn ang="T134">
                                <a:pos x="T52" y="T53"/>
                              </a:cxn>
                              <a:cxn ang="T135">
                                <a:pos x="T54" y="T55"/>
                              </a:cxn>
                              <a:cxn ang="T136">
                                <a:pos x="T56" y="T57"/>
                              </a:cxn>
                              <a:cxn ang="T137">
                                <a:pos x="T58" y="T59"/>
                              </a:cxn>
                              <a:cxn ang="T138">
                                <a:pos x="T60" y="T61"/>
                              </a:cxn>
                              <a:cxn ang="T139">
                                <a:pos x="T62" y="T63"/>
                              </a:cxn>
                              <a:cxn ang="T140">
                                <a:pos x="T64" y="T65"/>
                              </a:cxn>
                              <a:cxn ang="T141">
                                <a:pos x="T66" y="T67"/>
                              </a:cxn>
                              <a:cxn ang="T142">
                                <a:pos x="T68" y="T69"/>
                              </a:cxn>
                              <a:cxn ang="T143">
                                <a:pos x="T70" y="T71"/>
                              </a:cxn>
                              <a:cxn ang="T144">
                                <a:pos x="T72" y="T73"/>
                              </a:cxn>
                              <a:cxn ang="T145">
                                <a:pos x="T74" y="T75"/>
                              </a:cxn>
                              <a:cxn ang="T146">
                                <a:pos x="T76" y="T77"/>
                              </a:cxn>
                              <a:cxn ang="T147">
                                <a:pos x="T78" y="T79"/>
                              </a:cxn>
                              <a:cxn ang="T148">
                                <a:pos x="T80" y="T81"/>
                              </a:cxn>
                              <a:cxn ang="T149">
                                <a:pos x="T82" y="T83"/>
                              </a:cxn>
                              <a:cxn ang="T150">
                                <a:pos x="T84" y="T85"/>
                              </a:cxn>
                              <a:cxn ang="T151">
                                <a:pos x="T86" y="T87"/>
                              </a:cxn>
                              <a:cxn ang="T152">
                                <a:pos x="T88" y="T89"/>
                              </a:cxn>
                              <a:cxn ang="T153">
                                <a:pos x="T90" y="T91"/>
                              </a:cxn>
                              <a:cxn ang="T154">
                                <a:pos x="T92" y="T93"/>
                              </a:cxn>
                              <a:cxn ang="T155">
                                <a:pos x="T94" y="T95"/>
                              </a:cxn>
                              <a:cxn ang="T156">
                                <a:pos x="T96" y="T97"/>
                              </a:cxn>
                              <a:cxn ang="T157">
                                <a:pos x="T98" y="T99"/>
                              </a:cxn>
                              <a:cxn ang="T158">
                                <a:pos x="T100" y="T101"/>
                              </a:cxn>
                              <a:cxn ang="T159">
                                <a:pos x="T102" y="T103"/>
                              </a:cxn>
                              <a:cxn ang="T160">
                                <a:pos x="T104" y="T105"/>
                              </a:cxn>
                              <a:cxn ang="T161">
                                <a:pos x="T106" y="T107"/>
                              </a:cxn>
                            </a:cxnLst>
                            <a:rect l="0" t="0" r="r" b="b"/>
                            <a:pathLst>
                              <a:path w="732" h="689">
                                <a:moveTo>
                                  <a:pt x="294" y="135"/>
                                </a:moveTo>
                                <a:lnTo>
                                  <a:pt x="186" y="143"/>
                                </a:lnTo>
                                <a:lnTo>
                                  <a:pt x="348" y="158"/>
                                </a:lnTo>
                                <a:lnTo>
                                  <a:pt x="338" y="166"/>
                                </a:lnTo>
                                <a:lnTo>
                                  <a:pt x="318" y="173"/>
                                </a:lnTo>
                                <a:lnTo>
                                  <a:pt x="292" y="181"/>
                                </a:lnTo>
                                <a:lnTo>
                                  <a:pt x="258" y="190"/>
                                </a:lnTo>
                                <a:lnTo>
                                  <a:pt x="222" y="196"/>
                                </a:lnTo>
                                <a:lnTo>
                                  <a:pt x="175" y="200"/>
                                </a:lnTo>
                                <a:lnTo>
                                  <a:pt x="120" y="206"/>
                                </a:lnTo>
                                <a:lnTo>
                                  <a:pt x="61" y="209"/>
                                </a:lnTo>
                                <a:lnTo>
                                  <a:pt x="0" y="209"/>
                                </a:lnTo>
                                <a:lnTo>
                                  <a:pt x="95" y="232"/>
                                </a:lnTo>
                                <a:lnTo>
                                  <a:pt x="154" y="244"/>
                                </a:lnTo>
                                <a:lnTo>
                                  <a:pt x="205" y="244"/>
                                </a:lnTo>
                                <a:lnTo>
                                  <a:pt x="267" y="244"/>
                                </a:lnTo>
                                <a:lnTo>
                                  <a:pt x="359" y="236"/>
                                </a:lnTo>
                                <a:lnTo>
                                  <a:pt x="435" y="225"/>
                                </a:lnTo>
                                <a:lnTo>
                                  <a:pt x="499" y="209"/>
                                </a:lnTo>
                                <a:lnTo>
                                  <a:pt x="567" y="188"/>
                                </a:lnTo>
                                <a:lnTo>
                                  <a:pt x="597" y="177"/>
                                </a:lnTo>
                                <a:lnTo>
                                  <a:pt x="625" y="168"/>
                                </a:lnTo>
                                <a:lnTo>
                                  <a:pt x="640" y="164"/>
                                </a:lnTo>
                                <a:lnTo>
                                  <a:pt x="648" y="169"/>
                                </a:lnTo>
                                <a:lnTo>
                                  <a:pt x="648" y="181"/>
                                </a:lnTo>
                                <a:lnTo>
                                  <a:pt x="642" y="194"/>
                                </a:lnTo>
                                <a:lnTo>
                                  <a:pt x="625" y="208"/>
                                </a:lnTo>
                                <a:lnTo>
                                  <a:pt x="597" y="226"/>
                                </a:lnTo>
                                <a:lnTo>
                                  <a:pt x="557" y="244"/>
                                </a:lnTo>
                                <a:lnTo>
                                  <a:pt x="510" y="263"/>
                                </a:lnTo>
                                <a:lnTo>
                                  <a:pt x="448" y="282"/>
                                </a:lnTo>
                                <a:lnTo>
                                  <a:pt x="376" y="297"/>
                                </a:lnTo>
                                <a:lnTo>
                                  <a:pt x="304" y="308"/>
                                </a:lnTo>
                                <a:lnTo>
                                  <a:pt x="228" y="320"/>
                                </a:lnTo>
                                <a:lnTo>
                                  <a:pt x="95" y="333"/>
                                </a:lnTo>
                                <a:lnTo>
                                  <a:pt x="177" y="352"/>
                                </a:lnTo>
                                <a:lnTo>
                                  <a:pt x="243" y="360"/>
                                </a:lnTo>
                                <a:lnTo>
                                  <a:pt x="326" y="358"/>
                                </a:lnTo>
                                <a:lnTo>
                                  <a:pt x="411" y="347"/>
                                </a:lnTo>
                                <a:lnTo>
                                  <a:pt x="474" y="333"/>
                                </a:lnTo>
                                <a:lnTo>
                                  <a:pt x="525" y="320"/>
                                </a:lnTo>
                                <a:lnTo>
                                  <a:pt x="567" y="308"/>
                                </a:lnTo>
                                <a:lnTo>
                                  <a:pt x="610" y="293"/>
                                </a:lnTo>
                                <a:lnTo>
                                  <a:pt x="644" y="280"/>
                                </a:lnTo>
                                <a:lnTo>
                                  <a:pt x="659" y="276"/>
                                </a:lnTo>
                                <a:lnTo>
                                  <a:pt x="668" y="276"/>
                                </a:lnTo>
                                <a:lnTo>
                                  <a:pt x="667" y="287"/>
                                </a:lnTo>
                                <a:lnTo>
                                  <a:pt x="661" y="299"/>
                                </a:lnTo>
                                <a:lnTo>
                                  <a:pt x="648" y="314"/>
                                </a:lnTo>
                                <a:lnTo>
                                  <a:pt x="617" y="335"/>
                                </a:lnTo>
                                <a:lnTo>
                                  <a:pt x="584" y="354"/>
                                </a:lnTo>
                                <a:lnTo>
                                  <a:pt x="546" y="371"/>
                                </a:lnTo>
                                <a:lnTo>
                                  <a:pt x="496" y="390"/>
                                </a:lnTo>
                                <a:lnTo>
                                  <a:pt x="439" y="407"/>
                                </a:lnTo>
                                <a:lnTo>
                                  <a:pt x="352" y="426"/>
                                </a:lnTo>
                                <a:lnTo>
                                  <a:pt x="294" y="438"/>
                                </a:lnTo>
                                <a:lnTo>
                                  <a:pt x="237" y="444"/>
                                </a:lnTo>
                                <a:lnTo>
                                  <a:pt x="154" y="449"/>
                                </a:lnTo>
                                <a:lnTo>
                                  <a:pt x="239" y="461"/>
                                </a:lnTo>
                                <a:lnTo>
                                  <a:pt x="305" y="466"/>
                                </a:lnTo>
                                <a:lnTo>
                                  <a:pt x="360" y="468"/>
                                </a:lnTo>
                                <a:lnTo>
                                  <a:pt x="423" y="466"/>
                                </a:lnTo>
                                <a:lnTo>
                                  <a:pt x="482" y="458"/>
                                </a:lnTo>
                                <a:lnTo>
                                  <a:pt x="530" y="447"/>
                                </a:lnTo>
                                <a:lnTo>
                                  <a:pt x="568" y="434"/>
                                </a:lnTo>
                                <a:lnTo>
                                  <a:pt x="629" y="413"/>
                                </a:lnTo>
                                <a:lnTo>
                                  <a:pt x="637" y="413"/>
                                </a:lnTo>
                                <a:lnTo>
                                  <a:pt x="644" y="417"/>
                                </a:lnTo>
                                <a:lnTo>
                                  <a:pt x="642" y="430"/>
                                </a:lnTo>
                                <a:lnTo>
                                  <a:pt x="634" y="444"/>
                                </a:lnTo>
                                <a:lnTo>
                                  <a:pt x="620" y="458"/>
                                </a:lnTo>
                                <a:lnTo>
                                  <a:pt x="599" y="474"/>
                                </a:lnTo>
                                <a:lnTo>
                                  <a:pt x="563" y="493"/>
                                </a:lnTo>
                                <a:lnTo>
                                  <a:pt x="525" y="510"/>
                                </a:lnTo>
                                <a:lnTo>
                                  <a:pt x="489" y="521"/>
                                </a:lnTo>
                                <a:lnTo>
                                  <a:pt x="448" y="531"/>
                                </a:lnTo>
                                <a:lnTo>
                                  <a:pt x="410" y="537"/>
                                </a:lnTo>
                                <a:lnTo>
                                  <a:pt x="360" y="542"/>
                                </a:lnTo>
                                <a:lnTo>
                                  <a:pt x="305" y="545"/>
                                </a:lnTo>
                                <a:lnTo>
                                  <a:pt x="250" y="546"/>
                                </a:lnTo>
                                <a:lnTo>
                                  <a:pt x="166" y="546"/>
                                </a:lnTo>
                                <a:lnTo>
                                  <a:pt x="211" y="562"/>
                                </a:lnTo>
                                <a:lnTo>
                                  <a:pt x="253" y="573"/>
                                </a:lnTo>
                                <a:lnTo>
                                  <a:pt x="301" y="579"/>
                                </a:lnTo>
                                <a:lnTo>
                                  <a:pt x="342" y="580"/>
                                </a:lnTo>
                                <a:lnTo>
                                  <a:pt x="384" y="583"/>
                                </a:lnTo>
                                <a:lnTo>
                                  <a:pt x="427" y="580"/>
                                </a:lnTo>
                                <a:lnTo>
                                  <a:pt x="462" y="579"/>
                                </a:lnTo>
                                <a:lnTo>
                                  <a:pt x="495" y="573"/>
                                </a:lnTo>
                                <a:lnTo>
                                  <a:pt x="540" y="562"/>
                                </a:lnTo>
                                <a:lnTo>
                                  <a:pt x="574" y="554"/>
                                </a:lnTo>
                                <a:lnTo>
                                  <a:pt x="587" y="555"/>
                                </a:lnTo>
                                <a:lnTo>
                                  <a:pt x="589" y="565"/>
                                </a:lnTo>
                                <a:lnTo>
                                  <a:pt x="585" y="575"/>
                                </a:lnTo>
                                <a:lnTo>
                                  <a:pt x="576" y="586"/>
                                </a:lnTo>
                                <a:lnTo>
                                  <a:pt x="561" y="597"/>
                                </a:lnTo>
                                <a:lnTo>
                                  <a:pt x="544" y="605"/>
                                </a:lnTo>
                                <a:lnTo>
                                  <a:pt x="525" y="614"/>
                                </a:lnTo>
                                <a:lnTo>
                                  <a:pt x="495" y="622"/>
                                </a:lnTo>
                                <a:lnTo>
                                  <a:pt x="432" y="631"/>
                                </a:lnTo>
                                <a:lnTo>
                                  <a:pt x="372" y="639"/>
                                </a:lnTo>
                                <a:lnTo>
                                  <a:pt x="253" y="649"/>
                                </a:lnTo>
                                <a:lnTo>
                                  <a:pt x="407" y="656"/>
                                </a:lnTo>
                                <a:lnTo>
                                  <a:pt x="439" y="656"/>
                                </a:lnTo>
                                <a:lnTo>
                                  <a:pt x="453" y="663"/>
                                </a:lnTo>
                                <a:lnTo>
                                  <a:pt x="461" y="670"/>
                                </a:lnTo>
                                <a:lnTo>
                                  <a:pt x="458" y="681"/>
                                </a:lnTo>
                                <a:lnTo>
                                  <a:pt x="466" y="687"/>
                                </a:lnTo>
                                <a:lnTo>
                                  <a:pt x="486" y="689"/>
                                </a:lnTo>
                                <a:lnTo>
                                  <a:pt x="516" y="677"/>
                                </a:lnTo>
                                <a:lnTo>
                                  <a:pt x="542" y="664"/>
                                </a:lnTo>
                                <a:lnTo>
                                  <a:pt x="563" y="651"/>
                                </a:lnTo>
                                <a:lnTo>
                                  <a:pt x="580" y="639"/>
                                </a:lnTo>
                                <a:lnTo>
                                  <a:pt x="597" y="621"/>
                                </a:lnTo>
                                <a:lnTo>
                                  <a:pt x="651" y="548"/>
                                </a:lnTo>
                                <a:lnTo>
                                  <a:pt x="693" y="485"/>
                                </a:lnTo>
                                <a:lnTo>
                                  <a:pt x="709" y="453"/>
                                </a:lnTo>
                                <a:lnTo>
                                  <a:pt x="713" y="440"/>
                                </a:lnTo>
                                <a:lnTo>
                                  <a:pt x="714" y="430"/>
                                </a:lnTo>
                                <a:lnTo>
                                  <a:pt x="714" y="419"/>
                                </a:lnTo>
                                <a:lnTo>
                                  <a:pt x="706" y="406"/>
                                </a:lnTo>
                                <a:lnTo>
                                  <a:pt x="701" y="398"/>
                                </a:lnTo>
                                <a:lnTo>
                                  <a:pt x="698" y="386"/>
                                </a:lnTo>
                                <a:lnTo>
                                  <a:pt x="701" y="373"/>
                                </a:lnTo>
                                <a:lnTo>
                                  <a:pt x="706" y="364"/>
                                </a:lnTo>
                                <a:lnTo>
                                  <a:pt x="713" y="354"/>
                                </a:lnTo>
                                <a:lnTo>
                                  <a:pt x="719" y="344"/>
                                </a:lnTo>
                                <a:lnTo>
                                  <a:pt x="727" y="333"/>
                                </a:lnTo>
                                <a:lnTo>
                                  <a:pt x="732" y="322"/>
                                </a:lnTo>
                                <a:lnTo>
                                  <a:pt x="731" y="308"/>
                                </a:lnTo>
                                <a:lnTo>
                                  <a:pt x="726" y="297"/>
                                </a:lnTo>
                                <a:lnTo>
                                  <a:pt x="719" y="287"/>
                                </a:lnTo>
                                <a:lnTo>
                                  <a:pt x="713" y="278"/>
                                </a:lnTo>
                                <a:lnTo>
                                  <a:pt x="705" y="267"/>
                                </a:lnTo>
                                <a:lnTo>
                                  <a:pt x="702" y="255"/>
                                </a:lnTo>
                                <a:lnTo>
                                  <a:pt x="705" y="246"/>
                                </a:lnTo>
                                <a:lnTo>
                                  <a:pt x="714" y="232"/>
                                </a:lnTo>
                                <a:lnTo>
                                  <a:pt x="723" y="221"/>
                                </a:lnTo>
                                <a:lnTo>
                                  <a:pt x="727" y="209"/>
                                </a:lnTo>
                                <a:lnTo>
                                  <a:pt x="727" y="194"/>
                                </a:lnTo>
                                <a:lnTo>
                                  <a:pt x="722" y="179"/>
                                </a:lnTo>
                                <a:lnTo>
                                  <a:pt x="713" y="168"/>
                                </a:lnTo>
                                <a:lnTo>
                                  <a:pt x="709" y="160"/>
                                </a:lnTo>
                                <a:lnTo>
                                  <a:pt x="705" y="147"/>
                                </a:lnTo>
                                <a:lnTo>
                                  <a:pt x="706" y="133"/>
                                </a:lnTo>
                                <a:lnTo>
                                  <a:pt x="714" y="122"/>
                                </a:lnTo>
                                <a:lnTo>
                                  <a:pt x="719" y="114"/>
                                </a:lnTo>
                                <a:lnTo>
                                  <a:pt x="727" y="105"/>
                                </a:lnTo>
                                <a:lnTo>
                                  <a:pt x="731" y="93"/>
                                </a:lnTo>
                                <a:lnTo>
                                  <a:pt x="732" y="80"/>
                                </a:lnTo>
                                <a:lnTo>
                                  <a:pt x="730" y="72"/>
                                </a:lnTo>
                                <a:lnTo>
                                  <a:pt x="722" y="59"/>
                                </a:lnTo>
                                <a:lnTo>
                                  <a:pt x="714" y="48"/>
                                </a:lnTo>
                                <a:lnTo>
                                  <a:pt x="709" y="34"/>
                                </a:lnTo>
                                <a:lnTo>
                                  <a:pt x="709" y="0"/>
                                </a:lnTo>
                                <a:lnTo>
                                  <a:pt x="634" y="50"/>
                                </a:lnTo>
                                <a:lnTo>
                                  <a:pt x="589" y="69"/>
                                </a:lnTo>
                                <a:lnTo>
                                  <a:pt x="536" y="86"/>
                                </a:lnTo>
                                <a:lnTo>
                                  <a:pt x="475" y="105"/>
                                </a:lnTo>
                                <a:lnTo>
                                  <a:pt x="420" y="116"/>
                                </a:lnTo>
                                <a:lnTo>
                                  <a:pt x="365" y="126"/>
                                </a:lnTo>
                                <a:lnTo>
                                  <a:pt x="294" y="135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A04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</p:grpSp>
                  </p:grpSp>
                  <p:grpSp>
                    <p:nvGrpSpPr>
                      <p:cNvPr id="102499" name="Group 59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6929" y="4535"/>
                        <a:ext cx="218" cy="436"/>
                        <a:chOff x="6929" y="4535"/>
                        <a:chExt cx="218" cy="436"/>
                      </a:xfrm>
                    </p:grpSpPr>
                    <p:sp>
                      <p:nvSpPr>
                        <p:cNvPr id="102500" name="Freeform 60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6971" y="4651"/>
                          <a:ext cx="167" cy="70"/>
                        </a:xfrm>
                        <a:custGeom>
                          <a:avLst/>
                          <a:gdLst>
                            <a:gd name="T0" fmla="*/ 167 w 167"/>
                            <a:gd name="T1" fmla="*/ 13 h 70"/>
                            <a:gd name="T2" fmla="*/ 151 w 167"/>
                            <a:gd name="T3" fmla="*/ 0 h 70"/>
                            <a:gd name="T4" fmla="*/ 100 w 167"/>
                            <a:gd name="T5" fmla="*/ 26 h 70"/>
                            <a:gd name="T6" fmla="*/ 49 w 167"/>
                            <a:gd name="T7" fmla="*/ 45 h 70"/>
                            <a:gd name="T8" fmla="*/ 0 w 167"/>
                            <a:gd name="T9" fmla="*/ 59 h 70"/>
                            <a:gd name="T10" fmla="*/ 9 w 167"/>
                            <a:gd name="T11" fmla="*/ 70 h 70"/>
                            <a:gd name="T12" fmla="*/ 43 w 167"/>
                            <a:gd name="T13" fmla="*/ 70 h 70"/>
                            <a:gd name="T14" fmla="*/ 89 w 167"/>
                            <a:gd name="T15" fmla="*/ 60 h 70"/>
                            <a:gd name="T16" fmla="*/ 130 w 167"/>
                            <a:gd name="T17" fmla="*/ 40 h 70"/>
                            <a:gd name="T18" fmla="*/ 167 w 167"/>
                            <a:gd name="T19" fmla="*/ 13 h 70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</a:gdLst>
                          <a:ahLst/>
                          <a:cxnLst>
                            <a:cxn ang="T20">
                              <a:pos x="T0" y="T1"/>
                            </a:cxn>
                            <a:cxn ang="T21">
                              <a:pos x="T2" y="T3"/>
                            </a:cxn>
                            <a:cxn ang="T22">
                              <a:pos x="T4" y="T5"/>
                            </a:cxn>
                            <a:cxn ang="T23">
                              <a:pos x="T6" y="T7"/>
                            </a:cxn>
                            <a:cxn ang="T24">
                              <a:pos x="T8" y="T9"/>
                            </a:cxn>
                            <a:cxn ang="T25">
                              <a:pos x="T10" y="T11"/>
                            </a:cxn>
                            <a:cxn ang="T26">
                              <a:pos x="T12" y="T13"/>
                            </a:cxn>
                            <a:cxn ang="T27">
                              <a:pos x="T14" y="T15"/>
                            </a:cxn>
                            <a:cxn ang="T28">
                              <a:pos x="T16" y="T17"/>
                            </a:cxn>
                            <a:cxn ang="T29">
                              <a:pos x="T18" y="T19"/>
                            </a:cxn>
                          </a:cxnLst>
                          <a:rect l="0" t="0" r="r" b="b"/>
                          <a:pathLst>
                            <a:path w="167" h="70">
                              <a:moveTo>
                                <a:pt x="167" y="13"/>
                              </a:moveTo>
                              <a:lnTo>
                                <a:pt x="151" y="0"/>
                              </a:lnTo>
                              <a:lnTo>
                                <a:pt x="100" y="26"/>
                              </a:lnTo>
                              <a:lnTo>
                                <a:pt x="49" y="45"/>
                              </a:lnTo>
                              <a:lnTo>
                                <a:pt x="0" y="59"/>
                              </a:lnTo>
                              <a:lnTo>
                                <a:pt x="9" y="70"/>
                              </a:lnTo>
                              <a:lnTo>
                                <a:pt x="43" y="70"/>
                              </a:lnTo>
                              <a:lnTo>
                                <a:pt x="89" y="60"/>
                              </a:lnTo>
                              <a:lnTo>
                                <a:pt x="130" y="40"/>
                              </a:lnTo>
                              <a:lnTo>
                                <a:pt x="167" y="1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E0C0"/>
                        </a:solidFill>
                        <a:ln w="9525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102501" name="Freeform 61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7001" y="4763"/>
                          <a:ext cx="146" cy="78"/>
                        </a:xfrm>
                        <a:custGeom>
                          <a:avLst/>
                          <a:gdLst>
                            <a:gd name="T0" fmla="*/ 146 w 146"/>
                            <a:gd name="T1" fmla="*/ 15 h 78"/>
                            <a:gd name="T2" fmla="*/ 138 w 146"/>
                            <a:gd name="T3" fmla="*/ 0 h 78"/>
                            <a:gd name="T4" fmla="*/ 89 w 146"/>
                            <a:gd name="T5" fmla="*/ 34 h 78"/>
                            <a:gd name="T6" fmla="*/ 50 w 146"/>
                            <a:gd name="T7" fmla="*/ 51 h 78"/>
                            <a:gd name="T8" fmla="*/ 0 w 146"/>
                            <a:gd name="T9" fmla="*/ 66 h 78"/>
                            <a:gd name="T10" fmla="*/ 10 w 146"/>
                            <a:gd name="T11" fmla="*/ 78 h 78"/>
                            <a:gd name="T12" fmla="*/ 42 w 146"/>
                            <a:gd name="T13" fmla="*/ 78 h 78"/>
                            <a:gd name="T14" fmla="*/ 74 w 146"/>
                            <a:gd name="T15" fmla="*/ 69 h 78"/>
                            <a:gd name="T16" fmla="*/ 112 w 146"/>
                            <a:gd name="T17" fmla="*/ 45 h 78"/>
                            <a:gd name="T18" fmla="*/ 146 w 146"/>
                            <a:gd name="T19" fmla="*/ 15 h 78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</a:gdLst>
                          <a:ahLst/>
                          <a:cxnLst>
                            <a:cxn ang="T20">
                              <a:pos x="T0" y="T1"/>
                            </a:cxn>
                            <a:cxn ang="T21">
                              <a:pos x="T2" y="T3"/>
                            </a:cxn>
                            <a:cxn ang="T22">
                              <a:pos x="T4" y="T5"/>
                            </a:cxn>
                            <a:cxn ang="T23">
                              <a:pos x="T6" y="T7"/>
                            </a:cxn>
                            <a:cxn ang="T24">
                              <a:pos x="T8" y="T9"/>
                            </a:cxn>
                            <a:cxn ang="T25">
                              <a:pos x="T10" y="T11"/>
                            </a:cxn>
                            <a:cxn ang="T26">
                              <a:pos x="T12" y="T13"/>
                            </a:cxn>
                            <a:cxn ang="T27">
                              <a:pos x="T14" y="T15"/>
                            </a:cxn>
                            <a:cxn ang="T28">
                              <a:pos x="T16" y="T17"/>
                            </a:cxn>
                            <a:cxn ang="T29">
                              <a:pos x="T18" y="T19"/>
                            </a:cxn>
                          </a:cxnLst>
                          <a:rect l="0" t="0" r="r" b="b"/>
                          <a:pathLst>
                            <a:path w="146" h="78">
                              <a:moveTo>
                                <a:pt x="146" y="15"/>
                              </a:moveTo>
                              <a:lnTo>
                                <a:pt x="138" y="0"/>
                              </a:lnTo>
                              <a:lnTo>
                                <a:pt x="89" y="34"/>
                              </a:lnTo>
                              <a:lnTo>
                                <a:pt x="50" y="51"/>
                              </a:lnTo>
                              <a:lnTo>
                                <a:pt x="0" y="66"/>
                              </a:lnTo>
                              <a:lnTo>
                                <a:pt x="10" y="78"/>
                              </a:lnTo>
                              <a:lnTo>
                                <a:pt x="42" y="78"/>
                              </a:lnTo>
                              <a:lnTo>
                                <a:pt x="74" y="69"/>
                              </a:lnTo>
                              <a:lnTo>
                                <a:pt x="112" y="45"/>
                              </a:lnTo>
                              <a:lnTo>
                                <a:pt x="146" y="15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E0C0"/>
                        </a:solidFill>
                        <a:ln w="9525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102502" name="Freeform 62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6992" y="4894"/>
                          <a:ext cx="149" cy="77"/>
                        </a:xfrm>
                        <a:custGeom>
                          <a:avLst/>
                          <a:gdLst>
                            <a:gd name="T0" fmla="*/ 149 w 149"/>
                            <a:gd name="T1" fmla="*/ 11 h 77"/>
                            <a:gd name="T2" fmla="*/ 138 w 149"/>
                            <a:gd name="T3" fmla="*/ 0 h 77"/>
                            <a:gd name="T4" fmla="*/ 93 w 149"/>
                            <a:gd name="T5" fmla="*/ 31 h 77"/>
                            <a:gd name="T6" fmla="*/ 49 w 149"/>
                            <a:gd name="T7" fmla="*/ 49 h 77"/>
                            <a:gd name="T8" fmla="*/ 0 w 149"/>
                            <a:gd name="T9" fmla="*/ 63 h 77"/>
                            <a:gd name="T10" fmla="*/ 9 w 149"/>
                            <a:gd name="T11" fmla="*/ 77 h 77"/>
                            <a:gd name="T12" fmla="*/ 42 w 149"/>
                            <a:gd name="T13" fmla="*/ 74 h 77"/>
                            <a:gd name="T14" fmla="*/ 81 w 149"/>
                            <a:gd name="T15" fmla="*/ 65 h 77"/>
                            <a:gd name="T16" fmla="*/ 121 w 149"/>
                            <a:gd name="T17" fmla="*/ 40 h 77"/>
                            <a:gd name="T18" fmla="*/ 149 w 149"/>
                            <a:gd name="T19" fmla="*/ 11 h 77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</a:gdLst>
                          <a:ahLst/>
                          <a:cxnLst>
                            <a:cxn ang="T20">
                              <a:pos x="T0" y="T1"/>
                            </a:cxn>
                            <a:cxn ang="T21">
                              <a:pos x="T2" y="T3"/>
                            </a:cxn>
                            <a:cxn ang="T22">
                              <a:pos x="T4" y="T5"/>
                            </a:cxn>
                            <a:cxn ang="T23">
                              <a:pos x="T6" y="T7"/>
                            </a:cxn>
                            <a:cxn ang="T24">
                              <a:pos x="T8" y="T9"/>
                            </a:cxn>
                            <a:cxn ang="T25">
                              <a:pos x="T10" y="T11"/>
                            </a:cxn>
                            <a:cxn ang="T26">
                              <a:pos x="T12" y="T13"/>
                            </a:cxn>
                            <a:cxn ang="T27">
                              <a:pos x="T14" y="T15"/>
                            </a:cxn>
                            <a:cxn ang="T28">
                              <a:pos x="T16" y="T17"/>
                            </a:cxn>
                            <a:cxn ang="T29">
                              <a:pos x="T18" y="T19"/>
                            </a:cxn>
                          </a:cxnLst>
                          <a:rect l="0" t="0" r="r" b="b"/>
                          <a:pathLst>
                            <a:path w="149" h="77">
                              <a:moveTo>
                                <a:pt x="149" y="11"/>
                              </a:moveTo>
                              <a:lnTo>
                                <a:pt x="138" y="0"/>
                              </a:lnTo>
                              <a:lnTo>
                                <a:pt x="93" y="31"/>
                              </a:lnTo>
                              <a:lnTo>
                                <a:pt x="49" y="49"/>
                              </a:lnTo>
                              <a:lnTo>
                                <a:pt x="0" y="63"/>
                              </a:lnTo>
                              <a:lnTo>
                                <a:pt x="9" y="77"/>
                              </a:lnTo>
                              <a:lnTo>
                                <a:pt x="42" y="74"/>
                              </a:lnTo>
                              <a:lnTo>
                                <a:pt x="81" y="65"/>
                              </a:lnTo>
                              <a:lnTo>
                                <a:pt x="121" y="40"/>
                              </a:lnTo>
                              <a:lnTo>
                                <a:pt x="149" y="1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E0C0"/>
                        </a:solidFill>
                        <a:ln w="9525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102503" name="Freeform 63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6929" y="4535"/>
                          <a:ext cx="171" cy="68"/>
                        </a:xfrm>
                        <a:custGeom>
                          <a:avLst/>
                          <a:gdLst>
                            <a:gd name="T0" fmla="*/ 171 w 171"/>
                            <a:gd name="T1" fmla="*/ 13 h 68"/>
                            <a:gd name="T2" fmla="*/ 154 w 171"/>
                            <a:gd name="T3" fmla="*/ 0 h 68"/>
                            <a:gd name="T4" fmla="*/ 97 w 171"/>
                            <a:gd name="T5" fmla="*/ 26 h 68"/>
                            <a:gd name="T6" fmla="*/ 50 w 171"/>
                            <a:gd name="T7" fmla="*/ 41 h 68"/>
                            <a:gd name="T8" fmla="*/ 0 w 171"/>
                            <a:gd name="T9" fmla="*/ 55 h 68"/>
                            <a:gd name="T10" fmla="*/ 11 w 171"/>
                            <a:gd name="T11" fmla="*/ 68 h 68"/>
                            <a:gd name="T12" fmla="*/ 42 w 171"/>
                            <a:gd name="T13" fmla="*/ 66 h 68"/>
                            <a:gd name="T14" fmla="*/ 82 w 171"/>
                            <a:gd name="T15" fmla="*/ 57 h 68"/>
                            <a:gd name="T16" fmla="*/ 127 w 171"/>
                            <a:gd name="T17" fmla="*/ 40 h 68"/>
                            <a:gd name="T18" fmla="*/ 171 w 171"/>
                            <a:gd name="T19" fmla="*/ 13 h 68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</a:gdLst>
                          <a:ahLst/>
                          <a:cxnLst>
                            <a:cxn ang="T20">
                              <a:pos x="T0" y="T1"/>
                            </a:cxn>
                            <a:cxn ang="T21">
                              <a:pos x="T2" y="T3"/>
                            </a:cxn>
                            <a:cxn ang="T22">
                              <a:pos x="T4" y="T5"/>
                            </a:cxn>
                            <a:cxn ang="T23">
                              <a:pos x="T6" y="T7"/>
                            </a:cxn>
                            <a:cxn ang="T24">
                              <a:pos x="T8" y="T9"/>
                            </a:cxn>
                            <a:cxn ang="T25">
                              <a:pos x="T10" y="T11"/>
                            </a:cxn>
                            <a:cxn ang="T26">
                              <a:pos x="T12" y="T13"/>
                            </a:cxn>
                            <a:cxn ang="T27">
                              <a:pos x="T14" y="T15"/>
                            </a:cxn>
                            <a:cxn ang="T28">
                              <a:pos x="T16" y="T17"/>
                            </a:cxn>
                            <a:cxn ang="T29">
                              <a:pos x="T18" y="T19"/>
                            </a:cxn>
                          </a:cxnLst>
                          <a:rect l="0" t="0" r="r" b="b"/>
                          <a:pathLst>
                            <a:path w="171" h="68">
                              <a:moveTo>
                                <a:pt x="171" y="13"/>
                              </a:moveTo>
                              <a:lnTo>
                                <a:pt x="154" y="0"/>
                              </a:lnTo>
                              <a:lnTo>
                                <a:pt x="97" y="26"/>
                              </a:lnTo>
                              <a:lnTo>
                                <a:pt x="50" y="41"/>
                              </a:lnTo>
                              <a:lnTo>
                                <a:pt x="0" y="55"/>
                              </a:lnTo>
                              <a:lnTo>
                                <a:pt x="11" y="68"/>
                              </a:lnTo>
                              <a:lnTo>
                                <a:pt x="42" y="66"/>
                              </a:lnTo>
                              <a:lnTo>
                                <a:pt x="82" y="57"/>
                              </a:lnTo>
                              <a:lnTo>
                                <a:pt x="127" y="40"/>
                              </a:lnTo>
                              <a:lnTo>
                                <a:pt x="171" y="1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E0C0"/>
                        </a:solidFill>
                        <a:ln w="9525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  <p:sp>
                  <p:nvSpPr>
                    <p:cNvPr id="102483" name="Freeform 6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770" y="1606"/>
                      <a:ext cx="2019" cy="2908"/>
                    </a:xfrm>
                    <a:custGeom>
                      <a:avLst/>
                      <a:gdLst>
                        <a:gd name="T0" fmla="*/ 1445 w 2019"/>
                        <a:gd name="T1" fmla="*/ 2807 h 2908"/>
                        <a:gd name="T2" fmla="*/ 1463 w 2019"/>
                        <a:gd name="T3" fmla="*/ 2784 h 2908"/>
                        <a:gd name="T4" fmla="*/ 1471 w 2019"/>
                        <a:gd name="T5" fmla="*/ 2765 h 2908"/>
                        <a:gd name="T6" fmla="*/ 1484 w 2019"/>
                        <a:gd name="T7" fmla="*/ 2698 h 2908"/>
                        <a:gd name="T8" fmla="*/ 1563 w 2019"/>
                        <a:gd name="T9" fmla="*/ 2229 h 2908"/>
                        <a:gd name="T10" fmla="*/ 1619 w 2019"/>
                        <a:gd name="T11" fmla="*/ 2062 h 2908"/>
                        <a:gd name="T12" fmla="*/ 1672 w 2019"/>
                        <a:gd name="T13" fmla="*/ 1943 h 2908"/>
                        <a:gd name="T14" fmla="*/ 1773 w 2019"/>
                        <a:gd name="T15" fmla="*/ 1766 h 2908"/>
                        <a:gd name="T16" fmla="*/ 1879 w 2019"/>
                        <a:gd name="T17" fmla="*/ 1590 h 2908"/>
                        <a:gd name="T18" fmla="*/ 1952 w 2019"/>
                        <a:gd name="T19" fmla="*/ 1429 h 2908"/>
                        <a:gd name="T20" fmla="*/ 1995 w 2019"/>
                        <a:gd name="T21" fmla="*/ 1267 h 2908"/>
                        <a:gd name="T22" fmla="*/ 2019 w 2019"/>
                        <a:gd name="T23" fmla="*/ 1062 h 2908"/>
                        <a:gd name="T24" fmla="*/ 2003 w 2019"/>
                        <a:gd name="T25" fmla="*/ 873 h 2908"/>
                        <a:gd name="T26" fmla="*/ 1960 w 2019"/>
                        <a:gd name="T27" fmla="*/ 694 h 2908"/>
                        <a:gd name="T28" fmla="*/ 1888 w 2019"/>
                        <a:gd name="T29" fmla="*/ 529 h 2908"/>
                        <a:gd name="T30" fmla="*/ 1765 w 2019"/>
                        <a:gd name="T31" fmla="*/ 354 h 2908"/>
                        <a:gd name="T32" fmla="*/ 1636 w 2019"/>
                        <a:gd name="T33" fmla="*/ 232 h 2908"/>
                        <a:gd name="T34" fmla="*/ 1471 w 2019"/>
                        <a:gd name="T35" fmla="*/ 120 h 2908"/>
                        <a:gd name="T36" fmla="*/ 1277 w 2019"/>
                        <a:gd name="T37" fmla="*/ 40 h 2908"/>
                        <a:gd name="T38" fmla="*/ 1115 w 2019"/>
                        <a:gd name="T39" fmla="*/ 6 h 2908"/>
                        <a:gd name="T40" fmla="*/ 936 w 2019"/>
                        <a:gd name="T41" fmla="*/ 0 h 2908"/>
                        <a:gd name="T42" fmla="*/ 782 w 2019"/>
                        <a:gd name="T43" fmla="*/ 28 h 2908"/>
                        <a:gd name="T44" fmla="*/ 630 w 2019"/>
                        <a:gd name="T45" fmla="*/ 78 h 2908"/>
                        <a:gd name="T46" fmla="*/ 501 w 2019"/>
                        <a:gd name="T47" fmla="*/ 145 h 2908"/>
                        <a:gd name="T48" fmla="*/ 365 w 2019"/>
                        <a:gd name="T49" fmla="*/ 242 h 2908"/>
                        <a:gd name="T50" fmla="*/ 242 w 2019"/>
                        <a:gd name="T51" fmla="*/ 360 h 2908"/>
                        <a:gd name="T52" fmla="*/ 140 w 2019"/>
                        <a:gd name="T53" fmla="*/ 495 h 2908"/>
                        <a:gd name="T54" fmla="*/ 53 w 2019"/>
                        <a:gd name="T55" fmla="*/ 685 h 2908"/>
                        <a:gd name="T56" fmla="*/ 7 w 2019"/>
                        <a:gd name="T57" fmla="*/ 879 h 2908"/>
                        <a:gd name="T58" fmla="*/ 0 w 2019"/>
                        <a:gd name="T59" fmla="*/ 1052 h 2908"/>
                        <a:gd name="T60" fmla="*/ 14 w 2019"/>
                        <a:gd name="T61" fmla="*/ 1239 h 2908"/>
                        <a:gd name="T62" fmla="*/ 62 w 2019"/>
                        <a:gd name="T63" fmla="*/ 1427 h 2908"/>
                        <a:gd name="T64" fmla="*/ 144 w 2019"/>
                        <a:gd name="T65" fmla="*/ 1602 h 2908"/>
                        <a:gd name="T66" fmla="*/ 239 w 2019"/>
                        <a:gd name="T67" fmla="*/ 1770 h 2908"/>
                        <a:gd name="T68" fmla="*/ 370 w 2019"/>
                        <a:gd name="T69" fmla="*/ 2007 h 2908"/>
                        <a:gd name="T70" fmla="*/ 429 w 2019"/>
                        <a:gd name="T71" fmla="*/ 2138 h 2908"/>
                        <a:gd name="T72" fmla="*/ 469 w 2019"/>
                        <a:gd name="T73" fmla="*/ 2292 h 2908"/>
                        <a:gd name="T74" fmla="*/ 501 w 2019"/>
                        <a:gd name="T75" fmla="*/ 2506 h 2908"/>
                        <a:gd name="T76" fmla="*/ 526 w 2019"/>
                        <a:gd name="T77" fmla="*/ 2693 h 2908"/>
                        <a:gd name="T78" fmla="*/ 543 w 2019"/>
                        <a:gd name="T79" fmla="*/ 2767 h 2908"/>
                        <a:gd name="T80" fmla="*/ 552 w 2019"/>
                        <a:gd name="T81" fmla="*/ 2784 h 2908"/>
                        <a:gd name="T82" fmla="*/ 576 w 2019"/>
                        <a:gd name="T83" fmla="*/ 2812 h 2908"/>
                        <a:gd name="T84" fmla="*/ 635 w 2019"/>
                        <a:gd name="T85" fmla="*/ 2847 h 2908"/>
                        <a:gd name="T86" fmla="*/ 703 w 2019"/>
                        <a:gd name="T87" fmla="*/ 2870 h 2908"/>
                        <a:gd name="T88" fmla="*/ 778 w 2019"/>
                        <a:gd name="T89" fmla="*/ 2889 h 2908"/>
                        <a:gd name="T90" fmla="*/ 857 w 2019"/>
                        <a:gd name="T91" fmla="*/ 2900 h 2908"/>
                        <a:gd name="T92" fmla="*/ 934 w 2019"/>
                        <a:gd name="T93" fmla="*/ 2906 h 2908"/>
                        <a:gd name="T94" fmla="*/ 1006 w 2019"/>
                        <a:gd name="T95" fmla="*/ 2908 h 2908"/>
                        <a:gd name="T96" fmla="*/ 1086 w 2019"/>
                        <a:gd name="T97" fmla="*/ 2906 h 2908"/>
                        <a:gd name="T98" fmla="*/ 1166 w 2019"/>
                        <a:gd name="T99" fmla="*/ 2900 h 2908"/>
                        <a:gd name="T100" fmla="*/ 1241 w 2019"/>
                        <a:gd name="T101" fmla="*/ 2887 h 2908"/>
                        <a:gd name="T102" fmla="*/ 1309 w 2019"/>
                        <a:gd name="T103" fmla="*/ 2871 h 2908"/>
                        <a:gd name="T104" fmla="*/ 1375 w 2019"/>
                        <a:gd name="T105" fmla="*/ 2849 h 2908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</a:gdLst>
                      <a:ahLst/>
                      <a:cxnLst>
                        <a:cxn ang="T106">
                          <a:pos x="T0" y="T1"/>
                        </a:cxn>
                        <a:cxn ang="T107">
                          <a:pos x="T2" y="T3"/>
                        </a:cxn>
                        <a:cxn ang="T108">
                          <a:pos x="T4" y="T5"/>
                        </a:cxn>
                        <a:cxn ang="T109">
                          <a:pos x="T6" y="T7"/>
                        </a:cxn>
                        <a:cxn ang="T110">
                          <a:pos x="T8" y="T9"/>
                        </a:cxn>
                        <a:cxn ang="T111">
                          <a:pos x="T10" y="T11"/>
                        </a:cxn>
                        <a:cxn ang="T112">
                          <a:pos x="T12" y="T13"/>
                        </a:cxn>
                        <a:cxn ang="T113">
                          <a:pos x="T14" y="T15"/>
                        </a:cxn>
                        <a:cxn ang="T114">
                          <a:pos x="T16" y="T17"/>
                        </a:cxn>
                        <a:cxn ang="T115">
                          <a:pos x="T18" y="T19"/>
                        </a:cxn>
                        <a:cxn ang="T116">
                          <a:pos x="T20" y="T21"/>
                        </a:cxn>
                        <a:cxn ang="T117">
                          <a:pos x="T22" y="T23"/>
                        </a:cxn>
                        <a:cxn ang="T118">
                          <a:pos x="T24" y="T25"/>
                        </a:cxn>
                        <a:cxn ang="T119">
                          <a:pos x="T26" y="T27"/>
                        </a:cxn>
                        <a:cxn ang="T120">
                          <a:pos x="T28" y="T29"/>
                        </a:cxn>
                        <a:cxn ang="T121">
                          <a:pos x="T30" y="T31"/>
                        </a:cxn>
                        <a:cxn ang="T122">
                          <a:pos x="T32" y="T33"/>
                        </a:cxn>
                        <a:cxn ang="T123">
                          <a:pos x="T34" y="T35"/>
                        </a:cxn>
                        <a:cxn ang="T124">
                          <a:pos x="T36" y="T37"/>
                        </a:cxn>
                        <a:cxn ang="T125">
                          <a:pos x="T38" y="T39"/>
                        </a:cxn>
                        <a:cxn ang="T126">
                          <a:pos x="T40" y="T41"/>
                        </a:cxn>
                        <a:cxn ang="T127">
                          <a:pos x="T42" y="T43"/>
                        </a:cxn>
                        <a:cxn ang="T128">
                          <a:pos x="T44" y="T45"/>
                        </a:cxn>
                        <a:cxn ang="T129">
                          <a:pos x="T46" y="T47"/>
                        </a:cxn>
                        <a:cxn ang="T130">
                          <a:pos x="T48" y="T49"/>
                        </a:cxn>
                        <a:cxn ang="T131">
                          <a:pos x="T50" y="T51"/>
                        </a:cxn>
                        <a:cxn ang="T132">
                          <a:pos x="T52" y="T53"/>
                        </a:cxn>
                        <a:cxn ang="T133">
                          <a:pos x="T54" y="T55"/>
                        </a:cxn>
                        <a:cxn ang="T134">
                          <a:pos x="T56" y="T57"/>
                        </a:cxn>
                        <a:cxn ang="T135">
                          <a:pos x="T58" y="T59"/>
                        </a:cxn>
                        <a:cxn ang="T136">
                          <a:pos x="T60" y="T61"/>
                        </a:cxn>
                        <a:cxn ang="T137">
                          <a:pos x="T62" y="T63"/>
                        </a:cxn>
                        <a:cxn ang="T138">
                          <a:pos x="T64" y="T65"/>
                        </a:cxn>
                        <a:cxn ang="T139">
                          <a:pos x="T66" y="T67"/>
                        </a:cxn>
                        <a:cxn ang="T140">
                          <a:pos x="T68" y="T69"/>
                        </a:cxn>
                        <a:cxn ang="T141">
                          <a:pos x="T70" y="T71"/>
                        </a:cxn>
                        <a:cxn ang="T142">
                          <a:pos x="T72" y="T73"/>
                        </a:cxn>
                        <a:cxn ang="T143">
                          <a:pos x="T74" y="T75"/>
                        </a:cxn>
                        <a:cxn ang="T144">
                          <a:pos x="T76" y="T77"/>
                        </a:cxn>
                        <a:cxn ang="T145">
                          <a:pos x="T78" y="T79"/>
                        </a:cxn>
                        <a:cxn ang="T146">
                          <a:pos x="T80" y="T81"/>
                        </a:cxn>
                        <a:cxn ang="T147">
                          <a:pos x="T82" y="T83"/>
                        </a:cxn>
                        <a:cxn ang="T148">
                          <a:pos x="T84" y="T85"/>
                        </a:cxn>
                        <a:cxn ang="T149">
                          <a:pos x="T86" y="T87"/>
                        </a:cxn>
                        <a:cxn ang="T150">
                          <a:pos x="T88" y="T89"/>
                        </a:cxn>
                        <a:cxn ang="T151">
                          <a:pos x="T90" y="T91"/>
                        </a:cxn>
                        <a:cxn ang="T152">
                          <a:pos x="T92" y="T93"/>
                        </a:cxn>
                        <a:cxn ang="T153">
                          <a:pos x="T94" y="T95"/>
                        </a:cxn>
                        <a:cxn ang="T154">
                          <a:pos x="T96" y="T97"/>
                        </a:cxn>
                        <a:cxn ang="T155">
                          <a:pos x="T98" y="T99"/>
                        </a:cxn>
                        <a:cxn ang="T156">
                          <a:pos x="T100" y="T101"/>
                        </a:cxn>
                        <a:cxn ang="T157">
                          <a:pos x="T102" y="T103"/>
                        </a:cxn>
                        <a:cxn ang="T158">
                          <a:pos x="T104" y="T105"/>
                        </a:cxn>
                      </a:cxnLst>
                      <a:rect l="0" t="0" r="r" b="b"/>
                      <a:pathLst>
                        <a:path w="2019" h="2908">
                          <a:moveTo>
                            <a:pt x="1415" y="2830"/>
                          </a:moveTo>
                          <a:lnTo>
                            <a:pt x="1432" y="2818"/>
                          </a:lnTo>
                          <a:lnTo>
                            <a:pt x="1445" y="2807"/>
                          </a:lnTo>
                          <a:lnTo>
                            <a:pt x="1453" y="2799"/>
                          </a:lnTo>
                          <a:lnTo>
                            <a:pt x="1458" y="2790"/>
                          </a:lnTo>
                          <a:lnTo>
                            <a:pt x="1463" y="2784"/>
                          </a:lnTo>
                          <a:lnTo>
                            <a:pt x="1466" y="2778"/>
                          </a:lnTo>
                          <a:lnTo>
                            <a:pt x="1470" y="2773"/>
                          </a:lnTo>
                          <a:lnTo>
                            <a:pt x="1471" y="2765"/>
                          </a:lnTo>
                          <a:lnTo>
                            <a:pt x="1474" y="2756"/>
                          </a:lnTo>
                          <a:lnTo>
                            <a:pt x="1475" y="2744"/>
                          </a:lnTo>
                          <a:lnTo>
                            <a:pt x="1484" y="2698"/>
                          </a:lnTo>
                          <a:lnTo>
                            <a:pt x="1543" y="2322"/>
                          </a:lnTo>
                          <a:lnTo>
                            <a:pt x="1554" y="2268"/>
                          </a:lnTo>
                          <a:lnTo>
                            <a:pt x="1563" y="2229"/>
                          </a:lnTo>
                          <a:lnTo>
                            <a:pt x="1577" y="2175"/>
                          </a:lnTo>
                          <a:lnTo>
                            <a:pt x="1598" y="2115"/>
                          </a:lnTo>
                          <a:lnTo>
                            <a:pt x="1619" y="2062"/>
                          </a:lnTo>
                          <a:lnTo>
                            <a:pt x="1638" y="2018"/>
                          </a:lnTo>
                          <a:lnTo>
                            <a:pt x="1655" y="1980"/>
                          </a:lnTo>
                          <a:lnTo>
                            <a:pt x="1672" y="1943"/>
                          </a:lnTo>
                          <a:lnTo>
                            <a:pt x="1706" y="1880"/>
                          </a:lnTo>
                          <a:lnTo>
                            <a:pt x="1740" y="1821"/>
                          </a:lnTo>
                          <a:lnTo>
                            <a:pt x="1773" y="1766"/>
                          </a:lnTo>
                          <a:lnTo>
                            <a:pt x="1799" y="1724"/>
                          </a:lnTo>
                          <a:lnTo>
                            <a:pt x="1846" y="1645"/>
                          </a:lnTo>
                          <a:lnTo>
                            <a:pt x="1879" y="1590"/>
                          </a:lnTo>
                          <a:lnTo>
                            <a:pt x="1905" y="1544"/>
                          </a:lnTo>
                          <a:lnTo>
                            <a:pt x="1927" y="1492"/>
                          </a:lnTo>
                          <a:lnTo>
                            <a:pt x="1952" y="1429"/>
                          </a:lnTo>
                          <a:lnTo>
                            <a:pt x="1969" y="1374"/>
                          </a:lnTo>
                          <a:lnTo>
                            <a:pt x="1985" y="1316"/>
                          </a:lnTo>
                          <a:lnTo>
                            <a:pt x="1995" y="1267"/>
                          </a:lnTo>
                          <a:lnTo>
                            <a:pt x="2007" y="1212"/>
                          </a:lnTo>
                          <a:lnTo>
                            <a:pt x="2015" y="1142"/>
                          </a:lnTo>
                          <a:lnTo>
                            <a:pt x="2019" y="1062"/>
                          </a:lnTo>
                          <a:lnTo>
                            <a:pt x="2019" y="987"/>
                          </a:lnTo>
                          <a:lnTo>
                            <a:pt x="2012" y="928"/>
                          </a:lnTo>
                          <a:lnTo>
                            <a:pt x="2003" y="873"/>
                          </a:lnTo>
                          <a:lnTo>
                            <a:pt x="1994" y="824"/>
                          </a:lnTo>
                          <a:lnTo>
                            <a:pt x="1978" y="759"/>
                          </a:lnTo>
                          <a:lnTo>
                            <a:pt x="1960" y="694"/>
                          </a:lnTo>
                          <a:lnTo>
                            <a:pt x="1940" y="634"/>
                          </a:lnTo>
                          <a:lnTo>
                            <a:pt x="1917" y="578"/>
                          </a:lnTo>
                          <a:lnTo>
                            <a:pt x="1888" y="529"/>
                          </a:lnTo>
                          <a:lnTo>
                            <a:pt x="1850" y="466"/>
                          </a:lnTo>
                          <a:lnTo>
                            <a:pt x="1807" y="403"/>
                          </a:lnTo>
                          <a:lnTo>
                            <a:pt x="1765" y="354"/>
                          </a:lnTo>
                          <a:lnTo>
                            <a:pt x="1727" y="312"/>
                          </a:lnTo>
                          <a:lnTo>
                            <a:pt x="1683" y="272"/>
                          </a:lnTo>
                          <a:lnTo>
                            <a:pt x="1636" y="232"/>
                          </a:lnTo>
                          <a:lnTo>
                            <a:pt x="1590" y="196"/>
                          </a:lnTo>
                          <a:lnTo>
                            <a:pt x="1535" y="159"/>
                          </a:lnTo>
                          <a:lnTo>
                            <a:pt x="1471" y="120"/>
                          </a:lnTo>
                          <a:lnTo>
                            <a:pt x="1411" y="90"/>
                          </a:lnTo>
                          <a:lnTo>
                            <a:pt x="1341" y="61"/>
                          </a:lnTo>
                          <a:lnTo>
                            <a:pt x="1277" y="40"/>
                          </a:lnTo>
                          <a:lnTo>
                            <a:pt x="1224" y="27"/>
                          </a:lnTo>
                          <a:lnTo>
                            <a:pt x="1167" y="14"/>
                          </a:lnTo>
                          <a:lnTo>
                            <a:pt x="1115" y="6"/>
                          </a:lnTo>
                          <a:lnTo>
                            <a:pt x="1053" y="0"/>
                          </a:lnTo>
                          <a:lnTo>
                            <a:pt x="997" y="0"/>
                          </a:lnTo>
                          <a:lnTo>
                            <a:pt x="936" y="0"/>
                          </a:lnTo>
                          <a:lnTo>
                            <a:pt x="885" y="6"/>
                          </a:lnTo>
                          <a:lnTo>
                            <a:pt x="826" y="19"/>
                          </a:lnTo>
                          <a:lnTo>
                            <a:pt x="782" y="28"/>
                          </a:lnTo>
                          <a:lnTo>
                            <a:pt x="727" y="44"/>
                          </a:lnTo>
                          <a:lnTo>
                            <a:pt x="676" y="59"/>
                          </a:lnTo>
                          <a:lnTo>
                            <a:pt x="630" y="78"/>
                          </a:lnTo>
                          <a:lnTo>
                            <a:pt x="586" y="97"/>
                          </a:lnTo>
                          <a:lnTo>
                            <a:pt x="541" y="121"/>
                          </a:lnTo>
                          <a:lnTo>
                            <a:pt x="501" y="145"/>
                          </a:lnTo>
                          <a:lnTo>
                            <a:pt x="456" y="175"/>
                          </a:lnTo>
                          <a:lnTo>
                            <a:pt x="408" y="209"/>
                          </a:lnTo>
                          <a:lnTo>
                            <a:pt x="365" y="242"/>
                          </a:lnTo>
                          <a:lnTo>
                            <a:pt x="326" y="277"/>
                          </a:lnTo>
                          <a:lnTo>
                            <a:pt x="284" y="316"/>
                          </a:lnTo>
                          <a:lnTo>
                            <a:pt x="242" y="360"/>
                          </a:lnTo>
                          <a:lnTo>
                            <a:pt x="206" y="402"/>
                          </a:lnTo>
                          <a:lnTo>
                            <a:pt x="175" y="441"/>
                          </a:lnTo>
                          <a:lnTo>
                            <a:pt x="140" y="495"/>
                          </a:lnTo>
                          <a:lnTo>
                            <a:pt x="106" y="554"/>
                          </a:lnTo>
                          <a:lnTo>
                            <a:pt x="75" y="620"/>
                          </a:lnTo>
                          <a:lnTo>
                            <a:pt x="53" y="685"/>
                          </a:lnTo>
                          <a:lnTo>
                            <a:pt x="34" y="752"/>
                          </a:lnTo>
                          <a:lnTo>
                            <a:pt x="17" y="818"/>
                          </a:lnTo>
                          <a:lnTo>
                            <a:pt x="7" y="879"/>
                          </a:lnTo>
                          <a:lnTo>
                            <a:pt x="0" y="940"/>
                          </a:lnTo>
                          <a:lnTo>
                            <a:pt x="0" y="999"/>
                          </a:lnTo>
                          <a:lnTo>
                            <a:pt x="0" y="1052"/>
                          </a:lnTo>
                          <a:lnTo>
                            <a:pt x="0" y="1115"/>
                          </a:lnTo>
                          <a:lnTo>
                            <a:pt x="3" y="1170"/>
                          </a:lnTo>
                          <a:lnTo>
                            <a:pt x="14" y="1239"/>
                          </a:lnTo>
                          <a:lnTo>
                            <a:pt x="24" y="1299"/>
                          </a:lnTo>
                          <a:lnTo>
                            <a:pt x="40" y="1358"/>
                          </a:lnTo>
                          <a:lnTo>
                            <a:pt x="62" y="1427"/>
                          </a:lnTo>
                          <a:lnTo>
                            <a:pt x="87" y="1488"/>
                          </a:lnTo>
                          <a:lnTo>
                            <a:pt x="113" y="1542"/>
                          </a:lnTo>
                          <a:lnTo>
                            <a:pt x="144" y="1602"/>
                          </a:lnTo>
                          <a:lnTo>
                            <a:pt x="178" y="1660"/>
                          </a:lnTo>
                          <a:lnTo>
                            <a:pt x="208" y="1715"/>
                          </a:lnTo>
                          <a:lnTo>
                            <a:pt x="239" y="1770"/>
                          </a:lnTo>
                          <a:lnTo>
                            <a:pt x="272" y="1830"/>
                          </a:lnTo>
                          <a:lnTo>
                            <a:pt x="323" y="1917"/>
                          </a:lnTo>
                          <a:lnTo>
                            <a:pt x="370" y="2007"/>
                          </a:lnTo>
                          <a:lnTo>
                            <a:pt x="398" y="2053"/>
                          </a:lnTo>
                          <a:lnTo>
                            <a:pt x="412" y="2091"/>
                          </a:lnTo>
                          <a:lnTo>
                            <a:pt x="429" y="2138"/>
                          </a:lnTo>
                          <a:lnTo>
                            <a:pt x="445" y="2192"/>
                          </a:lnTo>
                          <a:lnTo>
                            <a:pt x="458" y="2239"/>
                          </a:lnTo>
                          <a:lnTo>
                            <a:pt x="469" y="2292"/>
                          </a:lnTo>
                          <a:lnTo>
                            <a:pt x="479" y="2365"/>
                          </a:lnTo>
                          <a:lnTo>
                            <a:pt x="492" y="2444"/>
                          </a:lnTo>
                          <a:lnTo>
                            <a:pt x="501" y="2506"/>
                          </a:lnTo>
                          <a:lnTo>
                            <a:pt x="511" y="2586"/>
                          </a:lnTo>
                          <a:lnTo>
                            <a:pt x="518" y="2643"/>
                          </a:lnTo>
                          <a:lnTo>
                            <a:pt x="526" y="2693"/>
                          </a:lnTo>
                          <a:lnTo>
                            <a:pt x="537" y="2742"/>
                          </a:lnTo>
                          <a:lnTo>
                            <a:pt x="541" y="2756"/>
                          </a:lnTo>
                          <a:lnTo>
                            <a:pt x="543" y="2767"/>
                          </a:lnTo>
                          <a:lnTo>
                            <a:pt x="545" y="2773"/>
                          </a:lnTo>
                          <a:lnTo>
                            <a:pt x="546" y="2778"/>
                          </a:lnTo>
                          <a:lnTo>
                            <a:pt x="552" y="2784"/>
                          </a:lnTo>
                          <a:lnTo>
                            <a:pt x="558" y="2794"/>
                          </a:lnTo>
                          <a:lnTo>
                            <a:pt x="567" y="2803"/>
                          </a:lnTo>
                          <a:lnTo>
                            <a:pt x="576" y="2812"/>
                          </a:lnTo>
                          <a:lnTo>
                            <a:pt x="592" y="2824"/>
                          </a:lnTo>
                          <a:lnTo>
                            <a:pt x="610" y="2833"/>
                          </a:lnTo>
                          <a:lnTo>
                            <a:pt x="635" y="2847"/>
                          </a:lnTo>
                          <a:lnTo>
                            <a:pt x="657" y="2856"/>
                          </a:lnTo>
                          <a:lnTo>
                            <a:pt x="681" y="2864"/>
                          </a:lnTo>
                          <a:lnTo>
                            <a:pt x="703" y="2870"/>
                          </a:lnTo>
                          <a:lnTo>
                            <a:pt x="723" y="2875"/>
                          </a:lnTo>
                          <a:lnTo>
                            <a:pt x="753" y="2883"/>
                          </a:lnTo>
                          <a:lnTo>
                            <a:pt x="778" y="2889"/>
                          </a:lnTo>
                          <a:lnTo>
                            <a:pt x="802" y="2892"/>
                          </a:lnTo>
                          <a:lnTo>
                            <a:pt x="829" y="2896"/>
                          </a:lnTo>
                          <a:lnTo>
                            <a:pt x="857" y="2900"/>
                          </a:lnTo>
                          <a:lnTo>
                            <a:pt x="883" y="2902"/>
                          </a:lnTo>
                          <a:lnTo>
                            <a:pt x="906" y="2904"/>
                          </a:lnTo>
                          <a:lnTo>
                            <a:pt x="934" y="2906"/>
                          </a:lnTo>
                          <a:lnTo>
                            <a:pt x="959" y="2908"/>
                          </a:lnTo>
                          <a:lnTo>
                            <a:pt x="984" y="2908"/>
                          </a:lnTo>
                          <a:lnTo>
                            <a:pt x="1006" y="2908"/>
                          </a:lnTo>
                          <a:lnTo>
                            <a:pt x="1031" y="2908"/>
                          </a:lnTo>
                          <a:lnTo>
                            <a:pt x="1061" y="2908"/>
                          </a:lnTo>
                          <a:lnTo>
                            <a:pt x="1086" y="2906"/>
                          </a:lnTo>
                          <a:lnTo>
                            <a:pt x="1108" y="2906"/>
                          </a:lnTo>
                          <a:lnTo>
                            <a:pt x="1134" y="2902"/>
                          </a:lnTo>
                          <a:lnTo>
                            <a:pt x="1166" y="2900"/>
                          </a:lnTo>
                          <a:lnTo>
                            <a:pt x="1188" y="2896"/>
                          </a:lnTo>
                          <a:lnTo>
                            <a:pt x="1217" y="2892"/>
                          </a:lnTo>
                          <a:lnTo>
                            <a:pt x="1241" y="2887"/>
                          </a:lnTo>
                          <a:lnTo>
                            <a:pt x="1265" y="2883"/>
                          </a:lnTo>
                          <a:lnTo>
                            <a:pt x="1288" y="2877"/>
                          </a:lnTo>
                          <a:lnTo>
                            <a:pt x="1309" y="2871"/>
                          </a:lnTo>
                          <a:lnTo>
                            <a:pt x="1334" y="2864"/>
                          </a:lnTo>
                          <a:lnTo>
                            <a:pt x="1354" y="2856"/>
                          </a:lnTo>
                          <a:lnTo>
                            <a:pt x="1375" y="2849"/>
                          </a:lnTo>
                          <a:lnTo>
                            <a:pt x="1395" y="2839"/>
                          </a:lnTo>
                          <a:lnTo>
                            <a:pt x="1415" y="2830"/>
                          </a:lnTo>
                          <a:close/>
                        </a:path>
                      </a:pathLst>
                    </a:custGeom>
                    <a:solidFill>
                      <a:srgbClr val="E0E0E0"/>
                    </a:solidFill>
                    <a:ln w="6350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2484" name="Oval 6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337" y="4185"/>
                      <a:ext cx="886" cy="296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pPr algn="ctr" eaLnBrk="1" hangingPunct="1"/>
                      <a:endParaRPr lang="zh-CN" altLang="en-US"/>
                    </a:p>
                  </p:txBody>
                </p:sp>
                <p:sp>
                  <p:nvSpPr>
                    <p:cNvPr id="102485" name="Freeform 6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7261" y="1899"/>
                      <a:ext cx="338" cy="432"/>
                    </a:xfrm>
                    <a:custGeom>
                      <a:avLst/>
                      <a:gdLst>
                        <a:gd name="T0" fmla="*/ 0 w 338"/>
                        <a:gd name="T1" fmla="*/ 0 h 432"/>
                        <a:gd name="T2" fmla="*/ 90 w 338"/>
                        <a:gd name="T3" fmla="*/ 46 h 432"/>
                        <a:gd name="T4" fmla="*/ 172 w 338"/>
                        <a:gd name="T5" fmla="*/ 97 h 432"/>
                        <a:gd name="T6" fmla="*/ 234 w 338"/>
                        <a:gd name="T7" fmla="*/ 148 h 432"/>
                        <a:gd name="T8" fmla="*/ 275 w 338"/>
                        <a:gd name="T9" fmla="*/ 203 h 432"/>
                        <a:gd name="T10" fmla="*/ 304 w 338"/>
                        <a:gd name="T11" fmla="*/ 259 h 432"/>
                        <a:gd name="T12" fmla="*/ 325 w 338"/>
                        <a:gd name="T13" fmla="*/ 308 h 432"/>
                        <a:gd name="T14" fmla="*/ 338 w 338"/>
                        <a:gd name="T15" fmla="*/ 358 h 432"/>
                        <a:gd name="T16" fmla="*/ 219 w 338"/>
                        <a:gd name="T17" fmla="*/ 432 h 432"/>
                        <a:gd name="T18" fmla="*/ 208 w 338"/>
                        <a:gd name="T19" fmla="*/ 362 h 432"/>
                        <a:gd name="T20" fmla="*/ 189 w 338"/>
                        <a:gd name="T21" fmla="*/ 287 h 432"/>
                        <a:gd name="T22" fmla="*/ 161 w 338"/>
                        <a:gd name="T23" fmla="*/ 209 h 432"/>
                        <a:gd name="T24" fmla="*/ 124 w 338"/>
                        <a:gd name="T25" fmla="*/ 144 h 432"/>
                        <a:gd name="T26" fmla="*/ 73 w 338"/>
                        <a:gd name="T27" fmla="*/ 78 h 432"/>
                        <a:gd name="T28" fmla="*/ 0 w 338"/>
                        <a:gd name="T29" fmla="*/ 0 h 432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</a:gdLst>
                      <a:ahLst/>
                      <a:cxnLst>
                        <a:cxn ang="T30">
                          <a:pos x="T0" y="T1"/>
                        </a:cxn>
                        <a:cxn ang="T31">
                          <a:pos x="T2" y="T3"/>
                        </a:cxn>
                        <a:cxn ang="T32">
                          <a:pos x="T4" y="T5"/>
                        </a:cxn>
                        <a:cxn ang="T33">
                          <a:pos x="T6" y="T7"/>
                        </a:cxn>
                        <a:cxn ang="T34">
                          <a:pos x="T8" y="T9"/>
                        </a:cxn>
                        <a:cxn ang="T35">
                          <a:pos x="T10" y="T11"/>
                        </a:cxn>
                        <a:cxn ang="T36">
                          <a:pos x="T12" y="T13"/>
                        </a:cxn>
                        <a:cxn ang="T37">
                          <a:pos x="T14" y="T15"/>
                        </a:cxn>
                        <a:cxn ang="T38">
                          <a:pos x="T16" y="T17"/>
                        </a:cxn>
                        <a:cxn ang="T39">
                          <a:pos x="T18" y="T19"/>
                        </a:cxn>
                        <a:cxn ang="T40">
                          <a:pos x="T20" y="T21"/>
                        </a:cxn>
                        <a:cxn ang="T41">
                          <a:pos x="T22" y="T23"/>
                        </a:cxn>
                        <a:cxn ang="T42">
                          <a:pos x="T24" y="T25"/>
                        </a:cxn>
                        <a:cxn ang="T43">
                          <a:pos x="T26" y="T27"/>
                        </a:cxn>
                        <a:cxn ang="T44">
                          <a:pos x="T28" y="T29"/>
                        </a:cxn>
                      </a:cxnLst>
                      <a:rect l="0" t="0" r="r" b="b"/>
                      <a:pathLst>
                        <a:path w="338" h="432">
                          <a:moveTo>
                            <a:pt x="0" y="0"/>
                          </a:moveTo>
                          <a:lnTo>
                            <a:pt x="90" y="46"/>
                          </a:lnTo>
                          <a:lnTo>
                            <a:pt x="172" y="97"/>
                          </a:lnTo>
                          <a:lnTo>
                            <a:pt x="234" y="148"/>
                          </a:lnTo>
                          <a:lnTo>
                            <a:pt x="275" y="203"/>
                          </a:lnTo>
                          <a:lnTo>
                            <a:pt x="304" y="259"/>
                          </a:lnTo>
                          <a:lnTo>
                            <a:pt x="325" y="308"/>
                          </a:lnTo>
                          <a:lnTo>
                            <a:pt x="338" y="358"/>
                          </a:lnTo>
                          <a:lnTo>
                            <a:pt x="219" y="432"/>
                          </a:lnTo>
                          <a:lnTo>
                            <a:pt x="208" y="362"/>
                          </a:lnTo>
                          <a:lnTo>
                            <a:pt x="189" y="287"/>
                          </a:lnTo>
                          <a:lnTo>
                            <a:pt x="161" y="209"/>
                          </a:lnTo>
                          <a:lnTo>
                            <a:pt x="124" y="144"/>
                          </a:lnTo>
                          <a:lnTo>
                            <a:pt x="73" y="7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102486" name="Group 6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6498" y="2481"/>
                      <a:ext cx="562" cy="1806"/>
                      <a:chOff x="6498" y="2481"/>
                      <a:chExt cx="562" cy="1806"/>
                    </a:xfrm>
                  </p:grpSpPr>
                  <p:sp>
                    <p:nvSpPr>
                      <p:cNvPr id="102488" name="Freeform 68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6604" y="3234"/>
                        <a:ext cx="345" cy="1053"/>
                      </a:xfrm>
                      <a:custGeom>
                        <a:avLst/>
                        <a:gdLst>
                          <a:gd name="T0" fmla="*/ 0 w 345"/>
                          <a:gd name="T1" fmla="*/ 80 h 1053"/>
                          <a:gd name="T2" fmla="*/ 6 w 345"/>
                          <a:gd name="T3" fmla="*/ 252 h 1053"/>
                          <a:gd name="T4" fmla="*/ 23 w 345"/>
                          <a:gd name="T5" fmla="*/ 274 h 1053"/>
                          <a:gd name="T6" fmla="*/ 17 w 345"/>
                          <a:gd name="T7" fmla="*/ 975 h 1053"/>
                          <a:gd name="T8" fmla="*/ 40 w 345"/>
                          <a:gd name="T9" fmla="*/ 1053 h 1053"/>
                          <a:gd name="T10" fmla="*/ 98 w 345"/>
                          <a:gd name="T11" fmla="*/ 1053 h 1053"/>
                          <a:gd name="T12" fmla="*/ 146 w 345"/>
                          <a:gd name="T13" fmla="*/ 1015 h 1053"/>
                          <a:gd name="T14" fmla="*/ 201 w 345"/>
                          <a:gd name="T15" fmla="*/ 1015 h 1053"/>
                          <a:gd name="T16" fmla="*/ 245 w 345"/>
                          <a:gd name="T17" fmla="*/ 1053 h 1053"/>
                          <a:gd name="T18" fmla="*/ 307 w 345"/>
                          <a:gd name="T19" fmla="*/ 1053 h 1053"/>
                          <a:gd name="T20" fmla="*/ 328 w 345"/>
                          <a:gd name="T21" fmla="*/ 975 h 1053"/>
                          <a:gd name="T22" fmla="*/ 317 w 345"/>
                          <a:gd name="T23" fmla="*/ 274 h 1053"/>
                          <a:gd name="T24" fmla="*/ 333 w 345"/>
                          <a:gd name="T25" fmla="*/ 252 h 1053"/>
                          <a:gd name="T26" fmla="*/ 345 w 345"/>
                          <a:gd name="T27" fmla="*/ 80 h 1053"/>
                          <a:gd name="T28" fmla="*/ 269 w 345"/>
                          <a:gd name="T29" fmla="*/ 17 h 1053"/>
                          <a:gd name="T30" fmla="*/ 231 w 345"/>
                          <a:gd name="T31" fmla="*/ 17 h 1053"/>
                          <a:gd name="T32" fmla="*/ 210 w 345"/>
                          <a:gd name="T33" fmla="*/ 0 h 1053"/>
                          <a:gd name="T34" fmla="*/ 123 w 345"/>
                          <a:gd name="T35" fmla="*/ 0 h 1053"/>
                          <a:gd name="T36" fmla="*/ 104 w 345"/>
                          <a:gd name="T37" fmla="*/ 17 h 1053"/>
                          <a:gd name="T38" fmla="*/ 72 w 345"/>
                          <a:gd name="T39" fmla="*/ 17 h 1053"/>
                          <a:gd name="T40" fmla="*/ 0 w 345"/>
                          <a:gd name="T41" fmla="*/ 80 h 1053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</a:gdLst>
                        <a:ahLst/>
                        <a:cxnLst>
                          <a:cxn ang="T42">
                            <a:pos x="T0" y="T1"/>
                          </a:cxn>
                          <a:cxn ang="T43">
                            <a:pos x="T2" y="T3"/>
                          </a:cxn>
                          <a:cxn ang="T44">
                            <a:pos x="T4" y="T5"/>
                          </a:cxn>
                          <a:cxn ang="T45">
                            <a:pos x="T6" y="T7"/>
                          </a:cxn>
                          <a:cxn ang="T46">
                            <a:pos x="T8" y="T9"/>
                          </a:cxn>
                          <a:cxn ang="T47">
                            <a:pos x="T10" y="T11"/>
                          </a:cxn>
                          <a:cxn ang="T48">
                            <a:pos x="T12" y="T13"/>
                          </a:cxn>
                          <a:cxn ang="T49">
                            <a:pos x="T14" y="T15"/>
                          </a:cxn>
                          <a:cxn ang="T50">
                            <a:pos x="T16" y="T17"/>
                          </a:cxn>
                          <a:cxn ang="T51">
                            <a:pos x="T18" y="T19"/>
                          </a:cxn>
                          <a:cxn ang="T52">
                            <a:pos x="T20" y="T21"/>
                          </a:cxn>
                          <a:cxn ang="T53">
                            <a:pos x="T22" y="T23"/>
                          </a:cxn>
                          <a:cxn ang="T54">
                            <a:pos x="T24" y="T25"/>
                          </a:cxn>
                          <a:cxn ang="T55">
                            <a:pos x="T26" y="T27"/>
                          </a:cxn>
                          <a:cxn ang="T56">
                            <a:pos x="T28" y="T29"/>
                          </a:cxn>
                          <a:cxn ang="T57">
                            <a:pos x="T30" y="T31"/>
                          </a:cxn>
                          <a:cxn ang="T58">
                            <a:pos x="T32" y="T33"/>
                          </a:cxn>
                          <a:cxn ang="T59">
                            <a:pos x="T34" y="T35"/>
                          </a:cxn>
                          <a:cxn ang="T60">
                            <a:pos x="T36" y="T37"/>
                          </a:cxn>
                          <a:cxn ang="T61">
                            <a:pos x="T38" y="T39"/>
                          </a:cxn>
                          <a:cxn ang="T62">
                            <a:pos x="T40" y="T41"/>
                          </a:cxn>
                        </a:cxnLst>
                        <a:rect l="0" t="0" r="r" b="b"/>
                        <a:pathLst>
                          <a:path w="345" h="1053">
                            <a:moveTo>
                              <a:pt x="0" y="80"/>
                            </a:moveTo>
                            <a:lnTo>
                              <a:pt x="6" y="252"/>
                            </a:lnTo>
                            <a:lnTo>
                              <a:pt x="23" y="274"/>
                            </a:lnTo>
                            <a:lnTo>
                              <a:pt x="17" y="975"/>
                            </a:lnTo>
                            <a:lnTo>
                              <a:pt x="40" y="1053"/>
                            </a:lnTo>
                            <a:lnTo>
                              <a:pt x="98" y="1053"/>
                            </a:lnTo>
                            <a:lnTo>
                              <a:pt x="146" y="1015"/>
                            </a:lnTo>
                            <a:lnTo>
                              <a:pt x="201" y="1015"/>
                            </a:lnTo>
                            <a:lnTo>
                              <a:pt x="245" y="1053"/>
                            </a:lnTo>
                            <a:lnTo>
                              <a:pt x="307" y="1053"/>
                            </a:lnTo>
                            <a:lnTo>
                              <a:pt x="328" y="975"/>
                            </a:lnTo>
                            <a:lnTo>
                              <a:pt x="317" y="274"/>
                            </a:lnTo>
                            <a:lnTo>
                              <a:pt x="333" y="252"/>
                            </a:lnTo>
                            <a:lnTo>
                              <a:pt x="345" y="80"/>
                            </a:lnTo>
                            <a:lnTo>
                              <a:pt x="269" y="17"/>
                            </a:lnTo>
                            <a:lnTo>
                              <a:pt x="231" y="17"/>
                            </a:lnTo>
                            <a:lnTo>
                              <a:pt x="210" y="0"/>
                            </a:lnTo>
                            <a:lnTo>
                              <a:pt x="123" y="0"/>
                            </a:lnTo>
                            <a:lnTo>
                              <a:pt x="104" y="17"/>
                            </a:lnTo>
                            <a:lnTo>
                              <a:pt x="72" y="17"/>
                            </a:lnTo>
                            <a:lnTo>
                              <a:pt x="0" y="8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9525">
                        <a:noFill/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02489" name="Oval 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781" y="3267"/>
                        <a:ext cx="45" cy="72"/>
                      </a:xfrm>
                      <a:prstGeom prst="ellipse">
                        <a:avLst/>
                      </a:prstGeom>
                      <a:solidFill>
                        <a:srgbClr val="E0E0E0"/>
                      </a:solidFill>
                      <a:ln w="9525">
                        <a:noFill/>
                        <a:round/>
                      </a:ln>
                    </p:spPr>
                    <p:txBody>
                      <a:bodyPr/>
                      <a:lstStyle/>
                      <a:p>
                        <a:pPr algn="ctr" eaLnBrk="1" hangingPunct="1"/>
                        <a:endParaRPr lang="zh-CN" altLang="en-US"/>
                      </a:p>
                    </p:txBody>
                  </p:sp>
                  <p:grpSp>
                    <p:nvGrpSpPr>
                      <p:cNvPr id="102490" name="Group 70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6498" y="2481"/>
                        <a:ext cx="562" cy="828"/>
                        <a:chOff x="6498" y="2481"/>
                        <a:chExt cx="562" cy="828"/>
                      </a:xfrm>
                    </p:grpSpPr>
                    <p:sp>
                      <p:nvSpPr>
                        <p:cNvPr id="102496" name="Oval 71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6531" y="2481"/>
                          <a:ext cx="514" cy="282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pPr algn="ctr" eaLnBrk="1" hangingPunct="1"/>
                          <a:endParaRPr lang="zh-CN" altLang="en-US"/>
                        </a:p>
                      </p:txBody>
                    </p:sp>
                    <p:sp>
                      <p:nvSpPr>
                        <p:cNvPr id="102497" name="Freeform 72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6498" y="2610"/>
                          <a:ext cx="562" cy="699"/>
                        </a:xfrm>
                        <a:custGeom>
                          <a:avLst/>
                          <a:gdLst>
                            <a:gd name="T0" fmla="*/ 358 w 562"/>
                            <a:gd name="T1" fmla="*/ 699 h 699"/>
                            <a:gd name="T2" fmla="*/ 562 w 562"/>
                            <a:gd name="T3" fmla="*/ 69 h 699"/>
                            <a:gd name="T4" fmla="*/ 526 w 562"/>
                            <a:gd name="T5" fmla="*/ 56 h 699"/>
                            <a:gd name="T6" fmla="*/ 485 w 562"/>
                            <a:gd name="T7" fmla="*/ 38 h 699"/>
                            <a:gd name="T8" fmla="*/ 431 w 562"/>
                            <a:gd name="T9" fmla="*/ 24 h 699"/>
                            <a:gd name="T10" fmla="*/ 384 w 562"/>
                            <a:gd name="T11" fmla="*/ 12 h 699"/>
                            <a:gd name="T12" fmla="*/ 342 w 562"/>
                            <a:gd name="T13" fmla="*/ 4 h 699"/>
                            <a:gd name="T14" fmla="*/ 297 w 562"/>
                            <a:gd name="T15" fmla="*/ 0 h 699"/>
                            <a:gd name="T16" fmla="*/ 248 w 562"/>
                            <a:gd name="T17" fmla="*/ 3 h 699"/>
                            <a:gd name="T18" fmla="*/ 185 w 562"/>
                            <a:gd name="T19" fmla="*/ 10 h 699"/>
                            <a:gd name="T20" fmla="*/ 132 w 562"/>
                            <a:gd name="T21" fmla="*/ 24 h 699"/>
                            <a:gd name="T22" fmla="*/ 80 w 562"/>
                            <a:gd name="T23" fmla="*/ 38 h 699"/>
                            <a:gd name="T24" fmla="*/ 34 w 562"/>
                            <a:gd name="T25" fmla="*/ 58 h 699"/>
                            <a:gd name="T26" fmla="*/ 0 w 562"/>
                            <a:gd name="T27" fmla="*/ 76 h 699"/>
                            <a:gd name="T28" fmla="*/ 197 w 562"/>
                            <a:gd name="T29" fmla="*/ 699 h 699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</a:gdLst>
                          <a:ahLst/>
                          <a:cxnLst>
                            <a:cxn ang="T30">
                              <a:pos x="T0" y="T1"/>
                            </a:cxn>
                            <a:cxn ang="T31">
                              <a:pos x="T2" y="T3"/>
                            </a:cxn>
                            <a:cxn ang="T32">
                              <a:pos x="T4" y="T5"/>
                            </a:cxn>
                            <a:cxn ang="T33">
                              <a:pos x="T6" y="T7"/>
                            </a:cxn>
                            <a:cxn ang="T34">
                              <a:pos x="T8" y="T9"/>
                            </a:cxn>
                            <a:cxn ang="T35">
                              <a:pos x="T10" y="T11"/>
                            </a:cxn>
                            <a:cxn ang="T36">
                              <a:pos x="T12" y="T13"/>
                            </a:cxn>
                            <a:cxn ang="T37">
                              <a:pos x="T14" y="T15"/>
                            </a:cxn>
                            <a:cxn ang="T38">
                              <a:pos x="T16" y="T17"/>
                            </a:cxn>
                            <a:cxn ang="T39">
                              <a:pos x="T18" y="T19"/>
                            </a:cxn>
                            <a:cxn ang="T40">
                              <a:pos x="T20" y="T21"/>
                            </a:cxn>
                            <a:cxn ang="T41">
                              <a:pos x="T22" y="T23"/>
                            </a:cxn>
                            <a:cxn ang="T42">
                              <a:pos x="T24" y="T25"/>
                            </a:cxn>
                            <a:cxn ang="T43">
                              <a:pos x="T26" y="T27"/>
                            </a:cxn>
                            <a:cxn ang="T44">
                              <a:pos x="T28" y="T29"/>
                            </a:cxn>
                          </a:cxnLst>
                          <a:rect l="0" t="0" r="r" b="b"/>
                          <a:pathLst>
                            <a:path w="562" h="699">
                              <a:moveTo>
                                <a:pt x="358" y="699"/>
                              </a:moveTo>
                              <a:lnTo>
                                <a:pt x="562" y="69"/>
                              </a:lnTo>
                              <a:lnTo>
                                <a:pt x="526" y="56"/>
                              </a:lnTo>
                              <a:lnTo>
                                <a:pt x="485" y="38"/>
                              </a:lnTo>
                              <a:lnTo>
                                <a:pt x="431" y="24"/>
                              </a:lnTo>
                              <a:lnTo>
                                <a:pt x="384" y="12"/>
                              </a:lnTo>
                              <a:lnTo>
                                <a:pt x="342" y="4"/>
                              </a:lnTo>
                              <a:lnTo>
                                <a:pt x="297" y="0"/>
                              </a:lnTo>
                              <a:lnTo>
                                <a:pt x="248" y="3"/>
                              </a:lnTo>
                              <a:lnTo>
                                <a:pt x="185" y="10"/>
                              </a:lnTo>
                              <a:lnTo>
                                <a:pt x="132" y="24"/>
                              </a:lnTo>
                              <a:lnTo>
                                <a:pt x="80" y="38"/>
                              </a:lnTo>
                              <a:lnTo>
                                <a:pt x="34" y="58"/>
                              </a:lnTo>
                              <a:lnTo>
                                <a:pt x="0" y="76"/>
                              </a:lnTo>
                              <a:lnTo>
                                <a:pt x="197" y="699"/>
                              </a:lnTo>
                            </a:path>
                          </a:pathLst>
                        </a:custGeom>
                        <a:noFill/>
                        <a:ln w="6350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102491" name="Group 73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6676" y="3385"/>
                        <a:ext cx="193" cy="804"/>
                        <a:chOff x="6676" y="3385"/>
                        <a:chExt cx="193" cy="804"/>
                      </a:xfrm>
                    </p:grpSpPr>
                    <p:sp>
                      <p:nvSpPr>
                        <p:cNvPr id="102492" name="Line 74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6708" y="3406"/>
                          <a:ext cx="1" cy="783"/>
                        </a:xfrm>
                        <a:prstGeom prst="line">
                          <a:avLst/>
                        </a:prstGeom>
                        <a:noFill/>
                        <a:ln w="6350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102493" name="Line 75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6836" y="3406"/>
                          <a:ext cx="4" cy="779"/>
                        </a:xfrm>
                        <a:prstGeom prst="line">
                          <a:avLst/>
                        </a:prstGeom>
                        <a:noFill/>
                        <a:ln w="6350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102494" name="Line 7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6866" y="3385"/>
                          <a:ext cx="3" cy="780"/>
                        </a:xfrm>
                        <a:prstGeom prst="line">
                          <a:avLst/>
                        </a:prstGeom>
                        <a:noFill/>
                        <a:ln w="6350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102495" name="Line 77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H="1" flipV="1">
                          <a:off x="6676" y="3385"/>
                          <a:ext cx="2" cy="780"/>
                        </a:xfrm>
                        <a:prstGeom prst="line">
                          <a:avLst/>
                        </a:prstGeom>
                        <a:noFill/>
                        <a:ln w="6350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  <p:sp>
                  <p:nvSpPr>
                    <p:cNvPr id="102487" name="Freeform 78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6740" y="3766"/>
                      <a:ext cx="546" cy="681"/>
                    </a:xfrm>
                    <a:custGeom>
                      <a:avLst/>
                      <a:gdLst>
                        <a:gd name="T0" fmla="*/ 546 w 546"/>
                        <a:gd name="T1" fmla="*/ 0 h 681"/>
                        <a:gd name="T2" fmla="*/ 523 w 546"/>
                        <a:gd name="T3" fmla="*/ 20 h 681"/>
                        <a:gd name="T4" fmla="*/ 432 w 546"/>
                        <a:gd name="T5" fmla="*/ 441 h 681"/>
                        <a:gd name="T6" fmla="*/ 415 w 546"/>
                        <a:gd name="T7" fmla="*/ 483 h 681"/>
                        <a:gd name="T8" fmla="*/ 388 w 546"/>
                        <a:gd name="T9" fmla="*/ 518 h 681"/>
                        <a:gd name="T10" fmla="*/ 347 w 546"/>
                        <a:gd name="T11" fmla="*/ 550 h 681"/>
                        <a:gd name="T12" fmla="*/ 307 w 546"/>
                        <a:gd name="T13" fmla="*/ 575 h 681"/>
                        <a:gd name="T14" fmla="*/ 262 w 546"/>
                        <a:gd name="T15" fmla="*/ 598 h 681"/>
                        <a:gd name="T16" fmla="*/ 215 w 546"/>
                        <a:gd name="T17" fmla="*/ 618 h 681"/>
                        <a:gd name="T18" fmla="*/ 163 w 546"/>
                        <a:gd name="T19" fmla="*/ 637 h 681"/>
                        <a:gd name="T20" fmla="*/ 119 w 546"/>
                        <a:gd name="T21" fmla="*/ 647 h 681"/>
                        <a:gd name="T22" fmla="*/ 65 w 546"/>
                        <a:gd name="T23" fmla="*/ 656 h 681"/>
                        <a:gd name="T24" fmla="*/ 0 w 546"/>
                        <a:gd name="T25" fmla="*/ 652 h 681"/>
                        <a:gd name="T26" fmla="*/ 10 w 546"/>
                        <a:gd name="T27" fmla="*/ 677 h 681"/>
                        <a:gd name="T28" fmla="*/ 55 w 546"/>
                        <a:gd name="T29" fmla="*/ 681 h 681"/>
                        <a:gd name="T30" fmla="*/ 86 w 546"/>
                        <a:gd name="T31" fmla="*/ 681 h 681"/>
                        <a:gd name="T32" fmla="*/ 134 w 546"/>
                        <a:gd name="T33" fmla="*/ 677 h 681"/>
                        <a:gd name="T34" fmla="*/ 173 w 546"/>
                        <a:gd name="T35" fmla="*/ 674 h 681"/>
                        <a:gd name="T36" fmla="*/ 227 w 546"/>
                        <a:gd name="T37" fmla="*/ 665 h 681"/>
                        <a:gd name="T38" fmla="*/ 269 w 546"/>
                        <a:gd name="T39" fmla="*/ 657 h 681"/>
                        <a:gd name="T40" fmla="*/ 316 w 546"/>
                        <a:gd name="T41" fmla="*/ 643 h 681"/>
                        <a:gd name="T42" fmla="*/ 343 w 546"/>
                        <a:gd name="T43" fmla="*/ 635 h 681"/>
                        <a:gd name="T44" fmla="*/ 384 w 546"/>
                        <a:gd name="T45" fmla="*/ 618 h 681"/>
                        <a:gd name="T46" fmla="*/ 427 w 546"/>
                        <a:gd name="T47" fmla="*/ 590 h 681"/>
                        <a:gd name="T48" fmla="*/ 440 w 546"/>
                        <a:gd name="T49" fmla="*/ 575 h 681"/>
                        <a:gd name="T50" fmla="*/ 452 w 546"/>
                        <a:gd name="T51" fmla="*/ 554 h 681"/>
                        <a:gd name="T52" fmla="*/ 462 w 546"/>
                        <a:gd name="T53" fmla="*/ 512 h 681"/>
                        <a:gd name="T54" fmla="*/ 471 w 546"/>
                        <a:gd name="T55" fmla="*/ 470 h 681"/>
                        <a:gd name="T56" fmla="*/ 546 w 546"/>
                        <a:gd name="T57" fmla="*/ 0 h 681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</a:gdLst>
                      <a:ahLst/>
                      <a:cxnLst>
                        <a:cxn ang="T58">
                          <a:pos x="T0" y="T1"/>
                        </a:cxn>
                        <a:cxn ang="T59">
                          <a:pos x="T2" y="T3"/>
                        </a:cxn>
                        <a:cxn ang="T60">
                          <a:pos x="T4" y="T5"/>
                        </a:cxn>
                        <a:cxn ang="T61">
                          <a:pos x="T6" y="T7"/>
                        </a:cxn>
                        <a:cxn ang="T62">
                          <a:pos x="T8" y="T9"/>
                        </a:cxn>
                        <a:cxn ang="T63">
                          <a:pos x="T10" y="T11"/>
                        </a:cxn>
                        <a:cxn ang="T64">
                          <a:pos x="T12" y="T13"/>
                        </a:cxn>
                        <a:cxn ang="T65">
                          <a:pos x="T14" y="T15"/>
                        </a:cxn>
                        <a:cxn ang="T66">
                          <a:pos x="T16" y="T17"/>
                        </a:cxn>
                        <a:cxn ang="T67">
                          <a:pos x="T18" y="T19"/>
                        </a:cxn>
                        <a:cxn ang="T68">
                          <a:pos x="T20" y="T21"/>
                        </a:cxn>
                        <a:cxn ang="T69">
                          <a:pos x="T22" y="T23"/>
                        </a:cxn>
                        <a:cxn ang="T70">
                          <a:pos x="T24" y="T25"/>
                        </a:cxn>
                        <a:cxn ang="T71">
                          <a:pos x="T26" y="T27"/>
                        </a:cxn>
                        <a:cxn ang="T72">
                          <a:pos x="T28" y="T29"/>
                        </a:cxn>
                        <a:cxn ang="T73">
                          <a:pos x="T30" y="T31"/>
                        </a:cxn>
                        <a:cxn ang="T74">
                          <a:pos x="T32" y="T33"/>
                        </a:cxn>
                        <a:cxn ang="T75">
                          <a:pos x="T34" y="T35"/>
                        </a:cxn>
                        <a:cxn ang="T76">
                          <a:pos x="T36" y="T37"/>
                        </a:cxn>
                        <a:cxn ang="T77">
                          <a:pos x="T38" y="T39"/>
                        </a:cxn>
                        <a:cxn ang="T78">
                          <a:pos x="T40" y="T41"/>
                        </a:cxn>
                        <a:cxn ang="T79">
                          <a:pos x="T42" y="T43"/>
                        </a:cxn>
                        <a:cxn ang="T80">
                          <a:pos x="T44" y="T45"/>
                        </a:cxn>
                        <a:cxn ang="T81">
                          <a:pos x="T46" y="T47"/>
                        </a:cxn>
                        <a:cxn ang="T82">
                          <a:pos x="T48" y="T49"/>
                        </a:cxn>
                        <a:cxn ang="T83">
                          <a:pos x="T50" y="T51"/>
                        </a:cxn>
                        <a:cxn ang="T84">
                          <a:pos x="T52" y="T53"/>
                        </a:cxn>
                        <a:cxn ang="T85">
                          <a:pos x="T54" y="T55"/>
                        </a:cxn>
                        <a:cxn ang="T86">
                          <a:pos x="T56" y="T57"/>
                        </a:cxn>
                      </a:cxnLst>
                      <a:rect l="0" t="0" r="r" b="b"/>
                      <a:pathLst>
                        <a:path w="546" h="681">
                          <a:moveTo>
                            <a:pt x="546" y="0"/>
                          </a:moveTo>
                          <a:lnTo>
                            <a:pt x="523" y="20"/>
                          </a:lnTo>
                          <a:lnTo>
                            <a:pt x="432" y="441"/>
                          </a:lnTo>
                          <a:lnTo>
                            <a:pt x="415" y="483"/>
                          </a:lnTo>
                          <a:lnTo>
                            <a:pt x="388" y="518"/>
                          </a:lnTo>
                          <a:lnTo>
                            <a:pt x="347" y="550"/>
                          </a:lnTo>
                          <a:lnTo>
                            <a:pt x="307" y="575"/>
                          </a:lnTo>
                          <a:lnTo>
                            <a:pt x="262" y="598"/>
                          </a:lnTo>
                          <a:lnTo>
                            <a:pt x="215" y="618"/>
                          </a:lnTo>
                          <a:lnTo>
                            <a:pt x="163" y="637"/>
                          </a:lnTo>
                          <a:lnTo>
                            <a:pt x="119" y="647"/>
                          </a:lnTo>
                          <a:lnTo>
                            <a:pt x="65" y="656"/>
                          </a:lnTo>
                          <a:lnTo>
                            <a:pt x="0" y="652"/>
                          </a:lnTo>
                          <a:lnTo>
                            <a:pt x="10" y="677"/>
                          </a:lnTo>
                          <a:lnTo>
                            <a:pt x="55" y="681"/>
                          </a:lnTo>
                          <a:lnTo>
                            <a:pt x="86" y="681"/>
                          </a:lnTo>
                          <a:lnTo>
                            <a:pt x="134" y="677"/>
                          </a:lnTo>
                          <a:lnTo>
                            <a:pt x="173" y="674"/>
                          </a:lnTo>
                          <a:lnTo>
                            <a:pt x="227" y="665"/>
                          </a:lnTo>
                          <a:lnTo>
                            <a:pt x="269" y="657"/>
                          </a:lnTo>
                          <a:lnTo>
                            <a:pt x="316" y="643"/>
                          </a:lnTo>
                          <a:lnTo>
                            <a:pt x="343" y="635"/>
                          </a:lnTo>
                          <a:lnTo>
                            <a:pt x="384" y="618"/>
                          </a:lnTo>
                          <a:lnTo>
                            <a:pt x="427" y="590"/>
                          </a:lnTo>
                          <a:lnTo>
                            <a:pt x="440" y="575"/>
                          </a:lnTo>
                          <a:lnTo>
                            <a:pt x="452" y="554"/>
                          </a:lnTo>
                          <a:lnTo>
                            <a:pt x="462" y="512"/>
                          </a:lnTo>
                          <a:lnTo>
                            <a:pt x="471" y="470"/>
                          </a:lnTo>
                          <a:lnTo>
                            <a:pt x="546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102481" name="Rectangl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695" y="6585"/>
                    <a:ext cx="540" cy="31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8080"/>
                      </a:gs>
                      <a:gs pos="50000">
                        <a:srgbClr val="C0C0C0"/>
                      </a:gs>
                      <a:gs pos="100000">
                        <a:srgbClr val="808080"/>
                      </a:gs>
                    </a:gsLst>
                    <a:lin ang="0" scaled="1"/>
                  </a:gra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pPr algn="ctr" eaLnBrk="1" hangingPunct="1"/>
                    <a:endParaRPr lang="zh-CN" altLang="en-US"/>
                  </a:p>
                </p:txBody>
              </p:sp>
            </p:grpSp>
          </p:grpSp>
          <p:sp>
            <p:nvSpPr>
              <p:cNvPr id="102477" name="Text Box 80"/>
              <p:cNvSpPr txBox="1">
                <a:spLocks noChangeArrowheads="1"/>
              </p:cNvSpPr>
              <p:nvPr/>
            </p:nvSpPr>
            <p:spPr bwMode="auto">
              <a:xfrm>
                <a:off x="4963" y="3646"/>
                <a:ext cx="754" cy="39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pPr algn="just" eaLnBrk="1" hangingPunct="1"/>
                <a:r>
                  <a:rPr lang="en-US" altLang="zh-CN" sz="1600">
                    <a:latin typeface="Times New Roman" panose="02020603050405020304" pitchFamily="18" charset="0"/>
                  </a:rPr>
                  <a:t>L</a:t>
                </a:r>
                <a:r>
                  <a:rPr lang="en-US" altLang="zh-CN" sz="1600" baseline="-25000">
                    <a:latin typeface="Times New Roman" panose="02020603050405020304" pitchFamily="18" charset="0"/>
                  </a:rPr>
                  <a:t>1</a:t>
                </a:r>
                <a:endParaRPr lang="en-US" altLang="zh-CN" sz="2800">
                  <a:latin typeface="Tahoma" panose="020B0604030504040204" pitchFamily="34" charset="0"/>
                </a:endParaRPr>
              </a:p>
            </p:txBody>
          </p:sp>
        </p:grpSp>
        <p:grpSp>
          <p:nvGrpSpPr>
            <p:cNvPr id="102433" name="Group 81"/>
            <p:cNvGrpSpPr/>
            <p:nvPr/>
          </p:nvGrpSpPr>
          <p:grpSpPr bwMode="auto">
            <a:xfrm>
              <a:off x="2744" y="1706"/>
              <a:ext cx="725" cy="433"/>
              <a:chOff x="4481" y="3349"/>
              <a:chExt cx="1571" cy="939"/>
            </a:xfrm>
          </p:grpSpPr>
          <p:grpSp>
            <p:nvGrpSpPr>
              <p:cNvPr id="102434" name="xjhsy3"/>
              <p:cNvGrpSpPr>
                <a:grpSpLocks noChangeAspect="1"/>
              </p:cNvGrpSpPr>
              <p:nvPr/>
            </p:nvGrpSpPr>
            <p:grpSpPr bwMode="auto">
              <a:xfrm>
                <a:off x="4481" y="3596"/>
                <a:ext cx="1571" cy="692"/>
                <a:chOff x="3844" y="3868"/>
                <a:chExt cx="3712" cy="1144"/>
              </a:xfrm>
            </p:grpSpPr>
            <p:grpSp>
              <p:nvGrpSpPr>
                <p:cNvPr id="102436" name="Group 83"/>
                <p:cNvGrpSpPr>
                  <a:grpSpLocks noChangeAspect="1"/>
                </p:cNvGrpSpPr>
                <p:nvPr/>
              </p:nvGrpSpPr>
              <p:grpSpPr bwMode="auto">
                <a:xfrm>
                  <a:off x="3844" y="4435"/>
                  <a:ext cx="3712" cy="577"/>
                  <a:chOff x="3920" y="4213"/>
                  <a:chExt cx="2493" cy="577"/>
                </a:xfrm>
              </p:grpSpPr>
              <p:sp>
                <p:nvSpPr>
                  <p:cNvPr id="102473" name="Freeform 84" descr="栎木"/>
                  <p:cNvSpPr>
                    <a:spLocks noChangeAspect="1"/>
                  </p:cNvSpPr>
                  <p:nvPr/>
                </p:nvSpPr>
                <p:spPr bwMode="auto">
                  <a:xfrm flipV="1">
                    <a:off x="3920" y="4677"/>
                    <a:ext cx="2493" cy="113"/>
                  </a:xfrm>
                  <a:custGeom>
                    <a:avLst/>
                    <a:gdLst>
                      <a:gd name="T0" fmla="*/ 0 w 400"/>
                      <a:gd name="T1" fmla="*/ 0 h 400"/>
                      <a:gd name="T2" fmla="*/ 2493 w 400"/>
                      <a:gd name="T3" fmla="*/ 0 h 400"/>
                      <a:gd name="T4" fmla="*/ 2493 w 400"/>
                      <a:gd name="T5" fmla="*/ 113 h 400"/>
                      <a:gd name="T6" fmla="*/ 0 w 400"/>
                      <a:gd name="T7" fmla="*/ 113 h 400"/>
                      <a:gd name="T8" fmla="*/ 0 w 400"/>
                      <a:gd name="T9" fmla="*/ 0 h 40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00" h="400">
                        <a:moveTo>
                          <a:pt x="0" y="0"/>
                        </a:moveTo>
                        <a:lnTo>
                          <a:pt x="400" y="0"/>
                        </a:lnTo>
                        <a:lnTo>
                          <a:pt x="400" y="400"/>
                        </a:lnTo>
                        <a:lnTo>
                          <a:pt x="0" y="4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blipFill dpi="0" rotWithShape="0">
                    <a:blip r:embed="rId4" cstate="print"/>
                    <a:srcRect/>
                    <a:tile tx="0" ty="0" sx="100000" sy="100000" flip="none" algn="tl"/>
                  </a:blipFill>
                  <a:ln w="9525">
                    <a:round/>
                  </a:ln>
                  <a:scene3d>
                    <a:camera prst="legacyObliqueTopRight"/>
                    <a:lightRig rig="legacyFlat3" dir="b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FFCC99"/>
                    </a:extrusionClr>
                  </a:sp3d>
                </p:spPr>
                <p:txBody>
                  <a:bodyPr>
                    <a:flatTx/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474" name="AutoShape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6120" y="4217"/>
                    <a:ext cx="213" cy="369"/>
                  </a:xfrm>
                  <a:prstGeom prst="flowChartMagneticDisk">
                    <a:avLst/>
                  </a:prstGeom>
                  <a:solidFill>
                    <a:srgbClr val="969696"/>
                  </a:solidFill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pPr algn="ctr" eaLnBrk="1" hangingPunct="1"/>
                    <a:endParaRPr lang="zh-CN" altLang="en-US"/>
                  </a:p>
                </p:txBody>
              </p:sp>
              <p:sp>
                <p:nvSpPr>
                  <p:cNvPr id="102475" name="AutoShape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40" y="4213"/>
                    <a:ext cx="213" cy="369"/>
                  </a:xfrm>
                  <a:prstGeom prst="flowChartMagneticDisk">
                    <a:avLst/>
                  </a:prstGeom>
                  <a:solidFill>
                    <a:srgbClr val="969696"/>
                  </a:solidFill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/>
                  <a:lstStyle/>
                  <a:p>
                    <a:pPr algn="ctr" eaLnBrk="1" hangingPunct="1"/>
                    <a:endParaRPr lang="zh-CN" altLang="en-US"/>
                  </a:p>
                </p:txBody>
              </p:sp>
            </p:grpSp>
            <p:grpSp>
              <p:nvGrpSpPr>
                <p:cNvPr id="102437" name="Group 87"/>
                <p:cNvGrpSpPr>
                  <a:grpSpLocks noChangeAspect="1"/>
                </p:cNvGrpSpPr>
                <p:nvPr/>
              </p:nvGrpSpPr>
              <p:grpSpPr bwMode="auto">
                <a:xfrm>
                  <a:off x="5514" y="3868"/>
                  <a:ext cx="540" cy="936"/>
                  <a:chOff x="5695" y="5964"/>
                  <a:chExt cx="540" cy="936"/>
                </a:xfrm>
              </p:grpSpPr>
              <p:grpSp>
                <p:nvGrpSpPr>
                  <p:cNvPr id="102438" name="Group 8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772" y="5964"/>
                    <a:ext cx="403" cy="733"/>
                    <a:chOff x="5770" y="1606"/>
                    <a:chExt cx="2019" cy="3673"/>
                  </a:xfrm>
                </p:grpSpPr>
                <p:grpSp>
                  <p:nvGrpSpPr>
                    <p:cNvPr id="102440" name="Group 8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6320" y="4418"/>
                      <a:ext cx="913" cy="861"/>
                      <a:chOff x="6320" y="4418"/>
                      <a:chExt cx="913" cy="861"/>
                    </a:xfrm>
                  </p:grpSpPr>
                  <p:grpSp>
                    <p:nvGrpSpPr>
                      <p:cNvPr id="102456" name="Group 90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6320" y="4418"/>
                        <a:ext cx="913" cy="861"/>
                        <a:chOff x="6320" y="4418"/>
                        <a:chExt cx="913" cy="861"/>
                      </a:xfrm>
                    </p:grpSpPr>
                    <p:grpSp>
                      <p:nvGrpSpPr>
                        <p:cNvPr id="102462" name="Group 91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6549" y="5081"/>
                          <a:ext cx="498" cy="198"/>
                          <a:chOff x="6549" y="5081"/>
                          <a:chExt cx="498" cy="198"/>
                        </a:xfrm>
                      </p:grpSpPr>
                      <p:sp>
                        <p:nvSpPr>
                          <p:cNvPr id="102471" name="Freeform 92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549" y="5081"/>
                            <a:ext cx="498" cy="198"/>
                          </a:xfrm>
                          <a:custGeom>
                            <a:avLst/>
                            <a:gdLst>
                              <a:gd name="T0" fmla="*/ 0 w 498"/>
                              <a:gd name="T1" fmla="*/ 0 h 198"/>
                              <a:gd name="T2" fmla="*/ 101 w 498"/>
                              <a:gd name="T3" fmla="*/ 157 h 198"/>
                              <a:gd name="T4" fmla="*/ 110 w 498"/>
                              <a:gd name="T5" fmla="*/ 167 h 198"/>
                              <a:gd name="T6" fmla="*/ 121 w 498"/>
                              <a:gd name="T7" fmla="*/ 173 h 198"/>
                              <a:gd name="T8" fmla="*/ 136 w 498"/>
                              <a:gd name="T9" fmla="*/ 178 h 198"/>
                              <a:gd name="T10" fmla="*/ 153 w 498"/>
                              <a:gd name="T11" fmla="*/ 186 h 198"/>
                              <a:gd name="T12" fmla="*/ 174 w 498"/>
                              <a:gd name="T13" fmla="*/ 190 h 198"/>
                              <a:gd name="T14" fmla="*/ 188 w 498"/>
                              <a:gd name="T15" fmla="*/ 191 h 198"/>
                              <a:gd name="T16" fmla="*/ 205 w 498"/>
                              <a:gd name="T17" fmla="*/ 194 h 198"/>
                              <a:gd name="T18" fmla="*/ 222 w 498"/>
                              <a:gd name="T19" fmla="*/ 195 h 198"/>
                              <a:gd name="T20" fmla="*/ 243 w 498"/>
                              <a:gd name="T21" fmla="*/ 198 h 198"/>
                              <a:gd name="T22" fmla="*/ 257 w 498"/>
                              <a:gd name="T23" fmla="*/ 198 h 198"/>
                              <a:gd name="T24" fmla="*/ 278 w 498"/>
                              <a:gd name="T25" fmla="*/ 195 h 198"/>
                              <a:gd name="T26" fmla="*/ 295 w 498"/>
                              <a:gd name="T27" fmla="*/ 194 h 198"/>
                              <a:gd name="T28" fmla="*/ 315 w 498"/>
                              <a:gd name="T29" fmla="*/ 191 h 198"/>
                              <a:gd name="T30" fmla="*/ 332 w 498"/>
                              <a:gd name="T31" fmla="*/ 190 h 198"/>
                              <a:gd name="T32" fmla="*/ 349 w 498"/>
                              <a:gd name="T33" fmla="*/ 185 h 198"/>
                              <a:gd name="T34" fmla="*/ 366 w 498"/>
                              <a:gd name="T35" fmla="*/ 181 h 198"/>
                              <a:gd name="T36" fmla="*/ 380 w 498"/>
                              <a:gd name="T37" fmla="*/ 173 h 198"/>
                              <a:gd name="T38" fmla="*/ 392 w 498"/>
                              <a:gd name="T39" fmla="*/ 165 h 198"/>
                              <a:gd name="T40" fmla="*/ 397 w 498"/>
                              <a:gd name="T41" fmla="*/ 160 h 198"/>
                              <a:gd name="T42" fmla="*/ 405 w 498"/>
                              <a:gd name="T43" fmla="*/ 152 h 198"/>
                              <a:gd name="T44" fmla="*/ 498 w 498"/>
                              <a:gd name="T45" fmla="*/ 0 h 198"/>
                              <a:gd name="T46" fmla="*/ 0 w 498"/>
                              <a:gd name="T47" fmla="*/ 0 h 198"/>
                              <a:gd name="T48" fmla="*/ 0 60000 65536"/>
                              <a:gd name="T49" fmla="*/ 0 60000 65536"/>
                              <a:gd name="T50" fmla="*/ 0 60000 65536"/>
                              <a:gd name="T51" fmla="*/ 0 60000 65536"/>
                              <a:gd name="T52" fmla="*/ 0 60000 65536"/>
                              <a:gd name="T53" fmla="*/ 0 60000 65536"/>
                              <a:gd name="T54" fmla="*/ 0 60000 65536"/>
                              <a:gd name="T55" fmla="*/ 0 60000 65536"/>
                              <a:gd name="T56" fmla="*/ 0 60000 65536"/>
                              <a:gd name="T57" fmla="*/ 0 60000 65536"/>
                              <a:gd name="T58" fmla="*/ 0 60000 65536"/>
                              <a:gd name="T59" fmla="*/ 0 60000 65536"/>
                              <a:gd name="T60" fmla="*/ 0 60000 65536"/>
                              <a:gd name="T61" fmla="*/ 0 60000 65536"/>
                              <a:gd name="T62" fmla="*/ 0 60000 65536"/>
                              <a:gd name="T63" fmla="*/ 0 60000 65536"/>
                              <a:gd name="T64" fmla="*/ 0 60000 65536"/>
                              <a:gd name="T65" fmla="*/ 0 60000 65536"/>
                              <a:gd name="T66" fmla="*/ 0 60000 65536"/>
                              <a:gd name="T67" fmla="*/ 0 60000 65536"/>
                              <a:gd name="T68" fmla="*/ 0 60000 65536"/>
                              <a:gd name="T69" fmla="*/ 0 60000 65536"/>
                              <a:gd name="T70" fmla="*/ 0 60000 65536"/>
                              <a:gd name="T71" fmla="*/ 0 60000 65536"/>
                            </a:gdLst>
                            <a:ahLst/>
                            <a:cxnLst>
                              <a:cxn ang="T48">
                                <a:pos x="T0" y="T1"/>
                              </a:cxn>
                              <a:cxn ang="T49">
                                <a:pos x="T2" y="T3"/>
                              </a:cxn>
                              <a:cxn ang="T50">
                                <a:pos x="T4" y="T5"/>
                              </a:cxn>
                              <a:cxn ang="T51">
                                <a:pos x="T6" y="T7"/>
                              </a:cxn>
                              <a:cxn ang="T52">
                                <a:pos x="T8" y="T9"/>
                              </a:cxn>
                              <a:cxn ang="T53">
                                <a:pos x="T10" y="T11"/>
                              </a:cxn>
                              <a:cxn ang="T54">
                                <a:pos x="T12" y="T13"/>
                              </a:cxn>
                              <a:cxn ang="T55">
                                <a:pos x="T14" y="T15"/>
                              </a:cxn>
                              <a:cxn ang="T56">
                                <a:pos x="T16" y="T17"/>
                              </a:cxn>
                              <a:cxn ang="T57">
                                <a:pos x="T18" y="T19"/>
                              </a:cxn>
                              <a:cxn ang="T58">
                                <a:pos x="T20" y="T21"/>
                              </a:cxn>
                              <a:cxn ang="T59">
                                <a:pos x="T22" y="T23"/>
                              </a:cxn>
                              <a:cxn ang="T60">
                                <a:pos x="T24" y="T25"/>
                              </a:cxn>
                              <a:cxn ang="T61">
                                <a:pos x="T26" y="T27"/>
                              </a:cxn>
                              <a:cxn ang="T62">
                                <a:pos x="T28" y="T29"/>
                              </a:cxn>
                              <a:cxn ang="T63">
                                <a:pos x="T30" y="T31"/>
                              </a:cxn>
                              <a:cxn ang="T64">
                                <a:pos x="T32" y="T33"/>
                              </a:cxn>
                              <a:cxn ang="T65">
                                <a:pos x="T34" y="T35"/>
                              </a:cxn>
                              <a:cxn ang="T66">
                                <a:pos x="T36" y="T37"/>
                              </a:cxn>
                              <a:cxn ang="T67">
                                <a:pos x="T38" y="T39"/>
                              </a:cxn>
                              <a:cxn ang="T68">
                                <a:pos x="T40" y="T41"/>
                              </a:cxn>
                              <a:cxn ang="T69">
                                <a:pos x="T42" y="T43"/>
                              </a:cxn>
                              <a:cxn ang="T70">
                                <a:pos x="T44" y="T45"/>
                              </a:cxn>
                              <a:cxn ang="T71">
                                <a:pos x="T46" y="T47"/>
                              </a:cxn>
                            </a:cxnLst>
                            <a:rect l="0" t="0" r="r" b="b"/>
                            <a:pathLst>
                              <a:path w="498" h="198">
                                <a:moveTo>
                                  <a:pt x="0" y="0"/>
                                </a:moveTo>
                                <a:lnTo>
                                  <a:pt x="101" y="157"/>
                                </a:lnTo>
                                <a:lnTo>
                                  <a:pt x="110" y="167"/>
                                </a:lnTo>
                                <a:lnTo>
                                  <a:pt x="121" y="173"/>
                                </a:lnTo>
                                <a:lnTo>
                                  <a:pt x="136" y="178"/>
                                </a:lnTo>
                                <a:lnTo>
                                  <a:pt x="153" y="186"/>
                                </a:lnTo>
                                <a:lnTo>
                                  <a:pt x="174" y="190"/>
                                </a:lnTo>
                                <a:lnTo>
                                  <a:pt x="188" y="191"/>
                                </a:lnTo>
                                <a:lnTo>
                                  <a:pt x="205" y="194"/>
                                </a:lnTo>
                                <a:lnTo>
                                  <a:pt x="222" y="195"/>
                                </a:lnTo>
                                <a:lnTo>
                                  <a:pt x="243" y="198"/>
                                </a:lnTo>
                                <a:lnTo>
                                  <a:pt x="257" y="198"/>
                                </a:lnTo>
                                <a:lnTo>
                                  <a:pt x="278" y="195"/>
                                </a:lnTo>
                                <a:lnTo>
                                  <a:pt x="295" y="194"/>
                                </a:lnTo>
                                <a:lnTo>
                                  <a:pt x="315" y="191"/>
                                </a:lnTo>
                                <a:lnTo>
                                  <a:pt x="332" y="190"/>
                                </a:lnTo>
                                <a:lnTo>
                                  <a:pt x="349" y="185"/>
                                </a:lnTo>
                                <a:lnTo>
                                  <a:pt x="366" y="181"/>
                                </a:lnTo>
                                <a:lnTo>
                                  <a:pt x="380" y="173"/>
                                </a:lnTo>
                                <a:lnTo>
                                  <a:pt x="392" y="165"/>
                                </a:lnTo>
                                <a:lnTo>
                                  <a:pt x="397" y="160"/>
                                </a:lnTo>
                                <a:lnTo>
                                  <a:pt x="405" y="152"/>
                                </a:lnTo>
                                <a:lnTo>
                                  <a:pt x="498" y="0"/>
                                </a:lnTo>
                                <a:lnTo>
                                  <a:pt x="0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00000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2472" name="Freeform 93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627" y="5081"/>
                            <a:ext cx="222" cy="198"/>
                          </a:xfrm>
                          <a:custGeom>
                            <a:avLst/>
                            <a:gdLst>
                              <a:gd name="T0" fmla="*/ 0 w 222"/>
                              <a:gd name="T1" fmla="*/ 0 h 198"/>
                              <a:gd name="T2" fmla="*/ 62 w 222"/>
                              <a:gd name="T3" fmla="*/ 178 h 198"/>
                              <a:gd name="T4" fmla="*/ 75 w 222"/>
                              <a:gd name="T5" fmla="*/ 186 h 198"/>
                              <a:gd name="T6" fmla="*/ 96 w 222"/>
                              <a:gd name="T7" fmla="*/ 190 h 198"/>
                              <a:gd name="T8" fmla="*/ 110 w 222"/>
                              <a:gd name="T9" fmla="*/ 191 h 198"/>
                              <a:gd name="T10" fmla="*/ 127 w 222"/>
                              <a:gd name="T11" fmla="*/ 194 h 198"/>
                              <a:gd name="T12" fmla="*/ 144 w 222"/>
                              <a:gd name="T13" fmla="*/ 195 h 198"/>
                              <a:gd name="T14" fmla="*/ 165 w 222"/>
                              <a:gd name="T15" fmla="*/ 198 h 198"/>
                              <a:gd name="T16" fmla="*/ 179 w 222"/>
                              <a:gd name="T17" fmla="*/ 198 h 198"/>
                              <a:gd name="T18" fmla="*/ 200 w 222"/>
                              <a:gd name="T19" fmla="*/ 195 h 198"/>
                              <a:gd name="T20" fmla="*/ 222 w 222"/>
                              <a:gd name="T21" fmla="*/ 0 h 198"/>
                              <a:gd name="T22" fmla="*/ 0 w 222"/>
                              <a:gd name="T23" fmla="*/ 0 h 198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60000 65536"/>
                              <a:gd name="T34" fmla="*/ 0 60000 65536"/>
                              <a:gd name="T35" fmla="*/ 0 60000 65536"/>
                            </a:gdLst>
                            <a:ahLst/>
                            <a:cxnLst>
                              <a:cxn ang="T24">
                                <a:pos x="T0" y="T1"/>
                              </a:cxn>
                              <a:cxn ang="T25">
                                <a:pos x="T2" y="T3"/>
                              </a:cxn>
                              <a:cxn ang="T26">
                                <a:pos x="T4" y="T5"/>
                              </a:cxn>
                              <a:cxn ang="T27">
                                <a:pos x="T6" y="T7"/>
                              </a:cxn>
                              <a:cxn ang="T28">
                                <a:pos x="T8" y="T9"/>
                              </a:cxn>
                              <a:cxn ang="T29">
                                <a:pos x="T10" y="T11"/>
                              </a:cxn>
                              <a:cxn ang="T30">
                                <a:pos x="T12" y="T13"/>
                              </a:cxn>
                              <a:cxn ang="T31">
                                <a:pos x="T14" y="T15"/>
                              </a:cxn>
                              <a:cxn ang="T32">
                                <a:pos x="T16" y="T17"/>
                              </a:cxn>
                              <a:cxn ang="T33">
                                <a:pos x="T18" y="T19"/>
                              </a:cxn>
                              <a:cxn ang="T34">
                                <a:pos x="T20" y="T21"/>
                              </a:cxn>
                              <a:cxn ang="T35">
                                <a:pos x="T22" y="T23"/>
                              </a:cxn>
                            </a:cxnLst>
                            <a:rect l="0" t="0" r="r" b="b"/>
                            <a:pathLst>
                              <a:path w="222" h="198">
                                <a:moveTo>
                                  <a:pt x="0" y="0"/>
                                </a:moveTo>
                                <a:lnTo>
                                  <a:pt x="62" y="178"/>
                                </a:lnTo>
                                <a:lnTo>
                                  <a:pt x="75" y="186"/>
                                </a:lnTo>
                                <a:lnTo>
                                  <a:pt x="96" y="190"/>
                                </a:lnTo>
                                <a:lnTo>
                                  <a:pt x="110" y="191"/>
                                </a:lnTo>
                                <a:lnTo>
                                  <a:pt x="127" y="194"/>
                                </a:lnTo>
                                <a:lnTo>
                                  <a:pt x="144" y="195"/>
                                </a:lnTo>
                                <a:lnTo>
                                  <a:pt x="165" y="198"/>
                                </a:lnTo>
                                <a:lnTo>
                                  <a:pt x="179" y="198"/>
                                </a:lnTo>
                                <a:lnTo>
                                  <a:pt x="200" y="195"/>
                                </a:lnTo>
                                <a:lnTo>
                                  <a:pt x="222" y="0"/>
                                </a:lnTo>
                                <a:lnTo>
                                  <a:pt x="0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40404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</p:grpSp>
                    <p:grpSp>
                      <p:nvGrpSpPr>
                        <p:cNvPr id="102463" name="Group 94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6320" y="4418"/>
                          <a:ext cx="913" cy="718"/>
                          <a:chOff x="6320" y="4418"/>
                          <a:chExt cx="913" cy="718"/>
                        </a:xfrm>
                      </p:grpSpPr>
                      <p:sp>
                        <p:nvSpPr>
                          <p:cNvPr id="102464" name="Freeform 95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320" y="4418"/>
                            <a:ext cx="913" cy="718"/>
                          </a:xfrm>
                          <a:custGeom>
                            <a:avLst/>
                            <a:gdLst>
                              <a:gd name="T0" fmla="*/ 21 w 913"/>
                              <a:gd name="T1" fmla="*/ 20 h 718"/>
                              <a:gd name="T2" fmla="*/ 25 w 913"/>
                              <a:gd name="T3" fmla="*/ 38 h 718"/>
                              <a:gd name="T4" fmla="*/ 23 w 913"/>
                              <a:gd name="T5" fmla="*/ 73 h 718"/>
                              <a:gd name="T6" fmla="*/ 12 w 913"/>
                              <a:gd name="T7" fmla="*/ 96 h 718"/>
                              <a:gd name="T8" fmla="*/ 6 w 913"/>
                              <a:gd name="T9" fmla="*/ 126 h 718"/>
                              <a:gd name="T10" fmla="*/ 17 w 913"/>
                              <a:gd name="T11" fmla="*/ 149 h 718"/>
                              <a:gd name="T12" fmla="*/ 34 w 913"/>
                              <a:gd name="T13" fmla="*/ 176 h 718"/>
                              <a:gd name="T14" fmla="*/ 30 w 913"/>
                              <a:gd name="T15" fmla="*/ 195 h 718"/>
                              <a:gd name="T16" fmla="*/ 13 w 913"/>
                              <a:gd name="T17" fmla="*/ 216 h 718"/>
                              <a:gd name="T18" fmla="*/ 6 w 913"/>
                              <a:gd name="T19" fmla="*/ 236 h 718"/>
                              <a:gd name="T20" fmla="*/ 19 w 913"/>
                              <a:gd name="T21" fmla="*/ 259 h 718"/>
                              <a:gd name="T22" fmla="*/ 30 w 913"/>
                              <a:gd name="T23" fmla="*/ 278 h 718"/>
                              <a:gd name="T24" fmla="*/ 30 w 913"/>
                              <a:gd name="T25" fmla="*/ 301 h 718"/>
                              <a:gd name="T26" fmla="*/ 12 w 913"/>
                              <a:gd name="T27" fmla="*/ 322 h 718"/>
                              <a:gd name="T28" fmla="*/ 0 w 913"/>
                              <a:gd name="T29" fmla="*/ 349 h 718"/>
                              <a:gd name="T30" fmla="*/ 13 w 913"/>
                              <a:gd name="T31" fmla="*/ 372 h 718"/>
                              <a:gd name="T32" fmla="*/ 33 w 913"/>
                              <a:gd name="T33" fmla="*/ 396 h 718"/>
                              <a:gd name="T34" fmla="*/ 33 w 913"/>
                              <a:gd name="T35" fmla="*/ 431 h 718"/>
                              <a:gd name="T36" fmla="*/ 19 w 913"/>
                              <a:gd name="T37" fmla="*/ 455 h 718"/>
                              <a:gd name="T38" fmla="*/ 21 w 913"/>
                              <a:gd name="T39" fmla="*/ 473 h 718"/>
                              <a:gd name="T40" fmla="*/ 42 w 913"/>
                              <a:gd name="T41" fmla="*/ 499 h 718"/>
                              <a:gd name="T42" fmla="*/ 107 w 913"/>
                              <a:gd name="T43" fmla="*/ 573 h 718"/>
                              <a:gd name="T44" fmla="*/ 166 w 913"/>
                              <a:gd name="T45" fmla="*/ 629 h 718"/>
                              <a:gd name="T46" fmla="*/ 217 w 913"/>
                              <a:gd name="T47" fmla="*/ 660 h 718"/>
                              <a:gd name="T48" fmla="*/ 313 w 913"/>
                              <a:gd name="T49" fmla="*/ 701 h 718"/>
                              <a:gd name="T50" fmla="*/ 401 w 913"/>
                              <a:gd name="T51" fmla="*/ 716 h 718"/>
                              <a:gd name="T52" fmla="*/ 523 w 913"/>
                              <a:gd name="T53" fmla="*/ 716 h 718"/>
                              <a:gd name="T54" fmla="*/ 625 w 913"/>
                              <a:gd name="T55" fmla="*/ 706 h 718"/>
                              <a:gd name="T56" fmla="*/ 697 w 913"/>
                              <a:gd name="T57" fmla="*/ 685 h 718"/>
                              <a:gd name="T58" fmla="*/ 744 w 913"/>
                              <a:gd name="T59" fmla="*/ 659 h 718"/>
                              <a:gd name="T60" fmla="*/ 778 w 913"/>
                              <a:gd name="T61" fmla="*/ 629 h 718"/>
                              <a:gd name="T62" fmla="*/ 874 w 913"/>
                              <a:gd name="T63" fmla="*/ 493 h 718"/>
                              <a:gd name="T64" fmla="*/ 894 w 913"/>
                              <a:gd name="T65" fmla="*/ 448 h 718"/>
                              <a:gd name="T66" fmla="*/ 895 w 913"/>
                              <a:gd name="T67" fmla="*/ 427 h 718"/>
                              <a:gd name="T68" fmla="*/ 882 w 913"/>
                              <a:gd name="T69" fmla="*/ 406 h 718"/>
                              <a:gd name="T70" fmla="*/ 882 w 913"/>
                              <a:gd name="T71" fmla="*/ 381 h 718"/>
                              <a:gd name="T72" fmla="*/ 894 w 913"/>
                              <a:gd name="T73" fmla="*/ 362 h 718"/>
                              <a:gd name="T74" fmla="*/ 908 w 913"/>
                              <a:gd name="T75" fmla="*/ 341 h 718"/>
                              <a:gd name="T76" fmla="*/ 912 w 913"/>
                              <a:gd name="T77" fmla="*/ 316 h 718"/>
                              <a:gd name="T78" fmla="*/ 900 w 913"/>
                              <a:gd name="T79" fmla="*/ 295 h 718"/>
                              <a:gd name="T80" fmla="*/ 886 w 913"/>
                              <a:gd name="T81" fmla="*/ 275 h 718"/>
                              <a:gd name="T82" fmla="*/ 886 w 913"/>
                              <a:gd name="T83" fmla="*/ 254 h 718"/>
                              <a:gd name="T84" fmla="*/ 904 w 913"/>
                              <a:gd name="T85" fmla="*/ 229 h 718"/>
                              <a:gd name="T86" fmla="*/ 908 w 913"/>
                              <a:gd name="T87" fmla="*/ 202 h 718"/>
                              <a:gd name="T88" fmla="*/ 894 w 913"/>
                              <a:gd name="T89" fmla="*/ 176 h 718"/>
                              <a:gd name="T90" fmla="*/ 886 w 913"/>
                              <a:gd name="T91" fmla="*/ 155 h 718"/>
                              <a:gd name="T92" fmla="*/ 895 w 913"/>
                              <a:gd name="T93" fmla="*/ 130 h 718"/>
                              <a:gd name="T94" fmla="*/ 908 w 913"/>
                              <a:gd name="T95" fmla="*/ 113 h 718"/>
                              <a:gd name="T96" fmla="*/ 913 w 913"/>
                              <a:gd name="T97" fmla="*/ 88 h 718"/>
                              <a:gd name="T98" fmla="*/ 903 w 913"/>
                              <a:gd name="T99" fmla="*/ 67 h 718"/>
                              <a:gd name="T100" fmla="*/ 890 w 913"/>
                              <a:gd name="T101" fmla="*/ 42 h 718"/>
                              <a:gd name="T102" fmla="*/ 894 w 913"/>
                              <a:gd name="T103" fmla="*/ 18 h 718"/>
                              <a:gd name="T104" fmla="*/ 26 w 913"/>
                              <a:gd name="T105" fmla="*/ 0 h 718"/>
                              <a:gd name="T106" fmla="*/ 0 60000 65536"/>
                              <a:gd name="T107" fmla="*/ 0 60000 65536"/>
                              <a:gd name="T108" fmla="*/ 0 60000 65536"/>
                              <a:gd name="T109" fmla="*/ 0 60000 65536"/>
                              <a:gd name="T110" fmla="*/ 0 60000 65536"/>
                              <a:gd name="T111" fmla="*/ 0 60000 65536"/>
                              <a:gd name="T112" fmla="*/ 0 60000 65536"/>
                              <a:gd name="T113" fmla="*/ 0 60000 65536"/>
                              <a:gd name="T114" fmla="*/ 0 60000 65536"/>
                              <a:gd name="T115" fmla="*/ 0 60000 65536"/>
                              <a:gd name="T116" fmla="*/ 0 60000 65536"/>
                              <a:gd name="T117" fmla="*/ 0 60000 65536"/>
                              <a:gd name="T118" fmla="*/ 0 60000 65536"/>
                              <a:gd name="T119" fmla="*/ 0 60000 65536"/>
                              <a:gd name="T120" fmla="*/ 0 60000 65536"/>
                              <a:gd name="T121" fmla="*/ 0 60000 65536"/>
                              <a:gd name="T122" fmla="*/ 0 60000 65536"/>
                              <a:gd name="T123" fmla="*/ 0 60000 65536"/>
                              <a:gd name="T124" fmla="*/ 0 60000 65536"/>
                              <a:gd name="T125" fmla="*/ 0 60000 65536"/>
                              <a:gd name="T126" fmla="*/ 0 60000 65536"/>
                              <a:gd name="T127" fmla="*/ 0 60000 65536"/>
                              <a:gd name="T128" fmla="*/ 0 60000 65536"/>
                              <a:gd name="T129" fmla="*/ 0 60000 65536"/>
                              <a:gd name="T130" fmla="*/ 0 60000 65536"/>
                              <a:gd name="T131" fmla="*/ 0 60000 65536"/>
                              <a:gd name="T132" fmla="*/ 0 60000 65536"/>
                              <a:gd name="T133" fmla="*/ 0 60000 65536"/>
                              <a:gd name="T134" fmla="*/ 0 60000 65536"/>
                              <a:gd name="T135" fmla="*/ 0 60000 65536"/>
                              <a:gd name="T136" fmla="*/ 0 60000 65536"/>
                              <a:gd name="T137" fmla="*/ 0 60000 65536"/>
                              <a:gd name="T138" fmla="*/ 0 60000 65536"/>
                              <a:gd name="T139" fmla="*/ 0 60000 65536"/>
                              <a:gd name="T140" fmla="*/ 0 60000 65536"/>
                              <a:gd name="T141" fmla="*/ 0 60000 65536"/>
                              <a:gd name="T142" fmla="*/ 0 60000 65536"/>
                              <a:gd name="T143" fmla="*/ 0 60000 65536"/>
                              <a:gd name="T144" fmla="*/ 0 60000 65536"/>
                              <a:gd name="T145" fmla="*/ 0 60000 65536"/>
                              <a:gd name="T146" fmla="*/ 0 60000 65536"/>
                              <a:gd name="T147" fmla="*/ 0 60000 65536"/>
                              <a:gd name="T148" fmla="*/ 0 60000 65536"/>
                              <a:gd name="T149" fmla="*/ 0 60000 65536"/>
                              <a:gd name="T150" fmla="*/ 0 60000 65536"/>
                              <a:gd name="T151" fmla="*/ 0 60000 65536"/>
                              <a:gd name="T152" fmla="*/ 0 60000 65536"/>
                              <a:gd name="T153" fmla="*/ 0 60000 65536"/>
                              <a:gd name="T154" fmla="*/ 0 60000 65536"/>
                              <a:gd name="T155" fmla="*/ 0 60000 65536"/>
                              <a:gd name="T156" fmla="*/ 0 60000 65536"/>
                              <a:gd name="T157" fmla="*/ 0 60000 65536"/>
                              <a:gd name="T158" fmla="*/ 0 60000 65536"/>
                            </a:gdLst>
                            <a:ahLst/>
                            <a:cxnLst>
                              <a:cxn ang="T106">
                                <a:pos x="T0" y="T1"/>
                              </a:cxn>
                              <a:cxn ang="T107">
                                <a:pos x="T2" y="T3"/>
                              </a:cxn>
                              <a:cxn ang="T108">
                                <a:pos x="T4" y="T5"/>
                              </a:cxn>
                              <a:cxn ang="T109">
                                <a:pos x="T6" y="T7"/>
                              </a:cxn>
                              <a:cxn ang="T110">
                                <a:pos x="T8" y="T9"/>
                              </a:cxn>
                              <a:cxn ang="T111">
                                <a:pos x="T10" y="T11"/>
                              </a:cxn>
                              <a:cxn ang="T112">
                                <a:pos x="T12" y="T13"/>
                              </a:cxn>
                              <a:cxn ang="T113">
                                <a:pos x="T14" y="T15"/>
                              </a:cxn>
                              <a:cxn ang="T114">
                                <a:pos x="T16" y="T17"/>
                              </a:cxn>
                              <a:cxn ang="T115">
                                <a:pos x="T18" y="T19"/>
                              </a:cxn>
                              <a:cxn ang="T116">
                                <a:pos x="T20" y="T21"/>
                              </a:cxn>
                              <a:cxn ang="T117">
                                <a:pos x="T22" y="T23"/>
                              </a:cxn>
                              <a:cxn ang="T118">
                                <a:pos x="T24" y="T25"/>
                              </a:cxn>
                              <a:cxn ang="T119">
                                <a:pos x="T26" y="T27"/>
                              </a:cxn>
                              <a:cxn ang="T120">
                                <a:pos x="T28" y="T29"/>
                              </a:cxn>
                              <a:cxn ang="T121">
                                <a:pos x="T30" y="T31"/>
                              </a:cxn>
                              <a:cxn ang="T122">
                                <a:pos x="T32" y="T33"/>
                              </a:cxn>
                              <a:cxn ang="T123">
                                <a:pos x="T34" y="T35"/>
                              </a:cxn>
                              <a:cxn ang="T124">
                                <a:pos x="T36" y="T37"/>
                              </a:cxn>
                              <a:cxn ang="T125">
                                <a:pos x="T38" y="T39"/>
                              </a:cxn>
                              <a:cxn ang="T126">
                                <a:pos x="T40" y="T41"/>
                              </a:cxn>
                              <a:cxn ang="T127">
                                <a:pos x="T42" y="T43"/>
                              </a:cxn>
                              <a:cxn ang="T128">
                                <a:pos x="T44" y="T45"/>
                              </a:cxn>
                              <a:cxn ang="T129">
                                <a:pos x="T46" y="T47"/>
                              </a:cxn>
                              <a:cxn ang="T130">
                                <a:pos x="T48" y="T49"/>
                              </a:cxn>
                              <a:cxn ang="T131">
                                <a:pos x="T50" y="T51"/>
                              </a:cxn>
                              <a:cxn ang="T132">
                                <a:pos x="T52" y="T53"/>
                              </a:cxn>
                              <a:cxn ang="T133">
                                <a:pos x="T54" y="T55"/>
                              </a:cxn>
                              <a:cxn ang="T134">
                                <a:pos x="T56" y="T57"/>
                              </a:cxn>
                              <a:cxn ang="T135">
                                <a:pos x="T58" y="T59"/>
                              </a:cxn>
                              <a:cxn ang="T136">
                                <a:pos x="T60" y="T61"/>
                              </a:cxn>
                              <a:cxn ang="T137">
                                <a:pos x="T62" y="T63"/>
                              </a:cxn>
                              <a:cxn ang="T138">
                                <a:pos x="T64" y="T65"/>
                              </a:cxn>
                              <a:cxn ang="T139">
                                <a:pos x="T66" y="T67"/>
                              </a:cxn>
                              <a:cxn ang="T140">
                                <a:pos x="T68" y="T69"/>
                              </a:cxn>
                              <a:cxn ang="T141">
                                <a:pos x="T70" y="T71"/>
                              </a:cxn>
                              <a:cxn ang="T142">
                                <a:pos x="T72" y="T73"/>
                              </a:cxn>
                              <a:cxn ang="T143">
                                <a:pos x="T74" y="T75"/>
                              </a:cxn>
                              <a:cxn ang="T144">
                                <a:pos x="T76" y="T77"/>
                              </a:cxn>
                              <a:cxn ang="T145">
                                <a:pos x="T78" y="T79"/>
                              </a:cxn>
                              <a:cxn ang="T146">
                                <a:pos x="T80" y="T81"/>
                              </a:cxn>
                              <a:cxn ang="T147">
                                <a:pos x="T82" y="T83"/>
                              </a:cxn>
                              <a:cxn ang="T148">
                                <a:pos x="T84" y="T85"/>
                              </a:cxn>
                              <a:cxn ang="T149">
                                <a:pos x="T86" y="T87"/>
                              </a:cxn>
                              <a:cxn ang="T150">
                                <a:pos x="T88" y="T89"/>
                              </a:cxn>
                              <a:cxn ang="T151">
                                <a:pos x="T90" y="T91"/>
                              </a:cxn>
                              <a:cxn ang="T152">
                                <a:pos x="T92" y="T93"/>
                              </a:cxn>
                              <a:cxn ang="T153">
                                <a:pos x="T94" y="T95"/>
                              </a:cxn>
                              <a:cxn ang="T154">
                                <a:pos x="T96" y="T97"/>
                              </a:cxn>
                              <a:cxn ang="T155">
                                <a:pos x="T98" y="T99"/>
                              </a:cxn>
                              <a:cxn ang="T156">
                                <a:pos x="T100" y="T101"/>
                              </a:cxn>
                              <a:cxn ang="T157">
                                <a:pos x="T102" y="T103"/>
                              </a:cxn>
                              <a:cxn ang="T158">
                                <a:pos x="T104" y="T105"/>
                              </a:cxn>
                            </a:cxnLst>
                            <a:rect l="0" t="0" r="r" b="b"/>
                            <a:pathLst>
                              <a:path w="913" h="718">
                                <a:moveTo>
                                  <a:pt x="26" y="0"/>
                                </a:moveTo>
                                <a:lnTo>
                                  <a:pt x="21" y="20"/>
                                </a:lnTo>
                                <a:lnTo>
                                  <a:pt x="23" y="29"/>
                                </a:lnTo>
                                <a:lnTo>
                                  <a:pt x="25" y="38"/>
                                </a:lnTo>
                                <a:lnTo>
                                  <a:pt x="26" y="59"/>
                                </a:lnTo>
                                <a:lnTo>
                                  <a:pt x="23" y="73"/>
                                </a:lnTo>
                                <a:lnTo>
                                  <a:pt x="17" y="86"/>
                                </a:lnTo>
                                <a:lnTo>
                                  <a:pt x="12" y="96"/>
                                </a:lnTo>
                                <a:lnTo>
                                  <a:pt x="6" y="113"/>
                                </a:lnTo>
                                <a:lnTo>
                                  <a:pt x="6" y="126"/>
                                </a:lnTo>
                                <a:lnTo>
                                  <a:pt x="12" y="138"/>
                                </a:lnTo>
                                <a:lnTo>
                                  <a:pt x="17" y="149"/>
                                </a:lnTo>
                                <a:lnTo>
                                  <a:pt x="29" y="162"/>
                                </a:lnTo>
                                <a:lnTo>
                                  <a:pt x="34" y="176"/>
                                </a:lnTo>
                                <a:lnTo>
                                  <a:pt x="34" y="185"/>
                                </a:lnTo>
                                <a:lnTo>
                                  <a:pt x="30" y="195"/>
                                </a:lnTo>
                                <a:lnTo>
                                  <a:pt x="21" y="204"/>
                                </a:lnTo>
                                <a:lnTo>
                                  <a:pt x="13" y="216"/>
                                </a:lnTo>
                                <a:lnTo>
                                  <a:pt x="8" y="225"/>
                                </a:lnTo>
                                <a:lnTo>
                                  <a:pt x="6" y="236"/>
                                </a:lnTo>
                                <a:lnTo>
                                  <a:pt x="12" y="248"/>
                                </a:lnTo>
                                <a:lnTo>
                                  <a:pt x="19" y="259"/>
                                </a:lnTo>
                                <a:lnTo>
                                  <a:pt x="26" y="269"/>
                                </a:lnTo>
                                <a:lnTo>
                                  <a:pt x="30" y="278"/>
                                </a:lnTo>
                                <a:lnTo>
                                  <a:pt x="34" y="288"/>
                                </a:lnTo>
                                <a:lnTo>
                                  <a:pt x="30" y="301"/>
                                </a:lnTo>
                                <a:lnTo>
                                  <a:pt x="21" y="313"/>
                                </a:lnTo>
                                <a:lnTo>
                                  <a:pt x="12" y="322"/>
                                </a:lnTo>
                                <a:lnTo>
                                  <a:pt x="2" y="337"/>
                                </a:lnTo>
                                <a:lnTo>
                                  <a:pt x="0" y="349"/>
                                </a:lnTo>
                                <a:lnTo>
                                  <a:pt x="4" y="362"/>
                                </a:lnTo>
                                <a:lnTo>
                                  <a:pt x="13" y="372"/>
                                </a:lnTo>
                                <a:lnTo>
                                  <a:pt x="23" y="383"/>
                                </a:lnTo>
                                <a:lnTo>
                                  <a:pt x="33" y="396"/>
                                </a:lnTo>
                                <a:lnTo>
                                  <a:pt x="38" y="414"/>
                                </a:lnTo>
                                <a:lnTo>
                                  <a:pt x="33" y="431"/>
                                </a:lnTo>
                                <a:lnTo>
                                  <a:pt x="23" y="444"/>
                                </a:lnTo>
                                <a:lnTo>
                                  <a:pt x="19" y="455"/>
                                </a:lnTo>
                                <a:lnTo>
                                  <a:pt x="19" y="466"/>
                                </a:lnTo>
                                <a:lnTo>
                                  <a:pt x="21" y="473"/>
                                </a:lnTo>
                                <a:lnTo>
                                  <a:pt x="29" y="484"/>
                                </a:lnTo>
                                <a:lnTo>
                                  <a:pt x="42" y="499"/>
                                </a:lnTo>
                                <a:lnTo>
                                  <a:pt x="64" y="528"/>
                                </a:lnTo>
                                <a:lnTo>
                                  <a:pt x="107" y="573"/>
                                </a:lnTo>
                                <a:lnTo>
                                  <a:pt x="144" y="609"/>
                                </a:lnTo>
                                <a:lnTo>
                                  <a:pt x="166" y="629"/>
                                </a:lnTo>
                                <a:lnTo>
                                  <a:pt x="190" y="643"/>
                                </a:lnTo>
                                <a:lnTo>
                                  <a:pt x="217" y="660"/>
                                </a:lnTo>
                                <a:lnTo>
                                  <a:pt x="255" y="681"/>
                                </a:lnTo>
                                <a:lnTo>
                                  <a:pt x="313" y="701"/>
                                </a:lnTo>
                                <a:lnTo>
                                  <a:pt x="356" y="710"/>
                                </a:lnTo>
                                <a:lnTo>
                                  <a:pt x="401" y="716"/>
                                </a:lnTo>
                                <a:lnTo>
                                  <a:pt x="460" y="718"/>
                                </a:lnTo>
                                <a:lnTo>
                                  <a:pt x="523" y="716"/>
                                </a:lnTo>
                                <a:lnTo>
                                  <a:pt x="578" y="714"/>
                                </a:lnTo>
                                <a:lnTo>
                                  <a:pt x="625" y="706"/>
                                </a:lnTo>
                                <a:lnTo>
                                  <a:pt x="667" y="697"/>
                                </a:lnTo>
                                <a:lnTo>
                                  <a:pt x="697" y="685"/>
                                </a:lnTo>
                                <a:lnTo>
                                  <a:pt x="723" y="672"/>
                                </a:lnTo>
                                <a:lnTo>
                                  <a:pt x="744" y="659"/>
                                </a:lnTo>
                                <a:lnTo>
                                  <a:pt x="761" y="647"/>
                                </a:lnTo>
                                <a:lnTo>
                                  <a:pt x="778" y="629"/>
                                </a:lnTo>
                                <a:lnTo>
                                  <a:pt x="832" y="556"/>
                                </a:lnTo>
                                <a:lnTo>
                                  <a:pt x="874" y="493"/>
                                </a:lnTo>
                                <a:lnTo>
                                  <a:pt x="890" y="461"/>
                                </a:lnTo>
                                <a:lnTo>
                                  <a:pt x="894" y="448"/>
                                </a:lnTo>
                                <a:lnTo>
                                  <a:pt x="895" y="438"/>
                                </a:lnTo>
                                <a:lnTo>
                                  <a:pt x="895" y="427"/>
                                </a:lnTo>
                                <a:lnTo>
                                  <a:pt x="887" y="414"/>
                                </a:lnTo>
                                <a:lnTo>
                                  <a:pt x="882" y="406"/>
                                </a:lnTo>
                                <a:lnTo>
                                  <a:pt x="879" y="394"/>
                                </a:lnTo>
                                <a:lnTo>
                                  <a:pt x="882" y="381"/>
                                </a:lnTo>
                                <a:lnTo>
                                  <a:pt x="887" y="372"/>
                                </a:lnTo>
                                <a:lnTo>
                                  <a:pt x="894" y="362"/>
                                </a:lnTo>
                                <a:lnTo>
                                  <a:pt x="900" y="352"/>
                                </a:lnTo>
                                <a:lnTo>
                                  <a:pt x="908" y="341"/>
                                </a:lnTo>
                                <a:lnTo>
                                  <a:pt x="913" y="330"/>
                                </a:lnTo>
                                <a:lnTo>
                                  <a:pt x="912" y="316"/>
                                </a:lnTo>
                                <a:lnTo>
                                  <a:pt x="907" y="305"/>
                                </a:lnTo>
                                <a:lnTo>
                                  <a:pt x="900" y="295"/>
                                </a:lnTo>
                                <a:lnTo>
                                  <a:pt x="894" y="286"/>
                                </a:lnTo>
                                <a:lnTo>
                                  <a:pt x="886" y="275"/>
                                </a:lnTo>
                                <a:lnTo>
                                  <a:pt x="883" y="263"/>
                                </a:lnTo>
                                <a:lnTo>
                                  <a:pt x="886" y="254"/>
                                </a:lnTo>
                                <a:lnTo>
                                  <a:pt x="895" y="240"/>
                                </a:lnTo>
                                <a:lnTo>
                                  <a:pt x="904" y="229"/>
                                </a:lnTo>
                                <a:lnTo>
                                  <a:pt x="908" y="217"/>
                                </a:lnTo>
                                <a:lnTo>
                                  <a:pt x="908" y="202"/>
                                </a:lnTo>
                                <a:lnTo>
                                  <a:pt x="903" y="187"/>
                                </a:lnTo>
                                <a:lnTo>
                                  <a:pt x="894" y="176"/>
                                </a:lnTo>
                                <a:lnTo>
                                  <a:pt x="890" y="168"/>
                                </a:lnTo>
                                <a:lnTo>
                                  <a:pt x="886" y="155"/>
                                </a:lnTo>
                                <a:lnTo>
                                  <a:pt x="887" y="141"/>
                                </a:lnTo>
                                <a:lnTo>
                                  <a:pt x="895" y="130"/>
                                </a:lnTo>
                                <a:lnTo>
                                  <a:pt x="900" y="122"/>
                                </a:lnTo>
                                <a:lnTo>
                                  <a:pt x="908" y="113"/>
                                </a:lnTo>
                                <a:lnTo>
                                  <a:pt x="912" y="101"/>
                                </a:lnTo>
                                <a:lnTo>
                                  <a:pt x="913" y="88"/>
                                </a:lnTo>
                                <a:lnTo>
                                  <a:pt x="911" y="80"/>
                                </a:lnTo>
                                <a:lnTo>
                                  <a:pt x="903" y="67"/>
                                </a:lnTo>
                                <a:lnTo>
                                  <a:pt x="895" y="56"/>
                                </a:lnTo>
                                <a:lnTo>
                                  <a:pt x="890" y="42"/>
                                </a:lnTo>
                                <a:lnTo>
                                  <a:pt x="890" y="29"/>
                                </a:lnTo>
                                <a:lnTo>
                                  <a:pt x="894" y="18"/>
                                </a:lnTo>
                                <a:lnTo>
                                  <a:pt x="891" y="0"/>
                                </a:lnTo>
                                <a:lnTo>
                                  <a:pt x="26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C08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2465" name="Freeform 96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326" y="4514"/>
                            <a:ext cx="113" cy="99"/>
                          </a:xfrm>
                          <a:custGeom>
                            <a:avLst/>
                            <a:gdLst>
                              <a:gd name="T0" fmla="*/ 6 w 113"/>
                              <a:gd name="T1" fmla="*/ 0 h 99"/>
                              <a:gd name="T2" fmla="*/ 13 w 113"/>
                              <a:gd name="T3" fmla="*/ 13 h 99"/>
                              <a:gd name="T4" fmla="*/ 24 w 113"/>
                              <a:gd name="T5" fmla="*/ 26 h 99"/>
                              <a:gd name="T6" fmla="*/ 44 w 113"/>
                              <a:gd name="T7" fmla="*/ 43 h 99"/>
                              <a:gd name="T8" fmla="*/ 68 w 113"/>
                              <a:gd name="T9" fmla="*/ 57 h 99"/>
                              <a:gd name="T10" fmla="*/ 91 w 113"/>
                              <a:gd name="T11" fmla="*/ 66 h 99"/>
                              <a:gd name="T12" fmla="*/ 113 w 113"/>
                              <a:gd name="T13" fmla="*/ 72 h 99"/>
                              <a:gd name="T14" fmla="*/ 104 w 113"/>
                              <a:gd name="T15" fmla="*/ 89 h 99"/>
                              <a:gd name="T16" fmla="*/ 75 w 113"/>
                              <a:gd name="T17" fmla="*/ 85 h 99"/>
                              <a:gd name="T18" fmla="*/ 44 w 113"/>
                              <a:gd name="T19" fmla="*/ 87 h 99"/>
                              <a:gd name="T20" fmla="*/ 24 w 113"/>
                              <a:gd name="T21" fmla="*/ 99 h 99"/>
                              <a:gd name="T22" fmla="*/ 28 w 113"/>
                              <a:gd name="T23" fmla="*/ 89 h 99"/>
                              <a:gd name="T24" fmla="*/ 27 w 113"/>
                              <a:gd name="T25" fmla="*/ 78 h 99"/>
                              <a:gd name="T26" fmla="*/ 20 w 113"/>
                              <a:gd name="T27" fmla="*/ 62 h 99"/>
                              <a:gd name="T28" fmla="*/ 11 w 113"/>
                              <a:gd name="T29" fmla="*/ 49 h 99"/>
                              <a:gd name="T30" fmla="*/ 2 w 113"/>
                              <a:gd name="T31" fmla="*/ 34 h 99"/>
                              <a:gd name="T32" fmla="*/ 0 w 113"/>
                              <a:gd name="T33" fmla="*/ 17 h 99"/>
                              <a:gd name="T34" fmla="*/ 6 w 113"/>
                              <a:gd name="T35" fmla="*/ 0 h 99"/>
                              <a:gd name="T36" fmla="*/ 0 60000 65536"/>
                              <a:gd name="T37" fmla="*/ 0 60000 65536"/>
                              <a:gd name="T38" fmla="*/ 0 60000 65536"/>
                              <a:gd name="T39" fmla="*/ 0 60000 65536"/>
                              <a:gd name="T40" fmla="*/ 0 60000 65536"/>
                              <a:gd name="T41" fmla="*/ 0 60000 65536"/>
                              <a:gd name="T42" fmla="*/ 0 60000 65536"/>
                              <a:gd name="T43" fmla="*/ 0 60000 65536"/>
                              <a:gd name="T44" fmla="*/ 0 60000 65536"/>
                              <a:gd name="T45" fmla="*/ 0 60000 65536"/>
                              <a:gd name="T46" fmla="*/ 0 60000 65536"/>
                              <a:gd name="T47" fmla="*/ 0 60000 65536"/>
                              <a:gd name="T48" fmla="*/ 0 60000 65536"/>
                              <a:gd name="T49" fmla="*/ 0 60000 65536"/>
                              <a:gd name="T50" fmla="*/ 0 60000 65536"/>
                              <a:gd name="T51" fmla="*/ 0 60000 65536"/>
                              <a:gd name="T52" fmla="*/ 0 60000 65536"/>
                              <a:gd name="T53" fmla="*/ 0 60000 65536"/>
                            </a:gdLst>
                            <a:ahLst/>
                            <a:cxnLst>
                              <a:cxn ang="T36">
                                <a:pos x="T0" y="T1"/>
                              </a:cxn>
                              <a:cxn ang="T37">
                                <a:pos x="T2" y="T3"/>
                              </a:cxn>
                              <a:cxn ang="T38">
                                <a:pos x="T4" y="T5"/>
                              </a:cxn>
                              <a:cxn ang="T39">
                                <a:pos x="T6" y="T7"/>
                              </a:cxn>
                              <a:cxn ang="T40">
                                <a:pos x="T8" y="T9"/>
                              </a:cxn>
                              <a:cxn ang="T41">
                                <a:pos x="T10" y="T11"/>
                              </a:cxn>
                              <a:cxn ang="T42">
                                <a:pos x="T12" y="T13"/>
                              </a:cxn>
                              <a:cxn ang="T43">
                                <a:pos x="T14" y="T15"/>
                              </a:cxn>
                              <a:cxn ang="T44">
                                <a:pos x="T16" y="T17"/>
                              </a:cxn>
                              <a:cxn ang="T45">
                                <a:pos x="T18" y="T19"/>
                              </a:cxn>
                              <a:cxn ang="T46">
                                <a:pos x="T20" y="T21"/>
                              </a:cxn>
                              <a:cxn ang="T47">
                                <a:pos x="T22" y="T23"/>
                              </a:cxn>
                              <a:cxn ang="T48">
                                <a:pos x="T24" y="T25"/>
                              </a:cxn>
                              <a:cxn ang="T49">
                                <a:pos x="T26" y="T27"/>
                              </a:cxn>
                              <a:cxn ang="T50">
                                <a:pos x="T28" y="T29"/>
                              </a:cxn>
                              <a:cxn ang="T51">
                                <a:pos x="T30" y="T31"/>
                              </a:cxn>
                              <a:cxn ang="T52">
                                <a:pos x="T32" y="T33"/>
                              </a:cxn>
                              <a:cxn ang="T53">
                                <a:pos x="T34" y="T35"/>
                              </a:cxn>
                            </a:cxnLst>
                            <a:rect l="0" t="0" r="r" b="b"/>
                            <a:pathLst>
                              <a:path w="113" h="99">
                                <a:moveTo>
                                  <a:pt x="6" y="0"/>
                                </a:moveTo>
                                <a:lnTo>
                                  <a:pt x="13" y="13"/>
                                </a:lnTo>
                                <a:lnTo>
                                  <a:pt x="24" y="26"/>
                                </a:lnTo>
                                <a:lnTo>
                                  <a:pt x="44" y="43"/>
                                </a:lnTo>
                                <a:lnTo>
                                  <a:pt x="68" y="57"/>
                                </a:lnTo>
                                <a:lnTo>
                                  <a:pt x="91" y="66"/>
                                </a:lnTo>
                                <a:lnTo>
                                  <a:pt x="113" y="72"/>
                                </a:lnTo>
                                <a:lnTo>
                                  <a:pt x="104" y="89"/>
                                </a:lnTo>
                                <a:lnTo>
                                  <a:pt x="75" y="85"/>
                                </a:lnTo>
                                <a:lnTo>
                                  <a:pt x="44" y="87"/>
                                </a:lnTo>
                                <a:lnTo>
                                  <a:pt x="24" y="99"/>
                                </a:lnTo>
                                <a:lnTo>
                                  <a:pt x="28" y="89"/>
                                </a:lnTo>
                                <a:lnTo>
                                  <a:pt x="27" y="78"/>
                                </a:lnTo>
                                <a:lnTo>
                                  <a:pt x="20" y="62"/>
                                </a:lnTo>
                                <a:lnTo>
                                  <a:pt x="11" y="49"/>
                                </a:lnTo>
                                <a:lnTo>
                                  <a:pt x="2" y="34"/>
                                </a:lnTo>
                                <a:lnTo>
                                  <a:pt x="0" y="17"/>
                                </a:lnTo>
                                <a:lnTo>
                                  <a:pt x="6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A04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2466" name="Freeform 97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328" y="4637"/>
                            <a:ext cx="149" cy="84"/>
                          </a:xfrm>
                          <a:custGeom>
                            <a:avLst/>
                            <a:gdLst>
                              <a:gd name="T0" fmla="*/ 0 w 149"/>
                              <a:gd name="T1" fmla="*/ 10 h 84"/>
                              <a:gd name="T2" fmla="*/ 4 w 149"/>
                              <a:gd name="T3" fmla="*/ 0 h 84"/>
                              <a:gd name="T4" fmla="*/ 9 w 149"/>
                              <a:gd name="T5" fmla="*/ 10 h 84"/>
                              <a:gd name="T6" fmla="*/ 21 w 149"/>
                              <a:gd name="T7" fmla="*/ 15 h 84"/>
                              <a:gd name="T8" fmla="*/ 42 w 149"/>
                              <a:gd name="T9" fmla="*/ 25 h 84"/>
                              <a:gd name="T10" fmla="*/ 64 w 149"/>
                              <a:gd name="T11" fmla="*/ 31 h 84"/>
                              <a:gd name="T12" fmla="*/ 98 w 149"/>
                              <a:gd name="T13" fmla="*/ 38 h 84"/>
                              <a:gd name="T14" fmla="*/ 137 w 149"/>
                              <a:gd name="T15" fmla="*/ 44 h 84"/>
                              <a:gd name="T16" fmla="*/ 149 w 149"/>
                              <a:gd name="T17" fmla="*/ 80 h 84"/>
                              <a:gd name="T18" fmla="*/ 106 w 149"/>
                              <a:gd name="T19" fmla="*/ 69 h 84"/>
                              <a:gd name="T20" fmla="*/ 72 w 149"/>
                              <a:gd name="T21" fmla="*/ 65 h 84"/>
                              <a:gd name="T22" fmla="*/ 45 w 149"/>
                              <a:gd name="T23" fmla="*/ 71 h 84"/>
                              <a:gd name="T24" fmla="*/ 25 w 149"/>
                              <a:gd name="T25" fmla="*/ 84 h 84"/>
                              <a:gd name="T26" fmla="*/ 25 w 149"/>
                              <a:gd name="T27" fmla="*/ 73 h 84"/>
                              <a:gd name="T28" fmla="*/ 25 w 149"/>
                              <a:gd name="T29" fmla="*/ 63 h 84"/>
                              <a:gd name="T30" fmla="*/ 21 w 149"/>
                              <a:gd name="T31" fmla="*/ 52 h 84"/>
                              <a:gd name="T32" fmla="*/ 9 w 149"/>
                              <a:gd name="T33" fmla="*/ 36 h 84"/>
                              <a:gd name="T34" fmla="*/ 0 w 149"/>
                              <a:gd name="T35" fmla="*/ 23 h 84"/>
                              <a:gd name="T36" fmla="*/ 0 w 149"/>
                              <a:gd name="T37" fmla="*/ 10 h 84"/>
                              <a:gd name="T38" fmla="*/ 0 60000 65536"/>
                              <a:gd name="T39" fmla="*/ 0 60000 65536"/>
                              <a:gd name="T40" fmla="*/ 0 60000 65536"/>
                              <a:gd name="T41" fmla="*/ 0 60000 65536"/>
                              <a:gd name="T42" fmla="*/ 0 60000 65536"/>
                              <a:gd name="T43" fmla="*/ 0 60000 65536"/>
                              <a:gd name="T44" fmla="*/ 0 60000 65536"/>
                              <a:gd name="T45" fmla="*/ 0 60000 65536"/>
                              <a:gd name="T46" fmla="*/ 0 60000 65536"/>
                              <a:gd name="T47" fmla="*/ 0 60000 65536"/>
                              <a:gd name="T48" fmla="*/ 0 60000 65536"/>
                              <a:gd name="T49" fmla="*/ 0 60000 65536"/>
                              <a:gd name="T50" fmla="*/ 0 60000 65536"/>
                              <a:gd name="T51" fmla="*/ 0 60000 65536"/>
                              <a:gd name="T52" fmla="*/ 0 60000 65536"/>
                              <a:gd name="T53" fmla="*/ 0 60000 65536"/>
                              <a:gd name="T54" fmla="*/ 0 60000 65536"/>
                              <a:gd name="T55" fmla="*/ 0 60000 65536"/>
                              <a:gd name="T56" fmla="*/ 0 60000 65536"/>
                            </a:gdLst>
                            <a:ahLst/>
                            <a:cxnLst>
                              <a:cxn ang="T38">
                                <a:pos x="T0" y="T1"/>
                              </a:cxn>
                              <a:cxn ang="T39">
                                <a:pos x="T2" y="T3"/>
                              </a:cxn>
                              <a:cxn ang="T40">
                                <a:pos x="T4" y="T5"/>
                              </a:cxn>
                              <a:cxn ang="T41">
                                <a:pos x="T6" y="T7"/>
                              </a:cxn>
                              <a:cxn ang="T42">
                                <a:pos x="T8" y="T9"/>
                              </a:cxn>
                              <a:cxn ang="T43">
                                <a:pos x="T10" y="T11"/>
                              </a:cxn>
                              <a:cxn ang="T44">
                                <a:pos x="T12" y="T13"/>
                              </a:cxn>
                              <a:cxn ang="T45">
                                <a:pos x="T14" y="T15"/>
                              </a:cxn>
                              <a:cxn ang="T46">
                                <a:pos x="T16" y="T17"/>
                              </a:cxn>
                              <a:cxn ang="T47">
                                <a:pos x="T18" y="T19"/>
                              </a:cxn>
                              <a:cxn ang="T48">
                                <a:pos x="T20" y="T21"/>
                              </a:cxn>
                              <a:cxn ang="T49">
                                <a:pos x="T22" y="T23"/>
                              </a:cxn>
                              <a:cxn ang="T50">
                                <a:pos x="T24" y="T25"/>
                              </a:cxn>
                              <a:cxn ang="T51">
                                <a:pos x="T26" y="T27"/>
                              </a:cxn>
                              <a:cxn ang="T52">
                                <a:pos x="T28" y="T29"/>
                              </a:cxn>
                              <a:cxn ang="T53">
                                <a:pos x="T30" y="T31"/>
                              </a:cxn>
                              <a:cxn ang="T54">
                                <a:pos x="T32" y="T33"/>
                              </a:cxn>
                              <a:cxn ang="T55">
                                <a:pos x="T34" y="T35"/>
                              </a:cxn>
                              <a:cxn ang="T56">
                                <a:pos x="T36" y="T37"/>
                              </a:cxn>
                            </a:cxnLst>
                            <a:rect l="0" t="0" r="r" b="b"/>
                            <a:pathLst>
                              <a:path w="149" h="84">
                                <a:moveTo>
                                  <a:pt x="0" y="10"/>
                                </a:moveTo>
                                <a:lnTo>
                                  <a:pt x="4" y="0"/>
                                </a:lnTo>
                                <a:lnTo>
                                  <a:pt x="9" y="10"/>
                                </a:lnTo>
                                <a:lnTo>
                                  <a:pt x="21" y="15"/>
                                </a:lnTo>
                                <a:lnTo>
                                  <a:pt x="42" y="25"/>
                                </a:lnTo>
                                <a:lnTo>
                                  <a:pt x="64" y="31"/>
                                </a:lnTo>
                                <a:lnTo>
                                  <a:pt x="98" y="38"/>
                                </a:lnTo>
                                <a:lnTo>
                                  <a:pt x="137" y="44"/>
                                </a:lnTo>
                                <a:lnTo>
                                  <a:pt x="149" y="80"/>
                                </a:lnTo>
                                <a:lnTo>
                                  <a:pt x="106" y="69"/>
                                </a:lnTo>
                                <a:lnTo>
                                  <a:pt x="72" y="65"/>
                                </a:lnTo>
                                <a:lnTo>
                                  <a:pt x="45" y="71"/>
                                </a:lnTo>
                                <a:lnTo>
                                  <a:pt x="25" y="84"/>
                                </a:lnTo>
                                <a:lnTo>
                                  <a:pt x="25" y="73"/>
                                </a:lnTo>
                                <a:lnTo>
                                  <a:pt x="25" y="63"/>
                                </a:lnTo>
                                <a:lnTo>
                                  <a:pt x="21" y="52"/>
                                </a:lnTo>
                                <a:lnTo>
                                  <a:pt x="9" y="36"/>
                                </a:lnTo>
                                <a:lnTo>
                                  <a:pt x="0" y="23"/>
                                </a:lnTo>
                                <a:lnTo>
                                  <a:pt x="0" y="1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A04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2467" name="Freeform 98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322" y="4742"/>
                            <a:ext cx="175" cy="104"/>
                          </a:xfrm>
                          <a:custGeom>
                            <a:avLst/>
                            <a:gdLst>
                              <a:gd name="T0" fmla="*/ 2 w 175"/>
                              <a:gd name="T1" fmla="*/ 13 h 104"/>
                              <a:gd name="T2" fmla="*/ 10 w 175"/>
                              <a:gd name="T3" fmla="*/ 0 h 104"/>
                              <a:gd name="T4" fmla="*/ 21 w 175"/>
                              <a:gd name="T5" fmla="*/ 17 h 104"/>
                              <a:gd name="T6" fmla="*/ 32 w 175"/>
                              <a:gd name="T7" fmla="*/ 25 h 104"/>
                              <a:gd name="T8" fmla="*/ 45 w 175"/>
                              <a:gd name="T9" fmla="*/ 34 h 104"/>
                              <a:gd name="T10" fmla="*/ 69 w 175"/>
                              <a:gd name="T11" fmla="*/ 42 h 104"/>
                              <a:gd name="T12" fmla="*/ 96 w 175"/>
                              <a:gd name="T13" fmla="*/ 49 h 104"/>
                              <a:gd name="T14" fmla="*/ 126 w 175"/>
                              <a:gd name="T15" fmla="*/ 59 h 104"/>
                              <a:gd name="T16" fmla="*/ 167 w 175"/>
                              <a:gd name="T17" fmla="*/ 72 h 104"/>
                              <a:gd name="T18" fmla="*/ 175 w 175"/>
                              <a:gd name="T19" fmla="*/ 104 h 104"/>
                              <a:gd name="T20" fmla="*/ 133 w 175"/>
                              <a:gd name="T21" fmla="*/ 87 h 104"/>
                              <a:gd name="T22" fmla="*/ 103 w 175"/>
                              <a:gd name="T23" fmla="*/ 76 h 104"/>
                              <a:gd name="T24" fmla="*/ 78 w 175"/>
                              <a:gd name="T25" fmla="*/ 72 h 104"/>
                              <a:gd name="T26" fmla="*/ 58 w 175"/>
                              <a:gd name="T27" fmla="*/ 72 h 104"/>
                              <a:gd name="T28" fmla="*/ 48 w 175"/>
                              <a:gd name="T29" fmla="*/ 80 h 104"/>
                              <a:gd name="T30" fmla="*/ 36 w 175"/>
                              <a:gd name="T31" fmla="*/ 91 h 104"/>
                              <a:gd name="T32" fmla="*/ 34 w 175"/>
                              <a:gd name="T33" fmla="*/ 78 h 104"/>
                              <a:gd name="T34" fmla="*/ 21 w 175"/>
                              <a:gd name="T35" fmla="*/ 59 h 104"/>
                              <a:gd name="T36" fmla="*/ 10 w 175"/>
                              <a:gd name="T37" fmla="*/ 45 h 104"/>
                              <a:gd name="T38" fmla="*/ 0 w 175"/>
                              <a:gd name="T39" fmla="*/ 31 h 104"/>
                              <a:gd name="T40" fmla="*/ 2 w 175"/>
                              <a:gd name="T41" fmla="*/ 13 h 104"/>
                              <a:gd name="T42" fmla="*/ 0 60000 65536"/>
                              <a:gd name="T43" fmla="*/ 0 60000 65536"/>
                              <a:gd name="T44" fmla="*/ 0 60000 65536"/>
                              <a:gd name="T45" fmla="*/ 0 60000 65536"/>
                              <a:gd name="T46" fmla="*/ 0 60000 65536"/>
                              <a:gd name="T47" fmla="*/ 0 60000 65536"/>
                              <a:gd name="T48" fmla="*/ 0 60000 65536"/>
                              <a:gd name="T49" fmla="*/ 0 60000 65536"/>
                              <a:gd name="T50" fmla="*/ 0 60000 65536"/>
                              <a:gd name="T51" fmla="*/ 0 60000 65536"/>
                              <a:gd name="T52" fmla="*/ 0 60000 65536"/>
                              <a:gd name="T53" fmla="*/ 0 60000 65536"/>
                              <a:gd name="T54" fmla="*/ 0 60000 65536"/>
                              <a:gd name="T55" fmla="*/ 0 60000 65536"/>
                              <a:gd name="T56" fmla="*/ 0 60000 65536"/>
                              <a:gd name="T57" fmla="*/ 0 60000 65536"/>
                              <a:gd name="T58" fmla="*/ 0 60000 65536"/>
                              <a:gd name="T59" fmla="*/ 0 60000 65536"/>
                              <a:gd name="T60" fmla="*/ 0 60000 65536"/>
                              <a:gd name="T61" fmla="*/ 0 60000 65536"/>
                              <a:gd name="T62" fmla="*/ 0 60000 65536"/>
                            </a:gdLst>
                            <a:ahLst/>
                            <a:cxnLst>
                              <a:cxn ang="T42">
                                <a:pos x="T0" y="T1"/>
                              </a:cxn>
                              <a:cxn ang="T43">
                                <a:pos x="T2" y="T3"/>
                              </a:cxn>
                              <a:cxn ang="T44">
                                <a:pos x="T4" y="T5"/>
                              </a:cxn>
                              <a:cxn ang="T45">
                                <a:pos x="T6" y="T7"/>
                              </a:cxn>
                              <a:cxn ang="T46">
                                <a:pos x="T8" y="T9"/>
                              </a:cxn>
                              <a:cxn ang="T47">
                                <a:pos x="T10" y="T11"/>
                              </a:cxn>
                              <a:cxn ang="T48">
                                <a:pos x="T12" y="T13"/>
                              </a:cxn>
                              <a:cxn ang="T49">
                                <a:pos x="T14" y="T15"/>
                              </a:cxn>
                              <a:cxn ang="T50">
                                <a:pos x="T16" y="T17"/>
                              </a:cxn>
                              <a:cxn ang="T51">
                                <a:pos x="T18" y="T19"/>
                              </a:cxn>
                              <a:cxn ang="T52">
                                <a:pos x="T20" y="T21"/>
                              </a:cxn>
                              <a:cxn ang="T53">
                                <a:pos x="T22" y="T23"/>
                              </a:cxn>
                              <a:cxn ang="T54">
                                <a:pos x="T24" y="T25"/>
                              </a:cxn>
                              <a:cxn ang="T55">
                                <a:pos x="T26" y="T27"/>
                              </a:cxn>
                              <a:cxn ang="T56">
                                <a:pos x="T28" y="T29"/>
                              </a:cxn>
                              <a:cxn ang="T57">
                                <a:pos x="T30" y="T31"/>
                              </a:cxn>
                              <a:cxn ang="T58">
                                <a:pos x="T32" y="T33"/>
                              </a:cxn>
                              <a:cxn ang="T59">
                                <a:pos x="T34" y="T35"/>
                              </a:cxn>
                              <a:cxn ang="T60">
                                <a:pos x="T36" y="T37"/>
                              </a:cxn>
                              <a:cxn ang="T61">
                                <a:pos x="T38" y="T39"/>
                              </a:cxn>
                              <a:cxn ang="T62">
                                <a:pos x="T40" y="T41"/>
                              </a:cxn>
                            </a:cxnLst>
                            <a:rect l="0" t="0" r="r" b="b"/>
                            <a:pathLst>
                              <a:path w="175" h="104">
                                <a:moveTo>
                                  <a:pt x="2" y="13"/>
                                </a:moveTo>
                                <a:lnTo>
                                  <a:pt x="10" y="0"/>
                                </a:lnTo>
                                <a:lnTo>
                                  <a:pt x="21" y="17"/>
                                </a:lnTo>
                                <a:lnTo>
                                  <a:pt x="32" y="25"/>
                                </a:lnTo>
                                <a:lnTo>
                                  <a:pt x="45" y="34"/>
                                </a:lnTo>
                                <a:lnTo>
                                  <a:pt x="69" y="42"/>
                                </a:lnTo>
                                <a:lnTo>
                                  <a:pt x="96" y="49"/>
                                </a:lnTo>
                                <a:lnTo>
                                  <a:pt x="126" y="59"/>
                                </a:lnTo>
                                <a:lnTo>
                                  <a:pt x="167" y="72"/>
                                </a:lnTo>
                                <a:lnTo>
                                  <a:pt x="175" y="104"/>
                                </a:lnTo>
                                <a:lnTo>
                                  <a:pt x="133" y="87"/>
                                </a:lnTo>
                                <a:lnTo>
                                  <a:pt x="103" y="76"/>
                                </a:lnTo>
                                <a:lnTo>
                                  <a:pt x="78" y="72"/>
                                </a:lnTo>
                                <a:lnTo>
                                  <a:pt x="58" y="72"/>
                                </a:lnTo>
                                <a:lnTo>
                                  <a:pt x="48" y="80"/>
                                </a:lnTo>
                                <a:lnTo>
                                  <a:pt x="36" y="91"/>
                                </a:lnTo>
                                <a:lnTo>
                                  <a:pt x="34" y="78"/>
                                </a:lnTo>
                                <a:lnTo>
                                  <a:pt x="21" y="59"/>
                                </a:lnTo>
                                <a:lnTo>
                                  <a:pt x="10" y="45"/>
                                </a:lnTo>
                                <a:lnTo>
                                  <a:pt x="0" y="31"/>
                                </a:lnTo>
                                <a:lnTo>
                                  <a:pt x="2" y="13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A04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2468" name="Freeform 99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341" y="4856"/>
                            <a:ext cx="208" cy="230"/>
                          </a:xfrm>
                          <a:custGeom>
                            <a:avLst/>
                            <a:gdLst>
                              <a:gd name="T0" fmla="*/ 2 w 208"/>
                              <a:gd name="T1" fmla="*/ 35 h 230"/>
                              <a:gd name="T2" fmla="*/ 0 w 208"/>
                              <a:gd name="T3" fmla="*/ 21 h 230"/>
                              <a:gd name="T4" fmla="*/ 0 w 208"/>
                              <a:gd name="T5" fmla="*/ 11 h 230"/>
                              <a:gd name="T6" fmla="*/ 8 w 208"/>
                              <a:gd name="T7" fmla="*/ 0 h 230"/>
                              <a:gd name="T8" fmla="*/ 22 w 208"/>
                              <a:gd name="T9" fmla="*/ 17 h 230"/>
                              <a:gd name="T10" fmla="*/ 47 w 208"/>
                              <a:gd name="T11" fmla="*/ 32 h 230"/>
                              <a:gd name="T12" fmla="*/ 72 w 208"/>
                              <a:gd name="T13" fmla="*/ 44 h 230"/>
                              <a:gd name="T14" fmla="*/ 106 w 208"/>
                              <a:gd name="T15" fmla="*/ 55 h 230"/>
                              <a:gd name="T16" fmla="*/ 156 w 208"/>
                              <a:gd name="T17" fmla="*/ 65 h 230"/>
                              <a:gd name="T18" fmla="*/ 166 w 208"/>
                              <a:gd name="T19" fmla="*/ 91 h 230"/>
                              <a:gd name="T20" fmla="*/ 140 w 208"/>
                              <a:gd name="T21" fmla="*/ 84 h 230"/>
                              <a:gd name="T22" fmla="*/ 114 w 208"/>
                              <a:gd name="T23" fmla="*/ 80 h 230"/>
                              <a:gd name="T24" fmla="*/ 101 w 208"/>
                              <a:gd name="T25" fmla="*/ 82 h 230"/>
                              <a:gd name="T26" fmla="*/ 97 w 208"/>
                              <a:gd name="T27" fmla="*/ 95 h 230"/>
                              <a:gd name="T28" fmla="*/ 105 w 208"/>
                              <a:gd name="T29" fmla="*/ 112 h 230"/>
                              <a:gd name="T30" fmla="*/ 115 w 208"/>
                              <a:gd name="T31" fmla="*/ 128 h 230"/>
                              <a:gd name="T32" fmla="*/ 136 w 208"/>
                              <a:gd name="T33" fmla="*/ 153 h 230"/>
                              <a:gd name="T34" fmla="*/ 166 w 208"/>
                              <a:gd name="T35" fmla="*/ 179 h 230"/>
                              <a:gd name="T36" fmla="*/ 208 w 208"/>
                              <a:gd name="T37" fmla="*/ 209 h 230"/>
                              <a:gd name="T38" fmla="*/ 208 w 208"/>
                              <a:gd name="T39" fmla="*/ 230 h 230"/>
                              <a:gd name="T40" fmla="*/ 190 w 208"/>
                              <a:gd name="T41" fmla="*/ 219 h 230"/>
                              <a:gd name="T42" fmla="*/ 166 w 208"/>
                              <a:gd name="T43" fmla="*/ 205 h 230"/>
                              <a:gd name="T44" fmla="*/ 132 w 208"/>
                              <a:gd name="T45" fmla="*/ 179 h 230"/>
                              <a:gd name="T46" fmla="*/ 105 w 208"/>
                              <a:gd name="T47" fmla="*/ 150 h 230"/>
                              <a:gd name="T48" fmla="*/ 80 w 208"/>
                              <a:gd name="T49" fmla="*/ 128 h 230"/>
                              <a:gd name="T50" fmla="*/ 56 w 208"/>
                              <a:gd name="T51" fmla="*/ 101 h 230"/>
                              <a:gd name="T52" fmla="*/ 36 w 208"/>
                              <a:gd name="T53" fmla="*/ 78 h 230"/>
                              <a:gd name="T54" fmla="*/ 15 w 208"/>
                              <a:gd name="T55" fmla="*/ 57 h 230"/>
                              <a:gd name="T56" fmla="*/ 2 w 208"/>
                              <a:gd name="T57" fmla="*/ 35 h 230"/>
                              <a:gd name="T58" fmla="*/ 0 60000 65536"/>
                              <a:gd name="T59" fmla="*/ 0 60000 65536"/>
                              <a:gd name="T60" fmla="*/ 0 60000 65536"/>
                              <a:gd name="T61" fmla="*/ 0 60000 65536"/>
                              <a:gd name="T62" fmla="*/ 0 60000 65536"/>
                              <a:gd name="T63" fmla="*/ 0 60000 65536"/>
                              <a:gd name="T64" fmla="*/ 0 60000 65536"/>
                              <a:gd name="T65" fmla="*/ 0 60000 65536"/>
                              <a:gd name="T66" fmla="*/ 0 60000 65536"/>
                              <a:gd name="T67" fmla="*/ 0 60000 65536"/>
                              <a:gd name="T68" fmla="*/ 0 60000 65536"/>
                              <a:gd name="T69" fmla="*/ 0 60000 65536"/>
                              <a:gd name="T70" fmla="*/ 0 60000 65536"/>
                              <a:gd name="T71" fmla="*/ 0 60000 65536"/>
                              <a:gd name="T72" fmla="*/ 0 60000 65536"/>
                              <a:gd name="T73" fmla="*/ 0 60000 65536"/>
                              <a:gd name="T74" fmla="*/ 0 60000 65536"/>
                              <a:gd name="T75" fmla="*/ 0 60000 65536"/>
                              <a:gd name="T76" fmla="*/ 0 60000 65536"/>
                              <a:gd name="T77" fmla="*/ 0 60000 65536"/>
                              <a:gd name="T78" fmla="*/ 0 60000 65536"/>
                              <a:gd name="T79" fmla="*/ 0 60000 65536"/>
                              <a:gd name="T80" fmla="*/ 0 60000 65536"/>
                              <a:gd name="T81" fmla="*/ 0 60000 65536"/>
                              <a:gd name="T82" fmla="*/ 0 60000 65536"/>
                              <a:gd name="T83" fmla="*/ 0 60000 65536"/>
                              <a:gd name="T84" fmla="*/ 0 60000 65536"/>
                              <a:gd name="T85" fmla="*/ 0 60000 65536"/>
                              <a:gd name="T86" fmla="*/ 0 60000 65536"/>
                            </a:gdLst>
                            <a:ahLst/>
                            <a:cxnLst>
                              <a:cxn ang="T58">
                                <a:pos x="T0" y="T1"/>
                              </a:cxn>
                              <a:cxn ang="T59">
                                <a:pos x="T2" y="T3"/>
                              </a:cxn>
                              <a:cxn ang="T60">
                                <a:pos x="T4" y="T5"/>
                              </a:cxn>
                              <a:cxn ang="T61">
                                <a:pos x="T6" y="T7"/>
                              </a:cxn>
                              <a:cxn ang="T62">
                                <a:pos x="T8" y="T9"/>
                              </a:cxn>
                              <a:cxn ang="T63">
                                <a:pos x="T10" y="T11"/>
                              </a:cxn>
                              <a:cxn ang="T64">
                                <a:pos x="T12" y="T13"/>
                              </a:cxn>
                              <a:cxn ang="T65">
                                <a:pos x="T14" y="T15"/>
                              </a:cxn>
                              <a:cxn ang="T66">
                                <a:pos x="T16" y="T17"/>
                              </a:cxn>
                              <a:cxn ang="T67">
                                <a:pos x="T18" y="T19"/>
                              </a:cxn>
                              <a:cxn ang="T68">
                                <a:pos x="T20" y="T21"/>
                              </a:cxn>
                              <a:cxn ang="T69">
                                <a:pos x="T22" y="T23"/>
                              </a:cxn>
                              <a:cxn ang="T70">
                                <a:pos x="T24" y="T25"/>
                              </a:cxn>
                              <a:cxn ang="T71">
                                <a:pos x="T26" y="T27"/>
                              </a:cxn>
                              <a:cxn ang="T72">
                                <a:pos x="T28" y="T29"/>
                              </a:cxn>
                              <a:cxn ang="T73">
                                <a:pos x="T30" y="T31"/>
                              </a:cxn>
                              <a:cxn ang="T74">
                                <a:pos x="T32" y="T33"/>
                              </a:cxn>
                              <a:cxn ang="T75">
                                <a:pos x="T34" y="T35"/>
                              </a:cxn>
                              <a:cxn ang="T76">
                                <a:pos x="T36" y="T37"/>
                              </a:cxn>
                              <a:cxn ang="T77">
                                <a:pos x="T38" y="T39"/>
                              </a:cxn>
                              <a:cxn ang="T78">
                                <a:pos x="T40" y="T41"/>
                              </a:cxn>
                              <a:cxn ang="T79">
                                <a:pos x="T42" y="T43"/>
                              </a:cxn>
                              <a:cxn ang="T80">
                                <a:pos x="T44" y="T45"/>
                              </a:cxn>
                              <a:cxn ang="T81">
                                <a:pos x="T46" y="T47"/>
                              </a:cxn>
                              <a:cxn ang="T82">
                                <a:pos x="T48" y="T49"/>
                              </a:cxn>
                              <a:cxn ang="T83">
                                <a:pos x="T50" y="T51"/>
                              </a:cxn>
                              <a:cxn ang="T84">
                                <a:pos x="T52" y="T53"/>
                              </a:cxn>
                              <a:cxn ang="T85">
                                <a:pos x="T54" y="T55"/>
                              </a:cxn>
                              <a:cxn ang="T86">
                                <a:pos x="T56" y="T57"/>
                              </a:cxn>
                            </a:cxnLst>
                            <a:rect l="0" t="0" r="r" b="b"/>
                            <a:pathLst>
                              <a:path w="208" h="230">
                                <a:moveTo>
                                  <a:pt x="2" y="35"/>
                                </a:moveTo>
                                <a:lnTo>
                                  <a:pt x="0" y="21"/>
                                </a:lnTo>
                                <a:lnTo>
                                  <a:pt x="0" y="11"/>
                                </a:lnTo>
                                <a:lnTo>
                                  <a:pt x="8" y="0"/>
                                </a:lnTo>
                                <a:lnTo>
                                  <a:pt x="22" y="17"/>
                                </a:lnTo>
                                <a:lnTo>
                                  <a:pt x="47" y="32"/>
                                </a:lnTo>
                                <a:lnTo>
                                  <a:pt x="72" y="44"/>
                                </a:lnTo>
                                <a:lnTo>
                                  <a:pt x="106" y="55"/>
                                </a:lnTo>
                                <a:lnTo>
                                  <a:pt x="156" y="65"/>
                                </a:lnTo>
                                <a:lnTo>
                                  <a:pt x="166" y="91"/>
                                </a:lnTo>
                                <a:lnTo>
                                  <a:pt x="140" y="84"/>
                                </a:lnTo>
                                <a:lnTo>
                                  <a:pt x="114" y="80"/>
                                </a:lnTo>
                                <a:lnTo>
                                  <a:pt x="101" y="82"/>
                                </a:lnTo>
                                <a:lnTo>
                                  <a:pt x="97" y="95"/>
                                </a:lnTo>
                                <a:lnTo>
                                  <a:pt x="105" y="112"/>
                                </a:lnTo>
                                <a:lnTo>
                                  <a:pt x="115" y="128"/>
                                </a:lnTo>
                                <a:lnTo>
                                  <a:pt x="136" y="153"/>
                                </a:lnTo>
                                <a:lnTo>
                                  <a:pt x="166" y="179"/>
                                </a:lnTo>
                                <a:lnTo>
                                  <a:pt x="208" y="209"/>
                                </a:lnTo>
                                <a:lnTo>
                                  <a:pt x="208" y="230"/>
                                </a:lnTo>
                                <a:lnTo>
                                  <a:pt x="190" y="219"/>
                                </a:lnTo>
                                <a:lnTo>
                                  <a:pt x="166" y="205"/>
                                </a:lnTo>
                                <a:lnTo>
                                  <a:pt x="132" y="179"/>
                                </a:lnTo>
                                <a:lnTo>
                                  <a:pt x="105" y="150"/>
                                </a:lnTo>
                                <a:lnTo>
                                  <a:pt x="80" y="128"/>
                                </a:lnTo>
                                <a:lnTo>
                                  <a:pt x="56" y="101"/>
                                </a:lnTo>
                                <a:lnTo>
                                  <a:pt x="36" y="78"/>
                                </a:lnTo>
                                <a:lnTo>
                                  <a:pt x="15" y="57"/>
                                </a:lnTo>
                                <a:lnTo>
                                  <a:pt x="2" y="35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A04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2469" name="Freeform 100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345" y="4443"/>
                            <a:ext cx="86" cy="69"/>
                          </a:xfrm>
                          <a:custGeom>
                            <a:avLst/>
                            <a:gdLst>
                              <a:gd name="T0" fmla="*/ 0 w 86"/>
                              <a:gd name="T1" fmla="*/ 0 h 69"/>
                              <a:gd name="T2" fmla="*/ 11 w 86"/>
                              <a:gd name="T3" fmla="*/ 10 h 69"/>
                              <a:gd name="T4" fmla="*/ 25 w 86"/>
                              <a:gd name="T5" fmla="*/ 21 h 69"/>
                              <a:gd name="T6" fmla="*/ 42 w 86"/>
                              <a:gd name="T7" fmla="*/ 33 h 69"/>
                              <a:gd name="T8" fmla="*/ 60 w 86"/>
                              <a:gd name="T9" fmla="*/ 44 h 69"/>
                              <a:gd name="T10" fmla="*/ 77 w 86"/>
                              <a:gd name="T11" fmla="*/ 54 h 69"/>
                              <a:gd name="T12" fmla="*/ 86 w 86"/>
                              <a:gd name="T13" fmla="*/ 61 h 69"/>
                              <a:gd name="T14" fmla="*/ 65 w 86"/>
                              <a:gd name="T15" fmla="*/ 69 h 69"/>
                              <a:gd name="T16" fmla="*/ 42 w 86"/>
                              <a:gd name="T17" fmla="*/ 61 h 69"/>
                              <a:gd name="T18" fmla="*/ 18 w 86"/>
                              <a:gd name="T19" fmla="*/ 52 h 69"/>
                              <a:gd name="T20" fmla="*/ 0 w 86"/>
                              <a:gd name="T21" fmla="*/ 42 h 69"/>
                              <a:gd name="T22" fmla="*/ 1 w 86"/>
                              <a:gd name="T23" fmla="*/ 33 h 69"/>
                              <a:gd name="T24" fmla="*/ 4 w 86"/>
                              <a:gd name="T25" fmla="*/ 17 h 69"/>
                              <a:gd name="T26" fmla="*/ 0 w 86"/>
                              <a:gd name="T27" fmla="*/ 0 h 69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60000 65536"/>
                              <a:gd name="T34" fmla="*/ 0 60000 65536"/>
                              <a:gd name="T35" fmla="*/ 0 60000 65536"/>
                              <a:gd name="T36" fmla="*/ 0 60000 65536"/>
                              <a:gd name="T37" fmla="*/ 0 60000 65536"/>
                              <a:gd name="T38" fmla="*/ 0 60000 65536"/>
                              <a:gd name="T39" fmla="*/ 0 60000 65536"/>
                              <a:gd name="T40" fmla="*/ 0 60000 65536"/>
                              <a:gd name="T41" fmla="*/ 0 60000 65536"/>
                            </a:gdLst>
                            <a:ahLst/>
                            <a:cxnLst>
                              <a:cxn ang="T28">
                                <a:pos x="T0" y="T1"/>
                              </a:cxn>
                              <a:cxn ang="T29">
                                <a:pos x="T2" y="T3"/>
                              </a:cxn>
                              <a:cxn ang="T30">
                                <a:pos x="T4" y="T5"/>
                              </a:cxn>
                              <a:cxn ang="T31">
                                <a:pos x="T6" y="T7"/>
                              </a:cxn>
                              <a:cxn ang="T32">
                                <a:pos x="T8" y="T9"/>
                              </a:cxn>
                              <a:cxn ang="T33">
                                <a:pos x="T10" y="T11"/>
                              </a:cxn>
                              <a:cxn ang="T34">
                                <a:pos x="T12" y="T13"/>
                              </a:cxn>
                              <a:cxn ang="T35">
                                <a:pos x="T14" y="T15"/>
                              </a:cxn>
                              <a:cxn ang="T36">
                                <a:pos x="T16" y="T17"/>
                              </a:cxn>
                              <a:cxn ang="T37">
                                <a:pos x="T18" y="T19"/>
                              </a:cxn>
                              <a:cxn ang="T38">
                                <a:pos x="T20" y="T21"/>
                              </a:cxn>
                              <a:cxn ang="T39">
                                <a:pos x="T22" y="T23"/>
                              </a:cxn>
                              <a:cxn ang="T40">
                                <a:pos x="T24" y="T25"/>
                              </a:cxn>
                              <a:cxn ang="T41">
                                <a:pos x="T26" y="T27"/>
                              </a:cxn>
                            </a:cxnLst>
                            <a:rect l="0" t="0" r="r" b="b"/>
                            <a:pathLst>
                              <a:path w="86" h="69">
                                <a:moveTo>
                                  <a:pt x="0" y="0"/>
                                </a:moveTo>
                                <a:lnTo>
                                  <a:pt x="11" y="10"/>
                                </a:lnTo>
                                <a:lnTo>
                                  <a:pt x="25" y="21"/>
                                </a:lnTo>
                                <a:lnTo>
                                  <a:pt x="42" y="33"/>
                                </a:lnTo>
                                <a:lnTo>
                                  <a:pt x="60" y="44"/>
                                </a:lnTo>
                                <a:lnTo>
                                  <a:pt x="77" y="54"/>
                                </a:lnTo>
                                <a:lnTo>
                                  <a:pt x="86" y="61"/>
                                </a:lnTo>
                                <a:lnTo>
                                  <a:pt x="65" y="69"/>
                                </a:lnTo>
                                <a:lnTo>
                                  <a:pt x="42" y="61"/>
                                </a:lnTo>
                                <a:lnTo>
                                  <a:pt x="18" y="52"/>
                                </a:lnTo>
                                <a:lnTo>
                                  <a:pt x="0" y="42"/>
                                </a:lnTo>
                                <a:lnTo>
                                  <a:pt x="1" y="33"/>
                                </a:lnTo>
                                <a:lnTo>
                                  <a:pt x="4" y="17"/>
                                </a:lnTo>
                                <a:lnTo>
                                  <a:pt x="0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A04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2470" name="Freeform 101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6501" y="4426"/>
                            <a:ext cx="732" cy="689"/>
                          </a:xfrm>
                          <a:custGeom>
                            <a:avLst/>
                            <a:gdLst>
                              <a:gd name="T0" fmla="*/ 348 w 732"/>
                              <a:gd name="T1" fmla="*/ 158 h 689"/>
                              <a:gd name="T2" fmla="*/ 292 w 732"/>
                              <a:gd name="T3" fmla="*/ 181 h 689"/>
                              <a:gd name="T4" fmla="*/ 175 w 732"/>
                              <a:gd name="T5" fmla="*/ 200 h 689"/>
                              <a:gd name="T6" fmla="*/ 0 w 732"/>
                              <a:gd name="T7" fmla="*/ 209 h 689"/>
                              <a:gd name="T8" fmla="*/ 205 w 732"/>
                              <a:gd name="T9" fmla="*/ 244 h 689"/>
                              <a:gd name="T10" fmla="*/ 435 w 732"/>
                              <a:gd name="T11" fmla="*/ 225 h 689"/>
                              <a:gd name="T12" fmla="*/ 597 w 732"/>
                              <a:gd name="T13" fmla="*/ 177 h 689"/>
                              <a:gd name="T14" fmla="*/ 648 w 732"/>
                              <a:gd name="T15" fmla="*/ 169 h 689"/>
                              <a:gd name="T16" fmla="*/ 625 w 732"/>
                              <a:gd name="T17" fmla="*/ 208 h 689"/>
                              <a:gd name="T18" fmla="*/ 510 w 732"/>
                              <a:gd name="T19" fmla="*/ 263 h 689"/>
                              <a:gd name="T20" fmla="*/ 304 w 732"/>
                              <a:gd name="T21" fmla="*/ 308 h 689"/>
                              <a:gd name="T22" fmla="*/ 177 w 732"/>
                              <a:gd name="T23" fmla="*/ 352 h 689"/>
                              <a:gd name="T24" fmla="*/ 411 w 732"/>
                              <a:gd name="T25" fmla="*/ 347 h 689"/>
                              <a:gd name="T26" fmla="*/ 567 w 732"/>
                              <a:gd name="T27" fmla="*/ 308 h 689"/>
                              <a:gd name="T28" fmla="*/ 659 w 732"/>
                              <a:gd name="T29" fmla="*/ 276 h 689"/>
                              <a:gd name="T30" fmla="*/ 661 w 732"/>
                              <a:gd name="T31" fmla="*/ 299 h 689"/>
                              <a:gd name="T32" fmla="*/ 584 w 732"/>
                              <a:gd name="T33" fmla="*/ 354 h 689"/>
                              <a:gd name="T34" fmla="*/ 439 w 732"/>
                              <a:gd name="T35" fmla="*/ 407 h 689"/>
                              <a:gd name="T36" fmla="*/ 237 w 732"/>
                              <a:gd name="T37" fmla="*/ 444 h 689"/>
                              <a:gd name="T38" fmla="*/ 305 w 732"/>
                              <a:gd name="T39" fmla="*/ 466 h 689"/>
                              <a:gd name="T40" fmla="*/ 482 w 732"/>
                              <a:gd name="T41" fmla="*/ 458 h 689"/>
                              <a:gd name="T42" fmla="*/ 629 w 732"/>
                              <a:gd name="T43" fmla="*/ 413 h 689"/>
                              <a:gd name="T44" fmla="*/ 642 w 732"/>
                              <a:gd name="T45" fmla="*/ 430 h 689"/>
                              <a:gd name="T46" fmla="*/ 599 w 732"/>
                              <a:gd name="T47" fmla="*/ 474 h 689"/>
                              <a:gd name="T48" fmla="*/ 489 w 732"/>
                              <a:gd name="T49" fmla="*/ 521 h 689"/>
                              <a:gd name="T50" fmla="*/ 360 w 732"/>
                              <a:gd name="T51" fmla="*/ 542 h 689"/>
                              <a:gd name="T52" fmla="*/ 166 w 732"/>
                              <a:gd name="T53" fmla="*/ 546 h 689"/>
                              <a:gd name="T54" fmla="*/ 301 w 732"/>
                              <a:gd name="T55" fmla="*/ 579 h 689"/>
                              <a:gd name="T56" fmla="*/ 427 w 732"/>
                              <a:gd name="T57" fmla="*/ 580 h 689"/>
                              <a:gd name="T58" fmla="*/ 540 w 732"/>
                              <a:gd name="T59" fmla="*/ 562 h 689"/>
                              <a:gd name="T60" fmla="*/ 589 w 732"/>
                              <a:gd name="T61" fmla="*/ 565 h 689"/>
                              <a:gd name="T62" fmla="*/ 561 w 732"/>
                              <a:gd name="T63" fmla="*/ 597 h 689"/>
                              <a:gd name="T64" fmla="*/ 495 w 732"/>
                              <a:gd name="T65" fmla="*/ 622 h 689"/>
                              <a:gd name="T66" fmla="*/ 253 w 732"/>
                              <a:gd name="T67" fmla="*/ 649 h 689"/>
                              <a:gd name="T68" fmla="*/ 453 w 732"/>
                              <a:gd name="T69" fmla="*/ 663 h 689"/>
                              <a:gd name="T70" fmla="*/ 466 w 732"/>
                              <a:gd name="T71" fmla="*/ 687 h 689"/>
                              <a:gd name="T72" fmla="*/ 542 w 732"/>
                              <a:gd name="T73" fmla="*/ 664 h 689"/>
                              <a:gd name="T74" fmla="*/ 597 w 732"/>
                              <a:gd name="T75" fmla="*/ 621 h 689"/>
                              <a:gd name="T76" fmla="*/ 709 w 732"/>
                              <a:gd name="T77" fmla="*/ 453 h 689"/>
                              <a:gd name="T78" fmla="*/ 714 w 732"/>
                              <a:gd name="T79" fmla="*/ 419 h 689"/>
                              <a:gd name="T80" fmla="*/ 698 w 732"/>
                              <a:gd name="T81" fmla="*/ 386 h 689"/>
                              <a:gd name="T82" fmla="*/ 713 w 732"/>
                              <a:gd name="T83" fmla="*/ 354 h 689"/>
                              <a:gd name="T84" fmla="*/ 732 w 732"/>
                              <a:gd name="T85" fmla="*/ 322 h 689"/>
                              <a:gd name="T86" fmla="*/ 719 w 732"/>
                              <a:gd name="T87" fmla="*/ 287 h 689"/>
                              <a:gd name="T88" fmla="*/ 702 w 732"/>
                              <a:gd name="T89" fmla="*/ 255 h 689"/>
                              <a:gd name="T90" fmla="*/ 723 w 732"/>
                              <a:gd name="T91" fmla="*/ 221 h 689"/>
                              <a:gd name="T92" fmla="*/ 722 w 732"/>
                              <a:gd name="T93" fmla="*/ 179 h 689"/>
                              <a:gd name="T94" fmla="*/ 705 w 732"/>
                              <a:gd name="T95" fmla="*/ 147 h 689"/>
                              <a:gd name="T96" fmla="*/ 719 w 732"/>
                              <a:gd name="T97" fmla="*/ 114 h 689"/>
                              <a:gd name="T98" fmla="*/ 732 w 732"/>
                              <a:gd name="T99" fmla="*/ 80 h 689"/>
                              <a:gd name="T100" fmla="*/ 714 w 732"/>
                              <a:gd name="T101" fmla="*/ 48 h 689"/>
                              <a:gd name="T102" fmla="*/ 634 w 732"/>
                              <a:gd name="T103" fmla="*/ 50 h 689"/>
                              <a:gd name="T104" fmla="*/ 475 w 732"/>
                              <a:gd name="T105" fmla="*/ 105 h 689"/>
                              <a:gd name="T106" fmla="*/ 294 w 732"/>
                              <a:gd name="T107" fmla="*/ 135 h 689"/>
                              <a:gd name="T108" fmla="*/ 0 60000 65536"/>
                              <a:gd name="T109" fmla="*/ 0 60000 65536"/>
                              <a:gd name="T110" fmla="*/ 0 60000 65536"/>
                              <a:gd name="T111" fmla="*/ 0 60000 65536"/>
                              <a:gd name="T112" fmla="*/ 0 60000 65536"/>
                              <a:gd name="T113" fmla="*/ 0 60000 65536"/>
                              <a:gd name="T114" fmla="*/ 0 60000 65536"/>
                              <a:gd name="T115" fmla="*/ 0 60000 65536"/>
                              <a:gd name="T116" fmla="*/ 0 60000 65536"/>
                              <a:gd name="T117" fmla="*/ 0 60000 65536"/>
                              <a:gd name="T118" fmla="*/ 0 60000 65536"/>
                              <a:gd name="T119" fmla="*/ 0 60000 65536"/>
                              <a:gd name="T120" fmla="*/ 0 60000 65536"/>
                              <a:gd name="T121" fmla="*/ 0 60000 65536"/>
                              <a:gd name="T122" fmla="*/ 0 60000 65536"/>
                              <a:gd name="T123" fmla="*/ 0 60000 65536"/>
                              <a:gd name="T124" fmla="*/ 0 60000 65536"/>
                              <a:gd name="T125" fmla="*/ 0 60000 65536"/>
                              <a:gd name="T126" fmla="*/ 0 60000 65536"/>
                              <a:gd name="T127" fmla="*/ 0 60000 65536"/>
                              <a:gd name="T128" fmla="*/ 0 60000 65536"/>
                              <a:gd name="T129" fmla="*/ 0 60000 65536"/>
                              <a:gd name="T130" fmla="*/ 0 60000 65536"/>
                              <a:gd name="T131" fmla="*/ 0 60000 65536"/>
                              <a:gd name="T132" fmla="*/ 0 60000 65536"/>
                              <a:gd name="T133" fmla="*/ 0 60000 65536"/>
                              <a:gd name="T134" fmla="*/ 0 60000 65536"/>
                              <a:gd name="T135" fmla="*/ 0 60000 65536"/>
                              <a:gd name="T136" fmla="*/ 0 60000 65536"/>
                              <a:gd name="T137" fmla="*/ 0 60000 65536"/>
                              <a:gd name="T138" fmla="*/ 0 60000 65536"/>
                              <a:gd name="T139" fmla="*/ 0 60000 65536"/>
                              <a:gd name="T140" fmla="*/ 0 60000 65536"/>
                              <a:gd name="T141" fmla="*/ 0 60000 65536"/>
                              <a:gd name="T142" fmla="*/ 0 60000 65536"/>
                              <a:gd name="T143" fmla="*/ 0 60000 65536"/>
                              <a:gd name="T144" fmla="*/ 0 60000 65536"/>
                              <a:gd name="T145" fmla="*/ 0 60000 65536"/>
                              <a:gd name="T146" fmla="*/ 0 60000 65536"/>
                              <a:gd name="T147" fmla="*/ 0 60000 65536"/>
                              <a:gd name="T148" fmla="*/ 0 60000 65536"/>
                              <a:gd name="T149" fmla="*/ 0 60000 65536"/>
                              <a:gd name="T150" fmla="*/ 0 60000 65536"/>
                              <a:gd name="T151" fmla="*/ 0 60000 65536"/>
                              <a:gd name="T152" fmla="*/ 0 60000 65536"/>
                              <a:gd name="T153" fmla="*/ 0 60000 65536"/>
                              <a:gd name="T154" fmla="*/ 0 60000 65536"/>
                              <a:gd name="T155" fmla="*/ 0 60000 65536"/>
                              <a:gd name="T156" fmla="*/ 0 60000 65536"/>
                              <a:gd name="T157" fmla="*/ 0 60000 65536"/>
                              <a:gd name="T158" fmla="*/ 0 60000 65536"/>
                              <a:gd name="T159" fmla="*/ 0 60000 65536"/>
                              <a:gd name="T160" fmla="*/ 0 60000 65536"/>
                              <a:gd name="T161" fmla="*/ 0 60000 65536"/>
                            </a:gdLst>
                            <a:ahLst/>
                            <a:cxnLst>
                              <a:cxn ang="T108">
                                <a:pos x="T0" y="T1"/>
                              </a:cxn>
                              <a:cxn ang="T109">
                                <a:pos x="T2" y="T3"/>
                              </a:cxn>
                              <a:cxn ang="T110">
                                <a:pos x="T4" y="T5"/>
                              </a:cxn>
                              <a:cxn ang="T111">
                                <a:pos x="T6" y="T7"/>
                              </a:cxn>
                              <a:cxn ang="T112">
                                <a:pos x="T8" y="T9"/>
                              </a:cxn>
                              <a:cxn ang="T113">
                                <a:pos x="T10" y="T11"/>
                              </a:cxn>
                              <a:cxn ang="T114">
                                <a:pos x="T12" y="T13"/>
                              </a:cxn>
                              <a:cxn ang="T115">
                                <a:pos x="T14" y="T15"/>
                              </a:cxn>
                              <a:cxn ang="T116">
                                <a:pos x="T16" y="T17"/>
                              </a:cxn>
                              <a:cxn ang="T117">
                                <a:pos x="T18" y="T19"/>
                              </a:cxn>
                              <a:cxn ang="T118">
                                <a:pos x="T20" y="T21"/>
                              </a:cxn>
                              <a:cxn ang="T119">
                                <a:pos x="T22" y="T23"/>
                              </a:cxn>
                              <a:cxn ang="T120">
                                <a:pos x="T24" y="T25"/>
                              </a:cxn>
                              <a:cxn ang="T121">
                                <a:pos x="T26" y="T27"/>
                              </a:cxn>
                              <a:cxn ang="T122">
                                <a:pos x="T28" y="T29"/>
                              </a:cxn>
                              <a:cxn ang="T123">
                                <a:pos x="T30" y="T31"/>
                              </a:cxn>
                              <a:cxn ang="T124">
                                <a:pos x="T32" y="T33"/>
                              </a:cxn>
                              <a:cxn ang="T125">
                                <a:pos x="T34" y="T35"/>
                              </a:cxn>
                              <a:cxn ang="T126">
                                <a:pos x="T36" y="T37"/>
                              </a:cxn>
                              <a:cxn ang="T127">
                                <a:pos x="T38" y="T39"/>
                              </a:cxn>
                              <a:cxn ang="T128">
                                <a:pos x="T40" y="T41"/>
                              </a:cxn>
                              <a:cxn ang="T129">
                                <a:pos x="T42" y="T43"/>
                              </a:cxn>
                              <a:cxn ang="T130">
                                <a:pos x="T44" y="T45"/>
                              </a:cxn>
                              <a:cxn ang="T131">
                                <a:pos x="T46" y="T47"/>
                              </a:cxn>
                              <a:cxn ang="T132">
                                <a:pos x="T48" y="T49"/>
                              </a:cxn>
                              <a:cxn ang="T133">
                                <a:pos x="T50" y="T51"/>
                              </a:cxn>
                              <a:cxn ang="T134">
                                <a:pos x="T52" y="T53"/>
                              </a:cxn>
                              <a:cxn ang="T135">
                                <a:pos x="T54" y="T55"/>
                              </a:cxn>
                              <a:cxn ang="T136">
                                <a:pos x="T56" y="T57"/>
                              </a:cxn>
                              <a:cxn ang="T137">
                                <a:pos x="T58" y="T59"/>
                              </a:cxn>
                              <a:cxn ang="T138">
                                <a:pos x="T60" y="T61"/>
                              </a:cxn>
                              <a:cxn ang="T139">
                                <a:pos x="T62" y="T63"/>
                              </a:cxn>
                              <a:cxn ang="T140">
                                <a:pos x="T64" y="T65"/>
                              </a:cxn>
                              <a:cxn ang="T141">
                                <a:pos x="T66" y="T67"/>
                              </a:cxn>
                              <a:cxn ang="T142">
                                <a:pos x="T68" y="T69"/>
                              </a:cxn>
                              <a:cxn ang="T143">
                                <a:pos x="T70" y="T71"/>
                              </a:cxn>
                              <a:cxn ang="T144">
                                <a:pos x="T72" y="T73"/>
                              </a:cxn>
                              <a:cxn ang="T145">
                                <a:pos x="T74" y="T75"/>
                              </a:cxn>
                              <a:cxn ang="T146">
                                <a:pos x="T76" y="T77"/>
                              </a:cxn>
                              <a:cxn ang="T147">
                                <a:pos x="T78" y="T79"/>
                              </a:cxn>
                              <a:cxn ang="T148">
                                <a:pos x="T80" y="T81"/>
                              </a:cxn>
                              <a:cxn ang="T149">
                                <a:pos x="T82" y="T83"/>
                              </a:cxn>
                              <a:cxn ang="T150">
                                <a:pos x="T84" y="T85"/>
                              </a:cxn>
                              <a:cxn ang="T151">
                                <a:pos x="T86" y="T87"/>
                              </a:cxn>
                              <a:cxn ang="T152">
                                <a:pos x="T88" y="T89"/>
                              </a:cxn>
                              <a:cxn ang="T153">
                                <a:pos x="T90" y="T91"/>
                              </a:cxn>
                              <a:cxn ang="T154">
                                <a:pos x="T92" y="T93"/>
                              </a:cxn>
                              <a:cxn ang="T155">
                                <a:pos x="T94" y="T95"/>
                              </a:cxn>
                              <a:cxn ang="T156">
                                <a:pos x="T96" y="T97"/>
                              </a:cxn>
                              <a:cxn ang="T157">
                                <a:pos x="T98" y="T99"/>
                              </a:cxn>
                              <a:cxn ang="T158">
                                <a:pos x="T100" y="T101"/>
                              </a:cxn>
                              <a:cxn ang="T159">
                                <a:pos x="T102" y="T103"/>
                              </a:cxn>
                              <a:cxn ang="T160">
                                <a:pos x="T104" y="T105"/>
                              </a:cxn>
                              <a:cxn ang="T161">
                                <a:pos x="T106" y="T107"/>
                              </a:cxn>
                            </a:cxnLst>
                            <a:rect l="0" t="0" r="r" b="b"/>
                            <a:pathLst>
                              <a:path w="732" h="689">
                                <a:moveTo>
                                  <a:pt x="294" y="135"/>
                                </a:moveTo>
                                <a:lnTo>
                                  <a:pt x="186" y="143"/>
                                </a:lnTo>
                                <a:lnTo>
                                  <a:pt x="348" y="158"/>
                                </a:lnTo>
                                <a:lnTo>
                                  <a:pt x="338" y="166"/>
                                </a:lnTo>
                                <a:lnTo>
                                  <a:pt x="318" y="173"/>
                                </a:lnTo>
                                <a:lnTo>
                                  <a:pt x="292" y="181"/>
                                </a:lnTo>
                                <a:lnTo>
                                  <a:pt x="258" y="190"/>
                                </a:lnTo>
                                <a:lnTo>
                                  <a:pt x="222" y="196"/>
                                </a:lnTo>
                                <a:lnTo>
                                  <a:pt x="175" y="200"/>
                                </a:lnTo>
                                <a:lnTo>
                                  <a:pt x="120" y="206"/>
                                </a:lnTo>
                                <a:lnTo>
                                  <a:pt x="61" y="209"/>
                                </a:lnTo>
                                <a:lnTo>
                                  <a:pt x="0" y="209"/>
                                </a:lnTo>
                                <a:lnTo>
                                  <a:pt x="95" y="232"/>
                                </a:lnTo>
                                <a:lnTo>
                                  <a:pt x="154" y="244"/>
                                </a:lnTo>
                                <a:lnTo>
                                  <a:pt x="205" y="244"/>
                                </a:lnTo>
                                <a:lnTo>
                                  <a:pt x="267" y="244"/>
                                </a:lnTo>
                                <a:lnTo>
                                  <a:pt x="359" y="236"/>
                                </a:lnTo>
                                <a:lnTo>
                                  <a:pt x="435" y="225"/>
                                </a:lnTo>
                                <a:lnTo>
                                  <a:pt x="499" y="209"/>
                                </a:lnTo>
                                <a:lnTo>
                                  <a:pt x="567" y="188"/>
                                </a:lnTo>
                                <a:lnTo>
                                  <a:pt x="597" y="177"/>
                                </a:lnTo>
                                <a:lnTo>
                                  <a:pt x="625" y="168"/>
                                </a:lnTo>
                                <a:lnTo>
                                  <a:pt x="640" y="164"/>
                                </a:lnTo>
                                <a:lnTo>
                                  <a:pt x="648" y="169"/>
                                </a:lnTo>
                                <a:lnTo>
                                  <a:pt x="648" y="181"/>
                                </a:lnTo>
                                <a:lnTo>
                                  <a:pt x="642" y="194"/>
                                </a:lnTo>
                                <a:lnTo>
                                  <a:pt x="625" y="208"/>
                                </a:lnTo>
                                <a:lnTo>
                                  <a:pt x="597" y="226"/>
                                </a:lnTo>
                                <a:lnTo>
                                  <a:pt x="557" y="244"/>
                                </a:lnTo>
                                <a:lnTo>
                                  <a:pt x="510" y="263"/>
                                </a:lnTo>
                                <a:lnTo>
                                  <a:pt x="448" y="282"/>
                                </a:lnTo>
                                <a:lnTo>
                                  <a:pt x="376" y="297"/>
                                </a:lnTo>
                                <a:lnTo>
                                  <a:pt x="304" y="308"/>
                                </a:lnTo>
                                <a:lnTo>
                                  <a:pt x="228" y="320"/>
                                </a:lnTo>
                                <a:lnTo>
                                  <a:pt x="95" y="333"/>
                                </a:lnTo>
                                <a:lnTo>
                                  <a:pt x="177" y="352"/>
                                </a:lnTo>
                                <a:lnTo>
                                  <a:pt x="243" y="360"/>
                                </a:lnTo>
                                <a:lnTo>
                                  <a:pt x="326" y="358"/>
                                </a:lnTo>
                                <a:lnTo>
                                  <a:pt x="411" y="347"/>
                                </a:lnTo>
                                <a:lnTo>
                                  <a:pt x="474" y="333"/>
                                </a:lnTo>
                                <a:lnTo>
                                  <a:pt x="525" y="320"/>
                                </a:lnTo>
                                <a:lnTo>
                                  <a:pt x="567" y="308"/>
                                </a:lnTo>
                                <a:lnTo>
                                  <a:pt x="610" y="293"/>
                                </a:lnTo>
                                <a:lnTo>
                                  <a:pt x="644" y="280"/>
                                </a:lnTo>
                                <a:lnTo>
                                  <a:pt x="659" y="276"/>
                                </a:lnTo>
                                <a:lnTo>
                                  <a:pt x="668" y="276"/>
                                </a:lnTo>
                                <a:lnTo>
                                  <a:pt x="667" y="287"/>
                                </a:lnTo>
                                <a:lnTo>
                                  <a:pt x="661" y="299"/>
                                </a:lnTo>
                                <a:lnTo>
                                  <a:pt x="648" y="314"/>
                                </a:lnTo>
                                <a:lnTo>
                                  <a:pt x="617" y="335"/>
                                </a:lnTo>
                                <a:lnTo>
                                  <a:pt x="584" y="354"/>
                                </a:lnTo>
                                <a:lnTo>
                                  <a:pt x="546" y="371"/>
                                </a:lnTo>
                                <a:lnTo>
                                  <a:pt x="496" y="390"/>
                                </a:lnTo>
                                <a:lnTo>
                                  <a:pt x="439" y="407"/>
                                </a:lnTo>
                                <a:lnTo>
                                  <a:pt x="352" y="426"/>
                                </a:lnTo>
                                <a:lnTo>
                                  <a:pt x="294" y="438"/>
                                </a:lnTo>
                                <a:lnTo>
                                  <a:pt x="237" y="444"/>
                                </a:lnTo>
                                <a:lnTo>
                                  <a:pt x="154" y="449"/>
                                </a:lnTo>
                                <a:lnTo>
                                  <a:pt x="239" y="461"/>
                                </a:lnTo>
                                <a:lnTo>
                                  <a:pt x="305" y="466"/>
                                </a:lnTo>
                                <a:lnTo>
                                  <a:pt x="360" y="468"/>
                                </a:lnTo>
                                <a:lnTo>
                                  <a:pt x="423" y="466"/>
                                </a:lnTo>
                                <a:lnTo>
                                  <a:pt x="482" y="458"/>
                                </a:lnTo>
                                <a:lnTo>
                                  <a:pt x="530" y="447"/>
                                </a:lnTo>
                                <a:lnTo>
                                  <a:pt x="568" y="434"/>
                                </a:lnTo>
                                <a:lnTo>
                                  <a:pt x="629" y="413"/>
                                </a:lnTo>
                                <a:lnTo>
                                  <a:pt x="637" y="413"/>
                                </a:lnTo>
                                <a:lnTo>
                                  <a:pt x="644" y="417"/>
                                </a:lnTo>
                                <a:lnTo>
                                  <a:pt x="642" y="430"/>
                                </a:lnTo>
                                <a:lnTo>
                                  <a:pt x="634" y="444"/>
                                </a:lnTo>
                                <a:lnTo>
                                  <a:pt x="620" y="458"/>
                                </a:lnTo>
                                <a:lnTo>
                                  <a:pt x="599" y="474"/>
                                </a:lnTo>
                                <a:lnTo>
                                  <a:pt x="563" y="493"/>
                                </a:lnTo>
                                <a:lnTo>
                                  <a:pt x="525" y="510"/>
                                </a:lnTo>
                                <a:lnTo>
                                  <a:pt x="489" y="521"/>
                                </a:lnTo>
                                <a:lnTo>
                                  <a:pt x="448" y="531"/>
                                </a:lnTo>
                                <a:lnTo>
                                  <a:pt x="410" y="537"/>
                                </a:lnTo>
                                <a:lnTo>
                                  <a:pt x="360" y="542"/>
                                </a:lnTo>
                                <a:lnTo>
                                  <a:pt x="305" y="545"/>
                                </a:lnTo>
                                <a:lnTo>
                                  <a:pt x="250" y="546"/>
                                </a:lnTo>
                                <a:lnTo>
                                  <a:pt x="166" y="546"/>
                                </a:lnTo>
                                <a:lnTo>
                                  <a:pt x="211" y="562"/>
                                </a:lnTo>
                                <a:lnTo>
                                  <a:pt x="253" y="573"/>
                                </a:lnTo>
                                <a:lnTo>
                                  <a:pt x="301" y="579"/>
                                </a:lnTo>
                                <a:lnTo>
                                  <a:pt x="342" y="580"/>
                                </a:lnTo>
                                <a:lnTo>
                                  <a:pt x="384" y="583"/>
                                </a:lnTo>
                                <a:lnTo>
                                  <a:pt x="427" y="580"/>
                                </a:lnTo>
                                <a:lnTo>
                                  <a:pt x="462" y="579"/>
                                </a:lnTo>
                                <a:lnTo>
                                  <a:pt x="495" y="573"/>
                                </a:lnTo>
                                <a:lnTo>
                                  <a:pt x="540" y="562"/>
                                </a:lnTo>
                                <a:lnTo>
                                  <a:pt x="574" y="554"/>
                                </a:lnTo>
                                <a:lnTo>
                                  <a:pt x="587" y="555"/>
                                </a:lnTo>
                                <a:lnTo>
                                  <a:pt x="589" y="565"/>
                                </a:lnTo>
                                <a:lnTo>
                                  <a:pt x="585" y="575"/>
                                </a:lnTo>
                                <a:lnTo>
                                  <a:pt x="576" y="586"/>
                                </a:lnTo>
                                <a:lnTo>
                                  <a:pt x="561" y="597"/>
                                </a:lnTo>
                                <a:lnTo>
                                  <a:pt x="544" y="605"/>
                                </a:lnTo>
                                <a:lnTo>
                                  <a:pt x="525" y="614"/>
                                </a:lnTo>
                                <a:lnTo>
                                  <a:pt x="495" y="622"/>
                                </a:lnTo>
                                <a:lnTo>
                                  <a:pt x="432" y="631"/>
                                </a:lnTo>
                                <a:lnTo>
                                  <a:pt x="372" y="639"/>
                                </a:lnTo>
                                <a:lnTo>
                                  <a:pt x="253" y="649"/>
                                </a:lnTo>
                                <a:lnTo>
                                  <a:pt x="407" y="656"/>
                                </a:lnTo>
                                <a:lnTo>
                                  <a:pt x="439" y="656"/>
                                </a:lnTo>
                                <a:lnTo>
                                  <a:pt x="453" y="663"/>
                                </a:lnTo>
                                <a:lnTo>
                                  <a:pt x="461" y="670"/>
                                </a:lnTo>
                                <a:lnTo>
                                  <a:pt x="458" y="681"/>
                                </a:lnTo>
                                <a:lnTo>
                                  <a:pt x="466" y="687"/>
                                </a:lnTo>
                                <a:lnTo>
                                  <a:pt x="486" y="689"/>
                                </a:lnTo>
                                <a:lnTo>
                                  <a:pt x="516" y="677"/>
                                </a:lnTo>
                                <a:lnTo>
                                  <a:pt x="542" y="664"/>
                                </a:lnTo>
                                <a:lnTo>
                                  <a:pt x="563" y="651"/>
                                </a:lnTo>
                                <a:lnTo>
                                  <a:pt x="580" y="639"/>
                                </a:lnTo>
                                <a:lnTo>
                                  <a:pt x="597" y="621"/>
                                </a:lnTo>
                                <a:lnTo>
                                  <a:pt x="651" y="548"/>
                                </a:lnTo>
                                <a:lnTo>
                                  <a:pt x="693" y="485"/>
                                </a:lnTo>
                                <a:lnTo>
                                  <a:pt x="709" y="453"/>
                                </a:lnTo>
                                <a:lnTo>
                                  <a:pt x="713" y="440"/>
                                </a:lnTo>
                                <a:lnTo>
                                  <a:pt x="714" y="430"/>
                                </a:lnTo>
                                <a:lnTo>
                                  <a:pt x="714" y="419"/>
                                </a:lnTo>
                                <a:lnTo>
                                  <a:pt x="706" y="406"/>
                                </a:lnTo>
                                <a:lnTo>
                                  <a:pt x="701" y="398"/>
                                </a:lnTo>
                                <a:lnTo>
                                  <a:pt x="698" y="386"/>
                                </a:lnTo>
                                <a:lnTo>
                                  <a:pt x="701" y="373"/>
                                </a:lnTo>
                                <a:lnTo>
                                  <a:pt x="706" y="364"/>
                                </a:lnTo>
                                <a:lnTo>
                                  <a:pt x="713" y="354"/>
                                </a:lnTo>
                                <a:lnTo>
                                  <a:pt x="719" y="344"/>
                                </a:lnTo>
                                <a:lnTo>
                                  <a:pt x="727" y="333"/>
                                </a:lnTo>
                                <a:lnTo>
                                  <a:pt x="732" y="322"/>
                                </a:lnTo>
                                <a:lnTo>
                                  <a:pt x="731" y="308"/>
                                </a:lnTo>
                                <a:lnTo>
                                  <a:pt x="726" y="297"/>
                                </a:lnTo>
                                <a:lnTo>
                                  <a:pt x="719" y="287"/>
                                </a:lnTo>
                                <a:lnTo>
                                  <a:pt x="713" y="278"/>
                                </a:lnTo>
                                <a:lnTo>
                                  <a:pt x="705" y="267"/>
                                </a:lnTo>
                                <a:lnTo>
                                  <a:pt x="702" y="255"/>
                                </a:lnTo>
                                <a:lnTo>
                                  <a:pt x="705" y="246"/>
                                </a:lnTo>
                                <a:lnTo>
                                  <a:pt x="714" y="232"/>
                                </a:lnTo>
                                <a:lnTo>
                                  <a:pt x="723" y="221"/>
                                </a:lnTo>
                                <a:lnTo>
                                  <a:pt x="727" y="209"/>
                                </a:lnTo>
                                <a:lnTo>
                                  <a:pt x="727" y="194"/>
                                </a:lnTo>
                                <a:lnTo>
                                  <a:pt x="722" y="179"/>
                                </a:lnTo>
                                <a:lnTo>
                                  <a:pt x="713" y="168"/>
                                </a:lnTo>
                                <a:lnTo>
                                  <a:pt x="709" y="160"/>
                                </a:lnTo>
                                <a:lnTo>
                                  <a:pt x="705" y="147"/>
                                </a:lnTo>
                                <a:lnTo>
                                  <a:pt x="706" y="133"/>
                                </a:lnTo>
                                <a:lnTo>
                                  <a:pt x="714" y="122"/>
                                </a:lnTo>
                                <a:lnTo>
                                  <a:pt x="719" y="114"/>
                                </a:lnTo>
                                <a:lnTo>
                                  <a:pt x="727" y="105"/>
                                </a:lnTo>
                                <a:lnTo>
                                  <a:pt x="731" y="93"/>
                                </a:lnTo>
                                <a:lnTo>
                                  <a:pt x="732" y="80"/>
                                </a:lnTo>
                                <a:lnTo>
                                  <a:pt x="730" y="72"/>
                                </a:lnTo>
                                <a:lnTo>
                                  <a:pt x="722" y="59"/>
                                </a:lnTo>
                                <a:lnTo>
                                  <a:pt x="714" y="48"/>
                                </a:lnTo>
                                <a:lnTo>
                                  <a:pt x="709" y="34"/>
                                </a:lnTo>
                                <a:lnTo>
                                  <a:pt x="709" y="0"/>
                                </a:lnTo>
                                <a:lnTo>
                                  <a:pt x="634" y="50"/>
                                </a:lnTo>
                                <a:lnTo>
                                  <a:pt x="589" y="69"/>
                                </a:lnTo>
                                <a:lnTo>
                                  <a:pt x="536" y="86"/>
                                </a:lnTo>
                                <a:lnTo>
                                  <a:pt x="475" y="105"/>
                                </a:lnTo>
                                <a:lnTo>
                                  <a:pt x="420" y="116"/>
                                </a:lnTo>
                                <a:lnTo>
                                  <a:pt x="365" y="126"/>
                                </a:lnTo>
                                <a:lnTo>
                                  <a:pt x="294" y="135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A040"/>
                          </a:solidFill>
                          <a:ln w="9525">
                            <a:noFill/>
                            <a:rou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/>
                          </a:p>
                        </p:txBody>
                      </p:sp>
                    </p:grpSp>
                  </p:grpSp>
                  <p:grpSp>
                    <p:nvGrpSpPr>
                      <p:cNvPr id="102457" name="Group 102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6929" y="4535"/>
                        <a:ext cx="218" cy="436"/>
                        <a:chOff x="6929" y="4535"/>
                        <a:chExt cx="218" cy="436"/>
                      </a:xfrm>
                    </p:grpSpPr>
                    <p:sp>
                      <p:nvSpPr>
                        <p:cNvPr id="102458" name="Freeform 103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6971" y="4651"/>
                          <a:ext cx="167" cy="70"/>
                        </a:xfrm>
                        <a:custGeom>
                          <a:avLst/>
                          <a:gdLst>
                            <a:gd name="T0" fmla="*/ 167 w 167"/>
                            <a:gd name="T1" fmla="*/ 13 h 70"/>
                            <a:gd name="T2" fmla="*/ 151 w 167"/>
                            <a:gd name="T3" fmla="*/ 0 h 70"/>
                            <a:gd name="T4" fmla="*/ 100 w 167"/>
                            <a:gd name="T5" fmla="*/ 26 h 70"/>
                            <a:gd name="T6" fmla="*/ 49 w 167"/>
                            <a:gd name="T7" fmla="*/ 45 h 70"/>
                            <a:gd name="T8" fmla="*/ 0 w 167"/>
                            <a:gd name="T9" fmla="*/ 59 h 70"/>
                            <a:gd name="T10" fmla="*/ 9 w 167"/>
                            <a:gd name="T11" fmla="*/ 70 h 70"/>
                            <a:gd name="T12" fmla="*/ 43 w 167"/>
                            <a:gd name="T13" fmla="*/ 70 h 70"/>
                            <a:gd name="T14" fmla="*/ 89 w 167"/>
                            <a:gd name="T15" fmla="*/ 60 h 70"/>
                            <a:gd name="T16" fmla="*/ 130 w 167"/>
                            <a:gd name="T17" fmla="*/ 40 h 70"/>
                            <a:gd name="T18" fmla="*/ 167 w 167"/>
                            <a:gd name="T19" fmla="*/ 13 h 70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</a:gdLst>
                          <a:ahLst/>
                          <a:cxnLst>
                            <a:cxn ang="T20">
                              <a:pos x="T0" y="T1"/>
                            </a:cxn>
                            <a:cxn ang="T21">
                              <a:pos x="T2" y="T3"/>
                            </a:cxn>
                            <a:cxn ang="T22">
                              <a:pos x="T4" y="T5"/>
                            </a:cxn>
                            <a:cxn ang="T23">
                              <a:pos x="T6" y="T7"/>
                            </a:cxn>
                            <a:cxn ang="T24">
                              <a:pos x="T8" y="T9"/>
                            </a:cxn>
                            <a:cxn ang="T25">
                              <a:pos x="T10" y="T11"/>
                            </a:cxn>
                            <a:cxn ang="T26">
                              <a:pos x="T12" y="T13"/>
                            </a:cxn>
                            <a:cxn ang="T27">
                              <a:pos x="T14" y="T15"/>
                            </a:cxn>
                            <a:cxn ang="T28">
                              <a:pos x="T16" y="T17"/>
                            </a:cxn>
                            <a:cxn ang="T29">
                              <a:pos x="T18" y="T19"/>
                            </a:cxn>
                          </a:cxnLst>
                          <a:rect l="0" t="0" r="r" b="b"/>
                          <a:pathLst>
                            <a:path w="167" h="70">
                              <a:moveTo>
                                <a:pt x="167" y="13"/>
                              </a:moveTo>
                              <a:lnTo>
                                <a:pt x="151" y="0"/>
                              </a:lnTo>
                              <a:lnTo>
                                <a:pt x="100" y="26"/>
                              </a:lnTo>
                              <a:lnTo>
                                <a:pt x="49" y="45"/>
                              </a:lnTo>
                              <a:lnTo>
                                <a:pt x="0" y="59"/>
                              </a:lnTo>
                              <a:lnTo>
                                <a:pt x="9" y="70"/>
                              </a:lnTo>
                              <a:lnTo>
                                <a:pt x="43" y="70"/>
                              </a:lnTo>
                              <a:lnTo>
                                <a:pt x="89" y="60"/>
                              </a:lnTo>
                              <a:lnTo>
                                <a:pt x="130" y="40"/>
                              </a:lnTo>
                              <a:lnTo>
                                <a:pt x="167" y="1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E0C0"/>
                        </a:solidFill>
                        <a:ln w="9525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102459" name="Freeform 104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7001" y="4763"/>
                          <a:ext cx="146" cy="78"/>
                        </a:xfrm>
                        <a:custGeom>
                          <a:avLst/>
                          <a:gdLst>
                            <a:gd name="T0" fmla="*/ 146 w 146"/>
                            <a:gd name="T1" fmla="*/ 15 h 78"/>
                            <a:gd name="T2" fmla="*/ 138 w 146"/>
                            <a:gd name="T3" fmla="*/ 0 h 78"/>
                            <a:gd name="T4" fmla="*/ 89 w 146"/>
                            <a:gd name="T5" fmla="*/ 34 h 78"/>
                            <a:gd name="T6" fmla="*/ 50 w 146"/>
                            <a:gd name="T7" fmla="*/ 51 h 78"/>
                            <a:gd name="T8" fmla="*/ 0 w 146"/>
                            <a:gd name="T9" fmla="*/ 66 h 78"/>
                            <a:gd name="T10" fmla="*/ 10 w 146"/>
                            <a:gd name="T11" fmla="*/ 78 h 78"/>
                            <a:gd name="T12" fmla="*/ 42 w 146"/>
                            <a:gd name="T13" fmla="*/ 78 h 78"/>
                            <a:gd name="T14" fmla="*/ 74 w 146"/>
                            <a:gd name="T15" fmla="*/ 69 h 78"/>
                            <a:gd name="T16" fmla="*/ 112 w 146"/>
                            <a:gd name="T17" fmla="*/ 45 h 78"/>
                            <a:gd name="T18" fmla="*/ 146 w 146"/>
                            <a:gd name="T19" fmla="*/ 15 h 78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</a:gdLst>
                          <a:ahLst/>
                          <a:cxnLst>
                            <a:cxn ang="T20">
                              <a:pos x="T0" y="T1"/>
                            </a:cxn>
                            <a:cxn ang="T21">
                              <a:pos x="T2" y="T3"/>
                            </a:cxn>
                            <a:cxn ang="T22">
                              <a:pos x="T4" y="T5"/>
                            </a:cxn>
                            <a:cxn ang="T23">
                              <a:pos x="T6" y="T7"/>
                            </a:cxn>
                            <a:cxn ang="T24">
                              <a:pos x="T8" y="T9"/>
                            </a:cxn>
                            <a:cxn ang="T25">
                              <a:pos x="T10" y="T11"/>
                            </a:cxn>
                            <a:cxn ang="T26">
                              <a:pos x="T12" y="T13"/>
                            </a:cxn>
                            <a:cxn ang="T27">
                              <a:pos x="T14" y="T15"/>
                            </a:cxn>
                            <a:cxn ang="T28">
                              <a:pos x="T16" y="T17"/>
                            </a:cxn>
                            <a:cxn ang="T29">
                              <a:pos x="T18" y="T19"/>
                            </a:cxn>
                          </a:cxnLst>
                          <a:rect l="0" t="0" r="r" b="b"/>
                          <a:pathLst>
                            <a:path w="146" h="78">
                              <a:moveTo>
                                <a:pt x="146" y="15"/>
                              </a:moveTo>
                              <a:lnTo>
                                <a:pt x="138" y="0"/>
                              </a:lnTo>
                              <a:lnTo>
                                <a:pt x="89" y="34"/>
                              </a:lnTo>
                              <a:lnTo>
                                <a:pt x="50" y="51"/>
                              </a:lnTo>
                              <a:lnTo>
                                <a:pt x="0" y="66"/>
                              </a:lnTo>
                              <a:lnTo>
                                <a:pt x="10" y="78"/>
                              </a:lnTo>
                              <a:lnTo>
                                <a:pt x="42" y="78"/>
                              </a:lnTo>
                              <a:lnTo>
                                <a:pt x="74" y="69"/>
                              </a:lnTo>
                              <a:lnTo>
                                <a:pt x="112" y="45"/>
                              </a:lnTo>
                              <a:lnTo>
                                <a:pt x="146" y="15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E0C0"/>
                        </a:solidFill>
                        <a:ln w="9525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102460" name="Freeform 105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6992" y="4894"/>
                          <a:ext cx="149" cy="77"/>
                        </a:xfrm>
                        <a:custGeom>
                          <a:avLst/>
                          <a:gdLst>
                            <a:gd name="T0" fmla="*/ 149 w 149"/>
                            <a:gd name="T1" fmla="*/ 11 h 77"/>
                            <a:gd name="T2" fmla="*/ 138 w 149"/>
                            <a:gd name="T3" fmla="*/ 0 h 77"/>
                            <a:gd name="T4" fmla="*/ 93 w 149"/>
                            <a:gd name="T5" fmla="*/ 31 h 77"/>
                            <a:gd name="T6" fmla="*/ 49 w 149"/>
                            <a:gd name="T7" fmla="*/ 49 h 77"/>
                            <a:gd name="T8" fmla="*/ 0 w 149"/>
                            <a:gd name="T9" fmla="*/ 63 h 77"/>
                            <a:gd name="T10" fmla="*/ 9 w 149"/>
                            <a:gd name="T11" fmla="*/ 77 h 77"/>
                            <a:gd name="T12" fmla="*/ 42 w 149"/>
                            <a:gd name="T13" fmla="*/ 74 h 77"/>
                            <a:gd name="T14" fmla="*/ 81 w 149"/>
                            <a:gd name="T15" fmla="*/ 65 h 77"/>
                            <a:gd name="T16" fmla="*/ 121 w 149"/>
                            <a:gd name="T17" fmla="*/ 40 h 77"/>
                            <a:gd name="T18" fmla="*/ 149 w 149"/>
                            <a:gd name="T19" fmla="*/ 11 h 77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</a:gdLst>
                          <a:ahLst/>
                          <a:cxnLst>
                            <a:cxn ang="T20">
                              <a:pos x="T0" y="T1"/>
                            </a:cxn>
                            <a:cxn ang="T21">
                              <a:pos x="T2" y="T3"/>
                            </a:cxn>
                            <a:cxn ang="T22">
                              <a:pos x="T4" y="T5"/>
                            </a:cxn>
                            <a:cxn ang="T23">
                              <a:pos x="T6" y="T7"/>
                            </a:cxn>
                            <a:cxn ang="T24">
                              <a:pos x="T8" y="T9"/>
                            </a:cxn>
                            <a:cxn ang="T25">
                              <a:pos x="T10" y="T11"/>
                            </a:cxn>
                            <a:cxn ang="T26">
                              <a:pos x="T12" y="T13"/>
                            </a:cxn>
                            <a:cxn ang="T27">
                              <a:pos x="T14" y="T15"/>
                            </a:cxn>
                            <a:cxn ang="T28">
                              <a:pos x="T16" y="T17"/>
                            </a:cxn>
                            <a:cxn ang="T29">
                              <a:pos x="T18" y="T19"/>
                            </a:cxn>
                          </a:cxnLst>
                          <a:rect l="0" t="0" r="r" b="b"/>
                          <a:pathLst>
                            <a:path w="149" h="77">
                              <a:moveTo>
                                <a:pt x="149" y="11"/>
                              </a:moveTo>
                              <a:lnTo>
                                <a:pt x="138" y="0"/>
                              </a:lnTo>
                              <a:lnTo>
                                <a:pt x="93" y="31"/>
                              </a:lnTo>
                              <a:lnTo>
                                <a:pt x="49" y="49"/>
                              </a:lnTo>
                              <a:lnTo>
                                <a:pt x="0" y="63"/>
                              </a:lnTo>
                              <a:lnTo>
                                <a:pt x="9" y="77"/>
                              </a:lnTo>
                              <a:lnTo>
                                <a:pt x="42" y="74"/>
                              </a:lnTo>
                              <a:lnTo>
                                <a:pt x="81" y="65"/>
                              </a:lnTo>
                              <a:lnTo>
                                <a:pt x="121" y="40"/>
                              </a:lnTo>
                              <a:lnTo>
                                <a:pt x="149" y="1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E0C0"/>
                        </a:solidFill>
                        <a:ln w="9525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102461" name="Freeform 106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6929" y="4535"/>
                          <a:ext cx="171" cy="68"/>
                        </a:xfrm>
                        <a:custGeom>
                          <a:avLst/>
                          <a:gdLst>
                            <a:gd name="T0" fmla="*/ 171 w 171"/>
                            <a:gd name="T1" fmla="*/ 13 h 68"/>
                            <a:gd name="T2" fmla="*/ 154 w 171"/>
                            <a:gd name="T3" fmla="*/ 0 h 68"/>
                            <a:gd name="T4" fmla="*/ 97 w 171"/>
                            <a:gd name="T5" fmla="*/ 26 h 68"/>
                            <a:gd name="T6" fmla="*/ 50 w 171"/>
                            <a:gd name="T7" fmla="*/ 41 h 68"/>
                            <a:gd name="T8" fmla="*/ 0 w 171"/>
                            <a:gd name="T9" fmla="*/ 55 h 68"/>
                            <a:gd name="T10" fmla="*/ 11 w 171"/>
                            <a:gd name="T11" fmla="*/ 68 h 68"/>
                            <a:gd name="T12" fmla="*/ 42 w 171"/>
                            <a:gd name="T13" fmla="*/ 66 h 68"/>
                            <a:gd name="T14" fmla="*/ 82 w 171"/>
                            <a:gd name="T15" fmla="*/ 57 h 68"/>
                            <a:gd name="T16" fmla="*/ 127 w 171"/>
                            <a:gd name="T17" fmla="*/ 40 h 68"/>
                            <a:gd name="T18" fmla="*/ 171 w 171"/>
                            <a:gd name="T19" fmla="*/ 13 h 68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</a:gdLst>
                          <a:ahLst/>
                          <a:cxnLst>
                            <a:cxn ang="T20">
                              <a:pos x="T0" y="T1"/>
                            </a:cxn>
                            <a:cxn ang="T21">
                              <a:pos x="T2" y="T3"/>
                            </a:cxn>
                            <a:cxn ang="T22">
                              <a:pos x="T4" y="T5"/>
                            </a:cxn>
                            <a:cxn ang="T23">
                              <a:pos x="T6" y="T7"/>
                            </a:cxn>
                            <a:cxn ang="T24">
                              <a:pos x="T8" y="T9"/>
                            </a:cxn>
                            <a:cxn ang="T25">
                              <a:pos x="T10" y="T11"/>
                            </a:cxn>
                            <a:cxn ang="T26">
                              <a:pos x="T12" y="T13"/>
                            </a:cxn>
                            <a:cxn ang="T27">
                              <a:pos x="T14" y="T15"/>
                            </a:cxn>
                            <a:cxn ang="T28">
                              <a:pos x="T16" y="T17"/>
                            </a:cxn>
                            <a:cxn ang="T29">
                              <a:pos x="T18" y="T19"/>
                            </a:cxn>
                          </a:cxnLst>
                          <a:rect l="0" t="0" r="r" b="b"/>
                          <a:pathLst>
                            <a:path w="171" h="68">
                              <a:moveTo>
                                <a:pt x="171" y="13"/>
                              </a:moveTo>
                              <a:lnTo>
                                <a:pt x="154" y="0"/>
                              </a:lnTo>
                              <a:lnTo>
                                <a:pt x="97" y="26"/>
                              </a:lnTo>
                              <a:lnTo>
                                <a:pt x="50" y="41"/>
                              </a:lnTo>
                              <a:lnTo>
                                <a:pt x="0" y="55"/>
                              </a:lnTo>
                              <a:lnTo>
                                <a:pt x="11" y="68"/>
                              </a:lnTo>
                              <a:lnTo>
                                <a:pt x="42" y="66"/>
                              </a:lnTo>
                              <a:lnTo>
                                <a:pt x="82" y="57"/>
                              </a:lnTo>
                              <a:lnTo>
                                <a:pt x="127" y="40"/>
                              </a:lnTo>
                              <a:lnTo>
                                <a:pt x="171" y="1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E0C0"/>
                        </a:solidFill>
                        <a:ln w="9525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  <p:sp>
                  <p:nvSpPr>
                    <p:cNvPr id="102441" name="Freeform 10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770" y="1606"/>
                      <a:ext cx="2019" cy="2908"/>
                    </a:xfrm>
                    <a:custGeom>
                      <a:avLst/>
                      <a:gdLst>
                        <a:gd name="T0" fmla="*/ 1445 w 2019"/>
                        <a:gd name="T1" fmla="*/ 2807 h 2908"/>
                        <a:gd name="T2" fmla="*/ 1463 w 2019"/>
                        <a:gd name="T3" fmla="*/ 2784 h 2908"/>
                        <a:gd name="T4" fmla="*/ 1471 w 2019"/>
                        <a:gd name="T5" fmla="*/ 2765 h 2908"/>
                        <a:gd name="T6" fmla="*/ 1484 w 2019"/>
                        <a:gd name="T7" fmla="*/ 2698 h 2908"/>
                        <a:gd name="T8" fmla="*/ 1563 w 2019"/>
                        <a:gd name="T9" fmla="*/ 2229 h 2908"/>
                        <a:gd name="T10" fmla="*/ 1619 w 2019"/>
                        <a:gd name="T11" fmla="*/ 2062 h 2908"/>
                        <a:gd name="T12" fmla="*/ 1672 w 2019"/>
                        <a:gd name="T13" fmla="*/ 1943 h 2908"/>
                        <a:gd name="T14" fmla="*/ 1773 w 2019"/>
                        <a:gd name="T15" fmla="*/ 1766 h 2908"/>
                        <a:gd name="T16" fmla="*/ 1879 w 2019"/>
                        <a:gd name="T17" fmla="*/ 1590 h 2908"/>
                        <a:gd name="T18" fmla="*/ 1952 w 2019"/>
                        <a:gd name="T19" fmla="*/ 1429 h 2908"/>
                        <a:gd name="T20" fmla="*/ 1995 w 2019"/>
                        <a:gd name="T21" fmla="*/ 1267 h 2908"/>
                        <a:gd name="T22" fmla="*/ 2019 w 2019"/>
                        <a:gd name="T23" fmla="*/ 1062 h 2908"/>
                        <a:gd name="T24" fmla="*/ 2003 w 2019"/>
                        <a:gd name="T25" fmla="*/ 873 h 2908"/>
                        <a:gd name="T26" fmla="*/ 1960 w 2019"/>
                        <a:gd name="T27" fmla="*/ 694 h 2908"/>
                        <a:gd name="T28" fmla="*/ 1888 w 2019"/>
                        <a:gd name="T29" fmla="*/ 529 h 2908"/>
                        <a:gd name="T30" fmla="*/ 1765 w 2019"/>
                        <a:gd name="T31" fmla="*/ 354 h 2908"/>
                        <a:gd name="T32" fmla="*/ 1636 w 2019"/>
                        <a:gd name="T33" fmla="*/ 232 h 2908"/>
                        <a:gd name="T34" fmla="*/ 1471 w 2019"/>
                        <a:gd name="T35" fmla="*/ 120 h 2908"/>
                        <a:gd name="T36" fmla="*/ 1277 w 2019"/>
                        <a:gd name="T37" fmla="*/ 40 h 2908"/>
                        <a:gd name="T38" fmla="*/ 1115 w 2019"/>
                        <a:gd name="T39" fmla="*/ 6 h 2908"/>
                        <a:gd name="T40" fmla="*/ 936 w 2019"/>
                        <a:gd name="T41" fmla="*/ 0 h 2908"/>
                        <a:gd name="T42" fmla="*/ 782 w 2019"/>
                        <a:gd name="T43" fmla="*/ 28 h 2908"/>
                        <a:gd name="T44" fmla="*/ 630 w 2019"/>
                        <a:gd name="T45" fmla="*/ 78 h 2908"/>
                        <a:gd name="T46" fmla="*/ 501 w 2019"/>
                        <a:gd name="T47" fmla="*/ 145 h 2908"/>
                        <a:gd name="T48" fmla="*/ 365 w 2019"/>
                        <a:gd name="T49" fmla="*/ 242 h 2908"/>
                        <a:gd name="T50" fmla="*/ 242 w 2019"/>
                        <a:gd name="T51" fmla="*/ 360 h 2908"/>
                        <a:gd name="T52" fmla="*/ 140 w 2019"/>
                        <a:gd name="T53" fmla="*/ 495 h 2908"/>
                        <a:gd name="T54" fmla="*/ 53 w 2019"/>
                        <a:gd name="T55" fmla="*/ 685 h 2908"/>
                        <a:gd name="T56" fmla="*/ 7 w 2019"/>
                        <a:gd name="T57" fmla="*/ 879 h 2908"/>
                        <a:gd name="T58" fmla="*/ 0 w 2019"/>
                        <a:gd name="T59" fmla="*/ 1052 h 2908"/>
                        <a:gd name="T60" fmla="*/ 14 w 2019"/>
                        <a:gd name="T61" fmla="*/ 1239 h 2908"/>
                        <a:gd name="T62" fmla="*/ 62 w 2019"/>
                        <a:gd name="T63" fmla="*/ 1427 h 2908"/>
                        <a:gd name="T64" fmla="*/ 144 w 2019"/>
                        <a:gd name="T65" fmla="*/ 1602 h 2908"/>
                        <a:gd name="T66" fmla="*/ 239 w 2019"/>
                        <a:gd name="T67" fmla="*/ 1770 h 2908"/>
                        <a:gd name="T68" fmla="*/ 370 w 2019"/>
                        <a:gd name="T69" fmla="*/ 2007 h 2908"/>
                        <a:gd name="T70" fmla="*/ 429 w 2019"/>
                        <a:gd name="T71" fmla="*/ 2138 h 2908"/>
                        <a:gd name="T72" fmla="*/ 469 w 2019"/>
                        <a:gd name="T73" fmla="*/ 2292 h 2908"/>
                        <a:gd name="T74" fmla="*/ 501 w 2019"/>
                        <a:gd name="T75" fmla="*/ 2506 h 2908"/>
                        <a:gd name="T76" fmla="*/ 526 w 2019"/>
                        <a:gd name="T77" fmla="*/ 2693 h 2908"/>
                        <a:gd name="T78" fmla="*/ 543 w 2019"/>
                        <a:gd name="T79" fmla="*/ 2767 h 2908"/>
                        <a:gd name="T80" fmla="*/ 552 w 2019"/>
                        <a:gd name="T81" fmla="*/ 2784 h 2908"/>
                        <a:gd name="T82" fmla="*/ 576 w 2019"/>
                        <a:gd name="T83" fmla="*/ 2812 h 2908"/>
                        <a:gd name="T84" fmla="*/ 635 w 2019"/>
                        <a:gd name="T85" fmla="*/ 2847 h 2908"/>
                        <a:gd name="T86" fmla="*/ 703 w 2019"/>
                        <a:gd name="T87" fmla="*/ 2870 h 2908"/>
                        <a:gd name="T88" fmla="*/ 778 w 2019"/>
                        <a:gd name="T89" fmla="*/ 2889 h 2908"/>
                        <a:gd name="T90" fmla="*/ 857 w 2019"/>
                        <a:gd name="T91" fmla="*/ 2900 h 2908"/>
                        <a:gd name="T92" fmla="*/ 934 w 2019"/>
                        <a:gd name="T93" fmla="*/ 2906 h 2908"/>
                        <a:gd name="T94" fmla="*/ 1006 w 2019"/>
                        <a:gd name="T95" fmla="*/ 2908 h 2908"/>
                        <a:gd name="T96" fmla="*/ 1086 w 2019"/>
                        <a:gd name="T97" fmla="*/ 2906 h 2908"/>
                        <a:gd name="T98" fmla="*/ 1166 w 2019"/>
                        <a:gd name="T99" fmla="*/ 2900 h 2908"/>
                        <a:gd name="T100" fmla="*/ 1241 w 2019"/>
                        <a:gd name="T101" fmla="*/ 2887 h 2908"/>
                        <a:gd name="T102" fmla="*/ 1309 w 2019"/>
                        <a:gd name="T103" fmla="*/ 2871 h 2908"/>
                        <a:gd name="T104" fmla="*/ 1375 w 2019"/>
                        <a:gd name="T105" fmla="*/ 2849 h 2908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</a:gdLst>
                      <a:ahLst/>
                      <a:cxnLst>
                        <a:cxn ang="T106">
                          <a:pos x="T0" y="T1"/>
                        </a:cxn>
                        <a:cxn ang="T107">
                          <a:pos x="T2" y="T3"/>
                        </a:cxn>
                        <a:cxn ang="T108">
                          <a:pos x="T4" y="T5"/>
                        </a:cxn>
                        <a:cxn ang="T109">
                          <a:pos x="T6" y="T7"/>
                        </a:cxn>
                        <a:cxn ang="T110">
                          <a:pos x="T8" y="T9"/>
                        </a:cxn>
                        <a:cxn ang="T111">
                          <a:pos x="T10" y="T11"/>
                        </a:cxn>
                        <a:cxn ang="T112">
                          <a:pos x="T12" y="T13"/>
                        </a:cxn>
                        <a:cxn ang="T113">
                          <a:pos x="T14" y="T15"/>
                        </a:cxn>
                        <a:cxn ang="T114">
                          <a:pos x="T16" y="T17"/>
                        </a:cxn>
                        <a:cxn ang="T115">
                          <a:pos x="T18" y="T19"/>
                        </a:cxn>
                        <a:cxn ang="T116">
                          <a:pos x="T20" y="T21"/>
                        </a:cxn>
                        <a:cxn ang="T117">
                          <a:pos x="T22" y="T23"/>
                        </a:cxn>
                        <a:cxn ang="T118">
                          <a:pos x="T24" y="T25"/>
                        </a:cxn>
                        <a:cxn ang="T119">
                          <a:pos x="T26" y="T27"/>
                        </a:cxn>
                        <a:cxn ang="T120">
                          <a:pos x="T28" y="T29"/>
                        </a:cxn>
                        <a:cxn ang="T121">
                          <a:pos x="T30" y="T31"/>
                        </a:cxn>
                        <a:cxn ang="T122">
                          <a:pos x="T32" y="T33"/>
                        </a:cxn>
                        <a:cxn ang="T123">
                          <a:pos x="T34" y="T35"/>
                        </a:cxn>
                        <a:cxn ang="T124">
                          <a:pos x="T36" y="T37"/>
                        </a:cxn>
                        <a:cxn ang="T125">
                          <a:pos x="T38" y="T39"/>
                        </a:cxn>
                        <a:cxn ang="T126">
                          <a:pos x="T40" y="T41"/>
                        </a:cxn>
                        <a:cxn ang="T127">
                          <a:pos x="T42" y="T43"/>
                        </a:cxn>
                        <a:cxn ang="T128">
                          <a:pos x="T44" y="T45"/>
                        </a:cxn>
                        <a:cxn ang="T129">
                          <a:pos x="T46" y="T47"/>
                        </a:cxn>
                        <a:cxn ang="T130">
                          <a:pos x="T48" y="T49"/>
                        </a:cxn>
                        <a:cxn ang="T131">
                          <a:pos x="T50" y="T51"/>
                        </a:cxn>
                        <a:cxn ang="T132">
                          <a:pos x="T52" y="T53"/>
                        </a:cxn>
                        <a:cxn ang="T133">
                          <a:pos x="T54" y="T55"/>
                        </a:cxn>
                        <a:cxn ang="T134">
                          <a:pos x="T56" y="T57"/>
                        </a:cxn>
                        <a:cxn ang="T135">
                          <a:pos x="T58" y="T59"/>
                        </a:cxn>
                        <a:cxn ang="T136">
                          <a:pos x="T60" y="T61"/>
                        </a:cxn>
                        <a:cxn ang="T137">
                          <a:pos x="T62" y="T63"/>
                        </a:cxn>
                        <a:cxn ang="T138">
                          <a:pos x="T64" y="T65"/>
                        </a:cxn>
                        <a:cxn ang="T139">
                          <a:pos x="T66" y="T67"/>
                        </a:cxn>
                        <a:cxn ang="T140">
                          <a:pos x="T68" y="T69"/>
                        </a:cxn>
                        <a:cxn ang="T141">
                          <a:pos x="T70" y="T71"/>
                        </a:cxn>
                        <a:cxn ang="T142">
                          <a:pos x="T72" y="T73"/>
                        </a:cxn>
                        <a:cxn ang="T143">
                          <a:pos x="T74" y="T75"/>
                        </a:cxn>
                        <a:cxn ang="T144">
                          <a:pos x="T76" y="T77"/>
                        </a:cxn>
                        <a:cxn ang="T145">
                          <a:pos x="T78" y="T79"/>
                        </a:cxn>
                        <a:cxn ang="T146">
                          <a:pos x="T80" y="T81"/>
                        </a:cxn>
                        <a:cxn ang="T147">
                          <a:pos x="T82" y="T83"/>
                        </a:cxn>
                        <a:cxn ang="T148">
                          <a:pos x="T84" y="T85"/>
                        </a:cxn>
                        <a:cxn ang="T149">
                          <a:pos x="T86" y="T87"/>
                        </a:cxn>
                        <a:cxn ang="T150">
                          <a:pos x="T88" y="T89"/>
                        </a:cxn>
                        <a:cxn ang="T151">
                          <a:pos x="T90" y="T91"/>
                        </a:cxn>
                        <a:cxn ang="T152">
                          <a:pos x="T92" y="T93"/>
                        </a:cxn>
                        <a:cxn ang="T153">
                          <a:pos x="T94" y="T95"/>
                        </a:cxn>
                        <a:cxn ang="T154">
                          <a:pos x="T96" y="T97"/>
                        </a:cxn>
                        <a:cxn ang="T155">
                          <a:pos x="T98" y="T99"/>
                        </a:cxn>
                        <a:cxn ang="T156">
                          <a:pos x="T100" y="T101"/>
                        </a:cxn>
                        <a:cxn ang="T157">
                          <a:pos x="T102" y="T103"/>
                        </a:cxn>
                        <a:cxn ang="T158">
                          <a:pos x="T104" y="T105"/>
                        </a:cxn>
                      </a:cxnLst>
                      <a:rect l="0" t="0" r="r" b="b"/>
                      <a:pathLst>
                        <a:path w="2019" h="2908">
                          <a:moveTo>
                            <a:pt x="1415" y="2830"/>
                          </a:moveTo>
                          <a:lnTo>
                            <a:pt x="1432" y="2818"/>
                          </a:lnTo>
                          <a:lnTo>
                            <a:pt x="1445" y="2807"/>
                          </a:lnTo>
                          <a:lnTo>
                            <a:pt x="1453" y="2799"/>
                          </a:lnTo>
                          <a:lnTo>
                            <a:pt x="1458" y="2790"/>
                          </a:lnTo>
                          <a:lnTo>
                            <a:pt x="1463" y="2784"/>
                          </a:lnTo>
                          <a:lnTo>
                            <a:pt x="1466" y="2778"/>
                          </a:lnTo>
                          <a:lnTo>
                            <a:pt x="1470" y="2773"/>
                          </a:lnTo>
                          <a:lnTo>
                            <a:pt x="1471" y="2765"/>
                          </a:lnTo>
                          <a:lnTo>
                            <a:pt x="1474" y="2756"/>
                          </a:lnTo>
                          <a:lnTo>
                            <a:pt x="1475" y="2744"/>
                          </a:lnTo>
                          <a:lnTo>
                            <a:pt x="1484" y="2698"/>
                          </a:lnTo>
                          <a:lnTo>
                            <a:pt x="1543" y="2322"/>
                          </a:lnTo>
                          <a:lnTo>
                            <a:pt x="1554" y="2268"/>
                          </a:lnTo>
                          <a:lnTo>
                            <a:pt x="1563" y="2229"/>
                          </a:lnTo>
                          <a:lnTo>
                            <a:pt x="1577" y="2175"/>
                          </a:lnTo>
                          <a:lnTo>
                            <a:pt x="1598" y="2115"/>
                          </a:lnTo>
                          <a:lnTo>
                            <a:pt x="1619" y="2062"/>
                          </a:lnTo>
                          <a:lnTo>
                            <a:pt x="1638" y="2018"/>
                          </a:lnTo>
                          <a:lnTo>
                            <a:pt x="1655" y="1980"/>
                          </a:lnTo>
                          <a:lnTo>
                            <a:pt x="1672" y="1943"/>
                          </a:lnTo>
                          <a:lnTo>
                            <a:pt x="1706" y="1880"/>
                          </a:lnTo>
                          <a:lnTo>
                            <a:pt x="1740" y="1821"/>
                          </a:lnTo>
                          <a:lnTo>
                            <a:pt x="1773" y="1766"/>
                          </a:lnTo>
                          <a:lnTo>
                            <a:pt x="1799" y="1724"/>
                          </a:lnTo>
                          <a:lnTo>
                            <a:pt x="1846" y="1645"/>
                          </a:lnTo>
                          <a:lnTo>
                            <a:pt x="1879" y="1590"/>
                          </a:lnTo>
                          <a:lnTo>
                            <a:pt x="1905" y="1544"/>
                          </a:lnTo>
                          <a:lnTo>
                            <a:pt x="1927" y="1492"/>
                          </a:lnTo>
                          <a:lnTo>
                            <a:pt x="1952" y="1429"/>
                          </a:lnTo>
                          <a:lnTo>
                            <a:pt x="1969" y="1374"/>
                          </a:lnTo>
                          <a:lnTo>
                            <a:pt x="1985" y="1316"/>
                          </a:lnTo>
                          <a:lnTo>
                            <a:pt x="1995" y="1267"/>
                          </a:lnTo>
                          <a:lnTo>
                            <a:pt x="2007" y="1212"/>
                          </a:lnTo>
                          <a:lnTo>
                            <a:pt x="2015" y="1142"/>
                          </a:lnTo>
                          <a:lnTo>
                            <a:pt x="2019" y="1062"/>
                          </a:lnTo>
                          <a:lnTo>
                            <a:pt x="2019" y="987"/>
                          </a:lnTo>
                          <a:lnTo>
                            <a:pt x="2012" y="928"/>
                          </a:lnTo>
                          <a:lnTo>
                            <a:pt x="2003" y="873"/>
                          </a:lnTo>
                          <a:lnTo>
                            <a:pt x="1994" y="824"/>
                          </a:lnTo>
                          <a:lnTo>
                            <a:pt x="1978" y="759"/>
                          </a:lnTo>
                          <a:lnTo>
                            <a:pt x="1960" y="694"/>
                          </a:lnTo>
                          <a:lnTo>
                            <a:pt x="1940" y="634"/>
                          </a:lnTo>
                          <a:lnTo>
                            <a:pt x="1917" y="578"/>
                          </a:lnTo>
                          <a:lnTo>
                            <a:pt x="1888" y="529"/>
                          </a:lnTo>
                          <a:lnTo>
                            <a:pt x="1850" y="466"/>
                          </a:lnTo>
                          <a:lnTo>
                            <a:pt x="1807" y="403"/>
                          </a:lnTo>
                          <a:lnTo>
                            <a:pt x="1765" y="354"/>
                          </a:lnTo>
                          <a:lnTo>
                            <a:pt x="1727" y="312"/>
                          </a:lnTo>
                          <a:lnTo>
                            <a:pt x="1683" y="272"/>
                          </a:lnTo>
                          <a:lnTo>
                            <a:pt x="1636" y="232"/>
                          </a:lnTo>
                          <a:lnTo>
                            <a:pt x="1590" y="196"/>
                          </a:lnTo>
                          <a:lnTo>
                            <a:pt x="1535" y="159"/>
                          </a:lnTo>
                          <a:lnTo>
                            <a:pt x="1471" y="120"/>
                          </a:lnTo>
                          <a:lnTo>
                            <a:pt x="1411" y="90"/>
                          </a:lnTo>
                          <a:lnTo>
                            <a:pt x="1341" y="61"/>
                          </a:lnTo>
                          <a:lnTo>
                            <a:pt x="1277" y="40"/>
                          </a:lnTo>
                          <a:lnTo>
                            <a:pt x="1224" y="27"/>
                          </a:lnTo>
                          <a:lnTo>
                            <a:pt x="1167" y="14"/>
                          </a:lnTo>
                          <a:lnTo>
                            <a:pt x="1115" y="6"/>
                          </a:lnTo>
                          <a:lnTo>
                            <a:pt x="1053" y="0"/>
                          </a:lnTo>
                          <a:lnTo>
                            <a:pt x="997" y="0"/>
                          </a:lnTo>
                          <a:lnTo>
                            <a:pt x="936" y="0"/>
                          </a:lnTo>
                          <a:lnTo>
                            <a:pt x="885" y="6"/>
                          </a:lnTo>
                          <a:lnTo>
                            <a:pt x="826" y="19"/>
                          </a:lnTo>
                          <a:lnTo>
                            <a:pt x="782" y="28"/>
                          </a:lnTo>
                          <a:lnTo>
                            <a:pt x="727" y="44"/>
                          </a:lnTo>
                          <a:lnTo>
                            <a:pt x="676" y="59"/>
                          </a:lnTo>
                          <a:lnTo>
                            <a:pt x="630" y="78"/>
                          </a:lnTo>
                          <a:lnTo>
                            <a:pt x="586" y="97"/>
                          </a:lnTo>
                          <a:lnTo>
                            <a:pt x="541" y="121"/>
                          </a:lnTo>
                          <a:lnTo>
                            <a:pt x="501" y="145"/>
                          </a:lnTo>
                          <a:lnTo>
                            <a:pt x="456" y="175"/>
                          </a:lnTo>
                          <a:lnTo>
                            <a:pt x="408" y="209"/>
                          </a:lnTo>
                          <a:lnTo>
                            <a:pt x="365" y="242"/>
                          </a:lnTo>
                          <a:lnTo>
                            <a:pt x="326" y="277"/>
                          </a:lnTo>
                          <a:lnTo>
                            <a:pt x="284" y="316"/>
                          </a:lnTo>
                          <a:lnTo>
                            <a:pt x="242" y="360"/>
                          </a:lnTo>
                          <a:lnTo>
                            <a:pt x="206" y="402"/>
                          </a:lnTo>
                          <a:lnTo>
                            <a:pt x="175" y="441"/>
                          </a:lnTo>
                          <a:lnTo>
                            <a:pt x="140" y="495"/>
                          </a:lnTo>
                          <a:lnTo>
                            <a:pt x="106" y="554"/>
                          </a:lnTo>
                          <a:lnTo>
                            <a:pt x="75" y="620"/>
                          </a:lnTo>
                          <a:lnTo>
                            <a:pt x="53" y="685"/>
                          </a:lnTo>
                          <a:lnTo>
                            <a:pt x="34" y="752"/>
                          </a:lnTo>
                          <a:lnTo>
                            <a:pt x="17" y="818"/>
                          </a:lnTo>
                          <a:lnTo>
                            <a:pt x="7" y="879"/>
                          </a:lnTo>
                          <a:lnTo>
                            <a:pt x="0" y="940"/>
                          </a:lnTo>
                          <a:lnTo>
                            <a:pt x="0" y="999"/>
                          </a:lnTo>
                          <a:lnTo>
                            <a:pt x="0" y="1052"/>
                          </a:lnTo>
                          <a:lnTo>
                            <a:pt x="0" y="1115"/>
                          </a:lnTo>
                          <a:lnTo>
                            <a:pt x="3" y="1170"/>
                          </a:lnTo>
                          <a:lnTo>
                            <a:pt x="14" y="1239"/>
                          </a:lnTo>
                          <a:lnTo>
                            <a:pt x="24" y="1299"/>
                          </a:lnTo>
                          <a:lnTo>
                            <a:pt x="40" y="1358"/>
                          </a:lnTo>
                          <a:lnTo>
                            <a:pt x="62" y="1427"/>
                          </a:lnTo>
                          <a:lnTo>
                            <a:pt x="87" y="1488"/>
                          </a:lnTo>
                          <a:lnTo>
                            <a:pt x="113" y="1542"/>
                          </a:lnTo>
                          <a:lnTo>
                            <a:pt x="144" y="1602"/>
                          </a:lnTo>
                          <a:lnTo>
                            <a:pt x="178" y="1660"/>
                          </a:lnTo>
                          <a:lnTo>
                            <a:pt x="208" y="1715"/>
                          </a:lnTo>
                          <a:lnTo>
                            <a:pt x="239" y="1770"/>
                          </a:lnTo>
                          <a:lnTo>
                            <a:pt x="272" y="1830"/>
                          </a:lnTo>
                          <a:lnTo>
                            <a:pt x="323" y="1917"/>
                          </a:lnTo>
                          <a:lnTo>
                            <a:pt x="370" y="2007"/>
                          </a:lnTo>
                          <a:lnTo>
                            <a:pt x="398" y="2053"/>
                          </a:lnTo>
                          <a:lnTo>
                            <a:pt x="412" y="2091"/>
                          </a:lnTo>
                          <a:lnTo>
                            <a:pt x="429" y="2138"/>
                          </a:lnTo>
                          <a:lnTo>
                            <a:pt x="445" y="2192"/>
                          </a:lnTo>
                          <a:lnTo>
                            <a:pt x="458" y="2239"/>
                          </a:lnTo>
                          <a:lnTo>
                            <a:pt x="469" y="2292"/>
                          </a:lnTo>
                          <a:lnTo>
                            <a:pt x="479" y="2365"/>
                          </a:lnTo>
                          <a:lnTo>
                            <a:pt x="492" y="2444"/>
                          </a:lnTo>
                          <a:lnTo>
                            <a:pt x="501" y="2506"/>
                          </a:lnTo>
                          <a:lnTo>
                            <a:pt x="511" y="2586"/>
                          </a:lnTo>
                          <a:lnTo>
                            <a:pt x="518" y="2643"/>
                          </a:lnTo>
                          <a:lnTo>
                            <a:pt x="526" y="2693"/>
                          </a:lnTo>
                          <a:lnTo>
                            <a:pt x="537" y="2742"/>
                          </a:lnTo>
                          <a:lnTo>
                            <a:pt x="541" y="2756"/>
                          </a:lnTo>
                          <a:lnTo>
                            <a:pt x="543" y="2767"/>
                          </a:lnTo>
                          <a:lnTo>
                            <a:pt x="545" y="2773"/>
                          </a:lnTo>
                          <a:lnTo>
                            <a:pt x="546" y="2778"/>
                          </a:lnTo>
                          <a:lnTo>
                            <a:pt x="552" y="2784"/>
                          </a:lnTo>
                          <a:lnTo>
                            <a:pt x="558" y="2794"/>
                          </a:lnTo>
                          <a:lnTo>
                            <a:pt x="567" y="2803"/>
                          </a:lnTo>
                          <a:lnTo>
                            <a:pt x="576" y="2812"/>
                          </a:lnTo>
                          <a:lnTo>
                            <a:pt x="592" y="2824"/>
                          </a:lnTo>
                          <a:lnTo>
                            <a:pt x="610" y="2833"/>
                          </a:lnTo>
                          <a:lnTo>
                            <a:pt x="635" y="2847"/>
                          </a:lnTo>
                          <a:lnTo>
                            <a:pt x="657" y="2856"/>
                          </a:lnTo>
                          <a:lnTo>
                            <a:pt x="681" y="2864"/>
                          </a:lnTo>
                          <a:lnTo>
                            <a:pt x="703" y="2870"/>
                          </a:lnTo>
                          <a:lnTo>
                            <a:pt x="723" y="2875"/>
                          </a:lnTo>
                          <a:lnTo>
                            <a:pt x="753" y="2883"/>
                          </a:lnTo>
                          <a:lnTo>
                            <a:pt x="778" y="2889"/>
                          </a:lnTo>
                          <a:lnTo>
                            <a:pt x="802" y="2892"/>
                          </a:lnTo>
                          <a:lnTo>
                            <a:pt x="829" y="2896"/>
                          </a:lnTo>
                          <a:lnTo>
                            <a:pt x="857" y="2900"/>
                          </a:lnTo>
                          <a:lnTo>
                            <a:pt x="883" y="2902"/>
                          </a:lnTo>
                          <a:lnTo>
                            <a:pt x="906" y="2904"/>
                          </a:lnTo>
                          <a:lnTo>
                            <a:pt x="934" y="2906"/>
                          </a:lnTo>
                          <a:lnTo>
                            <a:pt x="959" y="2908"/>
                          </a:lnTo>
                          <a:lnTo>
                            <a:pt x="984" y="2908"/>
                          </a:lnTo>
                          <a:lnTo>
                            <a:pt x="1006" y="2908"/>
                          </a:lnTo>
                          <a:lnTo>
                            <a:pt x="1031" y="2908"/>
                          </a:lnTo>
                          <a:lnTo>
                            <a:pt x="1061" y="2908"/>
                          </a:lnTo>
                          <a:lnTo>
                            <a:pt x="1086" y="2906"/>
                          </a:lnTo>
                          <a:lnTo>
                            <a:pt x="1108" y="2906"/>
                          </a:lnTo>
                          <a:lnTo>
                            <a:pt x="1134" y="2902"/>
                          </a:lnTo>
                          <a:lnTo>
                            <a:pt x="1166" y="2900"/>
                          </a:lnTo>
                          <a:lnTo>
                            <a:pt x="1188" y="2896"/>
                          </a:lnTo>
                          <a:lnTo>
                            <a:pt x="1217" y="2892"/>
                          </a:lnTo>
                          <a:lnTo>
                            <a:pt x="1241" y="2887"/>
                          </a:lnTo>
                          <a:lnTo>
                            <a:pt x="1265" y="2883"/>
                          </a:lnTo>
                          <a:lnTo>
                            <a:pt x="1288" y="2877"/>
                          </a:lnTo>
                          <a:lnTo>
                            <a:pt x="1309" y="2871"/>
                          </a:lnTo>
                          <a:lnTo>
                            <a:pt x="1334" y="2864"/>
                          </a:lnTo>
                          <a:lnTo>
                            <a:pt x="1354" y="2856"/>
                          </a:lnTo>
                          <a:lnTo>
                            <a:pt x="1375" y="2849"/>
                          </a:lnTo>
                          <a:lnTo>
                            <a:pt x="1395" y="2839"/>
                          </a:lnTo>
                          <a:lnTo>
                            <a:pt x="1415" y="2830"/>
                          </a:lnTo>
                          <a:close/>
                        </a:path>
                      </a:pathLst>
                    </a:custGeom>
                    <a:solidFill>
                      <a:srgbClr val="E0E0E0"/>
                    </a:solidFill>
                    <a:ln w="6350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2442" name="Oval 10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337" y="4185"/>
                      <a:ext cx="886" cy="296"/>
                    </a:xfrm>
                    <a:prstGeom prst="ellipse">
                      <a:avLst/>
                    </a:prstGeom>
                    <a:solidFill>
                      <a:srgbClr val="A0A0A0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pPr algn="ctr" eaLnBrk="1" hangingPunct="1"/>
                      <a:endParaRPr lang="zh-CN" altLang="en-US"/>
                    </a:p>
                  </p:txBody>
                </p:sp>
                <p:sp>
                  <p:nvSpPr>
                    <p:cNvPr id="102443" name="Freeform 109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7261" y="1899"/>
                      <a:ext cx="338" cy="432"/>
                    </a:xfrm>
                    <a:custGeom>
                      <a:avLst/>
                      <a:gdLst>
                        <a:gd name="T0" fmla="*/ 0 w 338"/>
                        <a:gd name="T1" fmla="*/ 0 h 432"/>
                        <a:gd name="T2" fmla="*/ 90 w 338"/>
                        <a:gd name="T3" fmla="*/ 46 h 432"/>
                        <a:gd name="T4" fmla="*/ 172 w 338"/>
                        <a:gd name="T5" fmla="*/ 97 h 432"/>
                        <a:gd name="T6" fmla="*/ 234 w 338"/>
                        <a:gd name="T7" fmla="*/ 148 h 432"/>
                        <a:gd name="T8" fmla="*/ 275 w 338"/>
                        <a:gd name="T9" fmla="*/ 203 h 432"/>
                        <a:gd name="T10" fmla="*/ 304 w 338"/>
                        <a:gd name="T11" fmla="*/ 259 h 432"/>
                        <a:gd name="T12" fmla="*/ 325 w 338"/>
                        <a:gd name="T13" fmla="*/ 308 h 432"/>
                        <a:gd name="T14" fmla="*/ 338 w 338"/>
                        <a:gd name="T15" fmla="*/ 358 h 432"/>
                        <a:gd name="T16" fmla="*/ 219 w 338"/>
                        <a:gd name="T17" fmla="*/ 432 h 432"/>
                        <a:gd name="T18" fmla="*/ 208 w 338"/>
                        <a:gd name="T19" fmla="*/ 362 h 432"/>
                        <a:gd name="T20" fmla="*/ 189 w 338"/>
                        <a:gd name="T21" fmla="*/ 287 h 432"/>
                        <a:gd name="T22" fmla="*/ 161 w 338"/>
                        <a:gd name="T23" fmla="*/ 209 h 432"/>
                        <a:gd name="T24" fmla="*/ 124 w 338"/>
                        <a:gd name="T25" fmla="*/ 144 h 432"/>
                        <a:gd name="T26" fmla="*/ 73 w 338"/>
                        <a:gd name="T27" fmla="*/ 78 h 432"/>
                        <a:gd name="T28" fmla="*/ 0 w 338"/>
                        <a:gd name="T29" fmla="*/ 0 h 432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</a:gdLst>
                      <a:ahLst/>
                      <a:cxnLst>
                        <a:cxn ang="T30">
                          <a:pos x="T0" y="T1"/>
                        </a:cxn>
                        <a:cxn ang="T31">
                          <a:pos x="T2" y="T3"/>
                        </a:cxn>
                        <a:cxn ang="T32">
                          <a:pos x="T4" y="T5"/>
                        </a:cxn>
                        <a:cxn ang="T33">
                          <a:pos x="T6" y="T7"/>
                        </a:cxn>
                        <a:cxn ang="T34">
                          <a:pos x="T8" y="T9"/>
                        </a:cxn>
                        <a:cxn ang="T35">
                          <a:pos x="T10" y="T11"/>
                        </a:cxn>
                        <a:cxn ang="T36">
                          <a:pos x="T12" y="T13"/>
                        </a:cxn>
                        <a:cxn ang="T37">
                          <a:pos x="T14" y="T15"/>
                        </a:cxn>
                        <a:cxn ang="T38">
                          <a:pos x="T16" y="T17"/>
                        </a:cxn>
                        <a:cxn ang="T39">
                          <a:pos x="T18" y="T19"/>
                        </a:cxn>
                        <a:cxn ang="T40">
                          <a:pos x="T20" y="T21"/>
                        </a:cxn>
                        <a:cxn ang="T41">
                          <a:pos x="T22" y="T23"/>
                        </a:cxn>
                        <a:cxn ang="T42">
                          <a:pos x="T24" y="T25"/>
                        </a:cxn>
                        <a:cxn ang="T43">
                          <a:pos x="T26" y="T27"/>
                        </a:cxn>
                        <a:cxn ang="T44">
                          <a:pos x="T28" y="T29"/>
                        </a:cxn>
                      </a:cxnLst>
                      <a:rect l="0" t="0" r="r" b="b"/>
                      <a:pathLst>
                        <a:path w="338" h="432">
                          <a:moveTo>
                            <a:pt x="0" y="0"/>
                          </a:moveTo>
                          <a:lnTo>
                            <a:pt x="90" y="46"/>
                          </a:lnTo>
                          <a:lnTo>
                            <a:pt x="172" y="97"/>
                          </a:lnTo>
                          <a:lnTo>
                            <a:pt x="234" y="148"/>
                          </a:lnTo>
                          <a:lnTo>
                            <a:pt x="275" y="203"/>
                          </a:lnTo>
                          <a:lnTo>
                            <a:pt x="304" y="259"/>
                          </a:lnTo>
                          <a:lnTo>
                            <a:pt x="325" y="308"/>
                          </a:lnTo>
                          <a:lnTo>
                            <a:pt x="338" y="358"/>
                          </a:lnTo>
                          <a:lnTo>
                            <a:pt x="219" y="432"/>
                          </a:lnTo>
                          <a:lnTo>
                            <a:pt x="208" y="362"/>
                          </a:lnTo>
                          <a:lnTo>
                            <a:pt x="189" y="287"/>
                          </a:lnTo>
                          <a:lnTo>
                            <a:pt x="161" y="209"/>
                          </a:lnTo>
                          <a:lnTo>
                            <a:pt x="124" y="144"/>
                          </a:lnTo>
                          <a:lnTo>
                            <a:pt x="73" y="7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102444" name="Group 11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6498" y="2481"/>
                      <a:ext cx="562" cy="1806"/>
                      <a:chOff x="6498" y="2481"/>
                      <a:chExt cx="562" cy="1806"/>
                    </a:xfrm>
                  </p:grpSpPr>
                  <p:sp>
                    <p:nvSpPr>
                      <p:cNvPr id="102446" name="Freeform 111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6604" y="3234"/>
                        <a:ext cx="345" cy="1053"/>
                      </a:xfrm>
                      <a:custGeom>
                        <a:avLst/>
                        <a:gdLst>
                          <a:gd name="T0" fmla="*/ 0 w 345"/>
                          <a:gd name="T1" fmla="*/ 80 h 1053"/>
                          <a:gd name="T2" fmla="*/ 6 w 345"/>
                          <a:gd name="T3" fmla="*/ 252 h 1053"/>
                          <a:gd name="T4" fmla="*/ 23 w 345"/>
                          <a:gd name="T5" fmla="*/ 274 h 1053"/>
                          <a:gd name="T6" fmla="*/ 17 w 345"/>
                          <a:gd name="T7" fmla="*/ 975 h 1053"/>
                          <a:gd name="T8" fmla="*/ 40 w 345"/>
                          <a:gd name="T9" fmla="*/ 1053 h 1053"/>
                          <a:gd name="T10" fmla="*/ 98 w 345"/>
                          <a:gd name="T11" fmla="*/ 1053 h 1053"/>
                          <a:gd name="T12" fmla="*/ 146 w 345"/>
                          <a:gd name="T13" fmla="*/ 1015 h 1053"/>
                          <a:gd name="T14" fmla="*/ 201 w 345"/>
                          <a:gd name="T15" fmla="*/ 1015 h 1053"/>
                          <a:gd name="T16" fmla="*/ 245 w 345"/>
                          <a:gd name="T17" fmla="*/ 1053 h 1053"/>
                          <a:gd name="T18" fmla="*/ 307 w 345"/>
                          <a:gd name="T19" fmla="*/ 1053 h 1053"/>
                          <a:gd name="T20" fmla="*/ 328 w 345"/>
                          <a:gd name="T21" fmla="*/ 975 h 1053"/>
                          <a:gd name="T22" fmla="*/ 317 w 345"/>
                          <a:gd name="T23" fmla="*/ 274 h 1053"/>
                          <a:gd name="T24" fmla="*/ 333 w 345"/>
                          <a:gd name="T25" fmla="*/ 252 h 1053"/>
                          <a:gd name="T26" fmla="*/ 345 w 345"/>
                          <a:gd name="T27" fmla="*/ 80 h 1053"/>
                          <a:gd name="T28" fmla="*/ 269 w 345"/>
                          <a:gd name="T29" fmla="*/ 17 h 1053"/>
                          <a:gd name="T30" fmla="*/ 231 w 345"/>
                          <a:gd name="T31" fmla="*/ 17 h 1053"/>
                          <a:gd name="T32" fmla="*/ 210 w 345"/>
                          <a:gd name="T33" fmla="*/ 0 h 1053"/>
                          <a:gd name="T34" fmla="*/ 123 w 345"/>
                          <a:gd name="T35" fmla="*/ 0 h 1053"/>
                          <a:gd name="T36" fmla="*/ 104 w 345"/>
                          <a:gd name="T37" fmla="*/ 17 h 1053"/>
                          <a:gd name="T38" fmla="*/ 72 w 345"/>
                          <a:gd name="T39" fmla="*/ 17 h 1053"/>
                          <a:gd name="T40" fmla="*/ 0 w 345"/>
                          <a:gd name="T41" fmla="*/ 80 h 1053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</a:gdLst>
                        <a:ahLst/>
                        <a:cxnLst>
                          <a:cxn ang="T42">
                            <a:pos x="T0" y="T1"/>
                          </a:cxn>
                          <a:cxn ang="T43">
                            <a:pos x="T2" y="T3"/>
                          </a:cxn>
                          <a:cxn ang="T44">
                            <a:pos x="T4" y="T5"/>
                          </a:cxn>
                          <a:cxn ang="T45">
                            <a:pos x="T6" y="T7"/>
                          </a:cxn>
                          <a:cxn ang="T46">
                            <a:pos x="T8" y="T9"/>
                          </a:cxn>
                          <a:cxn ang="T47">
                            <a:pos x="T10" y="T11"/>
                          </a:cxn>
                          <a:cxn ang="T48">
                            <a:pos x="T12" y="T13"/>
                          </a:cxn>
                          <a:cxn ang="T49">
                            <a:pos x="T14" y="T15"/>
                          </a:cxn>
                          <a:cxn ang="T50">
                            <a:pos x="T16" y="T17"/>
                          </a:cxn>
                          <a:cxn ang="T51">
                            <a:pos x="T18" y="T19"/>
                          </a:cxn>
                          <a:cxn ang="T52">
                            <a:pos x="T20" y="T21"/>
                          </a:cxn>
                          <a:cxn ang="T53">
                            <a:pos x="T22" y="T23"/>
                          </a:cxn>
                          <a:cxn ang="T54">
                            <a:pos x="T24" y="T25"/>
                          </a:cxn>
                          <a:cxn ang="T55">
                            <a:pos x="T26" y="T27"/>
                          </a:cxn>
                          <a:cxn ang="T56">
                            <a:pos x="T28" y="T29"/>
                          </a:cxn>
                          <a:cxn ang="T57">
                            <a:pos x="T30" y="T31"/>
                          </a:cxn>
                          <a:cxn ang="T58">
                            <a:pos x="T32" y="T33"/>
                          </a:cxn>
                          <a:cxn ang="T59">
                            <a:pos x="T34" y="T35"/>
                          </a:cxn>
                          <a:cxn ang="T60">
                            <a:pos x="T36" y="T37"/>
                          </a:cxn>
                          <a:cxn ang="T61">
                            <a:pos x="T38" y="T39"/>
                          </a:cxn>
                          <a:cxn ang="T62">
                            <a:pos x="T40" y="T41"/>
                          </a:cxn>
                        </a:cxnLst>
                        <a:rect l="0" t="0" r="r" b="b"/>
                        <a:pathLst>
                          <a:path w="345" h="1053">
                            <a:moveTo>
                              <a:pt x="0" y="80"/>
                            </a:moveTo>
                            <a:lnTo>
                              <a:pt x="6" y="252"/>
                            </a:lnTo>
                            <a:lnTo>
                              <a:pt x="23" y="274"/>
                            </a:lnTo>
                            <a:lnTo>
                              <a:pt x="17" y="975"/>
                            </a:lnTo>
                            <a:lnTo>
                              <a:pt x="40" y="1053"/>
                            </a:lnTo>
                            <a:lnTo>
                              <a:pt x="98" y="1053"/>
                            </a:lnTo>
                            <a:lnTo>
                              <a:pt x="146" y="1015"/>
                            </a:lnTo>
                            <a:lnTo>
                              <a:pt x="201" y="1015"/>
                            </a:lnTo>
                            <a:lnTo>
                              <a:pt x="245" y="1053"/>
                            </a:lnTo>
                            <a:lnTo>
                              <a:pt x="307" y="1053"/>
                            </a:lnTo>
                            <a:lnTo>
                              <a:pt x="328" y="975"/>
                            </a:lnTo>
                            <a:lnTo>
                              <a:pt x="317" y="274"/>
                            </a:lnTo>
                            <a:lnTo>
                              <a:pt x="333" y="252"/>
                            </a:lnTo>
                            <a:lnTo>
                              <a:pt x="345" y="80"/>
                            </a:lnTo>
                            <a:lnTo>
                              <a:pt x="269" y="17"/>
                            </a:lnTo>
                            <a:lnTo>
                              <a:pt x="231" y="17"/>
                            </a:lnTo>
                            <a:lnTo>
                              <a:pt x="210" y="0"/>
                            </a:lnTo>
                            <a:lnTo>
                              <a:pt x="123" y="0"/>
                            </a:lnTo>
                            <a:lnTo>
                              <a:pt x="104" y="17"/>
                            </a:lnTo>
                            <a:lnTo>
                              <a:pt x="72" y="17"/>
                            </a:lnTo>
                            <a:lnTo>
                              <a:pt x="0" y="8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9525">
                        <a:noFill/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102447" name="Oval 11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781" y="3267"/>
                        <a:ext cx="45" cy="72"/>
                      </a:xfrm>
                      <a:prstGeom prst="ellipse">
                        <a:avLst/>
                      </a:prstGeom>
                      <a:solidFill>
                        <a:srgbClr val="E0E0E0"/>
                      </a:solidFill>
                      <a:ln w="9525">
                        <a:noFill/>
                        <a:round/>
                      </a:ln>
                    </p:spPr>
                    <p:txBody>
                      <a:bodyPr/>
                      <a:lstStyle/>
                      <a:p>
                        <a:pPr algn="ctr" eaLnBrk="1" hangingPunct="1"/>
                        <a:endParaRPr lang="zh-CN" altLang="en-US"/>
                      </a:p>
                    </p:txBody>
                  </p:sp>
                  <p:grpSp>
                    <p:nvGrpSpPr>
                      <p:cNvPr id="102448" name="Group 113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6498" y="2481"/>
                        <a:ext cx="562" cy="828"/>
                        <a:chOff x="6498" y="2481"/>
                        <a:chExt cx="562" cy="828"/>
                      </a:xfrm>
                    </p:grpSpPr>
                    <p:sp>
                      <p:nvSpPr>
                        <p:cNvPr id="102454" name="Oval 114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6531" y="2481"/>
                          <a:ext cx="514" cy="282"/>
                        </a:xfrm>
                        <a:prstGeom prst="ellipse">
                          <a:avLst/>
                        </a:prstGeom>
                        <a:solidFill>
                          <a:srgbClr val="FFFFFF"/>
                        </a:solidFill>
                        <a:ln w="9525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pPr algn="ctr" eaLnBrk="1" hangingPunct="1"/>
                          <a:endParaRPr lang="zh-CN" altLang="en-US"/>
                        </a:p>
                      </p:txBody>
                    </p:sp>
                    <p:sp>
                      <p:nvSpPr>
                        <p:cNvPr id="102455" name="Freeform 115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6498" y="2610"/>
                          <a:ext cx="562" cy="699"/>
                        </a:xfrm>
                        <a:custGeom>
                          <a:avLst/>
                          <a:gdLst>
                            <a:gd name="T0" fmla="*/ 358 w 562"/>
                            <a:gd name="T1" fmla="*/ 699 h 699"/>
                            <a:gd name="T2" fmla="*/ 562 w 562"/>
                            <a:gd name="T3" fmla="*/ 69 h 699"/>
                            <a:gd name="T4" fmla="*/ 526 w 562"/>
                            <a:gd name="T5" fmla="*/ 56 h 699"/>
                            <a:gd name="T6" fmla="*/ 485 w 562"/>
                            <a:gd name="T7" fmla="*/ 38 h 699"/>
                            <a:gd name="T8" fmla="*/ 431 w 562"/>
                            <a:gd name="T9" fmla="*/ 24 h 699"/>
                            <a:gd name="T10" fmla="*/ 384 w 562"/>
                            <a:gd name="T11" fmla="*/ 12 h 699"/>
                            <a:gd name="T12" fmla="*/ 342 w 562"/>
                            <a:gd name="T13" fmla="*/ 4 h 699"/>
                            <a:gd name="T14" fmla="*/ 297 w 562"/>
                            <a:gd name="T15" fmla="*/ 0 h 699"/>
                            <a:gd name="T16" fmla="*/ 248 w 562"/>
                            <a:gd name="T17" fmla="*/ 3 h 699"/>
                            <a:gd name="T18" fmla="*/ 185 w 562"/>
                            <a:gd name="T19" fmla="*/ 10 h 699"/>
                            <a:gd name="T20" fmla="*/ 132 w 562"/>
                            <a:gd name="T21" fmla="*/ 24 h 699"/>
                            <a:gd name="T22" fmla="*/ 80 w 562"/>
                            <a:gd name="T23" fmla="*/ 38 h 699"/>
                            <a:gd name="T24" fmla="*/ 34 w 562"/>
                            <a:gd name="T25" fmla="*/ 58 h 699"/>
                            <a:gd name="T26" fmla="*/ 0 w 562"/>
                            <a:gd name="T27" fmla="*/ 76 h 699"/>
                            <a:gd name="T28" fmla="*/ 197 w 562"/>
                            <a:gd name="T29" fmla="*/ 699 h 699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</a:gdLst>
                          <a:ahLst/>
                          <a:cxnLst>
                            <a:cxn ang="T30">
                              <a:pos x="T0" y="T1"/>
                            </a:cxn>
                            <a:cxn ang="T31">
                              <a:pos x="T2" y="T3"/>
                            </a:cxn>
                            <a:cxn ang="T32">
                              <a:pos x="T4" y="T5"/>
                            </a:cxn>
                            <a:cxn ang="T33">
                              <a:pos x="T6" y="T7"/>
                            </a:cxn>
                            <a:cxn ang="T34">
                              <a:pos x="T8" y="T9"/>
                            </a:cxn>
                            <a:cxn ang="T35">
                              <a:pos x="T10" y="T11"/>
                            </a:cxn>
                            <a:cxn ang="T36">
                              <a:pos x="T12" y="T13"/>
                            </a:cxn>
                            <a:cxn ang="T37">
                              <a:pos x="T14" y="T15"/>
                            </a:cxn>
                            <a:cxn ang="T38">
                              <a:pos x="T16" y="T17"/>
                            </a:cxn>
                            <a:cxn ang="T39">
                              <a:pos x="T18" y="T19"/>
                            </a:cxn>
                            <a:cxn ang="T40">
                              <a:pos x="T20" y="T21"/>
                            </a:cxn>
                            <a:cxn ang="T41">
                              <a:pos x="T22" y="T23"/>
                            </a:cxn>
                            <a:cxn ang="T42">
                              <a:pos x="T24" y="T25"/>
                            </a:cxn>
                            <a:cxn ang="T43">
                              <a:pos x="T26" y="T27"/>
                            </a:cxn>
                            <a:cxn ang="T44">
                              <a:pos x="T28" y="T29"/>
                            </a:cxn>
                          </a:cxnLst>
                          <a:rect l="0" t="0" r="r" b="b"/>
                          <a:pathLst>
                            <a:path w="562" h="699">
                              <a:moveTo>
                                <a:pt x="358" y="699"/>
                              </a:moveTo>
                              <a:lnTo>
                                <a:pt x="562" y="69"/>
                              </a:lnTo>
                              <a:lnTo>
                                <a:pt x="526" y="56"/>
                              </a:lnTo>
                              <a:lnTo>
                                <a:pt x="485" y="38"/>
                              </a:lnTo>
                              <a:lnTo>
                                <a:pt x="431" y="24"/>
                              </a:lnTo>
                              <a:lnTo>
                                <a:pt x="384" y="12"/>
                              </a:lnTo>
                              <a:lnTo>
                                <a:pt x="342" y="4"/>
                              </a:lnTo>
                              <a:lnTo>
                                <a:pt x="297" y="0"/>
                              </a:lnTo>
                              <a:lnTo>
                                <a:pt x="248" y="3"/>
                              </a:lnTo>
                              <a:lnTo>
                                <a:pt x="185" y="10"/>
                              </a:lnTo>
                              <a:lnTo>
                                <a:pt x="132" y="24"/>
                              </a:lnTo>
                              <a:lnTo>
                                <a:pt x="80" y="38"/>
                              </a:lnTo>
                              <a:lnTo>
                                <a:pt x="34" y="58"/>
                              </a:lnTo>
                              <a:lnTo>
                                <a:pt x="0" y="76"/>
                              </a:lnTo>
                              <a:lnTo>
                                <a:pt x="197" y="699"/>
                              </a:lnTo>
                            </a:path>
                          </a:pathLst>
                        </a:custGeom>
                        <a:noFill/>
                        <a:ln w="6350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102449" name="Group 116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6676" y="3385"/>
                        <a:ext cx="193" cy="804"/>
                        <a:chOff x="6676" y="3385"/>
                        <a:chExt cx="193" cy="804"/>
                      </a:xfrm>
                    </p:grpSpPr>
                    <p:sp>
                      <p:nvSpPr>
                        <p:cNvPr id="102450" name="Line 117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6708" y="3406"/>
                          <a:ext cx="1" cy="783"/>
                        </a:xfrm>
                        <a:prstGeom prst="line">
                          <a:avLst/>
                        </a:prstGeom>
                        <a:noFill/>
                        <a:ln w="6350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102451" name="Line 118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6836" y="3406"/>
                          <a:ext cx="4" cy="779"/>
                        </a:xfrm>
                        <a:prstGeom prst="line">
                          <a:avLst/>
                        </a:prstGeom>
                        <a:noFill/>
                        <a:ln w="6350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102452" name="Line 119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6866" y="3385"/>
                          <a:ext cx="3" cy="780"/>
                        </a:xfrm>
                        <a:prstGeom prst="line">
                          <a:avLst/>
                        </a:prstGeom>
                        <a:noFill/>
                        <a:ln w="6350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102453" name="Line 120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H="1" flipV="1">
                          <a:off x="6676" y="3385"/>
                          <a:ext cx="2" cy="780"/>
                        </a:xfrm>
                        <a:prstGeom prst="line">
                          <a:avLst/>
                        </a:prstGeom>
                        <a:noFill/>
                        <a:ln w="6350">
                          <a:noFill/>
                          <a:round/>
                        </a:ln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  <p:sp>
                  <p:nvSpPr>
                    <p:cNvPr id="102445" name="Freeform 12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6740" y="3766"/>
                      <a:ext cx="546" cy="681"/>
                    </a:xfrm>
                    <a:custGeom>
                      <a:avLst/>
                      <a:gdLst>
                        <a:gd name="T0" fmla="*/ 546 w 546"/>
                        <a:gd name="T1" fmla="*/ 0 h 681"/>
                        <a:gd name="T2" fmla="*/ 523 w 546"/>
                        <a:gd name="T3" fmla="*/ 20 h 681"/>
                        <a:gd name="T4" fmla="*/ 432 w 546"/>
                        <a:gd name="T5" fmla="*/ 441 h 681"/>
                        <a:gd name="T6" fmla="*/ 415 w 546"/>
                        <a:gd name="T7" fmla="*/ 483 h 681"/>
                        <a:gd name="T8" fmla="*/ 388 w 546"/>
                        <a:gd name="T9" fmla="*/ 518 h 681"/>
                        <a:gd name="T10" fmla="*/ 347 w 546"/>
                        <a:gd name="T11" fmla="*/ 550 h 681"/>
                        <a:gd name="T12" fmla="*/ 307 w 546"/>
                        <a:gd name="T13" fmla="*/ 575 h 681"/>
                        <a:gd name="T14" fmla="*/ 262 w 546"/>
                        <a:gd name="T15" fmla="*/ 598 h 681"/>
                        <a:gd name="T16" fmla="*/ 215 w 546"/>
                        <a:gd name="T17" fmla="*/ 618 h 681"/>
                        <a:gd name="T18" fmla="*/ 163 w 546"/>
                        <a:gd name="T19" fmla="*/ 637 h 681"/>
                        <a:gd name="T20" fmla="*/ 119 w 546"/>
                        <a:gd name="T21" fmla="*/ 647 h 681"/>
                        <a:gd name="T22" fmla="*/ 65 w 546"/>
                        <a:gd name="T23" fmla="*/ 656 h 681"/>
                        <a:gd name="T24" fmla="*/ 0 w 546"/>
                        <a:gd name="T25" fmla="*/ 652 h 681"/>
                        <a:gd name="T26" fmla="*/ 10 w 546"/>
                        <a:gd name="T27" fmla="*/ 677 h 681"/>
                        <a:gd name="T28" fmla="*/ 55 w 546"/>
                        <a:gd name="T29" fmla="*/ 681 h 681"/>
                        <a:gd name="T30" fmla="*/ 86 w 546"/>
                        <a:gd name="T31" fmla="*/ 681 h 681"/>
                        <a:gd name="T32" fmla="*/ 134 w 546"/>
                        <a:gd name="T33" fmla="*/ 677 h 681"/>
                        <a:gd name="T34" fmla="*/ 173 w 546"/>
                        <a:gd name="T35" fmla="*/ 674 h 681"/>
                        <a:gd name="T36" fmla="*/ 227 w 546"/>
                        <a:gd name="T37" fmla="*/ 665 h 681"/>
                        <a:gd name="T38" fmla="*/ 269 w 546"/>
                        <a:gd name="T39" fmla="*/ 657 h 681"/>
                        <a:gd name="T40" fmla="*/ 316 w 546"/>
                        <a:gd name="T41" fmla="*/ 643 h 681"/>
                        <a:gd name="T42" fmla="*/ 343 w 546"/>
                        <a:gd name="T43" fmla="*/ 635 h 681"/>
                        <a:gd name="T44" fmla="*/ 384 w 546"/>
                        <a:gd name="T45" fmla="*/ 618 h 681"/>
                        <a:gd name="T46" fmla="*/ 427 w 546"/>
                        <a:gd name="T47" fmla="*/ 590 h 681"/>
                        <a:gd name="T48" fmla="*/ 440 w 546"/>
                        <a:gd name="T49" fmla="*/ 575 h 681"/>
                        <a:gd name="T50" fmla="*/ 452 w 546"/>
                        <a:gd name="T51" fmla="*/ 554 h 681"/>
                        <a:gd name="T52" fmla="*/ 462 w 546"/>
                        <a:gd name="T53" fmla="*/ 512 h 681"/>
                        <a:gd name="T54" fmla="*/ 471 w 546"/>
                        <a:gd name="T55" fmla="*/ 470 h 681"/>
                        <a:gd name="T56" fmla="*/ 546 w 546"/>
                        <a:gd name="T57" fmla="*/ 0 h 681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</a:gdLst>
                      <a:ahLst/>
                      <a:cxnLst>
                        <a:cxn ang="T58">
                          <a:pos x="T0" y="T1"/>
                        </a:cxn>
                        <a:cxn ang="T59">
                          <a:pos x="T2" y="T3"/>
                        </a:cxn>
                        <a:cxn ang="T60">
                          <a:pos x="T4" y="T5"/>
                        </a:cxn>
                        <a:cxn ang="T61">
                          <a:pos x="T6" y="T7"/>
                        </a:cxn>
                        <a:cxn ang="T62">
                          <a:pos x="T8" y="T9"/>
                        </a:cxn>
                        <a:cxn ang="T63">
                          <a:pos x="T10" y="T11"/>
                        </a:cxn>
                        <a:cxn ang="T64">
                          <a:pos x="T12" y="T13"/>
                        </a:cxn>
                        <a:cxn ang="T65">
                          <a:pos x="T14" y="T15"/>
                        </a:cxn>
                        <a:cxn ang="T66">
                          <a:pos x="T16" y="T17"/>
                        </a:cxn>
                        <a:cxn ang="T67">
                          <a:pos x="T18" y="T19"/>
                        </a:cxn>
                        <a:cxn ang="T68">
                          <a:pos x="T20" y="T21"/>
                        </a:cxn>
                        <a:cxn ang="T69">
                          <a:pos x="T22" y="T23"/>
                        </a:cxn>
                        <a:cxn ang="T70">
                          <a:pos x="T24" y="T25"/>
                        </a:cxn>
                        <a:cxn ang="T71">
                          <a:pos x="T26" y="T27"/>
                        </a:cxn>
                        <a:cxn ang="T72">
                          <a:pos x="T28" y="T29"/>
                        </a:cxn>
                        <a:cxn ang="T73">
                          <a:pos x="T30" y="T31"/>
                        </a:cxn>
                        <a:cxn ang="T74">
                          <a:pos x="T32" y="T33"/>
                        </a:cxn>
                        <a:cxn ang="T75">
                          <a:pos x="T34" y="T35"/>
                        </a:cxn>
                        <a:cxn ang="T76">
                          <a:pos x="T36" y="T37"/>
                        </a:cxn>
                        <a:cxn ang="T77">
                          <a:pos x="T38" y="T39"/>
                        </a:cxn>
                        <a:cxn ang="T78">
                          <a:pos x="T40" y="T41"/>
                        </a:cxn>
                        <a:cxn ang="T79">
                          <a:pos x="T42" y="T43"/>
                        </a:cxn>
                        <a:cxn ang="T80">
                          <a:pos x="T44" y="T45"/>
                        </a:cxn>
                        <a:cxn ang="T81">
                          <a:pos x="T46" y="T47"/>
                        </a:cxn>
                        <a:cxn ang="T82">
                          <a:pos x="T48" y="T49"/>
                        </a:cxn>
                        <a:cxn ang="T83">
                          <a:pos x="T50" y="T51"/>
                        </a:cxn>
                        <a:cxn ang="T84">
                          <a:pos x="T52" y="T53"/>
                        </a:cxn>
                        <a:cxn ang="T85">
                          <a:pos x="T54" y="T55"/>
                        </a:cxn>
                        <a:cxn ang="T86">
                          <a:pos x="T56" y="T57"/>
                        </a:cxn>
                      </a:cxnLst>
                      <a:rect l="0" t="0" r="r" b="b"/>
                      <a:pathLst>
                        <a:path w="546" h="681">
                          <a:moveTo>
                            <a:pt x="546" y="0"/>
                          </a:moveTo>
                          <a:lnTo>
                            <a:pt x="523" y="20"/>
                          </a:lnTo>
                          <a:lnTo>
                            <a:pt x="432" y="441"/>
                          </a:lnTo>
                          <a:lnTo>
                            <a:pt x="415" y="483"/>
                          </a:lnTo>
                          <a:lnTo>
                            <a:pt x="388" y="518"/>
                          </a:lnTo>
                          <a:lnTo>
                            <a:pt x="347" y="550"/>
                          </a:lnTo>
                          <a:lnTo>
                            <a:pt x="307" y="575"/>
                          </a:lnTo>
                          <a:lnTo>
                            <a:pt x="262" y="598"/>
                          </a:lnTo>
                          <a:lnTo>
                            <a:pt x="215" y="618"/>
                          </a:lnTo>
                          <a:lnTo>
                            <a:pt x="163" y="637"/>
                          </a:lnTo>
                          <a:lnTo>
                            <a:pt x="119" y="647"/>
                          </a:lnTo>
                          <a:lnTo>
                            <a:pt x="65" y="656"/>
                          </a:lnTo>
                          <a:lnTo>
                            <a:pt x="0" y="652"/>
                          </a:lnTo>
                          <a:lnTo>
                            <a:pt x="10" y="677"/>
                          </a:lnTo>
                          <a:lnTo>
                            <a:pt x="55" y="681"/>
                          </a:lnTo>
                          <a:lnTo>
                            <a:pt x="86" y="681"/>
                          </a:lnTo>
                          <a:lnTo>
                            <a:pt x="134" y="677"/>
                          </a:lnTo>
                          <a:lnTo>
                            <a:pt x="173" y="674"/>
                          </a:lnTo>
                          <a:lnTo>
                            <a:pt x="227" y="665"/>
                          </a:lnTo>
                          <a:lnTo>
                            <a:pt x="269" y="657"/>
                          </a:lnTo>
                          <a:lnTo>
                            <a:pt x="316" y="643"/>
                          </a:lnTo>
                          <a:lnTo>
                            <a:pt x="343" y="635"/>
                          </a:lnTo>
                          <a:lnTo>
                            <a:pt x="384" y="618"/>
                          </a:lnTo>
                          <a:lnTo>
                            <a:pt x="427" y="590"/>
                          </a:lnTo>
                          <a:lnTo>
                            <a:pt x="440" y="575"/>
                          </a:lnTo>
                          <a:lnTo>
                            <a:pt x="452" y="554"/>
                          </a:lnTo>
                          <a:lnTo>
                            <a:pt x="462" y="512"/>
                          </a:lnTo>
                          <a:lnTo>
                            <a:pt x="471" y="470"/>
                          </a:lnTo>
                          <a:lnTo>
                            <a:pt x="546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102439" name="Rectangle 1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695" y="6585"/>
                    <a:ext cx="540" cy="31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8080"/>
                      </a:gs>
                      <a:gs pos="50000">
                        <a:srgbClr val="C0C0C0"/>
                      </a:gs>
                      <a:gs pos="100000">
                        <a:srgbClr val="808080"/>
                      </a:gs>
                    </a:gsLst>
                    <a:lin ang="0" scaled="1"/>
                  </a:gradFill>
                  <a:ln w="9525">
                    <a:noFill/>
                    <a:miter lim="800000"/>
                  </a:ln>
                </p:spPr>
                <p:txBody>
                  <a:bodyPr/>
                  <a:lstStyle/>
                  <a:p>
                    <a:pPr algn="ctr" eaLnBrk="1" hangingPunct="1"/>
                    <a:endParaRPr lang="zh-CN" altLang="en-US"/>
                  </a:p>
                </p:txBody>
              </p:sp>
            </p:grpSp>
          </p:grpSp>
          <p:sp>
            <p:nvSpPr>
              <p:cNvPr id="102435" name="Text Box 123"/>
              <p:cNvSpPr txBox="1">
                <a:spLocks noChangeArrowheads="1"/>
              </p:cNvSpPr>
              <p:nvPr/>
            </p:nvSpPr>
            <p:spPr bwMode="auto">
              <a:xfrm>
                <a:off x="4541" y="3349"/>
                <a:ext cx="650" cy="42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pPr algn="just" eaLnBrk="1" hangingPunct="1"/>
                <a:r>
                  <a:rPr lang="en-US" altLang="zh-CN" sz="1600">
                    <a:latin typeface="Times New Roman" panose="02020603050405020304" pitchFamily="18" charset="0"/>
                  </a:rPr>
                  <a:t>L</a:t>
                </a:r>
                <a:r>
                  <a:rPr lang="en-US" altLang="zh-CN" sz="1600" baseline="-25000">
                    <a:latin typeface="Times New Roman" panose="02020603050405020304" pitchFamily="18" charset="0"/>
                  </a:rPr>
                  <a:t>2</a:t>
                </a:r>
                <a:endParaRPr lang="en-US" altLang="zh-CN" sz="2800">
                  <a:latin typeface="Tahoma" panose="020B0604030504040204" pitchFamily="34" charset="0"/>
                </a:endParaRPr>
              </a:p>
            </p:txBody>
          </p:sp>
        </p:grpSp>
      </p:grpSp>
      <p:sp>
        <p:nvSpPr>
          <p:cNvPr id="111740" name="Line 124"/>
          <p:cNvSpPr>
            <a:spLocks noChangeShapeType="1"/>
          </p:cNvSpPr>
          <p:nvPr/>
        </p:nvSpPr>
        <p:spPr bwMode="auto">
          <a:xfrm flipV="1">
            <a:off x="4151313" y="4292600"/>
            <a:ext cx="5048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41" name="Line 125"/>
          <p:cNvSpPr>
            <a:spLocks noChangeShapeType="1"/>
          </p:cNvSpPr>
          <p:nvPr/>
        </p:nvSpPr>
        <p:spPr bwMode="auto">
          <a:xfrm flipV="1">
            <a:off x="4872038" y="3500438"/>
            <a:ext cx="0" cy="43338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42" name="Line 126"/>
          <p:cNvSpPr>
            <a:spLocks noChangeShapeType="1"/>
          </p:cNvSpPr>
          <p:nvPr/>
        </p:nvSpPr>
        <p:spPr bwMode="auto">
          <a:xfrm flipH="1">
            <a:off x="4079875" y="3357563"/>
            <a:ext cx="287338" cy="0"/>
          </a:xfrm>
          <a:prstGeom prst="line">
            <a:avLst/>
          </a:prstGeom>
          <a:ln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11743" name="Line 127"/>
          <p:cNvSpPr>
            <a:spLocks noChangeShapeType="1"/>
          </p:cNvSpPr>
          <p:nvPr/>
        </p:nvSpPr>
        <p:spPr bwMode="auto">
          <a:xfrm flipV="1">
            <a:off x="4872038" y="2708275"/>
            <a:ext cx="0" cy="3603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44" name="Line 128"/>
          <p:cNvSpPr>
            <a:spLocks noChangeShapeType="1"/>
          </p:cNvSpPr>
          <p:nvPr/>
        </p:nvSpPr>
        <p:spPr bwMode="auto">
          <a:xfrm flipH="1">
            <a:off x="4079875" y="2420938"/>
            <a:ext cx="358775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45" name="Line 129"/>
          <p:cNvSpPr>
            <a:spLocks noChangeShapeType="1"/>
          </p:cNvSpPr>
          <p:nvPr/>
        </p:nvSpPr>
        <p:spPr bwMode="auto">
          <a:xfrm flipH="1">
            <a:off x="2279650" y="2420938"/>
            <a:ext cx="360363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46" name="Line 130"/>
          <p:cNvSpPr>
            <a:spLocks noChangeShapeType="1"/>
          </p:cNvSpPr>
          <p:nvPr/>
        </p:nvSpPr>
        <p:spPr bwMode="auto">
          <a:xfrm>
            <a:off x="2063750" y="2852738"/>
            <a:ext cx="0" cy="2889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47" name="Line 131"/>
          <p:cNvSpPr>
            <a:spLocks noChangeShapeType="1"/>
          </p:cNvSpPr>
          <p:nvPr/>
        </p:nvSpPr>
        <p:spPr bwMode="auto">
          <a:xfrm flipH="1">
            <a:off x="2566988" y="3429000"/>
            <a:ext cx="288925" cy="0"/>
          </a:xfrm>
          <a:prstGeom prst="line">
            <a:avLst/>
          </a:prstGeom>
          <a:ln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11748" name="Line 132"/>
          <p:cNvSpPr>
            <a:spLocks noChangeShapeType="1"/>
          </p:cNvSpPr>
          <p:nvPr/>
        </p:nvSpPr>
        <p:spPr bwMode="auto">
          <a:xfrm>
            <a:off x="2063750" y="3573463"/>
            <a:ext cx="0" cy="43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49" name="Line 133"/>
          <p:cNvSpPr>
            <a:spLocks noChangeShapeType="1"/>
          </p:cNvSpPr>
          <p:nvPr/>
        </p:nvSpPr>
        <p:spPr bwMode="auto">
          <a:xfrm>
            <a:off x="2351088" y="4292600"/>
            <a:ext cx="4318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50" name="Freeform 134"/>
          <p:cNvSpPr/>
          <p:nvPr/>
        </p:nvSpPr>
        <p:spPr bwMode="auto">
          <a:xfrm>
            <a:off x="8647113" y="2365375"/>
            <a:ext cx="293687" cy="1001713"/>
          </a:xfrm>
          <a:custGeom>
            <a:avLst/>
            <a:gdLst>
              <a:gd name="T0" fmla="*/ 47625 w 185"/>
              <a:gd name="T1" fmla="*/ 0 h 631"/>
              <a:gd name="T2" fmla="*/ 149225 w 185"/>
              <a:gd name="T3" fmla="*/ 87313 h 631"/>
              <a:gd name="T4" fmla="*/ 206375 w 185"/>
              <a:gd name="T5" fmla="*/ 174625 h 631"/>
              <a:gd name="T6" fmla="*/ 250825 w 185"/>
              <a:gd name="T7" fmla="*/ 233363 h 631"/>
              <a:gd name="T8" fmla="*/ 265112 w 185"/>
              <a:gd name="T9" fmla="*/ 290513 h 631"/>
              <a:gd name="T10" fmla="*/ 293687 w 185"/>
              <a:gd name="T11" fmla="*/ 377825 h 631"/>
              <a:gd name="T12" fmla="*/ 234950 w 185"/>
              <a:gd name="T13" fmla="*/ 538163 h 631"/>
              <a:gd name="T14" fmla="*/ 177800 w 185"/>
              <a:gd name="T15" fmla="*/ 696913 h 631"/>
              <a:gd name="T16" fmla="*/ 119062 w 185"/>
              <a:gd name="T17" fmla="*/ 741363 h 631"/>
              <a:gd name="T18" fmla="*/ 76200 w 185"/>
              <a:gd name="T19" fmla="*/ 798513 h 631"/>
              <a:gd name="T20" fmla="*/ 17462 w 185"/>
              <a:gd name="T21" fmla="*/ 885825 h 631"/>
              <a:gd name="T22" fmla="*/ 31750 w 185"/>
              <a:gd name="T23" fmla="*/ 1001713 h 6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85" h="631">
                <a:moveTo>
                  <a:pt x="30" y="0"/>
                </a:moveTo>
                <a:cubicBezTo>
                  <a:pt x="49" y="21"/>
                  <a:pt x="77" y="33"/>
                  <a:pt x="94" y="55"/>
                </a:cubicBezTo>
                <a:cubicBezTo>
                  <a:pt x="107" y="73"/>
                  <a:pt x="117" y="93"/>
                  <a:pt x="130" y="110"/>
                </a:cubicBezTo>
                <a:cubicBezTo>
                  <a:pt x="139" y="122"/>
                  <a:pt x="149" y="135"/>
                  <a:pt x="158" y="147"/>
                </a:cubicBezTo>
                <a:cubicBezTo>
                  <a:pt x="161" y="159"/>
                  <a:pt x="163" y="171"/>
                  <a:pt x="167" y="183"/>
                </a:cubicBezTo>
                <a:cubicBezTo>
                  <a:pt x="172" y="201"/>
                  <a:pt x="185" y="238"/>
                  <a:pt x="185" y="238"/>
                </a:cubicBezTo>
                <a:cubicBezTo>
                  <a:pt x="177" y="281"/>
                  <a:pt x="172" y="304"/>
                  <a:pt x="148" y="339"/>
                </a:cubicBezTo>
                <a:cubicBezTo>
                  <a:pt x="143" y="353"/>
                  <a:pt x="117" y="433"/>
                  <a:pt x="112" y="439"/>
                </a:cubicBezTo>
                <a:cubicBezTo>
                  <a:pt x="103" y="452"/>
                  <a:pt x="86" y="456"/>
                  <a:pt x="75" y="467"/>
                </a:cubicBezTo>
                <a:cubicBezTo>
                  <a:pt x="64" y="478"/>
                  <a:pt x="57" y="491"/>
                  <a:pt x="48" y="503"/>
                </a:cubicBezTo>
                <a:cubicBezTo>
                  <a:pt x="35" y="521"/>
                  <a:pt x="11" y="558"/>
                  <a:pt x="11" y="558"/>
                </a:cubicBezTo>
                <a:cubicBezTo>
                  <a:pt x="0" y="590"/>
                  <a:pt x="5" y="602"/>
                  <a:pt x="20" y="631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51" name="Freeform 135"/>
          <p:cNvSpPr/>
          <p:nvPr/>
        </p:nvSpPr>
        <p:spPr bwMode="auto">
          <a:xfrm>
            <a:off x="9223375" y="3352800"/>
            <a:ext cx="849313" cy="2176463"/>
          </a:xfrm>
          <a:custGeom>
            <a:avLst/>
            <a:gdLst>
              <a:gd name="T0" fmla="*/ 298450 w 535"/>
              <a:gd name="T1" fmla="*/ 0 h 1371"/>
              <a:gd name="T2" fmla="*/ 400050 w 535"/>
              <a:gd name="T3" fmla="*/ 28575 h 1371"/>
              <a:gd name="T4" fmla="*/ 558800 w 535"/>
              <a:gd name="T5" fmla="*/ 101600 h 1371"/>
              <a:gd name="T6" fmla="*/ 617538 w 535"/>
              <a:gd name="T7" fmla="*/ 160338 h 1371"/>
              <a:gd name="T8" fmla="*/ 674688 w 535"/>
              <a:gd name="T9" fmla="*/ 246063 h 1371"/>
              <a:gd name="T10" fmla="*/ 762000 w 535"/>
              <a:gd name="T11" fmla="*/ 392113 h 1371"/>
              <a:gd name="T12" fmla="*/ 792163 w 535"/>
              <a:gd name="T13" fmla="*/ 479425 h 1371"/>
              <a:gd name="T14" fmla="*/ 849313 w 535"/>
              <a:gd name="T15" fmla="*/ 1247775 h 1371"/>
              <a:gd name="T16" fmla="*/ 820738 w 535"/>
              <a:gd name="T17" fmla="*/ 1741488 h 1371"/>
              <a:gd name="T18" fmla="*/ 792163 w 535"/>
              <a:gd name="T19" fmla="*/ 1958975 h 1371"/>
              <a:gd name="T20" fmla="*/ 704850 w 535"/>
              <a:gd name="T21" fmla="*/ 2032000 h 1371"/>
              <a:gd name="T22" fmla="*/ 457200 w 535"/>
              <a:gd name="T23" fmla="*/ 2176463 h 1371"/>
              <a:gd name="T24" fmla="*/ 138113 w 535"/>
              <a:gd name="T25" fmla="*/ 2162175 h 1371"/>
              <a:gd name="T26" fmla="*/ 36513 w 535"/>
              <a:gd name="T27" fmla="*/ 1814513 h 137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535" h="1371">
                <a:moveTo>
                  <a:pt x="188" y="0"/>
                </a:moveTo>
                <a:cubicBezTo>
                  <a:pt x="209" y="7"/>
                  <a:pt x="231" y="11"/>
                  <a:pt x="252" y="18"/>
                </a:cubicBezTo>
                <a:cubicBezTo>
                  <a:pt x="288" y="30"/>
                  <a:pt x="316" y="52"/>
                  <a:pt x="352" y="64"/>
                </a:cubicBezTo>
                <a:cubicBezTo>
                  <a:pt x="356" y="68"/>
                  <a:pt x="387" y="96"/>
                  <a:pt x="389" y="101"/>
                </a:cubicBezTo>
                <a:cubicBezTo>
                  <a:pt x="417" y="159"/>
                  <a:pt x="373" y="120"/>
                  <a:pt x="425" y="155"/>
                </a:cubicBezTo>
                <a:cubicBezTo>
                  <a:pt x="438" y="191"/>
                  <a:pt x="465" y="213"/>
                  <a:pt x="480" y="247"/>
                </a:cubicBezTo>
                <a:cubicBezTo>
                  <a:pt x="488" y="265"/>
                  <a:pt x="499" y="302"/>
                  <a:pt x="499" y="302"/>
                </a:cubicBezTo>
                <a:cubicBezTo>
                  <a:pt x="525" y="462"/>
                  <a:pt x="515" y="624"/>
                  <a:pt x="535" y="786"/>
                </a:cubicBezTo>
                <a:cubicBezTo>
                  <a:pt x="529" y="890"/>
                  <a:pt x="524" y="993"/>
                  <a:pt x="517" y="1097"/>
                </a:cubicBezTo>
                <a:cubicBezTo>
                  <a:pt x="514" y="1143"/>
                  <a:pt x="528" y="1198"/>
                  <a:pt x="499" y="1234"/>
                </a:cubicBezTo>
                <a:cubicBezTo>
                  <a:pt x="484" y="1253"/>
                  <a:pt x="461" y="1263"/>
                  <a:pt x="444" y="1280"/>
                </a:cubicBezTo>
                <a:cubicBezTo>
                  <a:pt x="415" y="1367"/>
                  <a:pt x="367" y="1361"/>
                  <a:pt x="288" y="1371"/>
                </a:cubicBezTo>
                <a:cubicBezTo>
                  <a:pt x="221" y="1368"/>
                  <a:pt x="154" y="1367"/>
                  <a:pt x="87" y="1362"/>
                </a:cubicBezTo>
                <a:cubicBezTo>
                  <a:pt x="0" y="1355"/>
                  <a:pt x="23" y="1191"/>
                  <a:pt x="23" y="1143"/>
                </a:cubicBezTo>
              </a:path>
            </a:pathLst>
          </a:custGeom>
          <a:noFill/>
          <a:ln w="9525">
            <a:solidFill>
              <a:schemeClr val="tx2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52" name="Freeform 136"/>
          <p:cNvSpPr/>
          <p:nvPr/>
        </p:nvSpPr>
        <p:spPr bwMode="auto">
          <a:xfrm>
            <a:off x="7199313" y="5153025"/>
            <a:ext cx="1611312" cy="87313"/>
          </a:xfrm>
          <a:custGeom>
            <a:avLst/>
            <a:gdLst>
              <a:gd name="T0" fmla="*/ 1611312 w 1015"/>
              <a:gd name="T1" fmla="*/ 14288 h 55"/>
              <a:gd name="T2" fmla="*/ 1465262 w 1015"/>
              <a:gd name="T3" fmla="*/ 87313 h 55"/>
              <a:gd name="T4" fmla="*/ 565150 w 1015"/>
              <a:gd name="T5" fmla="*/ 71438 h 55"/>
              <a:gd name="T6" fmla="*/ 0 w 1015"/>
              <a:gd name="T7" fmla="*/ 0 h 5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15" h="55">
                <a:moveTo>
                  <a:pt x="1015" y="9"/>
                </a:moveTo>
                <a:cubicBezTo>
                  <a:pt x="984" y="39"/>
                  <a:pt x="967" y="46"/>
                  <a:pt x="923" y="55"/>
                </a:cubicBezTo>
                <a:cubicBezTo>
                  <a:pt x="734" y="52"/>
                  <a:pt x="545" y="50"/>
                  <a:pt x="356" y="45"/>
                </a:cubicBezTo>
                <a:cubicBezTo>
                  <a:pt x="233" y="42"/>
                  <a:pt x="124" y="0"/>
                  <a:pt x="0" y="0"/>
                </a:cubicBezTo>
              </a:path>
            </a:pathLst>
          </a:custGeom>
          <a:noFill/>
          <a:ln w="9525">
            <a:solidFill>
              <a:schemeClr val="tx2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53" name="Freeform 137"/>
          <p:cNvSpPr/>
          <p:nvPr/>
        </p:nvSpPr>
        <p:spPr bwMode="auto">
          <a:xfrm>
            <a:off x="6951663" y="3251200"/>
            <a:ext cx="2613025" cy="560388"/>
          </a:xfrm>
          <a:custGeom>
            <a:avLst/>
            <a:gdLst>
              <a:gd name="T0" fmla="*/ 2613025 w 1646"/>
              <a:gd name="T1" fmla="*/ 130175 h 353"/>
              <a:gd name="T2" fmla="*/ 2293938 w 1646"/>
              <a:gd name="T3" fmla="*/ 406400 h 353"/>
              <a:gd name="T4" fmla="*/ 857250 w 1646"/>
              <a:gd name="T5" fmla="*/ 347663 h 353"/>
              <a:gd name="T6" fmla="*/ 682625 w 1646"/>
              <a:gd name="T7" fmla="*/ 304800 h 353"/>
              <a:gd name="T8" fmla="*/ 625475 w 1646"/>
              <a:gd name="T9" fmla="*/ 290513 h 353"/>
              <a:gd name="T10" fmla="*/ 493713 w 1646"/>
              <a:gd name="T11" fmla="*/ 231775 h 353"/>
              <a:gd name="T12" fmla="*/ 203200 w 1646"/>
              <a:gd name="T13" fmla="*/ 28575 h 353"/>
              <a:gd name="T14" fmla="*/ 0 w 1646"/>
              <a:gd name="T15" fmla="*/ 0 h 35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46" h="353">
                <a:moveTo>
                  <a:pt x="1646" y="82"/>
                </a:moveTo>
                <a:cubicBezTo>
                  <a:pt x="1586" y="173"/>
                  <a:pt x="1560" y="237"/>
                  <a:pt x="1445" y="256"/>
                </a:cubicBezTo>
                <a:cubicBezTo>
                  <a:pt x="1153" y="353"/>
                  <a:pt x="836" y="244"/>
                  <a:pt x="540" y="219"/>
                </a:cubicBezTo>
                <a:cubicBezTo>
                  <a:pt x="503" y="210"/>
                  <a:pt x="467" y="201"/>
                  <a:pt x="430" y="192"/>
                </a:cubicBezTo>
                <a:cubicBezTo>
                  <a:pt x="418" y="189"/>
                  <a:pt x="394" y="183"/>
                  <a:pt x="394" y="183"/>
                </a:cubicBezTo>
                <a:cubicBezTo>
                  <a:pt x="366" y="165"/>
                  <a:pt x="342" y="156"/>
                  <a:pt x="311" y="146"/>
                </a:cubicBezTo>
                <a:cubicBezTo>
                  <a:pt x="262" y="114"/>
                  <a:pt x="181" y="30"/>
                  <a:pt x="128" y="18"/>
                </a:cubicBezTo>
                <a:cubicBezTo>
                  <a:pt x="86" y="9"/>
                  <a:pt x="0" y="0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54" name="Freeform 138"/>
          <p:cNvSpPr/>
          <p:nvPr/>
        </p:nvSpPr>
        <p:spPr bwMode="auto">
          <a:xfrm>
            <a:off x="5303838" y="2276475"/>
            <a:ext cx="2124075" cy="2859088"/>
          </a:xfrm>
          <a:custGeom>
            <a:avLst/>
            <a:gdLst>
              <a:gd name="T0" fmla="*/ 760413 w 1338"/>
              <a:gd name="T1" fmla="*/ 2859088 h 1801"/>
              <a:gd name="T2" fmla="*/ 528638 w 1338"/>
              <a:gd name="T3" fmla="*/ 2757488 h 1801"/>
              <a:gd name="T4" fmla="*/ 354013 w 1338"/>
              <a:gd name="T5" fmla="*/ 2568575 h 1801"/>
              <a:gd name="T6" fmla="*/ 238125 w 1338"/>
              <a:gd name="T7" fmla="*/ 2438400 h 1801"/>
              <a:gd name="T8" fmla="*/ 49213 w 1338"/>
              <a:gd name="T9" fmla="*/ 2147888 h 1801"/>
              <a:gd name="T10" fmla="*/ 49213 w 1338"/>
              <a:gd name="T11" fmla="*/ 1538288 h 1801"/>
              <a:gd name="T12" fmla="*/ 92075 w 1338"/>
              <a:gd name="T13" fmla="*/ 942975 h 1801"/>
              <a:gd name="T14" fmla="*/ 165100 w 1338"/>
              <a:gd name="T15" fmla="*/ 666750 h 1801"/>
              <a:gd name="T16" fmla="*/ 238125 w 1338"/>
              <a:gd name="T17" fmla="*/ 434975 h 1801"/>
              <a:gd name="T18" fmla="*/ 295275 w 1338"/>
              <a:gd name="T19" fmla="*/ 288925 h 1801"/>
              <a:gd name="T20" fmla="*/ 311150 w 1338"/>
              <a:gd name="T21" fmla="*/ 187325 h 1801"/>
              <a:gd name="T22" fmla="*/ 557213 w 1338"/>
              <a:gd name="T23" fmla="*/ 0 h 1801"/>
              <a:gd name="T24" fmla="*/ 1790700 w 1338"/>
              <a:gd name="T25" fmla="*/ 14288 h 1801"/>
              <a:gd name="T26" fmla="*/ 2124075 w 1338"/>
              <a:gd name="T27" fmla="*/ 28575 h 180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338" h="1801">
                <a:moveTo>
                  <a:pt x="479" y="1801"/>
                </a:moveTo>
                <a:cubicBezTo>
                  <a:pt x="431" y="1789"/>
                  <a:pt x="372" y="1768"/>
                  <a:pt x="333" y="1737"/>
                </a:cubicBezTo>
                <a:cubicBezTo>
                  <a:pt x="290" y="1702"/>
                  <a:pt x="270" y="1649"/>
                  <a:pt x="223" y="1618"/>
                </a:cubicBezTo>
                <a:cubicBezTo>
                  <a:pt x="171" y="1545"/>
                  <a:pt x="199" y="1569"/>
                  <a:pt x="150" y="1536"/>
                </a:cubicBezTo>
                <a:cubicBezTo>
                  <a:pt x="110" y="1474"/>
                  <a:pt x="65" y="1421"/>
                  <a:pt x="31" y="1353"/>
                </a:cubicBezTo>
                <a:cubicBezTo>
                  <a:pt x="0" y="1226"/>
                  <a:pt x="10" y="1098"/>
                  <a:pt x="31" y="969"/>
                </a:cubicBezTo>
                <a:cubicBezTo>
                  <a:pt x="21" y="849"/>
                  <a:pt x="30" y="713"/>
                  <a:pt x="58" y="594"/>
                </a:cubicBezTo>
                <a:cubicBezTo>
                  <a:pt x="72" y="535"/>
                  <a:pt x="93" y="480"/>
                  <a:pt x="104" y="420"/>
                </a:cubicBezTo>
                <a:cubicBezTo>
                  <a:pt x="114" y="365"/>
                  <a:pt x="137" y="326"/>
                  <a:pt x="150" y="274"/>
                </a:cubicBezTo>
                <a:cubicBezTo>
                  <a:pt x="160" y="234"/>
                  <a:pt x="158" y="212"/>
                  <a:pt x="186" y="182"/>
                </a:cubicBezTo>
                <a:cubicBezTo>
                  <a:pt x="189" y="161"/>
                  <a:pt x="190" y="139"/>
                  <a:pt x="196" y="118"/>
                </a:cubicBezTo>
                <a:cubicBezTo>
                  <a:pt x="217" y="51"/>
                  <a:pt x="290" y="15"/>
                  <a:pt x="351" y="0"/>
                </a:cubicBezTo>
                <a:cubicBezTo>
                  <a:pt x="446" y="1"/>
                  <a:pt x="907" y="40"/>
                  <a:pt x="1128" y="9"/>
                </a:cubicBezTo>
                <a:cubicBezTo>
                  <a:pt x="1283" y="20"/>
                  <a:pt x="1213" y="18"/>
                  <a:pt x="1338" y="18"/>
                </a:cubicBezTo>
              </a:path>
            </a:pathLst>
          </a:custGeom>
          <a:noFill/>
          <a:ln w="9525">
            <a:solidFill>
              <a:schemeClr val="tx2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55" name="Freeform 139"/>
          <p:cNvSpPr/>
          <p:nvPr/>
        </p:nvSpPr>
        <p:spPr bwMode="auto">
          <a:xfrm>
            <a:off x="5965825" y="2349500"/>
            <a:ext cx="1363663" cy="920750"/>
          </a:xfrm>
          <a:custGeom>
            <a:avLst/>
            <a:gdLst>
              <a:gd name="T0" fmla="*/ 130175 w 859"/>
              <a:gd name="T1" fmla="*/ 901700 h 580"/>
              <a:gd name="T2" fmla="*/ 87313 w 859"/>
              <a:gd name="T3" fmla="*/ 828675 h 580"/>
              <a:gd name="T4" fmla="*/ 0 w 859"/>
              <a:gd name="T5" fmla="*/ 655638 h 580"/>
              <a:gd name="T6" fmla="*/ 28575 w 859"/>
              <a:gd name="T7" fmla="*/ 509588 h 580"/>
              <a:gd name="T8" fmla="*/ 203200 w 859"/>
              <a:gd name="T9" fmla="*/ 379413 h 580"/>
              <a:gd name="T10" fmla="*/ 681038 w 859"/>
              <a:gd name="T11" fmla="*/ 277813 h 580"/>
              <a:gd name="T12" fmla="*/ 1087438 w 859"/>
              <a:gd name="T13" fmla="*/ 263525 h 580"/>
              <a:gd name="T14" fmla="*/ 1262063 w 859"/>
              <a:gd name="T15" fmla="*/ 131763 h 580"/>
              <a:gd name="T16" fmla="*/ 1363663 w 859"/>
              <a:gd name="T17" fmla="*/ 1588 h 58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59" h="580">
                <a:moveTo>
                  <a:pt x="82" y="568"/>
                </a:moveTo>
                <a:cubicBezTo>
                  <a:pt x="59" y="498"/>
                  <a:pt x="90" y="580"/>
                  <a:pt x="55" y="522"/>
                </a:cubicBezTo>
                <a:cubicBezTo>
                  <a:pt x="34" y="487"/>
                  <a:pt x="23" y="447"/>
                  <a:pt x="0" y="413"/>
                </a:cubicBezTo>
                <a:cubicBezTo>
                  <a:pt x="1" y="408"/>
                  <a:pt x="7" y="338"/>
                  <a:pt x="18" y="321"/>
                </a:cubicBezTo>
                <a:cubicBezTo>
                  <a:pt x="52" y="270"/>
                  <a:pt x="79" y="267"/>
                  <a:pt x="128" y="239"/>
                </a:cubicBezTo>
                <a:cubicBezTo>
                  <a:pt x="223" y="186"/>
                  <a:pt x="321" y="187"/>
                  <a:pt x="429" y="175"/>
                </a:cubicBezTo>
                <a:cubicBezTo>
                  <a:pt x="577" y="183"/>
                  <a:pt x="572" y="182"/>
                  <a:pt x="685" y="166"/>
                </a:cubicBezTo>
                <a:cubicBezTo>
                  <a:pt x="719" y="143"/>
                  <a:pt x="771" y="118"/>
                  <a:pt x="795" y="83"/>
                </a:cubicBezTo>
                <a:cubicBezTo>
                  <a:pt x="852" y="0"/>
                  <a:pt x="813" y="24"/>
                  <a:pt x="859" y="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56" name="Line 140"/>
          <p:cNvSpPr>
            <a:spLocks noChangeShapeType="1"/>
          </p:cNvSpPr>
          <p:nvPr/>
        </p:nvSpPr>
        <p:spPr bwMode="auto">
          <a:xfrm>
            <a:off x="8832850" y="2492375"/>
            <a:ext cx="71438" cy="28733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57" name="Line 141"/>
          <p:cNvSpPr>
            <a:spLocks noChangeShapeType="1"/>
          </p:cNvSpPr>
          <p:nvPr/>
        </p:nvSpPr>
        <p:spPr bwMode="auto">
          <a:xfrm flipH="1">
            <a:off x="9120188" y="3716338"/>
            <a:ext cx="2889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58" name="Line 142"/>
          <p:cNvSpPr>
            <a:spLocks noChangeShapeType="1"/>
          </p:cNvSpPr>
          <p:nvPr/>
        </p:nvSpPr>
        <p:spPr bwMode="auto">
          <a:xfrm>
            <a:off x="9983788" y="3573463"/>
            <a:ext cx="73025" cy="28733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59" name="Line 143"/>
          <p:cNvSpPr>
            <a:spLocks noChangeShapeType="1"/>
          </p:cNvSpPr>
          <p:nvPr/>
        </p:nvSpPr>
        <p:spPr bwMode="auto">
          <a:xfrm flipH="1">
            <a:off x="9409113" y="5516563"/>
            <a:ext cx="4318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60" name="Line 144"/>
          <p:cNvSpPr>
            <a:spLocks noChangeShapeType="1"/>
          </p:cNvSpPr>
          <p:nvPr/>
        </p:nvSpPr>
        <p:spPr bwMode="auto">
          <a:xfrm flipH="1" flipV="1">
            <a:off x="5519738" y="4581525"/>
            <a:ext cx="71437" cy="28733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61" name="Line 145"/>
          <p:cNvSpPr>
            <a:spLocks noChangeShapeType="1"/>
          </p:cNvSpPr>
          <p:nvPr/>
        </p:nvSpPr>
        <p:spPr bwMode="auto">
          <a:xfrm>
            <a:off x="5951538" y="2205038"/>
            <a:ext cx="2159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62" name="Line 146"/>
          <p:cNvSpPr>
            <a:spLocks noChangeShapeType="1"/>
          </p:cNvSpPr>
          <p:nvPr/>
        </p:nvSpPr>
        <p:spPr bwMode="auto">
          <a:xfrm flipH="1" flipV="1">
            <a:off x="7608888" y="3644900"/>
            <a:ext cx="358775" cy="1444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1763" name="Line 147"/>
          <p:cNvSpPr>
            <a:spLocks noChangeShapeType="1"/>
          </p:cNvSpPr>
          <p:nvPr/>
        </p:nvSpPr>
        <p:spPr bwMode="auto">
          <a:xfrm flipV="1">
            <a:off x="6383338" y="2708275"/>
            <a:ext cx="288925" cy="730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6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1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1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1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1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1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1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11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1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1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1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1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1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1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1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1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1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1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1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1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11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11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11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11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11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11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1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11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11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11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740" grpId="0" bldLvl="0" animBg="1"/>
      <p:bldP spid="111741" grpId="0" bldLvl="0" animBg="1"/>
      <p:bldP spid="111742" grpId="0" bldLvl="0" animBg="1"/>
      <p:bldP spid="111743" grpId="0" bldLvl="0" animBg="1"/>
      <p:bldP spid="111744" grpId="0" bldLvl="0" animBg="1"/>
      <p:bldP spid="111745" grpId="0" bldLvl="0" animBg="1"/>
      <p:bldP spid="111746" grpId="0" bldLvl="0" animBg="1"/>
      <p:bldP spid="111747" grpId="0" bldLvl="0" animBg="1"/>
      <p:bldP spid="111748" grpId="0" bldLvl="0" animBg="1"/>
      <p:bldP spid="111749" grpId="0" bldLvl="0" animBg="1"/>
      <p:bldP spid="111750" grpId="0" bldLvl="0" animBg="1"/>
      <p:bldP spid="111751" grpId="0" bldLvl="0" animBg="1"/>
      <p:bldP spid="111752" grpId="0" bldLvl="0" animBg="1"/>
      <p:bldP spid="111753" grpId="0" bldLvl="0" animBg="1"/>
      <p:bldP spid="111754" grpId="0" bldLvl="0" animBg="1"/>
      <p:bldP spid="111755" grpId="0" bldLvl="0" animBg="1"/>
      <p:bldP spid="111756" grpId="0" bldLvl="0" animBg="1"/>
      <p:bldP spid="111757" grpId="0" bldLvl="0" animBg="1"/>
      <p:bldP spid="111758" grpId="0" bldLvl="0" animBg="1"/>
      <p:bldP spid="111759" grpId="0" bldLvl="0" animBg="1"/>
      <p:bldP spid="111760" grpId="0" bldLvl="0" animBg="1"/>
      <p:bldP spid="111761" grpId="0" bldLvl="0" animBg="1"/>
      <p:bldP spid="111762" grpId="0" bldLvl="0" animBg="1"/>
      <p:bldP spid="111763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981200" y="381000"/>
            <a:ext cx="8305800" cy="860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5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连接电路的注意点：</a:t>
            </a:r>
            <a:endParaRPr kumimoji="1" lang="zh-CN" altLang="en-US" sz="5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1524000" y="5257800"/>
            <a:ext cx="9144000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3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kumimoji="1" lang="zh-CN" altLang="en-US" sz="3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kumimoji="1"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电路连好后，必须检查确定电路连接无误后，再闭合开关。</a:t>
            </a:r>
            <a:endParaRPr kumimoji="1"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1524000" y="1943100"/>
            <a:ext cx="7848600" cy="5530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kumimoji="1"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、连接电路时，开关必须</a:t>
            </a:r>
            <a:r>
              <a:rPr kumimoji="1" lang="zh-CN" altLang="en-US" sz="3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kumimoji="1"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kumimoji="1"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6565" name="Text Box 6"/>
          <p:cNvSpPr txBox="1">
            <a:spLocks noChangeArrowheads="1"/>
          </p:cNvSpPr>
          <p:nvPr/>
        </p:nvSpPr>
        <p:spPr bwMode="auto">
          <a:xfrm>
            <a:off x="1524000" y="2819400"/>
            <a:ext cx="9144000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30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kumimoji="1"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、连接电路时，导线一定要接在电路元件的</a:t>
            </a:r>
            <a:r>
              <a:rPr kumimoji="1" lang="zh-CN" altLang="en-US" sz="3000" b="1" u="sng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kumimoji="1"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kumimoji="1" lang="zh-CN" altLang="en-US" sz="3000" b="1" u="sng"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r>
              <a:rPr kumimoji="1"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上，并</a:t>
            </a:r>
            <a:r>
              <a:rPr kumimoji="1" lang="zh-CN" altLang="en-US" sz="3000" b="1" u="sng">
                <a:latin typeface="黑体" panose="02010609060101010101" pitchFamily="49" charset="-122"/>
                <a:ea typeface="黑体" panose="02010609060101010101" pitchFamily="49" charset="-122"/>
              </a:rPr>
              <a:t>           </a:t>
            </a:r>
            <a:r>
              <a:rPr kumimoji="1"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旋紧，保证接触良好。</a:t>
            </a:r>
            <a:endParaRPr kumimoji="1" lang="zh-CN" altLang="en-US" sz="3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6566" name="Text Box 7"/>
          <p:cNvSpPr txBox="1">
            <a:spLocks noChangeArrowheads="1"/>
          </p:cNvSpPr>
          <p:nvPr/>
        </p:nvSpPr>
        <p:spPr bwMode="auto">
          <a:xfrm>
            <a:off x="1524000" y="4038600"/>
            <a:ext cx="8839200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3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kumimoji="1" lang="zh-CN" altLang="en-US" sz="3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kumimoji="1"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电源的两端绝不允许以任何方式直接相连，造成电源</a:t>
            </a:r>
            <a:r>
              <a:rPr kumimoji="1" lang="zh-CN" altLang="en-US" sz="3000" b="1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kumimoji="1"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，损坏电源。</a:t>
            </a:r>
            <a:endParaRPr kumimoji="1"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6567" name="Picture 9" descr="旋钮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401050" y="260350"/>
            <a:ext cx="19065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6096000" y="1943100"/>
            <a:ext cx="1295400" cy="5530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断开</a:t>
            </a:r>
            <a:endParaRPr kumimoji="1" lang="zh-CN" altLang="en-US" sz="3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8977313" y="2781300"/>
            <a:ext cx="1439862" cy="5530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接线柱</a:t>
            </a:r>
            <a:endParaRPr kumimoji="1" lang="zh-CN" altLang="en-US" sz="3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786" name="Rectangle 10"/>
          <p:cNvSpPr>
            <a:spLocks noChangeArrowheads="1"/>
          </p:cNvSpPr>
          <p:nvPr/>
        </p:nvSpPr>
        <p:spPr bwMode="auto">
          <a:xfrm>
            <a:off x="3143250" y="3213100"/>
            <a:ext cx="1728788" cy="5530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顺时针</a:t>
            </a:r>
            <a:endParaRPr kumimoji="1" lang="zh-CN" altLang="en-US" sz="3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2566988" y="4464050"/>
            <a:ext cx="1296987" cy="5530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短路</a:t>
            </a:r>
            <a:endParaRPr kumimoji="1" lang="zh-CN" altLang="en-US" sz="3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4" grpId="0" bldLvl="0" animBg="1"/>
      <p:bldP spid="75785" grpId="0" bldLvl="0" animBg="1"/>
      <p:bldP spid="75786" grpId="0" bldLvl="0" animBg="1"/>
      <p:bldP spid="75787" grpId="0" bldLvl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1752600" y="476250"/>
            <a:ext cx="8915400" cy="706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 dirty="0">
                <a:solidFill>
                  <a:srgbClr val="FF0000"/>
                </a:solidFill>
                <a:latin typeface="Tahoma" panose="020B0604030504040204" pitchFamily="34" charset="0"/>
              </a:rPr>
              <a:t>2</a:t>
            </a:r>
            <a:r>
              <a:rPr lang="zh-CN" altLang="en-US" sz="4000" dirty="0">
                <a:solidFill>
                  <a:srgbClr val="FF0000"/>
                </a:solidFill>
                <a:latin typeface="Tahoma" panose="020B0604030504040204" pitchFamily="34" charset="0"/>
              </a:rPr>
              <a:t>、按如下所示电路图将实物连接起来</a:t>
            </a:r>
            <a:endParaRPr lang="zh-CN" altLang="en-US" sz="4000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  <p:grpSp>
        <p:nvGrpSpPr>
          <p:cNvPr id="112644" name="Group 4"/>
          <p:cNvGrpSpPr/>
          <p:nvPr/>
        </p:nvGrpSpPr>
        <p:grpSpPr bwMode="auto">
          <a:xfrm>
            <a:off x="1847850" y="1773238"/>
            <a:ext cx="2736850" cy="2095500"/>
            <a:chOff x="521" y="981"/>
            <a:chExt cx="1724" cy="1320"/>
          </a:xfrm>
        </p:grpSpPr>
        <p:grpSp>
          <p:nvGrpSpPr>
            <p:cNvPr id="103453" name="xjhzja16"/>
            <p:cNvGrpSpPr/>
            <p:nvPr/>
          </p:nvGrpSpPr>
          <p:grpSpPr bwMode="auto">
            <a:xfrm>
              <a:off x="1389" y="2078"/>
              <a:ext cx="44" cy="223"/>
              <a:chOff x="2322" y="1653"/>
              <a:chExt cx="315" cy="468"/>
            </a:xfrm>
          </p:grpSpPr>
          <p:sp>
            <p:nvSpPr>
              <p:cNvPr id="103483" name="Rectangle 6"/>
              <p:cNvSpPr>
                <a:spLocks noChangeArrowheads="1"/>
              </p:cNvSpPr>
              <p:nvPr/>
            </p:nvSpPr>
            <p:spPr bwMode="auto">
              <a:xfrm>
                <a:off x="2322" y="1653"/>
                <a:ext cx="315" cy="4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ctr" eaLnBrk="1" hangingPunct="1"/>
                <a:endParaRPr lang="zh-CN" altLang="en-US"/>
              </a:p>
            </p:txBody>
          </p:sp>
          <p:sp>
            <p:nvSpPr>
              <p:cNvPr id="103484" name="Line 7"/>
              <p:cNvSpPr>
                <a:spLocks noChangeShapeType="1"/>
              </p:cNvSpPr>
              <p:nvPr/>
            </p:nvSpPr>
            <p:spPr bwMode="auto">
              <a:xfrm>
                <a:off x="2322" y="1733"/>
                <a:ext cx="0" cy="3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485" name="Line 8"/>
              <p:cNvSpPr>
                <a:spLocks noChangeShapeType="1"/>
              </p:cNvSpPr>
              <p:nvPr/>
            </p:nvSpPr>
            <p:spPr bwMode="auto">
              <a:xfrm>
                <a:off x="2637" y="1653"/>
                <a:ext cx="0" cy="46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3454" name="xjhzja19"/>
            <p:cNvSpPr>
              <a:spLocks noChangeArrowheads="1"/>
            </p:cNvSpPr>
            <p:nvPr/>
          </p:nvSpPr>
          <p:spPr bwMode="auto">
            <a:xfrm>
              <a:off x="1075" y="1417"/>
              <a:ext cx="289" cy="10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pPr algn="ctr" eaLnBrk="1" hangingPunct="1"/>
              <a:endParaRPr lang="zh-CN" altLang="en-US"/>
            </a:p>
          </p:txBody>
        </p:sp>
        <p:grpSp>
          <p:nvGrpSpPr>
            <p:cNvPr id="103455" name="xjhzja20"/>
            <p:cNvGrpSpPr/>
            <p:nvPr/>
          </p:nvGrpSpPr>
          <p:grpSpPr bwMode="auto">
            <a:xfrm rot="10800000" flipV="1">
              <a:off x="1767" y="1282"/>
              <a:ext cx="471" cy="224"/>
              <a:chOff x="6357" y="1213"/>
              <a:chExt cx="720" cy="356"/>
            </a:xfrm>
          </p:grpSpPr>
          <p:sp>
            <p:nvSpPr>
              <p:cNvPr id="103481" name="Freeform 11"/>
              <p:cNvSpPr/>
              <p:nvPr/>
            </p:nvSpPr>
            <p:spPr bwMode="auto">
              <a:xfrm>
                <a:off x="6357" y="1213"/>
                <a:ext cx="420" cy="280"/>
              </a:xfrm>
              <a:custGeom>
                <a:avLst/>
                <a:gdLst>
                  <a:gd name="T0" fmla="*/ 0 w 390"/>
                  <a:gd name="T1" fmla="*/ 280 h 270"/>
                  <a:gd name="T2" fmla="*/ 0 w 390"/>
                  <a:gd name="T3" fmla="*/ 0 h 270"/>
                  <a:gd name="T4" fmla="*/ 420 w 390"/>
                  <a:gd name="T5" fmla="*/ 0 h 270"/>
                  <a:gd name="T6" fmla="*/ 420 w 390"/>
                  <a:gd name="T7" fmla="*/ 226 h 27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90" h="270">
                    <a:moveTo>
                      <a:pt x="0" y="270"/>
                    </a:moveTo>
                    <a:lnTo>
                      <a:pt x="0" y="0"/>
                    </a:lnTo>
                    <a:lnTo>
                      <a:pt x="390" y="0"/>
                    </a:lnTo>
                    <a:lnTo>
                      <a:pt x="390" y="218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 type="none" w="med" len="med"/>
                <a:tailEnd type="arrow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482" name="Rectangle 12"/>
              <p:cNvSpPr>
                <a:spLocks noChangeArrowheads="1"/>
              </p:cNvSpPr>
              <p:nvPr/>
            </p:nvSpPr>
            <p:spPr bwMode="auto">
              <a:xfrm>
                <a:off x="6547" y="1409"/>
                <a:ext cx="530" cy="1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pPr algn="ctr" eaLnBrk="1" hangingPunct="1"/>
                <a:endParaRPr lang="zh-CN" altLang="en-US"/>
              </a:p>
            </p:txBody>
          </p:sp>
        </p:grpSp>
        <p:grpSp>
          <p:nvGrpSpPr>
            <p:cNvPr id="103456" name="xjhzja15"/>
            <p:cNvGrpSpPr/>
            <p:nvPr/>
          </p:nvGrpSpPr>
          <p:grpSpPr bwMode="auto">
            <a:xfrm>
              <a:off x="751" y="2101"/>
              <a:ext cx="232" cy="191"/>
              <a:chOff x="4860" y="2844"/>
              <a:chExt cx="446" cy="406"/>
            </a:xfrm>
          </p:grpSpPr>
          <p:sp>
            <p:nvSpPr>
              <p:cNvPr id="103479" name="Oval 14"/>
              <p:cNvSpPr>
                <a:spLocks noChangeArrowheads="1"/>
              </p:cNvSpPr>
              <p:nvPr/>
            </p:nvSpPr>
            <p:spPr bwMode="auto">
              <a:xfrm>
                <a:off x="4860" y="2844"/>
                <a:ext cx="406" cy="40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algn="ctr" eaLnBrk="1" hangingPunct="1"/>
                <a:endParaRPr lang="zh-CN" altLang="en-US"/>
              </a:p>
            </p:txBody>
          </p:sp>
          <p:sp>
            <p:nvSpPr>
              <p:cNvPr id="103480" name="Text Box 15"/>
              <p:cNvSpPr txBox="1">
                <a:spLocks noChangeArrowheads="1"/>
              </p:cNvSpPr>
              <p:nvPr/>
            </p:nvSpPr>
            <p:spPr bwMode="auto">
              <a:xfrm>
                <a:off x="5006" y="2898"/>
                <a:ext cx="300" cy="31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/>
              <a:lstStyle/>
              <a:p>
                <a:pPr algn="just" eaLnBrk="1" hangingPunct="1"/>
                <a:r>
                  <a:rPr lang="en-US" altLang="zh-CN" sz="1400">
                    <a:latin typeface="Times New Roman" panose="02020603050405020304" pitchFamily="18" charset="0"/>
                  </a:rPr>
                  <a:t>A</a:t>
                </a:r>
                <a:endParaRPr lang="en-US" altLang="zh-CN" sz="2400">
                  <a:latin typeface="Tahoma" panose="020B0604030504040204" pitchFamily="34" charset="0"/>
                </a:endParaRPr>
              </a:p>
            </p:txBody>
          </p:sp>
        </p:grpSp>
        <p:grpSp>
          <p:nvGrpSpPr>
            <p:cNvPr id="103457" name="xjhzja15"/>
            <p:cNvGrpSpPr/>
            <p:nvPr/>
          </p:nvGrpSpPr>
          <p:grpSpPr bwMode="auto">
            <a:xfrm>
              <a:off x="1118" y="981"/>
              <a:ext cx="242" cy="230"/>
              <a:chOff x="4860" y="2844"/>
              <a:chExt cx="446" cy="406"/>
            </a:xfrm>
          </p:grpSpPr>
          <p:sp>
            <p:nvSpPr>
              <p:cNvPr id="103477" name="Oval 17"/>
              <p:cNvSpPr>
                <a:spLocks noChangeArrowheads="1"/>
              </p:cNvSpPr>
              <p:nvPr/>
            </p:nvSpPr>
            <p:spPr bwMode="auto">
              <a:xfrm>
                <a:off x="4860" y="2844"/>
                <a:ext cx="406" cy="40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algn="ctr" eaLnBrk="1" hangingPunct="1"/>
                <a:endParaRPr lang="zh-CN" altLang="en-US"/>
              </a:p>
            </p:txBody>
          </p:sp>
          <p:sp>
            <p:nvSpPr>
              <p:cNvPr id="103478" name="Text Box 18"/>
              <p:cNvSpPr txBox="1">
                <a:spLocks noChangeArrowheads="1"/>
              </p:cNvSpPr>
              <p:nvPr/>
            </p:nvSpPr>
            <p:spPr bwMode="auto">
              <a:xfrm>
                <a:off x="5006" y="2898"/>
                <a:ext cx="300" cy="31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0" tIns="0" rIns="0" bIns="0"/>
              <a:lstStyle/>
              <a:p>
                <a:pPr algn="just" eaLnBrk="1" hangingPunct="1"/>
                <a:r>
                  <a:rPr lang="en-US" altLang="zh-CN" sz="1600">
                    <a:latin typeface="Times New Roman" panose="02020603050405020304" pitchFamily="18" charset="0"/>
                  </a:rPr>
                  <a:t>V</a:t>
                </a:r>
                <a:endParaRPr lang="en-US" altLang="zh-CN" sz="2800">
                  <a:latin typeface="Tahoma" panose="020B0604030504040204" pitchFamily="34" charset="0"/>
                </a:endParaRPr>
              </a:p>
            </p:txBody>
          </p:sp>
        </p:grpSp>
        <p:sp>
          <p:nvSpPr>
            <p:cNvPr id="103458" name="Line 19"/>
            <p:cNvSpPr>
              <a:spLocks noChangeShapeType="1"/>
            </p:cNvSpPr>
            <p:nvPr/>
          </p:nvSpPr>
          <p:spPr bwMode="auto">
            <a:xfrm flipV="1">
              <a:off x="1463" y="2185"/>
              <a:ext cx="1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59" name="Line 20"/>
            <p:cNvSpPr>
              <a:spLocks noChangeShapeType="1"/>
            </p:cNvSpPr>
            <p:nvPr/>
          </p:nvSpPr>
          <p:spPr bwMode="auto">
            <a:xfrm>
              <a:off x="954" y="2205"/>
              <a:ext cx="4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60" name="Line 21"/>
            <p:cNvSpPr>
              <a:spLocks noChangeShapeType="1"/>
            </p:cNvSpPr>
            <p:nvPr/>
          </p:nvSpPr>
          <p:spPr bwMode="auto">
            <a:xfrm>
              <a:off x="521" y="2205"/>
              <a:ext cx="235" cy="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61" name="Line 22"/>
            <p:cNvSpPr>
              <a:spLocks noChangeShapeType="1"/>
            </p:cNvSpPr>
            <p:nvPr/>
          </p:nvSpPr>
          <p:spPr bwMode="auto">
            <a:xfrm flipV="1">
              <a:off x="521" y="1463"/>
              <a:ext cx="0" cy="7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62" name="Line 23"/>
            <p:cNvSpPr>
              <a:spLocks noChangeShapeType="1"/>
            </p:cNvSpPr>
            <p:nvPr/>
          </p:nvSpPr>
          <p:spPr bwMode="auto">
            <a:xfrm flipV="1">
              <a:off x="530" y="1463"/>
              <a:ext cx="537" cy="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63" name="Line 24"/>
            <p:cNvSpPr>
              <a:spLocks noChangeShapeType="1"/>
            </p:cNvSpPr>
            <p:nvPr/>
          </p:nvSpPr>
          <p:spPr bwMode="auto">
            <a:xfrm>
              <a:off x="1359" y="1463"/>
              <a:ext cx="4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64" name="Line 25"/>
            <p:cNvSpPr>
              <a:spLocks noChangeShapeType="1"/>
            </p:cNvSpPr>
            <p:nvPr/>
          </p:nvSpPr>
          <p:spPr bwMode="auto">
            <a:xfrm>
              <a:off x="2245" y="1482"/>
              <a:ext cx="0" cy="7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65" name="Line 26"/>
            <p:cNvSpPr>
              <a:spLocks noChangeShapeType="1"/>
            </p:cNvSpPr>
            <p:nvPr/>
          </p:nvSpPr>
          <p:spPr bwMode="auto">
            <a:xfrm>
              <a:off x="1359" y="1086"/>
              <a:ext cx="20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66" name="Line 27"/>
            <p:cNvSpPr>
              <a:spLocks noChangeShapeType="1"/>
            </p:cNvSpPr>
            <p:nvPr/>
          </p:nvSpPr>
          <p:spPr bwMode="auto">
            <a:xfrm>
              <a:off x="1576" y="1076"/>
              <a:ext cx="0" cy="3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67" name="Line 28"/>
            <p:cNvSpPr>
              <a:spLocks noChangeShapeType="1"/>
            </p:cNvSpPr>
            <p:nvPr/>
          </p:nvSpPr>
          <p:spPr bwMode="auto">
            <a:xfrm>
              <a:off x="860" y="1105"/>
              <a:ext cx="24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68" name="Line 29"/>
            <p:cNvSpPr>
              <a:spLocks noChangeShapeType="1"/>
            </p:cNvSpPr>
            <p:nvPr/>
          </p:nvSpPr>
          <p:spPr bwMode="auto">
            <a:xfrm>
              <a:off x="860" y="1095"/>
              <a:ext cx="0" cy="38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69" name="Text Box 30"/>
            <p:cNvSpPr txBox="1">
              <a:spLocks noChangeArrowheads="1"/>
            </p:cNvSpPr>
            <p:nvPr/>
          </p:nvSpPr>
          <p:spPr bwMode="auto">
            <a:xfrm>
              <a:off x="955" y="1471"/>
              <a:ext cx="508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1" hangingPunct="1"/>
              <a:r>
                <a:rPr lang="en-US" altLang="zh-CN" sz="1600">
                  <a:latin typeface="Times New Roman" panose="02020603050405020304" pitchFamily="18" charset="0"/>
                </a:rPr>
                <a:t>R</a:t>
              </a:r>
              <a:endParaRPr lang="en-US" altLang="zh-CN" sz="2800">
                <a:latin typeface="Tahoma" panose="020B0604030504040204" pitchFamily="34" charset="0"/>
              </a:endParaRPr>
            </a:p>
          </p:txBody>
        </p:sp>
        <p:grpSp>
          <p:nvGrpSpPr>
            <p:cNvPr id="103470" name="xjhzja18"/>
            <p:cNvGrpSpPr/>
            <p:nvPr/>
          </p:nvGrpSpPr>
          <p:grpSpPr bwMode="auto">
            <a:xfrm>
              <a:off x="1701" y="2115"/>
              <a:ext cx="181" cy="170"/>
              <a:chOff x="3248" y="4092"/>
              <a:chExt cx="362" cy="312"/>
            </a:xfrm>
          </p:grpSpPr>
          <p:sp>
            <p:nvSpPr>
              <p:cNvPr id="103473" name="Rectangle 32"/>
              <p:cNvSpPr>
                <a:spLocks noChangeArrowheads="1"/>
              </p:cNvSpPr>
              <p:nvPr/>
            </p:nvSpPr>
            <p:spPr bwMode="auto">
              <a:xfrm>
                <a:off x="3248" y="4092"/>
                <a:ext cx="362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pPr algn="ctr" eaLnBrk="1" hangingPunct="1"/>
                <a:endParaRPr lang="zh-CN" altLang="en-US"/>
              </a:p>
            </p:txBody>
          </p:sp>
          <p:grpSp>
            <p:nvGrpSpPr>
              <p:cNvPr id="103474" name="Group 33"/>
              <p:cNvGrpSpPr/>
              <p:nvPr/>
            </p:nvGrpSpPr>
            <p:grpSpPr bwMode="auto">
              <a:xfrm>
                <a:off x="3248" y="4092"/>
                <a:ext cx="362" cy="156"/>
                <a:chOff x="2162" y="3936"/>
                <a:chExt cx="362" cy="156"/>
              </a:xfrm>
            </p:grpSpPr>
            <p:sp>
              <p:nvSpPr>
                <p:cNvPr id="103475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162" y="3936"/>
                  <a:ext cx="362" cy="15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oval" w="sm" len="sm"/>
                  <a:tailEnd type="none" w="sm" len="sm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3476" name="Line 35"/>
                <p:cNvSpPr>
                  <a:spLocks noChangeShapeType="1"/>
                </p:cNvSpPr>
                <p:nvPr/>
              </p:nvSpPr>
              <p:spPr bwMode="auto">
                <a:xfrm>
                  <a:off x="2524" y="4092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oval" w="sm" len="sm"/>
                  <a:tailEnd type="oval" w="sm" len="sm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03471" name="Line 36"/>
            <p:cNvSpPr>
              <a:spLocks noChangeShapeType="1"/>
            </p:cNvSpPr>
            <p:nvPr/>
          </p:nvSpPr>
          <p:spPr bwMode="auto">
            <a:xfrm>
              <a:off x="1429" y="2205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72" name="Line 37"/>
            <p:cNvSpPr>
              <a:spLocks noChangeShapeType="1"/>
            </p:cNvSpPr>
            <p:nvPr/>
          </p:nvSpPr>
          <p:spPr bwMode="auto">
            <a:xfrm>
              <a:off x="1882" y="2205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678" name="Group 38"/>
          <p:cNvGrpSpPr/>
          <p:nvPr/>
        </p:nvGrpSpPr>
        <p:grpSpPr bwMode="auto">
          <a:xfrm>
            <a:off x="5232400" y="1700213"/>
            <a:ext cx="4967288" cy="4291012"/>
            <a:chOff x="2336" y="1071"/>
            <a:chExt cx="3129" cy="2703"/>
          </a:xfrm>
        </p:grpSpPr>
        <p:pic>
          <p:nvPicPr>
            <p:cNvPr id="103444" name="xjhsy9" descr="w61"/>
            <p:cNvPicPr>
              <a:picLocks noChangeAspect="1" noChangeArrowheads="1"/>
            </p:cNvPicPr>
            <p:nvPr/>
          </p:nvPicPr>
          <p:blipFill>
            <a:blip r:embed="rId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36" y="2750"/>
              <a:ext cx="862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3445" name="Group 40"/>
            <p:cNvGrpSpPr/>
            <p:nvPr/>
          </p:nvGrpSpPr>
          <p:grpSpPr bwMode="auto">
            <a:xfrm>
              <a:off x="3107" y="1071"/>
              <a:ext cx="2358" cy="2703"/>
              <a:chOff x="3107" y="1071"/>
              <a:chExt cx="2358" cy="2703"/>
            </a:xfrm>
          </p:grpSpPr>
          <p:pic>
            <p:nvPicPr>
              <p:cNvPr id="103446" name="xjhsy4" descr="w3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606" y="3158"/>
                <a:ext cx="1043" cy="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3447" name="Group 42"/>
              <p:cNvGrpSpPr/>
              <p:nvPr/>
            </p:nvGrpSpPr>
            <p:grpSpPr bwMode="auto">
              <a:xfrm>
                <a:off x="3107" y="1933"/>
                <a:ext cx="808" cy="548"/>
                <a:chOff x="5148" y="2387"/>
                <a:chExt cx="1553" cy="991"/>
              </a:xfrm>
            </p:grpSpPr>
            <p:pic>
              <p:nvPicPr>
                <p:cNvPr id="103451" name="xjhsy1" descr="w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5148" y="2715"/>
                  <a:ext cx="1553" cy="6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03452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5516" y="2387"/>
                  <a:ext cx="978" cy="5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/>
                <a:lstStyle/>
                <a:p>
                  <a:pPr algn="just" eaLnBrk="1" hangingPunct="1"/>
                  <a:r>
                    <a:rPr lang="en-US" altLang="zh-CN" sz="1400">
                      <a:latin typeface="Times New Roman" panose="02020603050405020304" pitchFamily="18" charset="0"/>
                    </a:rPr>
                    <a:t>R</a:t>
                  </a:r>
                  <a:endParaRPr lang="en-US" altLang="zh-CN" sz="2400">
                    <a:latin typeface="Tahoma" panose="020B0604030504040204" pitchFamily="34" charset="0"/>
                  </a:endParaRPr>
                </a:p>
              </p:txBody>
            </p:sp>
          </p:grpSp>
          <p:pic>
            <p:nvPicPr>
              <p:cNvPr id="103448" name="xjhsy6" descr="w4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286" y="1570"/>
                <a:ext cx="1179" cy="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449" name="xjhsy7" descr="w52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470" y="1071"/>
                <a:ext cx="771" cy="6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450" name="xjhsy8" descr="w7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604" y="2432"/>
                <a:ext cx="771" cy="4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12688" name="Freeform 48"/>
          <p:cNvSpPr/>
          <p:nvPr/>
        </p:nvSpPr>
        <p:spPr bwMode="auto">
          <a:xfrm>
            <a:off x="8316913" y="4383088"/>
            <a:ext cx="1450975" cy="1263650"/>
          </a:xfrm>
          <a:custGeom>
            <a:avLst/>
            <a:gdLst>
              <a:gd name="T0" fmla="*/ 0 w 914"/>
              <a:gd name="T1" fmla="*/ 1263650 h 796"/>
              <a:gd name="T2" fmla="*/ 406400 w 914"/>
              <a:gd name="T3" fmla="*/ 1190625 h 796"/>
              <a:gd name="T4" fmla="*/ 623888 w 914"/>
              <a:gd name="T5" fmla="*/ 1131888 h 796"/>
              <a:gd name="T6" fmla="*/ 711200 w 914"/>
              <a:gd name="T7" fmla="*/ 1089025 h 796"/>
              <a:gd name="T8" fmla="*/ 841375 w 914"/>
              <a:gd name="T9" fmla="*/ 1016000 h 796"/>
              <a:gd name="T10" fmla="*/ 971550 w 914"/>
              <a:gd name="T11" fmla="*/ 914400 h 796"/>
              <a:gd name="T12" fmla="*/ 1089025 w 914"/>
              <a:gd name="T13" fmla="*/ 812800 h 796"/>
              <a:gd name="T14" fmla="*/ 1262063 w 914"/>
              <a:gd name="T15" fmla="*/ 623888 h 796"/>
              <a:gd name="T16" fmla="*/ 1320800 w 914"/>
              <a:gd name="T17" fmla="*/ 479425 h 796"/>
              <a:gd name="T18" fmla="*/ 1363663 w 914"/>
              <a:gd name="T19" fmla="*/ 333375 h 796"/>
              <a:gd name="T20" fmla="*/ 1393825 w 914"/>
              <a:gd name="T21" fmla="*/ 247650 h 796"/>
              <a:gd name="T22" fmla="*/ 1408113 w 914"/>
              <a:gd name="T23" fmla="*/ 14288 h 796"/>
              <a:gd name="T24" fmla="*/ 1450975 w 914"/>
              <a:gd name="T25" fmla="*/ 0 h 79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14" h="796">
                <a:moveTo>
                  <a:pt x="0" y="796"/>
                </a:moveTo>
                <a:cubicBezTo>
                  <a:pt x="82" y="766"/>
                  <a:pt x="171" y="764"/>
                  <a:pt x="256" y="750"/>
                </a:cubicBezTo>
                <a:cubicBezTo>
                  <a:pt x="300" y="735"/>
                  <a:pt x="351" y="734"/>
                  <a:pt x="393" y="713"/>
                </a:cubicBezTo>
                <a:cubicBezTo>
                  <a:pt x="461" y="679"/>
                  <a:pt x="380" y="708"/>
                  <a:pt x="448" y="686"/>
                </a:cubicBezTo>
                <a:cubicBezTo>
                  <a:pt x="475" y="668"/>
                  <a:pt x="503" y="658"/>
                  <a:pt x="530" y="640"/>
                </a:cubicBezTo>
                <a:cubicBezTo>
                  <a:pt x="553" y="605"/>
                  <a:pt x="582" y="602"/>
                  <a:pt x="612" y="576"/>
                </a:cubicBezTo>
                <a:cubicBezTo>
                  <a:pt x="694" y="504"/>
                  <a:pt x="625" y="551"/>
                  <a:pt x="686" y="512"/>
                </a:cubicBezTo>
                <a:cubicBezTo>
                  <a:pt x="717" y="471"/>
                  <a:pt x="753" y="422"/>
                  <a:pt x="795" y="393"/>
                </a:cubicBezTo>
                <a:cubicBezTo>
                  <a:pt x="806" y="360"/>
                  <a:pt x="812" y="331"/>
                  <a:pt x="832" y="302"/>
                </a:cubicBezTo>
                <a:cubicBezTo>
                  <a:pt x="845" y="247"/>
                  <a:pt x="837" y="276"/>
                  <a:pt x="859" y="210"/>
                </a:cubicBezTo>
                <a:cubicBezTo>
                  <a:pt x="865" y="192"/>
                  <a:pt x="878" y="156"/>
                  <a:pt x="878" y="156"/>
                </a:cubicBezTo>
                <a:cubicBezTo>
                  <a:pt x="881" y="107"/>
                  <a:pt x="876" y="57"/>
                  <a:pt x="887" y="9"/>
                </a:cubicBezTo>
                <a:cubicBezTo>
                  <a:pt x="889" y="0"/>
                  <a:pt x="914" y="0"/>
                  <a:pt x="914" y="0"/>
                </a:cubicBezTo>
              </a:path>
            </a:pathLst>
          </a:custGeom>
          <a:noFill/>
          <a:ln w="19050" cmpd="sng">
            <a:solidFill>
              <a:schemeClr val="accent2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2689" name="Freeform 49"/>
          <p:cNvSpPr/>
          <p:nvPr/>
        </p:nvSpPr>
        <p:spPr bwMode="auto">
          <a:xfrm>
            <a:off x="9028113" y="3149600"/>
            <a:ext cx="855662" cy="1176338"/>
          </a:xfrm>
          <a:custGeom>
            <a:avLst/>
            <a:gdLst>
              <a:gd name="T0" fmla="*/ 87312 w 539"/>
              <a:gd name="T1" fmla="*/ 1176338 h 741"/>
              <a:gd name="T2" fmla="*/ 28575 w 539"/>
              <a:gd name="T3" fmla="*/ 973138 h 741"/>
              <a:gd name="T4" fmla="*/ 14287 w 539"/>
              <a:gd name="T5" fmla="*/ 769938 h 741"/>
              <a:gd name="T6" fmla="*/ 28575 w 539"/>
              <a:gd name="T7" fmla="*/ 522288 h 741"/>
              <a:gd name="T8" fmla="*/ 73025 w 539"/>
              <a:gd name="T9" fmla="*/ 508000 h 741"/>
              <a:gd name="T10" fmla="*/ 115887 w 539"/>
              <a:gd name="T11" fmla="*/ 479425 h 741"/>
              <a:gd name="T12" fmla="*/ 377825 w 539"/>
              <a:gd name="T13" fmla="*/ 333375 h 741"/>
              <a:gd name="T14" fmla="*/ 479425 w 539"/>
              <a:gd name="T15" fmla="*/ 231775 h 741"/>
              <a:gd name="T16" fmla="*/ 565150 w 539"/>
              <a:gd name="T17" fmla="*/ 174625 h 741"/>
              <a:gd name="T18" fmla="*/ 623887 w 539"/>
              <a:gd name="T19" fmla="*/ 115888 h 741"/>
              <a:gd name="T20" fmla="*/ 696912 w 539"/>
              <a:gd name="T21" fmla="*/ 58738 h 741"/>
              <a:gd name="T22" fmla="*/ 855662 w 539"/>
              <a:gd name="T23" fmla="*/ 0 h 74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539" h="741">
                <a:moveTo>
                  <a:pt x="55" y="741"/>
                </a:moveTo>
                <a:cubicBezTo>
                  <a:pt x="48" y="690"/>
                  <a:pt x="46" y="655"/>
                  <a:pt x="18" y="613"/>
                </a:cubicBezTo>
                <a:cubicBezTo>
                  <a:pt x="2" y="564"/>
                  <a:pt x="0" y="536"/>
                  <a:pt x="9" y="485"/>
                </a:cubicBezTo>
                <a:cubicBezTo>
                  <a:pt x="12" y="433"/>
                  <a:pt x="7" y="380"/>
                  <a:pt x="18" y="329"/>
                </a:cubicBezTo>
                <a:cubicBezTo>
                  <a:pt x="20" y="319"/>
                  <a:pt x="37" y="324"/>
                  <a:pt x="46" y="320"/>
                </a:cubicBezTo>
                <a:cubicBezTo>
                  <a:pt x="56" y="315"/>
                  <a:pt x="65" y="309"/>
                  <a:pt x="73" y="302"/>
                </a:cubicBezTo>
                <a:cubicBezTo>
                  <a:pt x="119" y="264"/>
                  <a:pt x="186" y="245"/>
                  <a:pt x="238" y="210"/>
                </a:cubicBezTo>
                <a:cubicBezTo>
                  <a:pt x="255" y="184"/>
                  <a:pt x="277" y="165"/>
                  <a:pt x="302" y="146"/>
                </a:cubicBezTo>
                <a:cubicBezTo>
                  <a:pt x="319" y="133"/>
                  <a:pt x="356" y="110"/>
                  <a:pt x="356" y="110"/>
                </a:cubicBezTo>
                <a:cubicBezTo>
                  <a:pt x="383" y="34"/>
                  <a:pt x="343" y="123"/>
                  <a:pt x="393" y="73"/>
                </a:cubicBezTo>
                <a:cubicBezTo>
                  <a:pt x="440" y="26"/>
                  <a:pt x="347" y="59"/>
                  <a:pt x="439" y="37"/>
                </a:cubicBezTo>
                <a:cubicBezTo>
                  <a:pt x="467" y="7"/>
                  <a:pt x="500" y="0"/>
                  <a:pt x="539" y="0"/>
                </a:cubicBezTo>
              </a:path>
            </a:pathLst>
          </a:custGeom>
          <a:noFill/>
          <a:ln w="19050" cmpd="sng">
            <a:solidFill>
              <a:schemeClr val="accent2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2690" name="Freeform 50"/>
          <p:cNvSpPr/>
          <p:nvPr/>
        </p:nvSpPr>
        <p:spPr bwMode="auto">
          <a:xfrm>
            <a:off x="7605713" y="2670175"/>
            <a:ext cx="841375" cy="890588"/>
          </a:xfrm>
          <a:custGeom>
            <a:avLst/>
            <a:gdLst>
              <a:gd name="T0" fmla="*/ 841375 w 530"/>
              <a:gd name="T1" fmla="*/ 0 h 561"/>
              <a:gd name="T2" fmla="*/ 798513 w 530"/>
              <a:gd name="T3" fmla="*/ 30163 h 561"/>
              <a:gd name="T4" fmla="*/ 754063 w 530"/>
              <a:gd name="T5" fmla="*/ 44450 h 561"/>
              <a:gd name="T6" fmla="*/ 652463 w 530"/>
              <a:gd name="T7" fmla="*/ 203200 h 561"/>
              <a:gd name="T8" fmla="*/ 638175 w 530"/>
              <a:gd name="T9" fmla="*/ 261938 h 561"/>
              <a:gd name="T10" fmla="*/ 696913 w 530"/>
              <a:gd name="T11" fmla="*/ 276225 h 561"/>
              <a:gd name="T12" fmla="*/ 739775 w 530"/>
              <a:gd name="T13" fmla="*/ 290513 h 561"/>
              <a:gd name="T14" fmla="*/ 696913 w 530"/>
              <a:gd name="T15" fmla="*/ 493713 h 561"/>
              <a:gd name="T16" fmla="*/ 623888 w 530"/>
              <a:gd name="T17" fmla="*/ 581025 h 561"/>
              <a:gd name="T18" fmla="*/ 333375 w 530"/>
              <a:gd name="T19" fmla="*/ 812800 h 561"/>
              <a:gd name="T20" fmla="*/ 217488 w 530"/>
              <a:gd name="T21" fmla="*/ 885825 h 561"/>
              <a:gd name="T22" fmla="*/ 0 w 530"/>
              <a:gd name="T23" fmla="*/ 885825 h 56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530" h="561">
                <a:moveTo>
                  <a:pt x="530" y="0"/>
                </a:moveTo>
                <a:cubicBezTo>
                  <a:pt x="521" y="6"/>
                  <a:pt x="513" y="14"/>
                  <a:pt x="503" y="19"/>
                </a:cubicBezTo>
                <a:cubicBezTo>
                  <a:pt x="494" y="23"/>
                  <a:pt x="482" y="21"/>
                  <a:pt x="475" y="28"/>
                </a:cubicBezTo>
                <a:cubicBezTo>
                  <a:pt x="441" y="62"/>
                  <a:pt x="443" y="98"/>
                  <a:pt x="411" y="128"/>
                </a:cubicBezTo>
                <a:cubicBezTo>
                  <a:pt x="408" y="140"/>
                  <a:pt x="395" y="154"/>
                  <a:pt x="402" y="165"/>
                </a:cubicBezTo>
                <a:cubicBezTo>
                  <a:pt x="409" y="176"/>
                  <a:pt x="427" y="171"/>
                  <a:pt x="439" y="174"/>
                </a:cubicBezTo>
                <a:cubicBezTo>
                  <a:pt x="448" y="177"/>
                  <a:pt x="457" y="180"/>
                  <a:pt x="466" y="183"/>
                </a:cubicBezTo>
                <a:cubicBezTo>
                  <a:pt x="452" y="225"/>
                  <a:pt x="452" y="270"/>
                  <a:pt x="439" y="311"/>
                </a:cubicBezTo>
                <a:cubicBezTo>
                  <a:pt x="433" y="332"/>
                  <a:pt x="406" y="351"/>
                  <a:pt x="393" y="366"/>
                </a:cubicBezTo>
                <a:cubicBezTo>
                  <a:pt x="346" y="422"/>
                  <a:pt x="273" y="472"/>
                  <a:pt x="210" y="512"/>
                </a:cubicBezTo>
                <a:cubicBezTo>
                  <a:pt x="186" y="528"/>
                  <a:pt x="171" y="556"/>
                  <a:pt x="137" y="558"/>
                </a:cubicBezTo>
                <a:cubicBezTo>
                  <a:pt x="91" y="561"/>
                  <a:pt x="46" y="558"/>
                  <a:pt x="0" y="558"/>
                </a:cubicBezTo>
              </a:path>
            </a:pathLst>
          </a:custGeom>
          <a:noFill/>
          <a:ln w="19050" cmpd="sng">
            <a:solidFill>
              <a:schemeClr val="accent2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2691" name="Freeform 51"/>
          <p:cNvSpPr/>
          <p:nvPr/>
        </p:nvSpPr>
        <p:spPr bwMode="auto">
          <a:xfrm>
            <a:off x="6008688" y="3598863"/>
            <a:ext cx="811212" cy="1785937"/>
          </a:xfrm>
          <a:custGeom>
            <a:avLst/>
            <a:gdLst>
              <a:gd name="T0" fmla="*/ 581025 w 511"/>
              <a:gd name="T1" fmla="*/ 0 h 1125"/>
              <a:gd name="T2" fmla="*/ 420687 w 511"/>
              <a:gd name="T3" fmla="*/ 58737 h 1125"/>
              <a:gd name="T4" fmla="*/ 377825 w 511"/>
              <a:gd name="T5" fmla="*/ 101600 h 1125"/>
              <a:gd name="T6" fmla="*/ 349250 w 511"/>
              <a:gd name="T7" fmla="*/ 188912 h 1125"/>
              <a:gd name="T8" fmla="*/ 406400 w 511"/>
              <a:gd name="T9" fmla="*/ 276225 h 1125"/>
              <a:gd name="T10" fmla="*/ 493712 w 511"/>
              <a:gd name="T11" fmla="*/ 422275 h 1125"/>
              <a:gd name="T12" fmla="*/ 623887 w 511"/>
              <a:gd name="T13" fmla="*/ 465137 h 1125"/>
              <a:gd name="T14" fmla="*/ 725487 w 511"/>
              <a:gd name="T15" fmla="*/ 581025 h 1125"/>
              <a:gd name="T16" fmla="*/ 784225 w 511"/>
              <a:gd name="T17" fmla="*/ 828675 h 1125"/>
              <a:gd name="T18" fmla="*/ 711200 w 511"/>
              <a:gd name="T19" fmla="*/ 1495425 h 1125"/>
              <a:gd name="T20" fmla="*/ 654050 w 511"/>
              <a:gd name="T21" fmla="*/ 1641475 h 1125"/>
              <a:gd name="T22" fmla="*/ 566737 w 511"/>
              <a:gd name="T23" fmla="*/ 1698625 h 1125"/>
              <a:gd name="T24" fmla="*/ 465137 w 511"/>
              <a:gd name="T25" fmla="*/ 1785937 h 1125"/>
              <a:gd name="T26" fmla="*/ 261937 w 511"/>
              <a:gd name="T27" fmla="*/ 1771650 h 1125"/>
              <a:gd name="T28" fmla="*/ 174625 w 511"/>
              <a:gd name="T29" fmla="*/ 1743075 h 1125"/>
              <a:gd name="T30" fmla="*/ 87312 w 511"/>
              <a:gd name="T31" fmla="*/ 1625600 h 1125"/>
              <a:gd name="T32" fmla="*/ 73025 w 511"/>
              <a:gd name="T33" fmla="*/ 1582737 h 1125"/>
              <a:gd name="T34" fmla="*/ 28575 w 511"/>
              <a:gd name="T35" fmla="*/ 1554162 h 1125"/>
              <a:gd name="T36" fmla="*/ 0 w 511"/>
              <a:gd name="T37" fmla="*/ 1524000 h 112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11" h="1125">
                <a:moveTo>
                  <a:pt x="366" y="0"/>
                </a:moveTo>
                <a:cubicBezTo>
                  <a:pt x="326" y="9"/>
                  <a:pt x="303" y="25"/>
                  <a:pt x="265" y="37"/>
                </a:cubicBezTo>
                <a:cubicBezTo>
                  <a:pt x="256" y="46"/>
                  <a:pt x="244" y="53"/>
                  <a:pt x="238" y="64"/>
                </a:cubicBezTo>
                <a:cubicBezTo>
                  <a:pt x="229" y="81"/>
                  <a:pt x="220" y="119"/>
                  <a:pt x="220" y="119"/>
                </a:cubicBezTo>
                <a:cubicBezTo>
                  <a:pt x="232" y="137"/>
                  <a:pt x="244" y="156"/>
                  <a:pt x="256" y="174"/>
                </a:cubicBezTo>
                <a:cubicBezTo>
                  <a:pt x="275" y="204"/>
                  <a:pt x="267" y="241"/>
                  <a:pt x="311" y="266"/>
                </a:cubicBezTo>
                <a:cubicBezTo>
                  <a:pt x="336" y="280"/>
                  <a:pt x="366" y="282"/>
                  <a:pt x="393" y="293"/>
                </a:cubicBezTo>
                <a:cubicBezTo>
                  <a:pt x="417" y="316"/>
                  <a:pt x="433" y="342"/>
                  <a:pt x="457" y="366"/>
                </a:cubicBezTo>
                <a:cubicBezTo>
                  <a:pt x="466" y="418"/>
                  <a:pt x="478" y="471"/>
                  <a:pt x="494" y="522"/>
                </a:cubicBezTo>
                <a:cubicBezTo>
                  <a:pt x="490" y="655"/>
                  <a:pt x="511" y="815"/>
                  <a:pt x="448" y="942"/>
                </a:cubicBezTo>
                <a:cubicBezTo>
                  <a:pt x="441" y="970"/>
                  <a:pt x="436" y="1013"/>
                  <a:pt x="412" y="1034"/>
                </a:cubicBezTo>
                <a:cubicBezTo>
                  <a:pt x="396" y="1048"/>
                  <a:pt x="375" y="1058"/>
                  <a:pt x="357" y="1070"/>
                </a:cubicBezTo>
                <a:cubicBezTo>
                  <a:pt x="333" y="1085"/>
                  <a:pt x="317" y="1109"/>
                  <a:pt x="293" y="1125"/>
                </a:cubicBezTo>
                <a:cubicBezTo>
                  <a:pt x="250" y="1122"/>
                  <a:pt x="207" y="1122"/>
                  <a:pt x="165" y="1116"/>
                </a:cubicBezTo>
                <a:cubicBezTo>
                  <a:pt x="146" y="1113"/>
                  <a:pt x="110" y="1098"/>
                  <a:pt x="110" y="1098"/>
                </a:cubicBezTo>
                <a:cubicBezTo>
                  <a:pt x="93" y="1072"/>
                  <a:pt x="69" y="1052"/>
                  <a:pt x="55" y="1024"/>
                </a:cubicBezTo>
                <a:cubicBezTo>
                  <a:pt x="51" y="1015"/>
                  <a:pt x="52" y="1004"/>
                  <a:pt x="46" y="997"/>
                </a:cubicBezTo>
                <a:cubicBezTo>
                  <a:pt x="39" y="988"/>
                  <a:pt x="27" y="986"/>
                  <a:pt x="18" y="979"/>
                </a:cubicBezTo>
                <a:cubicBezTo>
                  <a:pt x="11" y="974"/>
                  <a:pt x="0" y="960"/>
                  <a:pt x="0" y="960"/>
                </a:cubicBezTo>
              </a:path>
            </a:pathLst>
          </a:custGeom>
          <a:noFill/>
          <a:ln w="19050" cmpd="sng">
            <a:solidFill>
              <a:schemeClr val="accent2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2692" name="Freeform 52"/>
          <p:cNvSpPr/>
          <p:nvPr/>
        </p:nvSpPr>
        <p:spPr bwMode="auto">
          <a:xfrm>
            <a:off x="5149850" y="5167313"/>
            <a:ext cx="2325688" cy="1103312"/>
          </a:xfrm>
          <a:custGeom>
            <a:avLst/>
            <a:gdLst>
              <a:gd name="T0" fmla="*/ 395288 w 1465"/>
              <a:gd name="T1" fmla="*/ 0 h 695"/>
              <a:gd name="T2" fmla="*/ 161925 w 1465"/>
              <a:gd name="T3" fmla="*/ 73025 h 695"/>
              <a:gd name="T4" fmla="*/ 60325 w 1465"/>
              <a:gd name="T5" fmla="*/ 188912 h 695"/>
              <a:gd name="T6" fmla="*/ 3175 w 1465"/>
              <a:gd name="T7" fmla="*/ 361950 h 695"/>
              <a:gd name="T8" fmla="*/ 17463 w 1465"/>
              <a:gd name="T9" fmla="*/ 798512 h 695"/>
              <a:gd name="T10" fmla="*/ 60325 w 1465"/>
              <a:gd name="T11" fmla="*/ 827087 h 695"/>
              <a:gd name="T12" fmla="*/ 206375 w 1465"/>
              <a:gd name="T13" fmla="*/ 914400 h 695"/>
              <a:gd name="T14" fmla="*/ 554038 w 1465"/>
              <a:gd name="T15" fmla="*/ 1073150 h 695"/>
              <a:gd name="T16" fmla="*/ 728663 w 1465"/>
              <a:gd name="T17" fmla="*/ 1103312 h 695"/>
              <a:gd name="T18" fmla="*/ 1468438 w 1465"/>
              <a:gd name="T19" fmla="*/ 1073150 h 695"/>
              <a:gd name="T20" fmla="*/ 1685925 w 1465"/>
              <a:gd name="T21" fmla="*/ 1016000 h 695"/>
              <a:gd name="T22" fmla="*/ 1801813 w 1465"/>
              <a:gd name="T23" fmla="*/ 987425 h 695"/>
              <a:gd name="T24" fmla="*/ 1947863 w 1465"/>
              <a:gd name="T25" fmla="*/ 827087 h 695"/>
              <a:gd name="T26" fmla="*/ 2020888 w 1465"/>
              <a:gd name="T27" fmla="*/ 725487 h 695"/>
              <a:gd name="T28" fmla="*/ 2020888 w 1465"/>
              <a:gd name="T29" fmla="*/ 609600 h 695"/>
              <a:gd name="T30" fmla="*/ 2122488 w 1465"/>
              <a:gd name="T31" fmla="*/ 565150 h 695"/>
              <a:gd name="T32" fmla="*/ 2325688 w 1465"/>
              <a:gd name="T33" fmla="*/ 522287 h 69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465" h="695">
                <a:moveTo>
                  <a:pt x="249" y="0"/>
                </a:moveTo>
                <a:cubicBezTo>
                  <a:pt x="200" y="24"/>
                  <a:pt x="155" y="36"/>
                  <a:pt x="102" y="46"/>
                </a:cubicBezTo>
                <a:cubicBezTo>
                  <a:pt x="54" y="82"/>
                  <a:pt x="74" y="83"/>
                  <a:pt x="38" y="119"/>
                </a:cubicBezTo>
                <a:cubicBezTo>
                  <a:pt x="17" y="205"/>
                  <a:pt x="31" y="170"/>
                  <a:pt x="2" y="228"/>
                </a:cubicBezTo>
                <a:cubicBezTo>
                  <a:pt x="5" y="320"/>
                  <a:pt x="0" y="412"/>
                  <a:pt x="11" y="503"/>
                </a:cubicBezTo>
                <a:cubicBezTo>
                  <a:pt x="12" y="514"/>
                  <a:pt x="29" y="515"/>
                  <a:pt x="38" y="521"/>
                </a:cubicBezTo>
                <a:cubicBezTo>
                  <a:pt x="68" y="540"/>
                  <a:pt x="99" y="558"/>
                  <a:pt x="130" y="576"/>
                </a:cubicBezTo>
                <a:cubicBezTo>
                  <a:pt x="195" y="615"/>
                  <a:pt x="277" y="657"/>
                  <a:pt x="349" y="676"/>
                </a:cubicBezTo>
                <a:cubicBezTo>
                  <a:pt x="385" y="686"/>
                  <a:pt x="459" y="695"/>
                  <a:pt x="459" y="695"/>
                </a:cubicBezTo>
                <a:cubicBezTo>
                  <a:pt x="614" y="689"/>
                  <a:pt x="770" y="685"/>
                  <a:pt x="925" y="676"/>
                </a:cubicBezTo>
                <a:cubicBezTo>
                  <a:pt x="970" y="673"/>
                  <a:pt x="1019" y="652"/>
                  <a:pt x="1062" y="640"/>
                </a:cubicBezTo>
                <a:cubicBezTo>
                  <a:pt x="1086" y="633"/>
                  <a:pt x="1135" y="622"/>
                  <a:pt x="1135" y="622"/>
                </a:cubicBezTo>
                <a:cubicBezTo>
                  <a:pt x="1168" y="589"/>
                  <a:pt x="1198" y="557"/>
                  <a:pt x="1227" y="521"/>
                </a:cubicBezTo>
                <a:cubicBezTo>
                  <a:pt x="1244" y="501"/>
                  <a:pt x="1273" y="457"/>
                  <a:pt x="1273" y="457"/>
                </a:cubicBezTo>
                <a:cubicBezTo>
                  <a:pt x="1265" y="429"/>
                  <a:pt x="1254" y="412"/>
                  <a:pt x="1273" y="384"/>
                </a:cubicBezTo>
                <a:cubicBezTo>
                  <a:pt x="1286" y="365"/>
                  <a:pt x="1319" y="362"/>
                  <a:pt x="1337" y="356"/>
                </a:cubicBezTo>
                <a:cubicBezTo>
                  <a:pt x="1384" y="342"/>
                  <a:pt x="1416" y="329"/>
                  <a:pt x="1465" y="329"/>
                </a:cubicBezTo>
              </a:path>
            </a:pathLst>
          </a:custGeom>
          <a:noFill/>
          <a:ln w="19050" cmpd="sng">
            <a:solidFill>
              <a:schemeClr val="accent2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2693" name="Line 53"/>
          <p:cNvSpPr>
            <a:spLocks noChangeShapeType="1"/>
          </p:cNvSpPr>
          <p:nvPr/>
        </p:nvSpPr>
        <p:spPr bwMode="auto">
          <a:xfrm flipH="1">
            <a:off x="7751763" y="3357563"/>
            <a:ext cx="215900" cy="7143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2694" name="Freeform 54"/>
          <p:cNvSpPr/>
          <p:nvPr/>
        </p:nvSpPr>
        <p:spPr bwMode="auto">
          <a:xfrm>
            <a:off x="7608888" y="2565400"/>
            <a:ext cx="57150" cy="1074738"/>
          </a:xfrm>
          <a:custGeom>
            <a:avLst/>
            <a:gdLst>
              <a:gd name="T0" fmla="*/ 38100 w 36"/>
              <a:gd name="T1" fmla="*/ 1074738 h 677"/>
              <a:gd name="T2" fmla="*/ 52388 w 36"/>
              <a:gd name="T3" fmla="*/ 609600 h 677"/>
              <a:gd name="T4" fmla="*/ 52388 w 36"/>
              <a:gd name="T5" fmla="*/ 0 h 67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6" h="677">
                <a:moveTo>
                  <a:pt x="24" y="677"/>
                </a:moveTo>
                <a:cubicBezTo>
                  <a:pt x="0" y="580"/>
                  <a:pt x="31" y="478"/>
                  <a:pt x="33" y="384"/>
                </a:cubicBezTo>
                <a:cubicBezTo>
                  <a:pt x="36" y="256"/>
                  <a:pt x="33" y="128"/>
                  <a:pt x="33" y="0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2695" name="Freeform 55"/>
          <p:cNvSpPr/>
          <p:nvPr/>
        </p:nvSpPr>
        <p:spPr bwMode="auto">
          <a:xfrm>
            <a:off x="6545263" y="2336800"/>
            <a:ext cx="828675" cy="1204913"/>
          </a:xfrm>
          <a:custGeom>
            <a:avLst/>
            <a:gdLst>
              <a:gd name="T0" fmla="*/ 58738 w 522"/>
              <a:gd name="T1" fmla="*/ 1204913 h 759"/>
              <a:gd name="T2" fmla="*/ 0 w 522"/>
              <a:gd name="T3" fmla="*/ 885825 h 759"/>
              <a:gd name="T4" fmla="*/ 131763 w 522"/>
              <a:gd name="T5" fmla="*/ 479425 h 759"/>
              <a:gd name="T6" fmla="*/ 160338 w 522"/>
              <a:gd name="T7" fmla="*/ 377825 h 759"/>
              <a:gd name="T8" fmla="*/ 334963 w 522"/>
              <a:gd name="T9" fmla="*/ 261938 h 759"/>
              <a:gd name="T10" fmla="*/ 493713 w 522"/>
              <a:gd name="T11" fmla="*/ 160338 h 759"/>
              <a:gd name="T12" fmla="*/ 654050 w 522"/>
              <a:gd name="T13" fmla="*/ 58738 h 759"/>
              <a:gd name="T14" fmla="*/ 828675 w 522"/>
              <a:gd name="T15" fmla="*/ 0 h 75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22" h="759">
                <a:moveTo>
                  <a:pt x="37" y="759"/>
                </a:moveTo>
                <a:cubicBezTo>
                  <a:pt x="26" y="682"/>
                  <a:pt x="20" y="628"/>
                  <a:pt x="0" y="558"/>
                </a:cubicBezTo>
                <a:cubicBezTo>
                  <a:pt x="19" y="470"/>
                  <a:pt x="30" y="377"/>
                  <a:pt x="83" y="302"/>
                </a:cubicBezTo>
                <a:cubicBezTo>
                  <a:pt x="85" y="294"/>
                  <a:pt x="95" y="248"/>
                  <a:pt x="101" y="238"/>
                </a:cubicBezTo>
                <a:cubicBezTo>
                  <a:pt x="123" y="201"/>
                  <a:pt x="182" y="196"/>
                  <a:pt x="211" y="165"/>
                </a:cubicBezTo>
                <a:cubicBezTo>
                  <a:pt x="240" y="134"/>
                  <a:pt x="272" y="114"/>
                  <a:pt x="311" y="101"/>
                </a:cubicBezTo>
                <a:cubicBezTo>
                  <a:pt x="342" y="80"/>
                  <a:pt x="378" y="54"/>
                  <a:pt x="412" y="37"/>
                </a:cubicBezTo>
                <a:cubicBezTo>
                  <a:pt x="447" y="19"/>
                  <a:pt x="487" y="17"/>
                  <a:pt x="522" y="0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2696" name="Line 56"/>
          <p:cNvSpPr>
            <a:spLocks noChangeShapeType="1"/>
          </p:cNvSpPr>
          <p:nvPr/>
        </p:nvSpPr>
        <p:spPr bwMode="auto">
          <a:xfrm flipV="1">
            <a:off x="7824788" y="2852738"/>
            <a:ext cx="0" cy="2159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2697" name="Line 57"/>
          <p:cNvSpPr>
            <a:spLocks noChangeShapeType="1"/>
          </p:cNvSpPr>
          <p:nvPr/>
        </p:nvSpPr>
        <p:spPr bwMode="auto">
          <a:xfrm flipV="1">
            <a:off x="8832850" y="5445125"/>
            <a:ext cx="215900" cy="144463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2698" name="Line 58"/>
          <p:cNvSpPr>
            <a:spLocks noChangeShapeType="1"/>
          </p:cNvSpPr>
          <p:nvPr/>
        </p:nvSpPr>
        <p:spPr bwMode="auto">
          <a:xfrm flipV="1">
            <a:off x="9048750" y="3716338"/>
            <a:ext cx="71438" cy="360362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2699" name="Line 59"/>
          <p:cNvSpPr>
            <a:spLocks noChangeShapeType="1"/>
          </p:cNvSpPr>
          <p:nvPr/>
        </p:nvSpPr>
        <p:spPr bwMode="auto">
          <a:xfrm flipH="1">
            <a:off x="7464425" y="3789363"/>
            <a:ext cx="360363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2700" name="Line 60"/>
          <p:cNvSpPr>
            <a:spLocks noChangeShapeType="1"/>
          </p:cNvSpPr>
          <p:nvPr/>
        </p:nvSpPr>
        <p:spPr bwMode="auto">
          <a:xfrm>
            <a:off x="6816725" y="4292600"/>
            <a:ext cx="0" cy="4318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12701" name="Line 61"/>
          <p:cNvSpPr>
            <a:spLocks noChangeShapeType="1"/>
          </p:cNvSpPr>
          <p:nvPr/>
        </p:nvSpPr>
        <p:spPr bwMode="auto">
          <a:xfrm>
            <a:off x="5375275" y="5949950"/>
            <a:ext cx="433388" cy="2159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12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2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2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12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12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2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12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12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12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12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112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12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12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12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12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8" grpId="0" bldLvl="0" animBg="1"/>
      <p:bldP spid="112689" grpId="0" bldLvl="0" animBg="1"/>
      <p:bldP spid="112690" grpId="0" bldLvl="0" animBg="1"/>
      <p:bldP spid="112691" grpId="0" bldLvl="0" animBg="1"/>
      <p:bldP spid="112692" grpId="0" bldLvl="0" animBg="1"/>
      <p:bldP spid="112693" grpId="0" bldLvl="0" animBg="1"/>
      <p:bldP spid="112694" grpId="0" bldLvl="0" animBg="1"/>
      <p:bldP spid="112695" grpId="0" bldLvl="0" animBg="1"/>
      <p:bldP spid="112696" grpId="0" bldLvl="0" animBg="1"/>
      <p:bldP spid="112697" grpId="0" bldLvl="0" animBg="1"/>
      <p:bldP spid="112698" grpId="0" bldLvl="0" animBg="1"/>
      <p:bldP spid="112699" grpId="0" bldLvl="0" animBg="1"/>
      <p:bldP spid="112700" grpId="0" bldLvl="0" animBg="1"/>
      <p:bldP spid="112701" grpId="0" bldLvl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AutoShape 4">
            <a:hlinkClick r:id="" action="ppaction://noaction" highlightClick="1">
              <a:snd r:embed="rId1" name="applause.wav"/>
            </a:hlinkClick>
          </p:cNvPr>
          <p:cNvSpPr>
            <a:spLocks noChangeArrowheads="1"/>
          </p:cNvSpPr>
          <p:nvPr/>
        </p:nvSpPr>
        <p:spPr bwMode="auto">
          <a:xfrm>
            <a:off x="4745038" y="5273675"/>
            <a:ext cx="1066800" cy="914400"/>
          </a:xfrm>
          <a:prstGeom prst="actionButtonBlank">
            <a:avLst/>
          </a:prstGeom>
          <a:noFill/>
          <a:ln w="57150">
            <a:noFill/>
            <a:miter lim="800000"/>
          </a:ln>
          <a:effectLst/>
        </p:spPr>
        <p:txBody>
          <a:bodyPr wrap="none" anchor="ctr"/>
          <a:lstStyle/>
          <a:p>
            <a:pPr algn="ctr" eaLnBrk="1" hangingPunct="1"/>
            <a:endParaRPr lang="zh-CN" altLang="en-US"/>
          </a:p>
        </p:txBody>
      </p:sp>
      <p:sp>
        <p:nvSpPr>
          <p:cNvPr id="104451" name="Text Box 6"/>
          <p:cNvSpPr txBox="1">
            <a:spLocks noChangeArrowheads="1"/>
          </p:cNvSpPr>
          <p:nvPr/>
        </p:nvSpPr>
        <p:spPr bwMode="auto">
          <a:xfrm>
            <a:off x="2286000" y="1219200"/>
            <a:ext cx="8534400" cy="4520565"/>
          </a:xfrm>
          <a:prstGeom prst="rect">
            <a:avLst/>
          </a:prstGeom>
          <a:noFill/>
          <a:ln w="57150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3600" dirty="0" smtClean="0">
                <a:latin typeface="Times New Roman" panose="02020603050405020304" pitchFamily="18" charset="0"/>
              </a:rPr>
              <a:t>下列</a:t>
            </a:r>
            <a:r>
              <a:rPr kumimoji="1" lang="zh-CN" altLang="en-US" sz="3600" dirty="0">
                <a:latin typeface="Times New Roman" panose="02020603050405020304" pitchFamily="18" charset="0"/>
              </a:rPr>
              <a:t>说法正确的是</a:t>
            </a:r>
            <a:endParaRPr kumimoji="1" lang="zh-CN" altLang="en-US" sz="36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600" dirty="0" smtClean="0">
                <a:latin typeface="Times New Roman" panose="02020603050405020304" pitchFamily="18" charset="0"/>
              </a:rPr>
              <a:t>A</a:t>
            </a:r>
            <a:r>
              <a:rPr kumimoji="1" lang="zh-CN" altLang="en-US" sz="3600" dirty="0">
                <a:latin typeface="Times New Roman" panose="02020603050405020304" pitchFamily="18" charset="0"/>
              </a:rPr>
              <a:t>、在连接电路时开关必须闭合 </a:t>
            </a:r>
            <a:endParaRPr kumimoji="1" lang="zh-CN" altLang="en-US" sz="36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600" dirty="0" smtClean="0">
                <a:latin typeface="Times New Roman" panose="02020603050405020304" pitchFamily="18" charset="0"/>
              </a:rPr>
              <a:t>B</a:t>
            </a:r>
            <a:r>
              <a:rPr kumimoji="1" lang="zh-CN" altLang="en-US" sz="3600" dirty="0">
                <a:latin typeface="Times New Roman" panose="02020603050405020304" pitchFamily="18" charset="0"/>
              </a:rPr>
              <a:t>、开关未闭合或电线断裂等叫做断路</a:t>
            </a:r>
            <a:endParaRPr kumimoji="1" lang="zh-CN" altLang="en-US" sz="36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600" dirty="0" smtClean="0">
                <a:latin typeface="Times New Roman" panose="02020603050405020304" pitchFamily="18" charset="0"/>
              </a:rPr>
              <a:t>C</a:t>
            </a:r>
            <a:r>
              <a:rPr kumimoji="1" lang="zh-CN" altLang="en-US" sz="3600" dirty="0">
                <a:latin typeface="Times New Roman" panose="02020603050405020304" pitchFamily="18" charset="0"/>
              </a:rPr>
              <a:t>、只有电风扇、电灯、电铃和电炉</a:t>
            </a:r>
            <a:r>
              <a:rPr kumimoji="1" lang="zh-CN" altLang="en-US" sz="3600" dirty="0" smtClean="0">
                <a:latin typeface="Times New Roman" panose="02020603050405020304" pitchFamily="18" charset="0"/>
              </a:rPr>
              <a:t>才能</a:t>
            </a:r>
            <a:r>
              <a:rPr kumimoji="1" lang="zh-CN" altLang="en-US" sz="3600" dirty="0">
                <a:latin typeface="Times New Roman" panose="02020603050405020304" pitchFamily="18" charset="0"/>
              </a:rPr>
              <a:t>叫做用电器</a:t>
            </a:r>
            <a:endParaRPr kumimoji="1" lang="zh-CN" altLang="en-US" sz="36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600" dirty="0" smtClean="0">
                <a:latin typeface="Times New Roman" panose="02020603050405020304" pitchFamily="18" charset="0"/>
              </a:rPr>
              <a:t>D</a:t>
            </a:r>
            <a:r>
              <a:rPr kumimoji="1" lang="zh-CN" altLang="en-US" sz="3600" dirty="0">
                <a:latin typeface="Times New Roman" panose="02020603050405020304" pitchFamily="18" charset="0"/>
              </a:rPr>
              <a:t>、家庭照明电路没有电源</a:t>
            </a:r>
            <a:endParaRPr kumimoji="1" lang="zh-CN" altLang="en-US" sz="3600" dirty="0">
              <a:latin typeface="Times New Roman" panose="02020603050405020304" pitchFamily="18" charset="0"/>
            </a:endParaRPr>
          </a:p>
        </p:txBody>
      </p:sp>
      <p:sp>
        <p:nvSpPr>
          <p:cNvPr id="113672" name="Text Box 8"/>
          <p:cNvSpPr txBox="1">
            <a:spLocks noChangeArrowheads="1"/>
          </p:cNvSpPr>
          <p:nvPr/>
        </p:nvSpPr>
        <p:spPr bwMode="auto">
          <a:xfrm>
            <a:off x="6400800" y="1219200"/>
            <a:ext cx="457200" cy="645160"/>
          </a:xfrm>
          <a:prstGeom prst="rect">
            <a:avLst/>
          </a:prstGeom>
          <a:noFill/>
          <a:ln w="57150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kumimoji="1" lang="en-US" altLang="zh-CN" sz="3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2" grpId="0" bldLvl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2286000" y="1295400"/>
            <a:ext cx="7772400" cy="452310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eaLnBrk="1" hangingPunct="1"/>
            <a:r>
              <a:rPr lang="zh-CN" altLang="zh-CN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把两只灯泡并联后接到电源上，闭合开关，发现灯泡</a:t>
            </a:r>
            <a:r>
              <a:rPr lang="zh-CN" altLang="zh-CN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L</a:t>
            </a:r>
            <a:r>
              <a:rPr lang="zh-CN" altLang="zh-CN" sz="3600" b="1" baseline="-30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比</a:t>
            </a:r>
            <a:r>
              <a:rPr lang="zh-CN" altLang="zh-CN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L</a:t>
            </a:r>
            <a:r>
              <a:rPr lang="zh-CN" altLang="zh-CN" sz="3600" b="1" baseline="-30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亮，则下列说法正确的是</a:t>
            </a:r>
            <a:r>
              <a:rPr lang="zh-CN" altLang="zh-CN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[ </a:t>
            </a:r>
            <a:r>
              <a:rPr lang="en-US" altLang="zh-CN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]</a:t>
            </a:r>
            <a:endParaRPr lang="zh-CN" altLang="zh-CN" sz="3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zh-CN" altLang="zh-CN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A.</a:t>
            </a:r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通过</a:t>
            </a:r>
            <a:r>
              <a:rPr lang="zh-CN" altLang="zh-CN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L</a:t>
            </a:r>
            <a:r>
              <a:rPr lang="zh-CN" altLang="zh-CN" sz="3600" b="1" baseline="-30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的电流大                </a:t>
            </a:r>
            <a:endParaRPr lang="zh-CN" altLang="en-US" sz="3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zh-CN" altLang="zh-CN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B.</a:t>
            </a:r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通过</a:t>
            </a:r>
            <a:r>
              <a:rPr lang="zh-CN" altLang="zh-CN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L</a:t>
            </a:r>
            <a:r>
              <a:rPr lang="zh-CN" altLang="zh-CN" sz="3600" b="1" baseline="-30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的电流大</a:t>
            </a:r>
            <a:endParaRPr lang="zh-CN" altLang="en-US" sz="3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zh-CN" altLang="zh-CN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C.L</a:t>
            </a:r>
            <a:r>
              <a:rPr lang="zh-CN" altLang="zh-CN" sz="3600" b="1" baseline="-30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两端的电压大                </a:t>
            </a:r>
            <a:endParaRPr lang="zh-CN" altLang="en-US" sz="3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zh-CN" altLang="zh-CN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D.L</a:t>
            </a:r>
            <a:r>
              <a:rPr lang="zh-CN" altLang="zh-CN" sz="3600" b="1" baseline="-30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两端的电压大</a:t>
            </a:r>
            <a:endParaRPr lang="zh-CN" altLang="en-US" sz="3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zh-CN" sz="3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952490" y="2446655"/>
            <a:ext cx="43942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zh-CN" sz="2800" b="1">
                <a:solidFill>
                  <a:srgbClr val="FF0000"/>
                </a:solidFill>
              </a:rPr>
              <a:t>A</a:t>
            </a:r>
            <a:endParaRPr lang="zh-CN" altLang="zh-CN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ldLvl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idx="1"/>
          </p:nvPr>
        </p:nvSpPr>
        <p:spPr>
          <a:xfrm>
            <a:off x="1774825" y="620713"/>
            <a:ext cx="8713788" cy="4248150"/>
          </a:xfrm>
        </p:spPr>
        <p:txBody>
          <a:bodyPr>
            <a:normAutofit/>
          </a:bodyPr>
          <a:lstStyle/>
          <a:p>
            <a:pPr marL="0" indent="0" eaLnBrk="1" hangingPunct="1">
              <a:buFontTx/>
              <a:buNone/>
            </a:pPr>
            <a:r>
              <a:rPr lang="zh-CN" altLang="en-US" sz="3000" b="1" dirty="0" smtClean="0"/>
              <a:t>如图电路中，闭合开关后，发生的现象是</a:t>
            </a:r>
            <a:r>
              <a:rPr lang="zh-CN" altLang="en-US" sz="3000" b="1" dirty="0" smtClean="0"/>
              <a:t>（    ）</a:t>
            </a:r>
            <a:endParaRPr lang="zh-CN" altLang="en-US" sz="3000" b="1" dirty="0" smtClean="0"/>
          </a:p>
          <a:p>
            <a:pPr marL="0" indent="0" eaLnBrk="1" hangingPunct="1">
              <a:buFontTx/>
              <a:buNone/>
            </a:pPr>
            <a:r>
              <a:rPr lang="zh-CN" altLang="zh-CN" sz="3000" b="1" dirty="0" smtClean="0"/>
              <a:t>A</a:t>
            </a:r>
            <a:r>
              <a:rPr lang="zh-CN" altLang="en-US" sz="3000" b="1" dirty="0" smtClean="0"/>
              <a:t>、电流表指针有明显偏转，电压表指针几乎不动</a:t>
            </a:r>
            <a:endParaRPr lang="zh-CN" altLang="en-US" sz="3000" b="1" dirty="0" smtClean="0"/>
          </a:p>
          <a:p>
            <a:pPr marL="0" indent="0" eaLnBrk="1" hangingPunct="1">
              <a:buFontTx/>
              <a:buNone/>
            </a:pPr>
            <a:r>
              <a:rPr lang="zh-CN" altLang="zh-CN" sz="3000" b="1" dirty="0" smtClean="0"/>
              <a:t>B</a:t>
            </a:r>
            <a:r>
              <a:rPr lang="zh-CN" altLang="en-US" sz="3000" b="1" dirty="0" smtClean="0"/>
              <a:t>、电压表指针有明显偏转，电流表指针几乎不动</a:t>
            </a:r>
            <a:endParaRPr lang="zh-CN" altLang="en-US" sz="3000" b="1" dirty="0" smtClean="0"/>
          </a:p>
          <a:p>
            <a:pPr marL="0" indent="0" eaLnBrk="1" hangingPunct="1">
              <a:buFontTx/>
              <a:buNone/>
            </a:pPr>
            <a:r>
              <a:rPr lang="zh-CN" altLang="zh-CN" sz="3000" b="1" dirty="0" smtClean="0"/>
              <a:t>C</a:t>
            </a:r>
            <a:r>
              <a:rPr lang="zh-CN" altLang="en-US" sz="3000" b="1" dirty="0" smtClean="0"/>
              <a:t>、两表指针均有明显偏转</a:t>
            </a:r>
            <a:endParaRPr lang="zh-CN" altLang="en-US" sz="3000" b="1" dirty="0" smtClean="0"/>
          </a:p>
          <a:p>
            <a:pPr marL="0" indent="0" eaLnBrk="1" hangingPunct="1">
              <a:buFontTx/>
              <a:buNone/>
            </a:pPr>
            <a:r>
              <a:rPr lang="zh-CN" altLang="zh-CN" sz="3000" b="1" dirty="0" smtClean="0"/>
              <a:t>D</a:t>
            </a:r>
            <a:r>
              <a:rPr lang="zh-CN" altLang="en-US" sz="3000" b="1" dirty="0" smtClean="0"/>
              <a:t>、两指针几乎都不动</a:t>
            </a:r>
            <a:endParaRPr lang="zh-CN" altLang="en-US" sz="3000" b="1" dirty="0" smtClean="0"/>
          </a:p>
        </p:txBody>
      </p:sp>
      <p:pic>
        <p:nvPicPr>
          <p:cNvPr id="106499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527800" y="3860800"/>
            <a:ext cx="3887788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9204325" y="728345"/>
            <a:ext cx="3352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b="1" dirty="0">
                <a:solidFill>
                  <a:srgbClr val="FF0000"/>
                </a:solidFill>
              </a:rPr>
              <a:t>B</a:t>
            </a:r>
            <a:endParaRPr lang="en-US" altLang="zh-CN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ldLvl="0" autoUpdateAnimBg="0"/>
      <p:bldP spid="19460" grpId="1" bldLvl="0" autoUpdateAnimBg="0"/>
      <p:bldP spid="19460" grpId="2" bldLvl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idx="1"/>
          </p:nvPr>
        </p:nvSpPr>
        <p:spPr>
          <a:xfrm>
            <a:off x="2208213" y="260350"/>
            <a:ext cx="8172450" cy="3733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2800" b="1" dirty="0" smtClean="0"/>
              <a:t>          </a:t>
            </a:r>
            <a:r>
              <a:rPr lang="zh-CN" altLang="en-US" sz="2800" b="1" dirty="0" smtClean="0"/>
              <a:t>  如</a:t>
            </a:r>
            <a:r>
              <a:rPr lang="zh-CN" altLang="en-US" sz="2800" b="1" dirty="0" smtClean="0"/>
              <a:t>图</a:t>
            </a:r>
            <a:r>
              <a:rPr lang="zh-CN" altLang="zh-CN" sz="2800" b="1" dirty="0" smtClean="0"/>
              <a:t>7</a:t>
            </a:r>
            <a:r>
              <a:rPr lang="zh-CN" altLang="en-US" sz="2800" b="1" dirty="0" smtClean="0"/>
              <a:t>所示，闭合开关</a:t>
            </a:r>
            <a:r>
              <a:rPr lang="zh-CN" altLang="zh-CN" sz="2800" b="1" dirty="0" smtClean="0"/>
              <a:t>S</a:t>
            </a:r>
            <a:r>
              <a:rPr lang="zh-CN" altLang="en-US" sz="2800" b="1" dirty="0" smtClean="0"/>
              <a:t>时，灯泡</a:t>
            </a:r>
            <a:r>
              <a:rPr lang="zh-CN" altLang="zh-CN" sz="2800" b="1" dirty="0" smtClean="0"/>
              <a:t>L1</a:t>
            </a:r>
            <a:r>
              <a:rPr lang="zh-CN" altLang="en-US" sz="2800" b="1" dirty="0" smtClean="0"/>
              <a:t>、</a:t>
            </a:r>
            <a:r>
              <a:rPr lang="zh-CN" altLang="zh-CN" sz="2800" b="1" dirty="0" smtClean="0"/>
              <a:t>L2</a:t>
            </a:r>
            <a:r>
              <a:rPr lang="zh-CN" altLang="en-US" sz="2800" b="1" dirty="0" smtClean="0"/>
              <a:t>都不亮。用一段导线的两端接触</a:t>
            </a:r>
            <a:r>
              <a:rPr lang="zh-CN" altLang="zh-CN" sz="2800" b="1" dirty="0" smtClean="0"/>
              <a:t>a</a:t>
            </a:r>
            <a:r>
              <a:rPr lang="zh-CN" altLang="en-US" sz="2800" b="1" dirty="0" smtClean="0"/>
              <a:t>、</a:t>
            </a:r>
            <a:r>
              <a:rPr lang="zh-CN" altLang="zh-CN" sz="2800" b="1" dirty="0" smtClean="0"/>
              <a:t>b</a:t>
            </a:r>
            <a:r>
              <a:rPr lang="zh-CN" altLang="en-US" sz="2800" b="1" dirty="0" smtClean="0"/>
              <a:t>两点时，两灯都不</a:t>
            </a:r>
            <a:r>
              <a:rPr lang="zh-CN" altLang="en-US" sz="2800" b="1" dirty="0" smtClean="0"/>
              <a:t>亮；接触</a:t>
            </a:r>
            <a:r>
              <a:rPr lang="zh-CN" altLang="zh-CN" sz="2800" b="1" dirty="0" smtClean="0"/>
              <a:t>b</a:t>
            </a:r>
            <a:r>
              <a:rPr lang="zh-CN" altLang="en-US" sz="2800" b="1" dirty="0" smtClean="0"/>
              <a:t>、</a:t>
            </a:r>
            <a:r>
              <a:rPr lang="zh-CN" altLang="zh-CN" sz="2800" b="1" dirty="0" smtClean="0"/>
              <a:t>c</a:t>
            </a:r>
            <a:r>
              <a:rPr lang="zh-CN" altLang="en-US" sz="2800" b="1" dirty="0" smtClean="0"/>
              <a:t>两点时，两灯都不</a:t>
            </a:r>
            <a:r>
              <a:rPr lang="zh-CN" altLang="en-US" sz="2800" b="1" dirty="0" smtClean="0"/>
              <a:t>亮；接触</a:t>
            </a:r>
            <a:r>
              <a:rPr lang="en-US" altLang="zh-CN" sz="2800" b="1" dirty="0" smtClean="0"/>
              <a:t>c</a:t>
            </a:r>
            <a:r>
              <a:rPr lang="zh-CN" altLang="en-US" sz="2800" b="1" dirty="0" smtClean="0"/>
              <a:t>、</a:t>
            </a:r>
            <a:r>
              <a:rPr lang="zh-CN" altLang="zh-CN" sz="2800" b="1" dirty="0" smtClean="0"/>
              <a:t>d</a:t>
            </a:r>
            <a:r>
              <a:rPr lang="zh-CN" altLang="en-US" sz="2800" b="1" dirty="0" smtClean="0"/>
              <a:t>两点时，两灯都亮。则</a:t>
            </a:r>
            <a:r>
              <a:rPr lang="zh-CN" altLang="zh-CN" sz="2800" b="1" dirty="0" smtClean="0"/>
              <a:t>[      ]</a:t>
            </a:r>
            <a:endParaRPr lang="zh-CN" altLang="zh-CN" sz="2800" b="1" dirty="0" smtClean="0"/>
          </a:p>
          <a:p>
            <a:pPr eaLnBrk="1" hangingPunct="1">
              <a:buFontTx/>
              <a:buNone/>
            </a:pPr>
            <a:r>
              <a:rPr lang="zh-CN" altLang="zh-CN" sz="2800" b="1" dirty="0" smtClean="0"/>
              <a:t>   </a:t>
            </a:r>
            <a:r>
              <a:rPr lang="en-US" altLang="zh-CN" sz="2800" b="1" dirty="0" smtClean="0"/>
              <a:t> </a:t>
            </a:r>
            <a:r>
              <a:rPr lang="zh-CN" altLang="zh-CN" sz="2800" b="1" dirty="0" smtClean="0"/>
              <a:t>A</a:t>
            </a:r>
            <a:r>
              <a:rPr lang="zh-CN" altLang="zh-CN" sz="2800" b="1" dirty="0" smtClean="0"/>
              <a:t>.</a:t>
            </a:r>
            <a:r>
              <a:rPr lang="zh-CN" altLang="en-US" sz="2800" b="1" dirty="0" smtClean="0"/>
              <a:t>灯</a:t>
            </a:r>
            <a:r>
              <a:rPr lang="zh-CN" altLang="zh-CN" sz="2800" b="1" dirty="0" smtClean="0"/>
              <a:t>L1</a:t>
            </a:r>
            <a:r>
              <a:rPr lang="zh-CN" altLang="en-US" sz="2800" b="1" dirty="0" smtClean="0"/>
              <a:t>断路    </a:t>
            </a:r>
            <a:r>
              <a:rPr lang="zh-CN" altLang="zh-CN" sz="2800" b="1" dirty="0" smtClean="0"/>
              <a:t>B.</a:t>
            </a:r>
            <a:r>
              <a:rPr lang="zh-CN" altLang="en-US" sz="2800" b="1" dirty="0" smtClean="0"/>
              <a:t>灯</a:t>
            </a:r>
            <a:r>
              <a:rPr lang="zh-CN" altLang="zh-CN" sz="2800" b="1" dirty="0" smtClean="0"/>
              <a:t>L2</a:t>
            </a:r>
            <a:r>
              <a:rPr lang="zh-CN" altLang="en-US" sz="2800" b="1" dirty="0" smtClean="0"/>
              <a:t>断路    </a:t>
            </a:r>
            <a:endParaRPr lang="zh-CN" altLang="en-US" sz="2800" b="1" dirty="0" smtClean="0"/>
          </a:p>
          <a:p>
            <a:pPr eaLnBrk="1" hangingPunct="1">
              <a:buFontTx/>
              <a:buNone/>
            </a:pPr>
            <a:r>
              <a:rPr lang="zh-CN" altLang="zh-CN" sz="2800" b="1" dirty="0" smtClean="0"/>
              <a:t>   </a:t>
            </a:r>
            <a:r>
              <a:rPr lang="en-US" altLang="zh-CN" sz="2800" b="1" dirty="0" smtClean="0"/>
              <a:t> </a:t>
            </a:r>
            <a:r>
              <a:rPr lang="zh-CN" altLang="zh-CN" sz="2800" b="1" dirty="0" smtClean="0"/>
              <a:t>C</a:t>
            </a:r>
            <a:r>
              <a:rPr lang="zh-CN" altLang="zh-CN" sz="2800" b="1" dirty="0" smtClean="0"/>
              <a:t>.</a:t>
            </a:r>
            <a:r>
              <a:rPr lang="zh-CN" altLang="en-US" sz="2800" b="1" dirty="0" smtClean="0"/>
              <a:t>灯</a:t>
            </a:r>
            <a:r>
              <a:rPr lang="zh-CN" altLang="zh-CN" sz="2800" b="1" dirty="0" smtClean="0"/>
              <a:t>L2</a:t>
            </a:r>
            <a:r>
              <a:rPr lang="zh-CN" altLang="en-US" sz="2800" b="1" dirty="0" smtClean="0"/>
              <a:t>短路    </a:t>
            </a:r>
            <a:r>
              <a:rPr lang="zh-CN" altLang="zh-CN" sz="2800" b="1" dirty="0" smtClean="0"/>
              <a:t>D.</a:t>
            </a:r>
            <a:r>
              <a:rPr lang="zh-CN" altLang="en-US" sz="2800" b="1" dirty="0" smtClean="0"/>
              <a:t>开关</a:t>
            </a:r>
            <a:r>
              <a:rPr lang="zh-CN" altLang="zh-CN" sz="2800" b="1" dirty="0" smtClean="0"/>
              <a:t>S</a:t>
            </a:r>
            <a:r>
              <a:rPr lang="zh-CN" altLang="en-US" sz="2800" b="1" dirty="0" smtClean="0"/>
              <a:t>断路</a:t>
            </a:r>
            <a:endParaRPr lang="zh-CN" altLang="en-US" sz="2800" b="1" dirty="0" smtClean="0"/>
          </a:p>
        </p:txBody>
      </p:sp>
      <p:pic>
        <p:nvPicPr>
          <p:cNvPr id="107523" name="Picture 3"/>
          <p:cNvPicPr>
            <a:picLocks noChangeAspect="1" noChangeArrowheads="1"/>
          </p:cNvPicPr>
          <p:nvPr/>
        </p:nvPicPr>
        <p:blipFill>
          <a:blip r:embed="rId1" cstate="print">
            <a:lum contrast="6000"/>
          </a:blip>
          <a:srcRect/>
          <a:stretch>
            <a:fillRect/>
          </a:stretch>
        </p:blipFill>
        <p:spPr bwMode="auto">
          <a:xfrm>
            <a:off x="3648075" y="3284538"/>
            <a:ext cx="4824413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6544945" y="1628775"/>
            <a:ext cx="5003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zh-CN" b="1" dirty="0">
                <a:solidFill>
                  <a:srgbClr val="FF0000"/>
                </a:solidFill>
              </a:rPr>
              <a:t> D</a:t>
            </a:r>
            <a:endParaRPr lang="zh-CN" altLang="zh-CN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idx="1"/>
          </p:nvPr>
        </p:nvSpPr>
        <p:spPr>
          <a:xfrm>
            <a:off x="1981200" y="549275"/>
            <a:ext cx="8229600" cy="5576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b="1" dirty="0" smtClean="0"/>
              <a:t>          </a:t>
            </a:r>
            <a:r>
              <a:rPr lang="zh-CN" altLang="en-US" b="1" dirty="0" smtClean="0"/>
              <a:t> 如</a:t>
            </a:r>
            <a:r>
              <a:rPr lang="zh-CN" altLang="en-US" b="1" dirty="0" smtClean="0"/>
              <a:t>图所示的电路中，电源电压不变，闭合电键S后，灯L1、L2都发光。一段时间后，其中一灯突然熄灭，而电流表、电压表的示数都不变，则产生这</a:t>
            </a:r>
            <a:r>
              <a:rPr lang="zh-CN" altLang="en-US" b="1" dirty="0" smtClean="0"/>
              <a:t>一现象</a:t>
            </a:r>
            <a:r>
              <a:rPr lang="zh-CN" altLang="en-US" b="1" dirty="0" smtClean="0"/>
              <a:t>的原因</a:t>
            </a:r>
            <a:r>
              <a:rPr lang="zh-CN" altLang="en-US" b="1" dirty="0" smtClean="0"/>
              <a:t>是(      </a:t>
            </a:r>
            <a:r>
              <a:rPr lang="zh-CN" altLang="en-US" b="1" dirty="0" smtClean="0"/>
              <a:t>)</a:t>
            </a:r>
            <a:endParaRPr lang="zh-CN" altLang="en-US" b="1" dirty="0" smtClean="0"/>
          </a:p>
          <a:p>
            <a:pPr eaLnBrk="1" hangingPunct="1">
              <a:buFontTx/>
              <a:buNone/>
            </a:pPr>
            <a:r>
              <a:rPr lang="zh-CN" altLang="en-US" b="1" dirty="0" smtClean="0"/>
              <a:t>  A．灯L1短路</a:t>
            </a:r>
            <a:endParaRPr lang="zh-CN" altLang="en-US" b="1" dirty="0" smtClean="0"/>
          </a:p>
          <a:p>
            <a:pPr eaLnBrk="1" hangingPunct="1">
              <a:buFontTx/>
              <a:buNone/>
            </a:pPr>
            <a:r>
              <a:rPr lang="zh-CN" altLang="en-US" b="1" dirty="0" smtClean="0"/>
              <a:t>  B．灯L2短路</a:t>
            </a:r>
            <a:endParaRPr lang="zh-CN" altLang="en-US" b="1" dirty="0" smtClean="0"/>
          </a:p>
          <a:p>
            <a:pPr eaLnBrk="1" hangingPunct="1">
              <a:buFontTx/>
              <a:buNone/>
            </a:pPr>
            <a:r>
              <a:rPr lang="zh-CN" altLang="en-US" b="1" dirty="0" smtClean="0"/>
              <a:t>  C．灯L1断路</a:t>
            </a:r>
            <a:endParaRPr lang="zh-CN" altLang="en-US" b="1" dirty="0" smtClean="0"/>
          </a:p>
          <a:p>
            <a:pPr eaLnBrk="1" hangingPunct="1">
              <a:buFontTx/>
              <a:buNone/>
            </a:pPr>
            <a:r>
              <a:rPr lang="zh-CN" altLang="en-US" b="1" dirty="0" smtClean="0"/>
              <a:t>  D．灯L2断路</a:t>
            </a:r>
            <a:endParaRPr lang="zh-CN" altLang="en-US" b="1" dirty="0" smtClean="0"/>
          </a:p>
        </p:txBody>
      </p:sp>
      <p:pic>
        <p:nvPicPr>
          <p:cNvPr id="10854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959600" y="2924175"/>
            <a:ext cx="2592388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482975" y="2667000"/>
            <a:ext cx="347663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zh-CN" b="1" dirty="0">
                <a:solidFill>
                  <a:srgbClr val="FF0000"/>
                </a:solidFill>
              </a:rPr>
              <a:t>D</a:t>
            </a:r>
            <a:endParaRPr lang="zh-CN" altLang="zh-CN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ldLvl="0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1524000" y="0"/>
            <a:ext cx="8748713" cy="63652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指出</a:t>
            </a:r>
            <a:r>
              <a:rPr lang="zh-CN" altLang="en-US" sz="3600" b="1" dirty="0">
                <a:solidFill>
                  <a:srgbClr val="000000"/>
                </a:solidFill>
                <a:latin typeface="Comic Sans MS" panose="030F0702030302020204" pitchFamily="66" charset="0"/>
              </a:rPr>
              <a:t>如图所示电路中的三处错误，并写出改正方法。</a:t>
            </a:r>
            <a:endParaRPr lang="zh-CN" altLang="en-US" sz="36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Comic Sans MS" panose="030F0702030302020204" pitchFamily="66" charset="0"/>
              </a:rPr>
              <a:t>(1)__________________________</a:t>
            </a:r>
            <a:endParaRPr lang="en-US" altLang="zh-CN" sz="32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32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Comic Sans MS" panose="030F0702030302020204" pitchFamily="66" charset="0"/>
              </a:rPr>
              <a:t>(2)__________________________</a:t>
            </a:r>
            <a:endParaRPr lang="en-US" altLang="zh-CN" sz="32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32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Comic Sans MS" panose="030F0702030302020204" pitchFamily="66" charset="0"/>
              </a:rPr>
              <a:t>(3</a:t>
            </a:r>
            <a:r>
              <a:rPr lang="en-US" altLang="zh-CN" sz="32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</a:t>
            </a:r>
            <a:endParaRPr lang="en-US" altLang="zh-CN" sz="3200" b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zh-CN" sz="32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</a:t>
            </a:r>
            <a:endParaRPr lang="en-US" altLang="zh-CN" sz="32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32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1859" name="Text Box 3"/>
          <p:cNvSpPr txBox="1">
            <a:spLocks noChangeArrowheads="1"/>
          </p:cNvSpPr>
          <p:nvPr/>
        </p:nvSpPr>
        <p:spPr bwMode="auto">
          <a:xfrm>
            <a:off x="2135188" y="1268413"/>
            <a:ext cx="871220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电池只用了一节，应将与</a:t>
            </a:r>
            <a:r>
              <a:rPr lang="en-US" altLang="zh-CN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L</a:t>
            </a:r>
            <a:r>
              <a:rPr lang="en-US" altLang="zh-CN" sz="2400" b="1" baseline="-250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相连的导线接在右边电池的负极</a:t>
            </a:r>
            <a:r>
              <a:rPr lang="zh-CN" altLang="en-US" sz="24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上。</a:t>
            </a:r>
            <a:endParaRPr lang="zh-CN" altLang="en-US" sz="2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2133600" y="2667000"/>
            <a:ext cx="8534400" cy="4298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开关</a:t>
            </a:r>
            <a:r>
              <a:rPr lang="en-US" altLang="zh-CN" sz="2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S</a:t>
            </a:r>
            <a:r>
              <a:rPr lang="zh-CN" altLang="en-US" sz="2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未接在电路中，与</a:t>
            </a:r>
            <a:r>
              <a:rPr lang="en-US" altLang="zh-CN" sz="2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L</a:t>
            </a:r>
            <a:r>
              <a:rPr lang="en-US" altLang="zh-CN" sz="2200" b="1" baseline="-250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相连导线应连在开关</a:t>
            </a:r>
            <a:r>
              <a:rPr lang="en-US" altLang="zh-CN" sz="2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S</a:t>
            </a:r>
            <a:r>
              <a:rPr lang="zh-CN" altLang="en-US" sz="22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右边的接线柱</a:t>
            </a:r>
            <a:r>
              <a:rPr lang="zh-CN" altLang="en-US" sz="2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上。</a:t>
            </a:r>
            <a:endParaRPr lang="zh-CN" altLang="en-US" sz="2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2133600" y="4267200"/>
            <a:ext cx="3963987" cy="18148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电灯未连在电路中，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把灯</a:t>
            </a:r>
            <a:r>
              <a:rPr lang="en-US" altLang="zh-CN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L</a:t>
            </a:r>
            <a:r>
              <a:rPr lang="en-US" altLang="zh-CN" sz="2800" b="1" baseline="-250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、</a:t>
            </a:r>
            <a:r>
              <a:rPr lang="en-US" altLang="zh-CN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L</a:t>
            </a:r>
            <a:r>
              <a:rPr lang="en-US" altLang="zh-CN" sz="2800" b="1" baseline="-250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左边接线柱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相连</a:t>
            </a:r>
            <a:r>
              <a:rPr lang="zh-CN" altLang="en-US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的导线移到右边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连接两</a:t>
            </a:r>
            <a:r>
              <a:rPr lang="zh-CN" altLang="en-US" sz="2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灯右边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接线柱。</a:t>
            </a:r>
            <a:endParaRPr lang="zh-CN" altLang="en-US" sz="28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109574" name="Picture 6" descr="~TMP0001"/>
          <p:cNvPicPr>
            <a:picLocks noChangeAspect="1" noChangeArrowheads="1"/>
          </p:cNvPicPr>
          <p:nvPr/>
        </p:nvPicPr>
        <p:blipFill>
          <a:blip r:embed="rId1" cstate="print">
            <a:lum bright="-42000" contrast="100000"/>
          </a:blip>
          <a:srcRect l="29982" t="20795" r="14021" b="28339"/>
          <a:stretch>
            <a:fillRect/>
          </a:stretch>
        </p:blipFill>
        <p:spPr bwMode="auto">
          <a:xfrm>
            <a:off x="6564313" y="3633788"/>
            <a:ext cx="4103687" cy="322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1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1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 bldLvl="0" animBg="1"/>
      <p:bldP spid="121860" grpId="0" bldLvl="0" animBg="1"/>
      <p:bldP spid="121861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4173538" y="323850"/>
            <a:ext cx="3581400" cy="82994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kumimoji="1" lang="zh-CN" altLang="zh-CN" sz="4800">
              <a:solidFill>
                <a:srgbClr val="0000FF"/>
              </a:solidFill>
              <a:latin typeface="Times New Roman" panose="02020603050405020304" pitchFamily="18" charset="0"/>
              <a:ea typeface="汉鼎简魏碑" pitchFamily="49" charset="-122"/>
            </a:endParaRPr>
          </a:p>
        </p:txBody>
      </p:sp>
      <p:pic>
        <p:nvPicPr>
          <p:cNvPr id="67587" name="Picture 3" descr="19"/>
          <p:cNvPicPr>
            <a:picLocks noChangeAspect="1" noChangeArrowheads="1" noCrop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524000" y="0"/>
            <a:ext cx="14478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2063750" y="1125538"/>
            <a:ext cx="7991475" cy="46037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kumimoji="1" lang="zh-CN" altLang="zh-CN" sz="2400">
              <a:latin typeface="Times New Roman" panose="02020603050405020304" pitchFamily="18" charset="0"/>
              <a:ea typeface="汉鼎简魏碑" pitchFamily="49" charset="-122"/>
            </a:endParaRP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3287713" y="1557338"/>
            <a:ext cx="6480175" cy="46037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 eaLnBrk="1" hangingPunct="1"/>
            <a:endParaRPr kumimoji="1" lang="zh-CN" altLang="zh-CN" sz="2400">
              <a:latin typeface="Times New Roman" panose="02020603050405020304" pitchFamily="18" charset="0"/>
              <a:ea typeface="汉鼎简魏碑" pitchFamily="49" charset="-122"/>
            </a:endParaRP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6781800" y="1276350"/>
            <a:ext cx="1085850" cy="46037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kumimoji="1" lang="zh-CN" altLang="zh-CN" sz="2400">
              <a:solidFill>
                <a:schemeClr val="hlink"/>
              </a:solidFill>
              <a:latin typeface="Times New Roman" panose="02020603050405020304" pitchFamily="18" charset="0"/>
              <a:ea typeface="汉鼎简魏碑" pitchFamily="49" charset="-122"/>
            </a:endParaRP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2063750" y="1196975"/>
            <a:ext cx="8604250" cy="10763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ea typeface="黑体" panose="02010609060101010101" pitchFamily="49" charset="-122"/>
              </a:rPr>
              <a:t>电路就是用</a:t>
            </a:r>
            <a:r>
              <a:rPr kumimoji="1" lang="zh-CN" altLang="en-US" sz="3200" b="1" u="sng">
                <a:ea typeface="黑体" panose="02010609060101010101" pitchFamily="49" charset="-122"/>
              </a:rPr>
              <a:t>          </a:t>
            </a:r>
            <a:r>
              <a:rPr kumimoji="1" lang="zh-CN" altLang="en-US" sz="3200" b="1">
                <a:ea typeface="黑体" panose="02010609060101010101" pitchFamily="49" charset="-122"/>
              </a:rPr>
              <a:t>把</a:t>
            </a:r>
            <a:r>
              <a:rPr kumimoji="1" lang="zh-CN" altLang="en-US" sz="3200" b="1" u="sng">
                <a:ea typeface="黑体" panose="02010609060101010101" pitchFamily="49" charset="-122"/>
              </a:rPr>
              <a:t>          </a:t>
            </a:r>
            <a:r>
              <a:rPr kumimoji="1" lang="zh-CN" altLang="en-US" sz="3200" b="1">
                <a:ea typeface="黑体" panose="02010609060101010101" pitchFamily="49" charset="-122"/>
              </a:rPr>
              <a:t>、</a:t>
            </a:r>
            <a:r>
              <a:rPr kumimoji="1" lang="zh-CN" altLang="en-US" sz="3200" b="1" u="sng">
                <a:ea typeface="黑体" panose="02010609060101010101" pitchFamily="49" charset="-122"/>
              </a:rPr>
              <a:t>          </a:t>
            </a:r>
            <a:r>
              <a:rPr kumimoji="1" lang="zh-CN" altLang="en-US" sz="3200" b="1">
                <a:ea typeface="黑体" panose="02010609060101010101" pitchFamily="49" charset="-122"/>
              </a:rPr>
              <a:t>、</a:t>
            </a:r>
            <a:r>
              <a:rPr kumimoji="1" lang="zh-CN" altLang="en-US" sz="3200" b="1" u="sng">
                <a:ea typeface="黑体" panose="02010609060101010101" pitchFamily="49" charset="-122"/>
              </a:rPr>
              <a:t>          </a:t>
            </a:r>
            <a:r>
              <a:rPr kumimoji="1" lang="zh-CN" altLang="en-US" sz="3200" b="1">
                <a:ea typeface="黑体" panose="02010609060101010101" pitchFamily="49" charset="-122"/>
              </a:rPr>
              <a:t>等元件连接起来组成的</a:t>
            </a:r>
            <a:r>
              <a:rPr kumimoji="1" lang="zh-CN" altLang="en-US" sz="3200" b="1" u="sng">
                <a:ea typeface="黑体" panose="02010609060101010101" pitchFamily="49" charset="-122"/>
              </a:rPr>
              <a:t>          </a:t>
            </a:r>
            <a:r>
              <a:rPr kumimoji="1" lang="zh-CN" altLang="en-US" sz="3200" b="1">
                <a:ea typeface="黑体" panose="02010609060101010101" pitchFamily="49" charset="-122"/>
              </a:rPr>
              <a:t>路径。</a:t>
            </a:r>
            <a:endParaRPr kumimoji="1" lang="zh-CN" altLang="en-US" sz="3200" b="1">
              <a:ea typeface="黑体" panose="02010609060101010101" pitchFamily="49" charset="-122"/>
            </a:endParaRP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2279650" y="3030538"/>
            <a:ext cx="8064500" cy="27978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 pitchFamily="18" charset="0"/>
              </a:rPr>
              <a:t>电    源</a:t>
            </a:r>
            <a:r>
              <a:rPr kumimoji="1" lang="en-US" altLang="zh-CN" sz="3200" b="1">
                <a:latin typeface="Times New Roman" panose="02020603050405020304" pitchFamily="18" charset="0"/>
              </a:rPr>
              <a:t>----</a:t>
            </a:r>
            <a:r>
              <a:rPr kumimoji="1" lang="en-US" altLang="zh-CN" sz="3200" b="1" u="sng">
                <a:solidFill>
                  <a:srgbClr val="FF0000"/>
                </a:solidFill>
                <a:latin typeface="Times New Roman" panose="02020603050405020304" pitchFamily="18" charset="0"/>
              </a:rPr>
              <a:t>              </a:t>
            </a:r>
            <a:r>
              <a:rPr kumimoji="1"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。</a:t>
            </a:r>
            <a:endParaRPr kumimoji="1"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 pitchFamily="18" charset="0"/>
              </a:rPr>
              <a:t>用电器</a:t>
            </a:r>
            <a:r>
              <a:rPr kumimoji="1" lang="en-US" altLang="zh-CN" sz="3200" b="1">
                <a:latin typeface="Times New Roman" panose="02020603050405020304" pitchFamily="18" charset="0"/>
              </a:rPr>
              <a:t>----</a:t>
            </a:r>
            <a:r>
              <a:rPr kumimoji="1" lang="en-US" altLang="zh-CN" sz="3200" b="1" u="sng">
                <a:solidFill>
                  <a:srgbClr val="FF0000"/>
                </a:solidFill>
                <a:latin typeface="Times New Roman" panose="02020603050405020304" pitchFamily="18" charset="0"/>
              </a:rPr>
              <a:t>              </a:t>
            </a:r>
            <a:r>
              <a:rPr kumimoji="1"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。</a:t>
            </a:r>
            <a:endParaRPr kumimoji="1"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 pitchFamily="18" charset="0"/>
              </a:rPr>
              <a:t>开    关</a:t>
            </a:r>
            <a:r>
              <a:rPr kumimoji="1" lang="en-US" altLang="zh-CN" sz="3200" b="1">
                <a:latin typeface="Times New Roman" panose="02020603050405020304" pitchFamily="18" charset="0"/>
              </a:rPr>
              <a:t>----</a:t>
            </a:r>
            <a:r>
              <a:rPr kumimoji="1" lang="en-US" altLang="zh-CN" sz="3200" b="1" u="sng">
                <a:solidFill>
                  <a:srgbClr val="FF0000"/>
                </a:solidFill>
                <a:latin typeface="Times New Roman" panose="02020603050405020304" pitchFamily="18" charset="0"/>
              </a:rPr>
              <a:t>              </a:t>
            </a:r>
            <a:r>
              <a:rPr kumimoji="1"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。</a:t>
            </a:r>
            <a:endParaRPr kumimoji="1"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 pitchFamily="18" charset="0"/>
              </a:rPr>
              <a:t>导    线</a:t>
            </a:r>
            <a:r>
              <a:rPr kumimoji="1" lang="en-US" altLang="zh-CN" sz="3200" b="1">
                <a:latin typeface="Times New Roman" panose="02020603050405020304" pitchFamily="18" charset="0"/>
              </a:rPr>
              <a:t>----</a:t>
            </a:r>
            <a:r>
              <a:rPr kumimoji="1" lang="en-US" altLang="zh-CN" sz="3200" b="1" u="sng">
                <a:solidFill>
                  <a:srgbClr val="FF0000"/>
                </a:solidFill>
                <a:latin typeface="Times New Roman" panose="02020603050405020304" pitchFamily="18" charset="0"/>
              </a:rPr>
              <a:t>              </a:t>
            </a:r>
            <a:r>
              <a:rPr kumimoji="1"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。</a:t>
            </a:r>
            <a:endParaRPr kumimoji="1"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2279650" y="2205038"/>
            <a:ext cx="403225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>
                <a:ea typeface="黑体" panose="02010609060101010101" pitchFamily="49" charset="-122"/>
              </a:rPr>
              <a:t>各部分的作用：</a:t>
            </a:r>
            <a:endParaRPr lang="zh-CN" altLang="en-US" sz="3600">
              <a:ea typeface="黑体" panose="02010609060101010101" pitchFamily="49" charset="-122"/>
            </a:endParaRPr>
          </a:p>
        </p:txBody>
      </p:sp>
      <p:sp>
        <p:nvSpPr>
          <p:cNvPr id="76810" name="Rectangle 10"/>
          <p:cNvSpPr>
            <a:spLocks noChangeArrowheads="1"/>
          </p:cNvSpPr>
          <p:nvPr/>
        </p:nvSpPr>
        <p:spPr bwMode="auto">
          <a:xfrm>
            <a:off x="4128453" y="1196658"/>
            <a:ext cx="1150937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200" b="1">
                <a:solidFill>
                  <a:srgbClr val="FF0000"/>
                </a:solidFill>
              </a:rPr>
              <a:t>导线</a:t>
            </a:r>
            <a:endParaRPr kumimoji="1"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76811" name="Rectangle 11"/>
          <p:cNvSpPr>
            <a:spLocks noChangeArrowheads="1"/>
          </p:cNvSpPr>
          <p:nvPr/>
        </p:nvSpPr>
        <p:spPr bwMode="auto">
          <a:xfrm>
            <a:off x="5483860" y="1214438"/>
            <a:ext cx="1223963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200" b="1">
                <a:solidFill>
                  <a:srgbClr val="FF0000"/>
                </a:solidFill>
              </a:rPr>
              <a:t>电源</a:t>
            </a:r>
            <a:endParaRPr kumimoji="1"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76812" name="Rectangle 12"/>
          <p:cNvSpPr>
            <a:spLocks noChangeArrowheads="1"/>
          </p:cNvSpPr>
          <p:nvPr/>
        </p:nvSpPr>
        <p:spPr bwMode="auto">
          <a:xfrm>
            <a:off x="6707823" y="1152843"/>
            <a:ext cx="1655762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200" b="1">
                <a:solidFill>
                  <a:srgbClr val="FF0000"/>
                </a:solidFill>
              </a:rPr>
              <a:t>用电器</a:t>
            </a:r>
            <a:endParaRPr kumimoji="1"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76813" name="Rectangle 13"/>
          <p:cNvSpPr>
            <a:spLocks noChangeArrowheads="1"/>
          </p:cNvSpPr>
          <p:nvPr/>
        </p:nvSpPr>
        <p:spPr bwMode="auto">
          <a:xfrm>
            <a:off x="8425498" y="1196658"/>
            <a:ext cx="129540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200" b="1">
                <a:solidFill>
                  <a:srgbClr val="FF0000"/>
                </a:solidFill>
              </a:rPr>
              <a:t>开关</a:t>
            </a:r>
            <a:endParaRPr kumimoji="1"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76814" name="Rectangle 14"/>
          <p:cNvSpPr>
            <a:spLocks noChangeArrowheads="1"/>
          </p:cNvSpPr>
          <p:nvPr/>
        </p:nvSpPr>
        <p:spPr bwMode="auto">
          <a:xfrm>
            <a:off x="5341620" y="1688465"/>
            <a:ext cx="1439863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200" b="1">
                <a:solidFill>
                  <a:srgbClr val="FF0000"/>
                </a:solidFill>
              </a:rPr>
              <a:t>电流</a:t>
            </a:r>
            <a:endParaRPr kumimoji="1"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76815" name="Rectangle 15"/>
          <p:cNvSpPr>
            <a:spLocks noChangeArrowheads="1"/>
          </p:cNvSpPr>
          <p:nvPr/>
        </p:nvSpPr>
        <p:spPr bwMode="auto">
          <a:xfrm>
            <a:off x="4224338" y="4325938"/>
            <a:ext cx="151130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200" b="1">
                <a:solidFill>
                  <a:srgbClr val="FF0000"/>
                </a:solidFill>
              </a:rPr>
              <a:t>控电</a:t>
            </a:r>
            <a:endParaRPr kumimoji="1"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76816" name="Rectangle 16"/>
          <p:cNvSpPr>
            <a:spLocks noChangeArrowheads="1"/>
          </p:cNvSpPr>
          <p:nvPr/>
        </p:nvSpPr>
        <p:spPr bwMode="auto">
          <a:xfrm>
            <a:off x="4224338" y="3606800"/>
            <a:ext cx="1439862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200" b="1">
                <a:solidFill>
                  <a:srgbClr val="FF0000"/>
                </a:solidFill>
              </a:rPr>
              <a:t>用电</a:t>
            </a:r>
            <a:endParaRPr kumimoji="1"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76817" name="Rectangle 17"/>
          <p:cNvSpPr>
            <a:spLocks noChangeArrowheads="1"/>
          </p:cNvSpPr>
          <p:nvPr/>
        </p:nvSpPr>
        <p:spPr bwMode="auto">
          <a:xfrm>
            <a:off x="4232275" y="2959100"/>
            <a:ext cx="1287463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200" b="1">
                <a:solidFill>
                  <a:srgbClr val="FF0000"/>
                </a:solidFill>
              </a:rPr>
              <a:t>供电</a:t>
            </a:r>
            <a:endParaRPr kumimoji="1"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76818" name="Rectangle 18"/>
          <p:cNvSpPr>
            <a:spLocks noChangeArrowheads="1"/>
          </p:cNvSpPr>
          <p:nvPr/>
        </p:nvSpPr>
        <p:spPr bwMode="auto">
          <a:xfrm>
            <a:off x="4224338" y="5118100"/>
            <a:ext cx="129540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200" b="1">
                <a:solidFill>
                  <a:srgbClr val="FF0000"/>
                </a:solidFill>
              </a:rPr>
              <a:t>送电</a:t>
            </a:r>
            <a:endParaRPr kumimoji="1" lang="zh-CN" alt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0" grpId="0" bldLvl="0" animBg="1"/>
      <p:bldP spid="76811" grpId="0" bldLvl="0" animBg="1"/>
      <p:bldP spid="76812" grpId="0" bldLvl="0" animBg="1"/>
      <p:bldP spid="76813" grpId="0" bldLvl="0" animBg="1"/>
      <p:bldP spid="76814" grpId="0" bldLvl="0" animBg="1"/>
      <p:bldP spid="76815" grpId="0" bldLvl="0" animBg="1"/>
      <p:bldP spid="76816" grpId="0" bldLvl="0" animBg="1"/>
      <p:bldP spid="76817" grpId="0" bldLvl="0" animBg="1"/>
      <p:bldP spid="7681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4"/>
          <p:cNvSpPr txBox="1">
            <a:spLocks noChangeArrowheads="1"/>
          </p:cNvSpPr>
          <p:nvPr/>
        </p:nvSpPr>
        <p:spPr bwMode="auto">
          <a:xfrm>
            <a:off x="3935413" y="0"/>
            <a:ext cx="5040312" cy="814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47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电路的三种状态</a:t>
            </a:r>
            <a:endParaRPr kumimoji="1" lang="zh-CN" altLang="en-US" sz="4700" b="1">
              <a:solidFill>
                <a:schemeClr val="accent2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7827" name="Text Box 5"/>
          <p:cNvSpPr txBox="1">
            <a:spLocks noChangeArrowheads="1"/>
          </p:cNvSpPr>
          <p:nvPr/>
        </p:nvSpPr>
        <p:spPr bwMode="auto">
          <a:xfrm>
            <a:off x="2711450" y="3284538"/>
            <a:ext cx="1584325" cy="866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spcBef>
                <a:spcPct val="50000"/>
              </a:spcBef>
            </a:pPr>
            <a:r>
              <a:rPr kumimoji="1"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短路：</a:t>
            </a:r>
            <a:endParaRPr kumimoji="1"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7828" name="Rectangle 6"/>
          <p:cNvSpPr>
            <a:spLocks noChangeArrowheads="1"/>
          </p:cNvSpPr>
          <p:nvPr/>
        </p:nvSpPr>
        <p:spPr bwMode="auto">
          <a:xfrm>
            <a:off x="2640171" y="1412875"/>
            <a:ext cx="156019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kumimoji="1"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通路：</a:t>
            </a:r>
            <a:endParaRPr kumimoji="1"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7829" name="Rectangle 7"/>
          <p:cNvSpPr>
            <a:spLocks noChangeArrowheads="1"/>
          </p:cNvSpPr>
          <p:nvPr/>
        </p:nvSpPr>
        <p:spPr bwMode="auto">
          <a:xfrm>
            <a:off x="2711133" y="2420938"/>
            <a:ext cx="248031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kumimoji="1"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断</a:t>
            </a:r>
            <a:r>
              <a:rPr kumimoji="1"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开</a:t>
            </a:r>
            <a:r>
              <a:rPr kumimoji="1"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kumimoji="1"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路：</a:t>
            </a:r>
            <a:endParaRPr kumimoji="1"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7830" name="AutoShape 6"/>
          <p:cNvSpPr/>
          <p:nvPr/>
        </p:nvSpPr>
        <p:spPr bwMode="auto">
          <a:xfrm>
            <a:off x="2171700" y="1484313"/>
            <a:ext cx="323850" cy="2520950"/>
          </a:xfrm>
          <a:prstGeom prst="leftBrace">
            <a:avLst>
              <a:gd name="adj1" fmla="val 64869"/>
              <a:gd name="adj2" fmla="val 50000"/>
            </a:avLst>
          </a:prstGeom>
          <a:noFill/>
          <a:ln w="57150">
            <a:noFill/>
            <a:miter lim="800000"/>
          </a:ln>
          <a:effectLst/>
        </p:spPr>
        <p:txBody>
          <a:bodyPr wrap="none" anchor="ctr"/>
          <a:lstStyle/>
          <a:p>
            <a:pPr algn="ctr" eaLnBrk="1" hangingPunct="1"/>
            <a:endParaRPr lang="zh-CN" altLang="en-US"/>
          </a:p>
        </p:txBody>
      </p:sp>
      <p:sp>
        <p:nvSpPr>
          <p:cNvPr id="77831" name="Rectangle 6"/>
          <p:cNvSpPr>
            <a:spLocks noChangeArrowheads="1"/>
          </p:cNvSpPr>
          <p:nvPr/>
        </p:nvSpPr>
        <p:spPr bwMode="auto">
          <a:xfrm>
            <a:off x="4079875" y="1412875"/>
            <a:ext cx="293687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连通的电路。</a:t>
            </a:r>
            <a:endParaRPr kumimoji="1"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7832" name="Rectangle 7"/>
          <p:cNvSpPr>
            <a:spLocks noChangeArrowheads="1"/>
          </p:cNvSpPr>
          <p:nvPr/>
        </p:nvSpPr>
        <p:spPr bwMode="auto">
          <a:xfrm>
            <a:off x="5319396" y="2420938"/>
            <a:ext cx="293751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断开的电路。</a:t>
            </a:r>
            <a:endParaRPr kumimoji="1"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7833" name="Text Box 5"/>
          <p:cNvSpPr txBox="1">
            <a:spLocks noChangeArrowheads="1"/>
          </p:cNvSpPr>
          <p:nvPr/>
        </p:nvSpPr>
        <p:spPr bwMode="auto">
          <a:xfrm>
            <a:off x="3962400" y="3276600"/>
            <a:ext cx="6364287" cy="31921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40000"/>
              </a:lnSpc>
              <a:spcBef>
                <a:spcPct val="50000"/>
              </a:spcBef>
            </a:pPr>
            <a:r>
              <a:rPr kumimoji="1"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kumimoji="1"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电源两端不经过用电器直接用导线连接起来的电路。短路会导致电流过大，会烧坏电源和导线。</a:t>
            </a:r>
            <a:endParaRPr kumimoji="1"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/>
      <p:bldP spid="77828" grpId="0"/>
      <p:bldP spid="77829" grpId="0"/>
      <p:bldP spid="77830" grpId="0" bldLvl="0" animBg="1"/>
      <p:bldP spid="77831" grpId="0"/>
      <p:bldP spid="77832" grpId="0"/>
      <p:bldP spid="778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2351088" y="2349500"/>
            <a:ext cx="5976937" cy="860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5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画电路图的注意点：</a:t>
            </a:r>
            <a:endParaRPr kumimoji="1" lang="zh-CN" altLang="en-US" sz="5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2208213" y="4868863"/>
            <a:ext cx="8208962" cy="1660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kumimoji="1" lang="en-US" altLang="zh-CN" sz="34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kumimoji="1" lang="zh-CN" altLang="en-US" sz="3400" b="1" dirty="0">
                <a:latin typeface="黑体" panose="02010609060101010101" pitchFamily="49" charset="-122"/>
                <a:ea typeface="黑体" panose="02010609060101010101" pitchFamily="49" charset="-122"/>
              </a:rPr>
              <a:t>、描绘连接导线时，用横平、竖直的线段代表导线，转弯处一般画成直角，电路元件分布均匀，使电路图美观、简洁。</a:t>
            </a:r>
            <a:endParaRPr kumimoji="1" lang="zh-CN" altLang="en-US" sz="3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2170113" y="3810000"/>
            <a:ext cx="8497887" cy="11372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kumimoji="1" lang="en-US" altLang="zh-CN" sz="3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kumimoji="1" lang="zh-CN" altLang="en-US" sz="3400" b="1" dirty="0">
                <a:latin typeface="黑体" panose="02010609060101010101" pitchFamily="49" charset="-122"/>
                <a:ea typeface="黑体" panose="02010609060101010101" pitchFamily="49" charset="-122"/>
              </a:rPr>
              <a:t>、完整地反映电路的组成，不能遗漏任一电路器件。</a:t>
            </a:r>
            <a:endParaRPr kumimoji="1"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1992313" y="3251200"/>
            <a:ext cx="6423025" cy="614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3400" b="1" dirty="0">
                <a:latin typeface="黑体" panose="02010609060101010101" pitchFamily="49" charset="-122"/>
                <a:ea typeface="黑体" panose="02010609060101010101" pitchFamily="49" charset="-122"/>
              </a:rPr>
              <a:t> 1</a:t>
            </a:r>
            <a:r>
              <a:rPr kumimoji="1" lang="zh-CN" altLang="en-US" sz="3400" b="1" dirty="0">
                <a:latin typeface="黑体" panose="02010609060101010101" pitchFamily="49" charset="-122"/>
                <a:ea typeface="黑体" panose="02010609060101010101" pitchFamily="49" charset="-122"/>
              </a:rPr>
              <a:t>、使用统一规定的器件符号。</a:t>
            </a:r>
            <a:endParaRPr kumimoji="1" lang="zh-CN" altLang="en-US" sz="3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9638" name="Text Box 2"/>
          <p:cNvSpPr txBox="1">
            <a:spLocks noChangeArrowheads="1"/>
          </p:cNvSpPr>
          <p:nvPr/>
        </p:nvSpPr>
        <p:spPr bwMode="auto">
          <a:xfrm>
            <a:off x="2655888" y="0"/>
            <a:ext cx="7010400" cy="860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5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电路图：</a:t>
            </a:r>
            <a:endParaRPr kumimoji="1" lang="zh-CN" altLang="en-US" sz="5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8855" name="Text Box 3"/>
          <p:cNvSpPr txBox="1">
            <a:spLocks noChangeArrowheads="1"/>
          </p:cNvSpPr>
          <p:nvPr/>
        </p:nvSpPr>
        <p:spPr bwMode="auto">
          <a:xfrm>
            <a:off x="1774825" y="976313"/>
            <a:ext cx="8610600" cy="1260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en-US" altLang="zh-CN" sz="3200" dirty="0">
                <a:solidFill>
                  <a:srgbClr val="66FF66"/>
                </a:solidFill>
                <a:latin typeface="Times New Roman" panose="02020603050405020304" pitchFamily="18" charset="0"/>
              </a:rPr>
              <a:t>        </a:t>
            </a:r>
            <a:r>
              <a:rPr kumimoji="1" lang="en-US" altLang="zh-CN" sz="3200" dirty="0" smtClean="0">
                <a:solidFill>
                  <a:srgbClr val="66FF66"/>
                </a:solidFill>
                <a:latin typeface="Times New Roman" panose="02020603050405020304" pitchFamily="18" charset="0"/>
              </a:rPr>
              <a:t>  </a:t>
            </a:r>
            <a:r>
              <a:rPr kumimoji="1" lang="zh-CN" altLang="en-US" sz="3800" b="1" dirty="0" smtClean="0">
                <a:latin typeface="Times New Roman" panose="02020603050405020304" pitchFamily="18" charset="0"/>
                <a:ea typeface="黑体" panose="02010609060101010101" pitchFamily="49" charset="-122"/>
              </a:rPr>
              <a:t>用</a:t>
            </a:r>
            <a:r>
              <a:rPr kumimoji="1" lang="en-US" altLang="zh-CN" sz="3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_____________</a:t>
            </a:r>
            <a:r>
              <a:rPr kumimoji="1" lang="zh-CN" altLang="en-US" sz="3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表示电路元件实物连接的图，叫做</a:t>
            </a:r>
            <a:r>
              <a:rPr kumimoji="1" lang="en-US" altLang="zh-CN" sz="3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_________</a:t>
            </a:r>
            <a:r>
              <a:rPr kumimoji="1" lang="zh-CN" altLang="en-US" sz="3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。</a:t>
            </a:r>
            <a:endParaRPr kumimoji="1" lang="zh-CN" altLang="en-US" sz="38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8856" name="Text Box 3"/>
          <p:cNvSpPr txBox="1">
            <a:spLocks noChangeArrowheads="1"/>
          </p:cNvSpPr>
          <p:nvPr/>
        </p:nvSpPr>
        <p:spPr bwMode="auto">
          <a:xfrm>
            <a:off x="3402012" y="871537"/>
            <a:ext cx="3097213" cy="675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38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电路元件符号</a:t>
            </a:r>
            <a:endParaRPr kumimoji="1" lang="zh-CN" altLang="en-US" sz="3800" b="1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8857" name="Text Box 3"/>
          <p:cNvSpPr txBox="1">
            <a:spLocks noChangeArrowheads="1"/>
          </p:cNvSpPr>
          <p:nvPr/>
        </p:nvSpPr>
        <p:spPr bwMode="auto">
          <a:xfrm>
            <a:off x="5867400" y="1524000"/>
            <a:ext cx="2232025" cy="675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1" lang="zh-CN" altLang="en-US" sz="38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电路图</a:t>
            </a:r>
            <a:endParaRPr kumimoji="1" lang="zh-CN" altLang="en-US" sz="38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  <p:bldP spid="78851" grpId="0" autoUpdateAnimBg="0"/>
      <p:bldP spid="78852" grpId="0" autoUpdateAnimBg="0"/>
      <p:bldP spid="78853" grpId="0" autoUpdateAnimBg="0"/>
      <p:bldP spid="78855" grpId="0" autoUpdateAnimBg="0"/>
      <p:bldP spid="78856" grpId="0" autoUpdateAnimBg="0"/>
      <p:bldP spid="7885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11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135188" y="1090613"/>
            <a:ext cx="1905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9" name="Picture 3" descr="wla2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5413" y="3644900"/>
            <a:ext cx="12604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0" name="Picture 4" descr="wla2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1338" y="3573463"/>
            <a:ext cx="12604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1" name="Picture 5" descr="2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5988" y="1852613"/>
            <a:ext cx="1541462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2" name="Freeform 6"/>
          <p:cNvSpPr/>
          <p:nvPr/>
        </p:nvSpPr>
        <p:spPr bwMode="auto">
          <a:xfrm>
            <a:off x="3430588" y="1052513"/>
            <a:ext cx="1676400" cy="1638300"/>
          </a:xfrm>
          <a:custGeom>
            <a:avLst/>
            <a:gdLst>
              <a:gd name="T0" fmla="*/ 0 w 1056"/>
              <a:gd name="T1" fmla="*/ 266700 h 1032"/>
              <a:gd name="T2" fmla="*/ 152400 w 1056"/>
              <a:gd name="T3" fmla="*/ 38100 h 1032"/>
              <a:gd name="T4" fmla="*/ 838200 w 1056"/>
              <a:gd name="T5" fmla="*/ 266700 h 1032"/>
              <a:gd name="T6" fmla="*/ 1676400 w 1056"/>
              <a:gd name="T7" fmla="*/ 1638300 h 103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56" h="1032">
                <a:moveTo>
                  <a:pt x="0" y="168"/>
                </a:moveTo>
                <a:cubicBezTo>
                  <a:pt x="4" y="96"/>
                  <a:pt x="8" y="24"/>
                  <a:pt x="96" y="24"/>
                </a:cubicBezTo>
                <a:cubicBezTo>
                  <a:pt x="184" y="24"/>
                  <a:pt x="368" y="0"/>
                  <a:pt x="528" y="168"/>
                </a:cubicBezTo>
                <a:cubicBezTo>
                  <a:pt x="688" y="336"/>
                  <a:pt x="872" y="684"/>
                  <a:pt x="1056" y="103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70663" name="Freeform 7"/>
          <p:cNvSpPr/>
          <p:nvPr/>
        </p:nvSpPr>
        <p:spPr bwMode="auto">
          <a:xfrm>
            <a:off x="4802188" y="2565400"/>
            <a:ext cx="1676400" cy="1612900"/>
          </a:xfrm>
          <a:custGeom>
            <a:avLst/>
            <a:gdLst>
              <a:gd name="T0" fmla="*/ 990600 w 1056"/>
              <a:gd name="T1" fmla="*/ 165100 h 1016"/>
              <a:gd name="T2" fmla="*/ 1066800 w 1056"/>
              <a:gd name="T3" fmla="*/ 12700 h 1016"/>
              <a:gd name="T4" fmla="*/ 1371600 w 1056"/>
              <a:gd name="T5" fmla="*/ 88900 h 1016"/>
              <a:gd name="T6" fmla="*/ 1447800 w 1056"/>
              <a:gd name="T7" fmla="*/ 393700 h 1016"/>
              <a:gd name="T8" fmla="*/ 0 w 1056"/>
              <a:gd name="T9" fmla="*/ 1612900 h 10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6" h="1016">
                <a:moveTo>
                  <a:pt x="624" y="104"/>
                </a:moveTo>
                <a:cubicBezTo>
                  <a:pt x="628" y="60"/>
                  <a:pt x="632" y="16"/>
                  <a:pt x="672" y="8"/>
                </a:cubicBezTo>
                <a:cubicBezTo>
                  <a:pt x="712" y="0"/>
                  <a:pt x="824" y="16"/>
                  <a:pt x="864" y="56"/>
                </a:cubicBezTo>
                <a:cubicBezTo>
                  <a:pt x="904" y="96"/>
                  <a:pt x="1056" y="88"/>
                  <a:pt x="912" y="248"/>
                </a:cubicBezTo>
                <a:cubicBezTo>
                  <a:pt x="768" y="408"/>
                  <a:pt x="384" y="712"/>
                  <a:pt x="0" y="101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70664" name="Freeform 8"/>
          <p:cNvSpPr/>
          <p:nvPr/>
        </p:nvSpPr>
        <p:spPr bwMode="auto">
          <a:xfrm rot="-323681">
            <a:off x="2709863" y="4003675"/>
            <a:ext cx="1512887" cy="368300"/>
          </a:xfrm>
          <a:custGeom>
            <a:avLst/>
            <a:gdLst>
              <a:gd name="T0" fmla="*/ 1512887 w 864"/>
              <a:gd name="T1" fmla="*/ 220980 h 160"/>
              <a:gd name="T2" fmla="*/ 504296 w 864"/>
              <a:gd name="T3" fmla="*/ 331470 h 160"/>
              <a:gd name="T4" fmla="*/ 0 w 864"/>
              <a:gd name="T5" fmla="*/ 0 h 16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64" h="160">
                <a:moveTo>
                  <a:pt x="864" y="96"/>
                </a:moveTo>
                <a:cubicBezTo>
                  <a:pt x="648" y="128"/>
                  <a:pt x="432" y="160"/>
                  <a:pt x="288" y="144"/>
                </a:cubicBezTo>
                <a:cubicBezTo>
                  <a:pt x="144" y="128"/>
                  <a:pt x="48" y="24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70665" name="Freeform 9"/>
          <p:cNvSpPr/>
          <p:nvPr/>
        </p:nvSpPr>
        <p:spPr bwMode="auto">
          <a:xfrm>
            <a:off x="1703388" y="1395413"/>
            <a:ext cx="965200" cy="2667000"/>
          </a:xfrm>
          <a:custGeom>
            <a:avLst/>
            <a:gdLst>
              <a:gd name="T0" fmla="*/ 965200 w 608"/>
              <a:gd name="T1" fmla="*/ 152400 h 1680"/>
              <a:gd name="T2" fmla="*/ 660400 w 608"/>
              <a:gd name="T3" fmla="*/ 0 h 1680"/>
              <a:gd name="T4" fmla="*/ 355600 w 608"/>
              <a:gd name="T5" fmla="*/ 152400 h 1680"/>
              <a:gd name="T6" fmla="*/ 127000 w 608"/>
              <a:gd name="T7" fmla="*/ 609600 h 1680"/>
              <a:gd name="T8" fmla="*/ 50800 w 608"/>
              <a:gd name="T9" fmla="*/ 1371600 h 1680"/>
              <a:gd name="T10" fmla="*/ 50800 w 608"/>
              <a:gd name="T11" fmla="*/ 1905000 h 1680"/>
              <a:gd name="T12" fmla="*/ 355600 w 608"/>
              <a:gd name="T13" fmla="*/ 2667000 h 168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08" h="1680">
                <a:moveTo>
                  <a:pt x="608" y="96"/>
                </a:moveTo>
                <a:cubicBezTo>
                  <a:pt x="544" y="48"/>
                  <a:pt x="480" y="0"/>
                  <a:pt x="416" y="0"/>
                </a:cubicBezTo>
                <a:cubicBezTo>
                  <a:pt x="352" y="0"/>
                  <a:pt x="280" y="32"/>
                  <a:pt x="224" y="96"/>
                </a:cubicBezTo>
                <a:cubicBezTo>
                  <a:pt x="168" y="160"/>
                  <a:pt x="112" y="256"/>
                  <a:pt x="80" y="384"/>
                </a:cubicBezTo>
                <a:cubicBezTo>
                  <a:pt x="48" y="512"/>
                  <a:pt x="40" y="728"/>
                  <a:pt x="32" y="864"/>
                </a:cubicBezTo>
                <a:cubicBezTo>
                  <a:pt x="24" y="1000"/>
                  <a:pt x="0" y="1064"/>
                  <a:pt x="32" y="1200"/>
                </a:cubicBezTo>
                <a:cubicBezTo>
                  <a:pt x="64" y="1336"/>
                  <a:pt x="144" y="1508"/>
                  <a:pt x="224" y="168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pic>
        <p:nvPicPr>
          <p:cNvPr id="70666" name="Picture 10" descr="11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308850" y="2997200"/>
            <a:ext cx="1905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7" name="Picture 11" descr="wla2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5588" y="5443538"/>
            <a:ext cx="1192212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8" name="Picture 12" descr="wla2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40500" y="4546600"/>
            <a:ext cx="1190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9" name="Picture 13" descr="2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20213" y="3776663"/>
            <a:ext cx="14557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70" name="Freeform 14"/>
          <p:cNvSpPr/>
          <p:nvPr/>
        </p:nvSpPr>
        <p:spPr bwMode="auto">
          <a:xfrm>
            <a:off x="8524875" y="2997200"/>
            <a:ext cx="1865313" cy="1549400"/>
          </a:xfrm>
          <a:custGeom>
            <a:avLst/>
            <a:gdLst>
              <a:gd name="T0" fmla="*/ 0 w 1352"/>
              <a:gd name="T1" fmla="*/ 203025 h 1160"/>
              <a:gd name="T2" fmla="*/ 1324483 w 1352"/>
              <a:gd name="T3" fmla="*/ 74799 h 1160"/>
              <a:gd name="T4" fmla="*/ 1788052 w 1352"/>
              <a:gd name="T5" fmla="*/ 651817 h 1160"/>
              <a:gd name="T6" fmla="*/ 1788052 w 1352"/>
              <a:gd name="T7" fmla="*/ 1549400 h 11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52" h="1160">
                <a:moveTo>
                  <a:pt x="0" y="152"/>
                </a:moveTo>
                <a:cubicBezTo>
                  <a:pt x="372" y="76"/>
                  <a:pt x="744" y="0"/>
                  <a:pt x="960" y="56"/>
                </a:cubicBezTo>
                <a:cubicBezTo>
                  <a:pt x="1176" y="112"/>
                  <a:pt x="1240" y="304"/>
                  <a:pt x="1296" y="488"/>
                </a:cubicBezTo>
                <a:cubicBezTo>
                  <a:pt x="1352" y="672"/>
                  <a:pt x="1296" y="1048"/>
                  <a:pt x="1296" y="116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70671" name="Freeform 15"/>
          <p:cNvSpPr/>
          <p:nvPr/>
        </p:nvSpPr>
        <p:spPr bwMode="auto">
          <a:xfrm>
            <a:off x="6242050" y="3211513"/>
            <a:ext cx="1620838" cy="1976437"/>
          </a:xfrm>
          <a:custGeom>
            <a:avLst/>
            <a:gdLst>
              <a:gd name="T0" fmla="*/ 1620838 w 1176"/>
              <a:gd name="T1" fmla="*/ 245719 h 1480"/>
              <a:gd name="T2" fmla="*/ 231548 w 1176"/>
              <a:gd name="T3" fmla="*/ 245719 h 1480"/>
              <a:gd name="T4" fmla="*/ 231548 w 1176"/>
              <a:gd name="T5" fmla="*/ 1720034 h 1480"/>
              <a:gd name="T6" fmla="*/ 562332 w 1176"/>
              <a:gd name="T7" fmla="*/ 1784135 h 14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76" h="1480">
                <a:moveTo>
                  <a:pt x="1176" y="184"/>
                </a:moveTo>
                <a:cubicBezTo>
                  <a:pt x="756" y="92"/>
                  <a:pt x="336" y="0"/>
                  <a:pt x="168" y="184"/>
                </a:cubicBezTo>
                <a:cubicBezTo>
                  <a:pt x="0" y="368"/>
                  <a:pt x="128" y="1096"/>
                  <a:pt x="168" y="1288"/>
                </a:cubicBezTo>
                <a:cubicBezTo>
                  <a:pt x="208" y="1480"/>
                  <a:pt x="308" y="1408"/>
                  <a:pt x="408" y="1336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70672" name="Freeform 16"/>
          <p:cNvSpPr/>
          <p:nvPr/>
        </p:nvSpPr>
        <p:spPr bwMode="auto">
          <a:xfrm>
            <a:off x="6510338" y="5040313"/>
            <a:ext cx="331787" cy="865187"/>
          </a:xfrm>
          <a:custGeom>
            <a:avLst/>
            <a:gdLst>
              <a:gd name="T0" fmla="*/ 207367 w 256"/>
              <a:gd name="T1" fmla="*/ 0 h 672"/>
              <a:gd name="T2" fmla="*/ 20737 w 256"/>
              <a:gd name="T3" fmla="*/ 494393 h 672"/>
              <a:gd name="T4" fmla="*/ 331787 w 256"/>
              <a:gd name="T5" fmla="*/ 865187 h 67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56" h="672">
                <a:moveTo>
                  <a:pt x="160" y="0"/>
                </a:moveTo>
                <a:cubicBezTo>
                  <a:pt x="80" y="136"/>
                  <a:pt x="0" y="272"/>
                  <a:pt x="16" y="384"/>
                </a:cubicBezTo>
                <a:cubicBezTo>
                  <a:pt x="32" y="496"/>
                  <a:pt x="144" y="584"/>
                  <a:pt x="256" y="672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70673" name="Freeform 17"/>
          <p:cNvSpPr/>
          <p:nvPr/>
        </p:nvSpPr>
        <p:spPr bwMode="auto">
          <a:xfrm>
            <a:off x="7418388" y="4538663"/>
            <a:ext cx="2232025" cy="593725"/>
          </a:xfrm>
          <a:custGeom>
            <a:avLst/>
            <a:gdLst>
              <a:gd name="T0" fmla="*/ 2232025 w 1463"/>
              <a:gd name="T1" fmla="*/ 0 h 329"/>
              <a:gd name="T2" fmla="*/ 2050473 w 1463"/>
              <a:gd name="T3" fmla="*/ 247235 h 329"/>
              <a:gd name="T4" fmla="*/ 1966562 w 1463"/>
              <a:gd name="T5" fmla="*/ 312202 h 329"/>
              <a:gd name="T6" fmla="*/ 1939100 w 1463"/>
              <a:gd name="T7" fmla="*/ 346490 h 329"/>
              <a:gd name="T8" fmla="*/ 1896382 w 1463"/>
              <a:gd name="T9" fmla="*/ 362732 h 329"/>
              <a:gd name="T10" fmla="*/ 1618714 w 1463"/>
              <a:gd name="T11" fmla="*/ 526953 h 329"/>
              <a:gd name="T12" fmla="*/ 1521072 w 1463"/>
              <a:gd name="T13" fmla="*/ 559437 h 329"/>
              <a:gd name="T14" fmla="*/ 1437162 w 1463"/>
              <a:gd name="T15" fmla="*/ 593725 h 329"/>
              <a:gd name="T16" fmla="*/ 1060326 w 1463"/>
              <a:gd name="T17" fmla="*/ 559437 h 329"/>
              <a:gd name="T18" fmla="*/ 822325 w 1463"/>
              <a:gd name="T19" fmla="*/ 461987 h 329"/>
              <a:gd name="T20" fmla="*/ 0 w 1463"/>
              <a:gd name="T21" fmla="*/ 461987 h 32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63" h="329">
                <a:moveTo>
                  <a:pt x="1463" y="0"/>
                </a:moveTo>
                <a:cubicBezTo>
                  <a:pt x="1428" y="51"/>
                  <a:pt x="1395" y="101"/>
                  <a:pt x="1344" y="137"/>
                </a:cubicBezTo>
                <a:cubicBezTo>
                  <a:pt x="1308" y="191"/>
                  <a:pt x="1349" y="142"/>
                  <a:pt x="1289" y="173"/>
                </a:cubicBezTo>
                <a:cubicBezTo>
                  <a:pt x="1281" y="177"/>
                  <a:pt x="1278" y="187"/>
                  <a:pt x="1271" y="192"/>
                </a:cubicBezTo>
                <a:cubicBezTo>
                  <a:pt x="1263" y="197"/>
                  <a:pt x="1252" y="198"/>
                  <a:pt x="1243" y="201"/>
                </a:cubicBezTo>
                <a:cubicBezTo>
                  <a:pt x="1184" y="241"/>
                  <a:pt x="1129" y="273"/>
                  <a:pt x="1061" y="292"/>
                </a:cubicBezTo>
                <a:cubicBezTo>
                  <a:pt x="1040" y="298"/>
                  <a:pt x="1018" y="303"/>
                  <a:pt x="997" y="310"/>
                </a:cubicBezTo>
                <a:cubicBezTo>
                  <a:pt x="978" y="316"/>
                  <a:pt x="942" y="329"/>
                  <a:pt x="942" y="329"/>
                </a:cubicBezTo>
                <a:cubicBezTo>
                  <a:pt x="860" y="323"/>
                  <a:pt x="777" y="321"/>
                  <a:pt x="695" y="310"/>
                </a:cubicBezTo>
                <a:cubicBezTo>
                  <a:pt x="640" y="303"/>
                  <a:pt x="600" y="258"/>
                  <a:pt x="539" y="256"/>
                </a:cubicBezTo>
                <a:cubicBezTo>
                  <a:pt x="359" y="251"/>
                  <a:pt x="180" y="256"/>
                  <a:pt x="0" y="256"/>
                </a:cubicBezTo>
              </a:path>
            </a:pathLst>
          </a:custGeom>
          <a:noFill/>
          <a:ln w="34925" cap="flat" cmpd="sng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70674" name="Freeform 18"/>
          <p:cNvSpPr/>
          <p:nvPr/>
        </p:nvSpPr>
        <p:spPr bwMode="auto">
          <a:xfrm>
            <a:off x="7418388" y="4970463"/>
            <a:ext cx="144462" cy="935037"/>
          </a:xfrm>
          <a:custGeom>
            <a:avLst/>
            <a:gdLst>
              <a:gd name="T0" fmla="*/ 0 w 138"/>
              <a:gd name="T1" fmla="*/ 0 h 539"/>
              <a:gd name="T2" fmla="*/ 48154 w 138"/>
              <a:gd name="T3" fmla="*/ 175211 h 539"/>
              <a:gd name="T4" fmla="*/ 124572 w 138"/>
              <a:gd name="T5" fmla="*/ 459712 h 539"/>
              <a:gd name="T6" fmla="*/ 96308 w 138"/>
              <a:gd name="T7" fmla="*/ 777174 h 539"/>
              <a:gd name="T8" fmla="*/ 38733 w 138"/>
              <a:gd name="T9" fmla="*/ 935037 h 5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8" h="539">
                <a:moveTo>
                  <a:pt x="0" y="0"/>
                </a:moveTo>
                <a:cubicBezTo>
                  <a:pt x="31" y="29"/>
                  <a:pt x="24" y="69"/>
                  <a:pt x="46" y="101"/>
                </a:cubicBezTo>
                <a:cubicBezTo>
                  <a:pt x="80" y="152"/>
                  <a:pt x="85" y="214"/>
                  <a:pt x="119" y="265"/>
                </a:cubicBezTo>
                <a:cubicBezTo>
                  <a:pt x="138" y="324"/>
                  <a:pt x="127" y="396"/>
                  <a:pt x="92" y="448"/>
                </a:cubicBezTo>
                <a:cubicBezTo>
                  <a:pt x="68" y="484"/>
                  <a:pt x="37" y="490"/>
                  <a:pt x="37" y="539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70675" name="Text Box 19"/>
          <p:cNvSpPr txBox="1">
            <a:spLocks noChangeArrowheads="1"/>
          </p:cNvSpPr>
          <p:nvPr/>
        </p:nvSpPr>
        <p:spPr bwMode="auto">
          <a:xfrm>
            <a:off x="4079875" y="260350"/>
            <a:ext cx="5256213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4400" b="1" dirty="0">
                <a:solidFill>
                  <a:srgbClr val="FC62F1"/>
                </a:solidFill>
                <a:latin typeface="Times New Roman" panose="02020603050405020304" pitchFamily="18" charset="0"/>
              </a:rPr>
              <a:t>电路连接的两种方式</a:t>
            </a:r>
            <a:endParaRPr kumimoji="1" lang="zh-CN" altLang="en-US" sz="4400" b="1" dirty="0">
              <a:solidFill>
                <a:srgbClr val="FC62F1"/>
              </a:solidFill>
              <a:latin typeface="Times New Roman" panose="02020603050405020304" pitchFamily="18" charset="0"/>
            </a:endParaRPr>
          </a:p>
        </p:txBody>
      </p:sp>
      <p:sp>
        <p:nvSpPr>
          <p:cNvPr id="79892" name="Text Box 20"/>
          <p:cNvSpPr txBox="1">
            <a:spLocks noChangeArrowheads="1"/>
          </p:cNvSpPr>
          <p:nvPr/>
        </p:nvSpPr>
        <p:spPr bwMode="auto">
          <a:xfrm>
            <a:off x="2855913" y="5445125"/>
            <a:ext cx="2089150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4400">
                <a:solidFill>
                  <a:srgbClr val="FF3300"/>
                </a:solidFill>
                <a:latin typeface="Times New Roman" panose="02020603050405020304" pitchFamily="18" charset="0"/>
              </a:rPr>
              <a:t>串联</a:t>
            </a:r>
            <a:endParaRPr lang="zh-CN" altLang="en-US" sz="44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9893" name="Text Box 21"/>
          <p:cNvSpPr txBox="1">
            <a:spLocks noChangeArrowheads="1"/>
          </p:cNvSpPr>
          <p:nvPr/>
        </p:nvSpPr>
        <p:spPr bwMode="auto">
          <a:xfrm>
            <a:off x="7535863" y="1773238"/>
            <a:ext cx="2089150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4400">
                <a:solidFill>
                  <a:srgbClr val="FF3300"/>
                </a:solidFill>
                <a:latin typeface="Times New Roman" panose="02020603050405020304" pitchFamily="18" charset="0"/>
              </a:rPr>
              <a:t>并联</a:t>
            </a:r>
            <a:endParaRPr lang="zh-CN" altLang="en-US" sz="44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0678" name="Text Box 22"/>
          <p:cNvSpPr txBox="1">
            <a:spLocks noChangeArrowheads="1"/>
          </p:cNvSpPr>
          <p:nvPr/>
        </p:nvSpPr>
        <p:spPr bwMode="auto">
          <a:xfrm>
            <a:off x="3216275" y="4278313"/>
            <a:ext cx="865188" cy="13220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8000">
                <a:solidFill>
                  <a:srgbClr val="0000FF"/>
                </a:solidFill>
                <a:latin typeface="Times New Roman" panose="02020603050405020304" pitchFamily="18" charset="0"/>
              </a:rPr>
              <a:t>a</a:t>
            </a:r>
            <a:endParaRPr lang="en-US" altLang="zh-CN" sz="80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0679" name="Text Box 23"/>
          <p:cNvSpPr txBox="1">
            <a:spLocks noChangeArrowheads="1"/>
          </p:cNvSpPr>
          <p:nvPr/>
        </p:nvSpPr>
        <p:spPr bwMode="auto">
          <a:xfrm>
            <a:off x="8401050" y="5373688"/>
            <a:ext cx="2089150" cy="13220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8000">
                <a:solidFill>
                  <a:srgbClr val="0000FF"/>
                </a:solidFill>
                <a:latin typeface="Times New Roman" panose="02020603050405020304" pitchFamily="18" charset="0"/>
              </a:rPr>
              <a:t>b</a:t>
            </a:r>
            <a:endParaRPr lang="en-US" altLang="zh-CN" sz="80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0680" name="WordArt 24"/>
          <p:cNvSpPr>
            <a:spLocks noChangeArrowheads="1" noChangeShapeType="1" noTextEdit="1"/>
          </p:cNvSpPr>
          <p:nvPr/>
        </p:nvSpPr>
        <p:spPr bwMode="auto">
          <a:xfrm>
            <a:off x="1524000" y="0"/>
            <a:ext cx="2268538" cy="9620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rgbClr val="B2B2B2"/>
                  </a:solidFill>
                  <a:rou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第二节</a:t>
            </a:r>
            <a:endParaRPr lang="zh-CN" altLang="en-US" sz="3600" kern="10">
              <a:ln w="12700">
                <a:solidFill>
                  <a:srgbClr val="B2B2B2"/>
                </a:solidFill>
                <a:round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989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989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92" grpId="0" bldLvl="0" animBg="1"/>
      <p:bldP spid="7989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3108325" y="554038"/>
            <a:ext cx="30988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pic>
        <p:nvPicPr>
          <p:cNvPr id="71683" name="Picture 3" descr="11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135188" y="2098675"/>
            <a:ext cx="1905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4" name="Picture 4" descr="wla2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5413" y="4652963"/>
            <a:ext cx="12604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5" name="Picture 5" descr="wla2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1338" y="4581525"/>
            <a:ext cx="12604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Picture 6" descr="2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5988" y="2860675"/>
            <a:ext cx="1541462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3" name="Freeform 7"/>
          <p:cNvSpPr/>
          <p:nvPr/>
        </p:nvSpPr>
        <p:spPr bwMode="auto">
          <a:xfrm>
            <a:off x="3430588" y="2060575"/>
            <a:ext cx="1676400" cy="1638300"/>
          </a:xfrm>
          <a:custGeom>
            <a:avLst/>
            <a:gdLst>
              <a:gd name="T0" fmla="*/ 0 w 1056"/>
              <a:gd name="T1" fmla="*/ 266700 h 1032"/>
              <a:gd name="T2" fmla="*/ 152400 w 1056"/>
              <a:gd name="T3" fmla="*/ 38100 h 1032"/>
              <a:gd name="T4" fmla="*/ 838200 w 1056"/>
              <a:gd name="T5" fmla="*/ 266700 h 1032"/>
              <a:gd name="T6" fmla="*/ 1676400 w 1056"/>
              <a:gd name="T7" fmla="*/ 1638300 h 103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56" h="1032">
                <a:moveTo>
                  <a:pt x="0" y="168"/>
                </a:moveTo>
                <a:cubicBezTo>
                  <a:pt x="4" y="96"/>
                  <a:pt x="8" y="24"/>
                  <a:pt x="96" y="24"/>
                </a:cubicBezTo>
                <a:cubicBezTo>
                  <a:pt x="184" y="24"/>
                  <a:pt x="368" y="0"/>
                  <a:pt x="528" y="168"/>
                </a:cubicBezTo>
                <a:cubicBezTo>
                  <a:pt x="688" y="336"/>
                  <a:pt x="872" y="684"/>
                  <a:pt x="1056" y="103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80904" name="Freeform 8"/>
          <p:cNvSpPr/>
          <p:nvPr/>
        </p:nvSpPr>
        <p:spPr bwMode="auto">
          <a:xfrm>
            <a:off x="4802188" y="3533775"/>
            <a:ext cx="1676400" cy="1612900"/>
          </a:xfrm>
          <a:custGeom>
            <a:avLst/>
            <a:gdLst>
              <a:gd name="T0" fmla="*/ 990600 w 1056"/>
              <a:gd name="T1" fmla="*/ 165100 h 1016"/>
              <a:gd name="T2" fmla="*/ 1066800 w 1056"/>
              <a:gd name="T3" fmla="*/ 12700 h 1016"/>
              <a:gd name="T4" fmla="*/ 1371600 w 1056"/>
              <a:gd name="T5" fmla="*/ 88900 h 1016"/>
              <a:gd name="T6" fmla="*/ 1447800 w 1056"/>
              <a:gd name="T7" fmla="*/ 393700 h 1016"/>
              <a:gd name="T8" fmla="*/ 0 w 1056"/>
              <a:gd name="T9" fmla="*/ 1612900 h 10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6" h="1016">
                <a:moveTo>
                  <a:pt x="624" y="104"/>
                </a:moveTo>
                <a:cubicBezTo>
                  <a:pt x="628" y="60"/>
                  <a:pt x="632" y="16"/>
                  <a:pt x="672" y="8"/>
                </a:cubicBezTo>
                <a:cubicBezTo>
                  <a:pt x="712" y="0"/>
                  <a:pt x="824" y="16"/>
                  <a:pt x="864" y="56"/>
                </a:cubicBezTo>
                <a:cubicBezTo>
                  <a:pt x="904" y="96"/>
                  <a:pt x="1056" y="88"/>
                  <a:pt x="912" y="248"/>
                </a:cubicBezTo>
                <a:cubicBezTo>
                  <a:pt x="768" y="408"/>
                  <a:pt x="384" y="712"/>
                  <a:pt x="0" y="101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80905" name="Freeform 9"/>
          <p:cNvSpPr/>
          <p:nvPr/>
        </p:nvSpPr>
        <p:spPr bwMode="auto">
          <a:xfrm rot="-323681">
            <a:off x="2709863" y="5011738"/>
            <a:ext cx="1512887" cy="368300"/>
          </a:xfrm>
          <a:custGeom>
            <a:avLst/>
            <a:gdLst>
              <a:gd name="T0" fmla="*/ 1512887 w 864"/>
              <a:gd name="T1" fmla="*/ 220980 h 160"/>
              <a:gd name="T2" fmla="*/ 504296 w 864"/>
              <a:gd name="T3" fmla="*/ 331470 h 160"/>
              <a:gd name="T4" fmla="*/ 0 w 864"/>
              <a:gd name="T5" fmla="*/ 0 h 16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64" h="160">
                <a:moveTo>
                  <a:pt x="864" y="96"/>
                </a:moveTo>
                <a:cubicBezTo>
                  <a:pt x="648" y="128"/>
                  <a:pt x="432" y="160"/>
                  <a:pt x="288" y="144"/>
                </a:cubicBezTo>
                <a:cubicBezTo>
                  <a:pt x="144" y="128"/>
                  <a:pt x="48" y="24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80906" name="Freeform 10"/>
          <p:cNvSpPr/>
          <p:nvPr/>
        </p:nvSpPr>
        <p:spPr bwMode="auto">
          <a:xfrm>
            <a:off x="1703388" y="2403475"/>
            <a:ext cx="965200" cy="2667000"/>
          </a:xfrm>
          <a:custGeom>
            <a:avLst/>
            <a:gdLst>
              <a:gd name="T0" fmla="*/ 965200 w 608"/>
              <a:gd name="T1" fmla="*/ 152400 h 1680"/>
              <a:gd name="T2" fmla="*/ 660400 w 608"/>
              <a:gd name="T3" fmla="*/ 0 h 1680"/>
              <a:gd name="T4" fmla="*/ 355600 w 608"/>
              <a:gd name="T5" fmla="*/ 152400 h 1680"/>
              <a:gd name="T6" fmla="*/ 127000 w 608"/>
              <a:gd name="T7" fmla="*/ 609600 h 1680"/>
              <a:gd name="T8" fmla="*/ 50800 w 608"/>
              <a:gd name="T9" fmla="*/ 1371600 h 1680"/>
              <a:gd name="T10" fmla="*/ 50800 w 608"/>
              <a:gd name="T11" fmla="*/ 1905000 h 1680"/>
              <a:gd name="T12" fmla="*/ 355600 w 608"/>
              <a:gd name="T13" fmla="*/ 2667000 h 168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08" h="1680">
                <a:moveTo>
                  <a:pt x="608" y="96"/>
                </a:moveTo>
                <a:cubicBezTo>
                  <a:pt x="544" y="48"/>
                  <a:pt x="480" y="0"/>
                  <a:pt x="416" y="0"/>
                </a:cubicBezTo>
                <a:cubicBezTo>
                  <a:pt x="352" y="0"/>
                  <a:pt x="280" y="32"/>
                  <a:pt x="224" y="96"/>
                </a:cubicBezTo>
                <a:cubicBezTo>
                  <a:pt x="168" y="160"/>
                  <a:pt x="112" y="256"/>
                  <a:pt x="80" y="384"/>
                </a:cubicBezTo>
                <a:cubicBezTo>
                  <a:pt x="48" y="512"/>
                  <a:pt x="40" y="728"/>
                  <a:pt x="32" y="864"/>
                </a:cubicBezTo>
                <a:cubicBezTo>
                  <a:pt x="24" y="1000"/>
                  <a:pt x="0" y="1064"/>
                  <a:pt x="32" y="1200"/>
                </a:cubicBezTo>
                <a:cubicBezTo>
                  <a:pt x="64" y="1336"/>
                  <a:pt x="144" y="1508"/>
                  <a:pt x="224" y="168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zh-CN" altLang="en-US"/>
          </a:p>
        </p:txBody>
      </p:sp>
      <p:sp>
        <p:nvSpPr>
          <p:cNvPr id="80907" name="Rectangle 11"/>
          <p:cNvSpPr>
            <a:spLocks noChangeArrowheads="1"/>
          </p:cNvSpPr>
          <p:nvPr/>
        </p:nvSpPr>
        <p:spPr bwMode="auto">
          <a:xfrm>
            <a:off x="3216275" y="1120775"/>
            <a:ext cx="630745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  <a:t>把用电器逐个顺次连接起来的方式</a:t>
            </a:r>
            <a:endParaRPr kumimoji="1" lang="zh-CN" altLang="en-US" sz="3200" b="1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80908" name="Rectangle 12"/>
          <p:cNvSpPr>
            <a:spLocks noChangeArrowheads="1"/>
          </p:cNvSpPr>
          <p:nvPr/>
        </p:nvSpPr>
        <p:spPr bwMode="auto">
          <a:xfrm>
            <a:off x="1816100" y="1131888"/>
            <a:ext cx="885190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kumimoji="1" lang="zh-CN" altLang="en-US" sz="36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串联：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rPr>
              <a:t>_______________________________________</a:t>
            </a:r>
            <a:r>
              <a:rPr kumimoji="1" lang="zh-CN" altLang="en-US" sz="2800" b="1">
                <a:solidFill>
                  <a:schemeClr val="tx2"/>
                </a:solidFill>
                <a:latin typeface="Times New Roman" panose="02020603050405020304" pitchFamily="18" charset="0"/>
              </a:rPr>
              <a:t>。</a:t>
            </a:r>
            <a:endParaRPr kumimoji="1" lang="zh-CN" altLang="en-US" sz="2800" b="1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80909" name="Picture 13" descr="13-图片-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04063" y="2536825"/>
            <a:ext cx="2714625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10" name="Text Box 14"/>
          <p:cNvSpPr txBox="1">
            <a:spLocks noChangeArrowheads="1"/>
          </p:cNvSpPr>
          <p:nvPr/>
        </p:nvSpPr>
        <p:spPr bwMode="auto">
          <a:xfrm>
            <a:off x="5591175" y="4508500"/>
            <a:ext cx="5076825" cy="21837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/>
            <a:r>
              <a:rPr kumimoji="1" lang="zh-CN" altLang="en-US" sz="40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连接要点</a:t>
            </a:r>
            <a:r>
              <a:rPr kumimoji="1" lang="zh-CN" altLang="en-US" sz="4000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：</a:t>
            </a:r>
            <a:r>
              <a:rPr kumimoji="1" lang="zh-CN" altLang="en-US" sz="32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在串联电路中，电流从电源的</a:t>
            </a:r>
            <a:r>
              <a:rPr kumimoji="1" lang="zh-CN" altLang="en-US" sz="3200" b="1" dirty="0">
                <a:solidFill>
                  <a:srgbClr val="E327D6"/>
                </a:solidFill>
                <a:latin typeface="Times New Roman" panose="02020603050405020304" pitchFamily="18" charset="0"/>
              </a:rPr>
              <a:t>正极</a:t>
            </a:r>
            <a:r>
              <a:rPr kumimoji="1" lang="zh-CN" altLang="en-US" sz="32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出发，依次经过开关、灯泡，最后接到电源的</a:t>
            </a:r>
            <a:r>
              <a:rPr kumimoji="1" lang="zh-CN" altLang="en-US" sz="3200" b="1" dirty="0">
                <a:solidFill>
                  <a:srgbClr val="E327D6"/>
                </a:solidFill>
                <a:latin typeface="Times New Roman" panose="02020603050405020304" pitchFamily="18" charset="0"/>
              </a:rPr>
              <a:t>负极</a:t>
            </a:r>
            <a:r>
              <a:rPr kumimoji="1" lang="zh-CN" altLang="en-US" sz="32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。</a:t>
            </a:r>
            <a:r>
              <a:rPr kumimoji="1" lang="zh-CN" altLang="en-US" sz="24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endParaRPr kumimoji="1" lang="zh-CN" altLang="en-US" sz="2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80911" name="Text Box 15"/>
          <p:cNvSpPr txBox="1">
            <a:spLocks noChangeArrowheads="1"/>
          </p:cNvSpPr>
          <p:nvPr/>
        </p:nvSpPr>
        <p:spPr bwMode="auto">
          <a:xfrm>
            <a:off x="7608888" y="1844675"/>
            <a:ext cx="192405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1" lang="zh-CN" alt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  <a:t>电路图</a:t>
            </a:r>
            <a:endParaRPr kumimoji="1" lang="zh-CN" altLang="en-US" sz="3200" b="1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090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5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80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80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0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0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8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80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3" grpId="0" bldLvl="0" animBg="1"/>
      <p:bldP spid="80904" grpId="0" bldLvl="0" animBg="1"/>
      <p:bldP spid="80905" grpId="0" bldLvl="0" animBg="1"/>
      <p:bldP spid="80906" grpId="0" bldLvl="0" animBg="1"/>
      <p:bldP spid="80907" grpId="0" bldLvl="0" animBg="1"/>
      <p:bldP spid="80908" grpId="0" bldLvl="0" animBg="1"/>
      <p:bldP spid="80910" grpId="0" bldLvl="0" animBg="1" autoUpdateAnimBg="0"/>
      <p:bldP spid="80911" grpId="0" bldLvl="0" animBg="1" autoUpdateAnimBg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4">
      <a:majorFont>
        <a:latin typeface="Times New Roman"/>
        <a:ea typeface="楷体"/>
        <a:cs typeface=""/>
      </a:majorFont>
      <a:minorFont>
        <a:latin typeface="Times New Roman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4654</Words>
  <Application>WPS 演示</Application>
  <PresentationFormat>宽屏</PresentationFormat>
  <Paragraphs>665</Paragraphs>
  <Slides>46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8</vt:i4>
      </vt:variant>
      <vt:variant>
        <vt:lpstr>幻灯片标题</vt:lpstr>
      </vt:variant>
      <vt:variant>
        <vt:i4>46</vt:i4>
      </vt:variant>
    </vt:vector>
  </HeadingPairs>
  <TitlesOfParts>
    <vt:vector size="75" baseType="lpstr">
      <vt:lpstr>Arial</vt:lpstr>
      <vt:lpstr>宋体</vt:lpstr>
      <vt:lpstr>Wingdings</vt:lpstr>
      <vt:lpstr>Wingdings</vt:lpstr>
      <vt:lpstr>微软雅黑</vt:lpstr>
      <vt:lpstr>Calibri</vt:lpstr>
      <vt:lpstr>Arial Unicode MS</vt:lpstr>
      <vt:lpstr>黑体</vt:lpstr>
      <vt:lpstr>Times New Roman</vt:lpstr>
      <vt:lpstr>汉鼎简魏碑</vt:lpstr>
      <vt:lpstr>楷体_GB2312</vt:lpstr>
      <vt:lpstr>隶书</vt:lpstr>
      <vt:lpstr>Tahoma</vt:lpstr>
      <vt:lpstr>华文琥珀</vt:lpstr>
      <vt:lpstr>华文隶书</vt:lpstr>
      <vt:lpstr>Comic Sans MS</vt:lpstr>
      <vt:lpstr>华文新魏</vt:lpstr>
      <vt:lpstr>华文彩云</vt:lpstr>
      <vt:lpstr>楷体</vt:lpstr>
      <vt:lpstr>Office 主题​​</vt:lpstr>
      <vt:lpstr>主题1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150</cp:revision>
  <dcterms:created xsi:type="dcterms:W3CDTF">2019-06-19T02:08:00Z</dcterms:created>
  <dcterms:modified xsi:type="dcterms:W3CDTF">2022-07-29T00:55:43Z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2052-11.1.0.11875</vt:lpwstr>
  </property>
  <property fmtid="{D5CDD505-2E9C-101B-9397-08002B2CF9AE}" pid="3" name="ICV">
    <vt:lpwstr>06B0EDB31BCB4C4986AB47B54218B1AE</vt:lpwstr>
  </property>
</Properties>
</file>