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27"/>
        <p:guide pos="381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64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C2669E3-B6E9-4329-B036-C911D71B01D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27340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1" name="文本占位符 273410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8B02-C62F-4009-9735-D78718827D26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D60E7-C2DE-4034-9E86-5592AC6D7D62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C8736-7D01-43AC-96F5-F833B3B8FBF6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3E689-61F3-4905-BD5B-7A48BD94A72F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A0380-989D-45E0-8F8D-9F5EF5DE79E0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7DA03-EE6D-42C4-858E-E2B3EFE4A150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0D63D-7934-4CBC-92C9-F722B1202A2D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A4BAC-07AC-4BED-B625-C23F191F08EC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71790-7A64-466A-BD68-69FED70BBEAA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74069-73EE-4C49-80F4-162BE7F64247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9986A-0BAD-48B2-83F7-CFF81CF91121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EC956-20A1-404E-9D38-288ED8006047}" type="slidenum">
              <a:rPr lang="en-US" altLang="zh-CN" smtClean="0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3450455">
            <a:off x="11038277" y="5341988"/>
            <a:ext cx="661487" cy="1681192"/>
            <a:chOff x="11762339" y="3746221"/>
            <a:chExt cx="406107" cy="1155987"/>
          </a:xfrm>
        </p:grpSpPr>
        <p:sp>
          <p:nvSpPr>
            <p:cNvPr id="3" name="Freeform 16"/>
            <p:cNvSpPr/>
            <p:nvPr userDrawn="1"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30"/>
            <p:cNvSpPr/>
            <p:nvPr userDrawn="1"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12"/>
            <p:cNvSpPr/>
            <p:nvPr userDrawn="1"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 rot="2731254">
            <a:off x="395853" y="38826"/>
            <a:ext cx="754911" cy="1208734"/>
            <a:chOff x="4454660" y="3810474"/>
            <a:chExt cx="406107" cy="1155987"/>
          </a:xfrm>
        </p:grpSpPr>
        <p:sp>
          <p:nvSpPr>
            <p:cNvPr id="7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3880000" flipV="1">
            <a:off x="163789" y="1301"/>
            <a:ext cx="212643" cy="605292"/>
            <a:chOff x="4454660" y="3810474"/>
            <a:chExt cx="406107" cy="1155987"/>
          </a:xfrm>
        </p:grpSpPr>
        <p:sp>
          <p:nvSpPr>
            <p:cNvPr id="11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23880000" flipV="1">
            <a:off x="11732396" y="6251410"/>
            <a:ext cx="212643" cy="605292"/>
            <a:chOff x="4454660" y="3810474"/>
            <a:chExt cx="406107" cy="1155987"/>
          </a:xfrm>
        </p:grpSpPr>
        <p:sp>
          <p:nvSpPr>
            <p:cNvPr id="15" name="Freeform 16"/>
            <p:cNvSpPr/>
            <p:nvPr userDrawn="1"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3190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30"/>
            <p:cNvSpPr/>
            <p:nvPr userDrawn="1"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2"/>
            <p:cNvSpPr/>
            <p:nvPr userDrawn="1"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41593-FB5F-4E3A-8A25-EFE3B7401F77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765C9D-CB1E-4E6A-933F-DCF5C7F9117E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74C43-1FE8-4CFF-B9E3-5F102D69BCB3}" type="slidenum">
              <a:rPr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090" algn="l"/>
          <a:tab pos="1609090" algn="l"/>
          <a:tab pos="1609090" algn="l"/>
          <a:tab pos="160909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4BD43-7BF7-4268-8E4A-95486D8DE608}" type="slidenum">
              <a:rPr lang="en-US" altLang="zh-CN" smtClean="0"/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6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25.png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image" Target="../media/image14.png"/><Relationship Id="rId7" Type="http://schemas.openxmlformats.org/officeDocument/2006/relationships/oleObject" Target="../embeddings/oleObject5.bin"/><Relationship Id="rId6" Type="http://schemas.openxmlformats.org/officeDocument/2006/relationships/image" Target="../media/image13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2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8.xml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103"/>
          <p:cNvSpPr txBox="1">
            <a:spLocks noChangeArrowheads="1"/>
          </p:cNvSpPr>
          <p:nvPr/>
        </p:nvSpPr>
        <p:spPr bwMode="auto">
          <a:xfrm>
            <a:off x="9983788" y="1844675"/>
            <a:ext cx="3952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1775520" y="2636912"/>
            <a:ext cx="85648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400" dirty="0">
                <a:latin typeface="+mj-ea"/>
                <a:ea typeface="+mj-ea"/>
              </a:rPr>
              <a:t>第十一</a:t>
            </a:r>
            <a:r>
              <a:rPr lang="zh-CN" altLang="en-US" sz="4400" dirty="0" smtClean="0">
                <a:latin typeface="+mj-ea"/>
                <a:ea typeface="+mj-ea"/>
              </a:rPr>
              <a:t>章 简单机械</a:t>
            </a:r>
            <a:r>
              <a:rPr lang="zh-CN" altLang="en-US" sz="4400" dirty="0">
                <a:latin typeface="+mj-ea"/>
                <a:ea typeface="+mj-ea"/>
              </a:rPr>
              <a:t>和</a:t>
            </a:r>
            <a:r>
              <a:rPr lang="zh-CN" altLang="en-US" sz="4400" dirty="0" smtClean="0">
                <a:latin typeface="+mj-ea"/>
                <a:ea typeface="+mj-ea"/>
              </a:rPr>
              <a:t>功 复习</a:t>
            </a:r>
            <a:r>
              <a:rPr lang="zh-CN" altLang="en-US" sz="4400" dirty="0">
                <a:latin typeface="+mj-ea"/>
                <a:ea typeface="+mj-ea"/>
              </a:rPr>
              <a:t>课件</a:t>
            </a:r>
            <a:endParaRPr lang="zh-CN" altLang="en-US" sz="44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706" name="表格 155705"/>
          <p:cNvGraphicFramePr>
            <a:graphicFrameLocks noGrp="1"/>
          </p:cNvGraphicFramePr>
          <p:nvPr/>
        </p:nvGraphicFramePr>
        <p:xfrm>
          <a:off x="1774825" y="765175"/>
          <a:ext cx="8893175" cy="3161030"/>
        </p:xfrm>
        <a:graphic>
          <a:graphicData uri="http://schemas.openxmlformats.org/drawingml/2006/table">
            <a:tbl>
              <a:tblPr/>
              <a:tblGrid>
                <a:gridCol w="741680"/>
                <a:gridCol w="931545"/>
                <a:gridCol w="1365250"/>
                <a:gridCol w="1527175"/>
                <a:gridCol w="932180"/>
                <a:gridCol w="1765300"/>
                <a:gridCol w="1630045"/>
              </a:tblGrid>
              <a:tr h="1562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实验次数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/N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动力臂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/cm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动力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×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动力臂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F</a:t>
                      </a:r>
                      <a:r>
                        <a:rPr kumimoji="0" lang="en-US" altLang="zh-CN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</a:t>
                      </a:r>
                      <a:r>
                        <a:rPr kumimoji="0" lang="en-US" altLang="zh-CN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N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·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cm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阻力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F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/N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阻力臂 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/cm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阻力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×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阻力臂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F</a:t>
                      </a:r>
                      <a:r>
                        <a:rPr kumimoji="0" lang="en-US" altLang="zh-CN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</a:t>
                      </a:r>
                      <a:r>
                        <a:rPr kumimoji="0" lang="en-US" altLang="zh-CN" sz="20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N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·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cm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5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11" marB="468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44" name="矩形 155694"/>
          <p:cNvSpPr>
            <a:spLocks noChangeArrowheads="1"/>
          </p:cNvSpPr>
          <p:nvPr/>
        </p:nvSpPr>
        <p:spPr bwMode="auto">
          <a:xfrm>
            <a:off x="1524000" y="0"/>
            <a:ext cx="8769350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latin typeface="Calibri" panose="020F0502020204030204" charset="0"/>
                <a:ea typeface="黑体" panose="02010609060101010101" pitchFamily="49" charset="-122"/>
              </a:rPr>
              <a:t>研究杠杆的平衡条件记录表格</a:t>
            </a:r>
            <a:endParaRPr lang="zh-CN" altLang="en-US" sz="320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155699" name="矩形 155698"/>
          <p:cNvSpPr>
            <a:spLocks noChangeArrowheads="1"/>
          </p:cNvSpPr>
          <p:nvPr/>
        </p:nvSpPr>
        <p:spPr bwMode="auto">
          <a:xfrm>
            <a:off x="1919288" y="4292600"/>
            <a:ext cx="5905500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Calibri" panose="020F0502020204030204" charset="0"/>
                <a:ea typeface="黑体" panose="02010609060101010101" pitchFamily="49" charset="-122"/>
              </a:rPr>
              <a:t>         问题</a:t>
            </a:r>
            <a:r>
              <a:rPr lang="zh-CN" altLang="en-US" sz="2800" b="1" dirty="0">
                <a:latin typeface="Calibri" panose="020F0502020204030204" charset="0"/>
                <a:ea typeface="黑体" panose="02010609060101010101" pitchFamily="49" charset="-122"/>
              </a:rPr>
              <a:t>：此实验中要改变弹簧测力计的位置、所挂钩码的数量和位置进行多次实验，其目的是什么？</a:t>
            </a:r>
            <a:endParaRPr lang="zh-CN" altLang="en-US" sz="2800" b="1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155700" name="矩形 155699"/>
          <p:cNvSpPr>
            <a:spLocks noChangeArrowheads="1"/>
          </p:cNvSpPr>
          <p:nvPr/>
        </p:nvSpPr>
        <p:spPr bwMode="auto">
          <a:xfrm>
            <a:off x="1992313" y="5516563"/>
            <a:ext cx="5867400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Calibri" panose="020F0502020204030204" charset="0"/>
                <a:ea typeface="华文新魏" pitchFamily="2" charset="-122"/>
              </a:rPr>
              <a:t>         答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  <a:ea typeface="华文新魏" pitchFamily="2" charset="-122"/>
              </a:rPr>
              <a:t>：一次数据具有偶然性，多次测量才能得到普遍规律。</a:t>
            </a:r>
            <a:endParaRPr lang="zh-CN" altLang="en-US" sz="2800" b="1" dirty="0">
              <a:solidFill>
                <a:srgbClr val="FF0000"/>
              </a:solidFill>
              <a:latin typeface="Calibri" panose="020F0502020204030204" charset="0"/>
              <a:ea typeface="华文新魏" pitchFamily="2" charset="-122"/>
            </a:endParaRPr>
          </a:p>
        </p:txBody>
      </p:sp>
      <p:pic>
        <p:nvPicPr>
          <p:cNvPr id="51247" name="图片 155706" descr="11-图片-17 杠杆平衡实验"/>
          <p:cNvPicPr>
            <a:picLocks noChangeAspect="1" noChangeArrowheads="1"/>
          </p:cNvPicPr>
          <p:nvPr/>
        </p:nvPicPr>
        <p:blipFill>
          <a:blip r:embed="rId1" cstate="print"/>
          <a:srcRect t="25000"/>
          <a:stretch>
            <a:fillRect/>
          </a:stretch>
        </p:blipFill>
        <p:spPr bwMode="auto">
          <a:xfrm>
            <a:off x="8040688" y="4292600"/>
            <a:ext cx="2376487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5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5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99" grpId="0"/>
      <p:bldP spid="1557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文本框 156675"/>
          <p:cNvSpPr txBox="1">
            <a:spLocks noChangeArrowheads="1"/>
          </p:cNvSpPr>
          <p:nvPr/>
        </p:nvSpPr>
        <p:spPr bwMode="auto">
          <a:xfrm>
            <a:off x="2135188" y="333375"/>
            <a:ext cx="8135937" cy="1890395"/>
          </a:xfrm>
          <a:prstGeom prst="rect">
            <a:avLst/>
          </a:prstGeom>
          <a:noFill/>
          <a:ln w="101600">
            <a:pattFill prst="openDmnd">
              <a:fgClr>
                <a:srgbClr val="CC0000"/>
              </a:fgClr>
              <a:bgClr>
                <a:srgbClr val="FFFFFF"/>
              </a:bgClr>
            </a:pattFill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7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方正毡笔黑简体" pitchFamily="65" charset="-122"/>
                <a:ea typeface="方正毡笔黑简体" pitchFamily="65" charset="-122"/>
              </a:rPr>
              <a:t>杠杆的平衡条件也</a:t>
            </a:r>
            <a:r>
              <a:rPr lang="zh-CN" altLang="en-US" sz="3600" b="1" dirty="0" smtClean="0">
                <a:solidFill>
                  <a:srgbClr val="0000CC"/>
                </a:solidFill>
                <a:latin typeface="方正毡笔黑简体" pitchFamily="65" charset="-122"/>
                <a:ea typeface="方正毡笔黑简体" pitchFamily="65" charset="-122"/>
              </a:rPr>
              <a:t>称？</a:t>
            </a:r>
            <a:endParaRPr lang="zh-CN" altLang="en-US" sz="3600" b="1" u="sng" dirty="0">
              <a:solidFill>
                <a:schemeClr val="bg1"/>
              </a:solidFill>
              <a:latin typeface="方正毡笔黑简体" pitchFamily="65" charset="-122"/>
              <a:ea typeface="方正毡笔黑简体" pitchFamily="65" charset="-122"/>
            </a:endParaRPr>
          </a:p>
          <a:p>
            <a:pPr algn="ctr" eaLnBrk="1" hangingPunct="1">
              <a:lnSpc>
                <a:spcPct val="7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动力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动力臂 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 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阻力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×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阻力臂</a:t>
            </a:r>
            <a:endParaRPr lang="zh-CN" altLang="en-US" sz="36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algn="ctr" eaLnBrk="1" hangingPunct="1">
              <a:lnSpc>
                <a:spcPct val="7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F</a:t>
            </a:r>
            <a:r>
              <a:rPr lang="en-US" altLang="zh-CN" sz="3600" b="1" baseline="-25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L</a:t>
            </a:r>
            <a:r>
              <a:rPr lang="en-US" altLang="zh-CN" sz="3600" b="1" baseline="-25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= 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F</a:t>
            </a:r>
            <a:r>
              <a:rPr lang="en-US" altLang="zh-CN" sz="3600" b="1" baseline="-25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L</a:t>
            </a:r>
            <a:r>
              <a:rPr lang="en-US" altLang="zh-CN" sz="3600" b="1" baseline="-25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endParaRPr lang="zh-CN" altLang="en-US" sz="3600" b="1" u="sng" dirty="0">
              <a:solidFill>
                <a:schemeClr val="bg1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grpSp>
        <p:nvGrpSpPr>
          <p:cNvPr id="156682" name="组合 156681"/>
          <p:cNvGrpSpPr/>
          <p:nvPr/>
        </p:nvGrpSpPr>
        <p:grpSpPr bwMode="auto">
          <a:xfrm>
            <a:off x="1919288" y="3716338"/>
            <a:ext cx="8424862" cy="2889250"/>
            <a:chOff x="204" y="2069"/>
            <a:chExt cx="5307" cy="1820"/>
          </a:xfrm>
        </p:grpSpPr>
        <p:sp>
          <p:nvSpPr>
            <p:cNvPr id="52230" name="文本框 156680"/>
            <p:cNvSpPr txBox="1">
              <a:spLocks noChangeArrowheads="1"/>
            </p:cNvSpPr>
            <p:nvPr/>
          </p:nvSpPr>
          <p:spPr bwMode="auto">
            <a:xfrm>
              <a:off x="204" y="2069"/>
              <a:ext cx="5307" cy="1820"/>
            </a:xfrm>
            <a:prstGeom prst="rect">
              <a:avLst/>
            </a:prstGeom>
            <a:noFill/>
            <a:ln w="101600">
              <a:pattFill prst="lgConfetti">
                <a:fgClr>
                  <a:srgbClr val="008000"/>
                </a:fgClr>
                <a:bgClr>
                  <a:srgbClr val="FFFFFF"/>
                </a:bgClr>
              </a:pattFill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chemeClr val="hlin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在杠杆平衡时</a:t>
              </a:r>
              <a:r>
                <a:rPr lang="zh-CN" altLang="en-US" sz="2800" b="1" dirty="0">
                  <a:solidFill>
                    <a:srgbClr val="CC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动力最小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问题中，</a:t>
              </a:r>
              <a:r>
                <a:rPr lang="zh-CN" altLang="en-US" sz="2800" b="1" dirty="0">
                  <a:latin typeface="华文新魏" pitchFamily="2" charset="-122"/>
                  <a:ea typeface="黑体" panose="02010609060101010101" pitchFamily="49" charset="-122"/>
                </a:rPr>
                <a:t>阻力</a:t>
              </a:r>
              <a:r>
                <a:rPr lang="en-US" altLang="zh-CN" sz="2800" b="1" dirty="0">
                  <a:latin typeface="华文新魏" pitchFamily="2" charset="-122"/>
                  <a:ea typeface="黑体" panose="02010609060101010101" pitchFamily="49" charset="-122"/>
                </a:rPr>
                <a:t>×</a:t>
              </a:r>
              <a:r>
                <a:rPr lang="zh-CN" altLang="en-US" sz="2800" b="1" dirty="0">
                  <a:latin typeface="华文新魏" pitchFamily="2" charset="-122"/>
                  <a:ea typeface="黑体" panose="02010609060101010101" pitchFamily="49" charset="-122"/>
                </a:rPr>
                <a:t>阻力臂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为一定值，要使动力最小，必须使</a:t>
              </a:r>
              <a:r>
                <a:rPr lang="zh-CN" altLang="en-US" sz="2800" b="1" dirty="0">
                  <a:solidFill>
                    <a:srgbClr val="CC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动力臂最大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，要使动力臂最大需要做到：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⑴在杠杆上找一点，使这点到支点的距离最远；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⑵动力方向应该是过该点且和该连线垂直的方向。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231" name="任意多边形 156678"/>
            <p:cNvSpPr>
              <a:spLocks noChangeArrowheads="1"/>
            </p:cNvSpPr>
            <p:nvPr/>
          </p:nvSpPr>
          <p:spPr bwMode="auto">
            <a:xfrm>
              <a:off x="340" y="2115"/>
              <a:ext cx="998" cy="499"/>
            </a:xfrm>
            <a:custGeom>
              <a:avLst/>
              <a:gdLst>
                <a:gd name="T0" fmla="*/ 749 w 21600"/>
                <a:gd name="T1" fmla="*/ 0 h 21600"/>
                <a:gd name="T2" fmla="*/ 0 w 21600"/>
                <a:gd name="T3" fmla="*/ 250 h 21600"/>
                <a:gd name="T4" fmla="*/ 749 w 21600"/>
                <a:gd name="T5" fmla="*/ 499 h 21600"/>
                <a:gd name="T6" fmla="*/ 998 w 21600"/>
                <a:gd name="T7" fmla="*/ 25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rgbClr val="FFFF00"/>
              </a:solidFill>
              <a:miter lim="800000"/>
            </a:ln>
          </p:spPr>
          <p:txBody>
            <a:bodyPr wrap="none" anchor="ctr"/>
            <a:lstStyle/>
            <a:p>
              <a:pPr algn="dist" eaLnBrk="1" hangingPunct="1">
                <a:buFont typeface="Arial" panose="020B0604020202020204" pitchFamily="34" charset="0"/>
                <a:buNone/>
              </a:pPr>
              <a:r>
                <a:rPr lang="zh-CN" altLang="en-US" sz="2400" b="1">
                  <a:ea typeface="黑体" panose="02010609060101010101" pitchFamily="49" charset="-122"/>
                </a:rPr>
                <a:t>点 拨</a:t>
              </a:r>
              <a:endParaRPr lang="zh-CN" altLang="en-US" sz="2400" b="1">
                <a:ea typeface="黑体" panose="02010609060101010101" pitchFamily="49" charset="-122"/>
              </a:endParaRPr>
            </a:p>
          </p:txBody>
        </p:sp>
      </p:grpSp>
      <p:sp>
        <p:nvSpPr>
          <p:cNvPr id="156680" name="矩形 156679"/>
          <p:cNvSpPr>
            <a:spLocks noChangeArrowheads="1"/>
          </p:cNvSpPr>
          <p:nvPr/>
        </p:nvSpPr>
        <p:spPr bwMode="auto">
          <a:xfrm>
            <a:off x="6669088" y="260350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方正华隶简体" pitchFamily="65" charset="-122"/>
                <a:ea typeface="方正华隶简体" pitchFamily="65" charset="-122"/>
              </a:rPr>
              <a:t>杠杆原理</a:t>
            </a:r>
            <a:endParaRPr lang="zh-CN" altLang="en-US" sz="3600" b="1" dirty="0">
              <a:solidFill>
                <a:srgbClr val="FF0000"/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56683" name="文本框 156682"/>
          <p:cNvSpPr txBox="1">
            <a:spLocks noChangeArrowheads="1"/>
          </p:cNvSpPr>
          <p:nvPr/>
        </p:nvSpPr>
        <p:spPr bwMode="auto">
          <a:xfrm>
            <a:off x="1919288" y="2349500"/>
            <a:ext cx="7991475" cy="113728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</a:rPr>
              <a:t>提醒：</a:t>
            </a:r>
            <a:r>
              <a:rPr lang="zh-CN" altLang="en-US" sz="2800" b="1" dirty="0">
                <a:solidFill>
                  <a:srgbClr val="0000FF"/>
                </a:solidFill>
              </a:rPr>
              <a:t> </a:t>
            </a:r>
            <a:r>
              <a:rPr lang="zh-CN" altLang="en-US" sz="2800" b="1" dirty="0"/>
              <a:t>杠杆的平衡不是力的“平衡”</a:t>
            </a:r>
            <a:r>
              <a:rPr lang="zh-CN" altLang="en-US" sz="2800" b="1" dirty="0" smtClean="0"/>
              <a:t>，而是</a:t>
            </a:r>
            <a:r>
              <a:rPr lang="zh-CN" altLang="en-US" sz="2800" b="1" dirty="0"/>
              <a:t>“</a:t>
            </a:r>
            <a:r>
              <a:rPr lang="zh-CN" altLang="en-US" sz="2800" b="1" dirty="0">
                <a:solidFill>
                  <a:srgbClr val="FF0066"/>
                </a:solidFill>
              </a:rPr>
              <a:t>力与力臂的乘积的平衡</a:t>
            </a:r>
            <a:r>
              <a:rPr lang="zh-CN" altLang="en-US" sz="2800" b="1" dirty="0" smtClean="0"/>
              <a:t>”。</a:t>
            </a:r>
            <a:endParaRPr lang="zh-CN" altLang="en-US" sz="28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6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6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 animBg="1" build="allAtOnce"/>
      <p:bldP spid="156680" grpId="0"/>
      <p:bldP spid="1566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文本占位符 330754"/>
          <p:cNvSpPr>
            <a:spLocks noGrp="1" noChangeArrowheads="1"/>
          </p:cNvSpPr>
          <p:nvPr>
            <p:ph idx="1"/>
          </p:nvPr>
        </p:nvSpPr>
        <p:spPr>
          <a:xfrm>
            <a:off x="1703388" y="0"/>
            <a:ext cx="8675687" cy="4525963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如图甲，将一根粗细均匀的木棒放在水平地面上，稍微抬起一端至少用力</a:t>
            </a:r>
            <a:r>
              <a:rPr lang="en-US" altLang="zh-CN" b="1" dirty="0" smtClean="0"/>
              <a:t>100N</a:t>
            </a:r>
            <a:r>
              <a:rPr lang="zh-CN" altLang="en-US" b="1" dirty="0" smtClean="0"/>
              <a:t>，则木棒的重力约是</a:t>
            </a:r>
            <a:r>
              <a:rPr lang="en-US" altLang="zh-CN" b="1" dirty="0" smtClean="0"/>
              <a:t>________N</a:t>
            </a:r>
            <a:r>
              <a:rPr lang="zh-CN" altLang="en-US" b="1" dirty="0" smtClean="0"/>
              <a:t>。图乙则是一根粗细不均匀的木棒，若稍微抬起一端，抬起</a:t>
            </a:r>
            <a:r>
              <a:rPr lang="en-US" altLang="zh-CN" b="1" dirty="0" smtClean="0"/>
              <a:t>______</a:t>
            </a:r>
            <a:r>
              <a:rPr lang="zh-CN" altLang="en-US" b="1" dirty="0" smtClean="0"/>
              <a:t>端所用力较大。（粗</a:t>
            </a:r>
            <a:r>
              <a:rPr lang="en-US" altLang="zh-CN" b="1" dirty="0" smtClean="0"/>
              <a:t>/</a:t>
            </a:r>
            <a:r>
              <a:rPr lang="zh-CN" altLang="en-US" b="1" dirty="0" smtClean="0"/>
              <a:t>细）若将乙图中木棒如图丙吊起，刚好在图示位置平衡，如果沿吊起处的虚线部分将木棒分割成粗、细两段，则</a:t>
            </a:r>
            <a:r>
              <a:rPr lang="en-US" altLang="zh-CN" b="1" dirty="0" smtClean="0"/>
              <a:t>_______</a:t>
            </a:r>
            <a:r>
              <a:rPr lang="zh-CN" altLang="en-US" b="1" dirty="0" smtClean="0"/>
              <a:t>段较重（粗</a:t>
            </a:r>
            <a:r>
              <a:rPr lang="en-US" altLang="zh-CN" b="1" dirty="0" smtClean="0"/>
              <a:t>/</a:t>
            </a:r>
            <a:r>
              <a:rPr lang="zh-CN" altLang="en-US" b="1" dirty="0" smtClean="0"/>
              <a:t>细）。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pic>
        <p:nvPicPr>
          <p:cNvPr id="330756" name="图片 33075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1088" y="4724400"/>
            <a:ext cx="7704137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0757" name="文本框 330756"/>
          <p:cNvSpPr txBox="1">
            <a:spLocks noChangeArrowheads="1"/>
          </p:cNvSpPr>
          <p:nvPr/>
        </p:nvSpPr>
        <p:spPr bwMode="auto">
          <a:xfrm>
            <a:off x="3791744" y="5949280"/>
            <a:ext cx="324167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200N</a:t>
            </a:r>
            <a:r>
              <a:rPr lang="zh-CN" altLang="en-US" sz="3200" b="1" dirty="0">
                <a:solidFill>
                  <a:srgbClr val="FF0000"/>
                </a:solidFill>
              </a:rPr>
              <a:t>，粗，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粗。</a:t>
            </a:r>
            <a:endParaRPr lang="zh-CN" alt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0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5" grpId="0" build="p"/>
      <p:bldP spid="3307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8" name="图片 331777" descr="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矩形 331778"/>
          <p:cNvSpPr>
            <a:spLocks noChangeArrowheads="1" noChangeShapeType="1" noTextEdit="1"/>
          </p:cNvSpPr>
          <p:nvPr/>
        </p:nvSpPr>
        <p:spPr bwMode="auto">
          <a:xfrm>
            <a:off x="4079875" y="188913"/>
            <a:ext cx="3290888" cy="1020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CC"/>
                  </a:solidFill>
                  <a:round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一图多问</a:t>
            </a:r>
            <a:endParaRPr lang="zh-CN" altLang="en-US" sz="3600" kern="10">
              <a:ln w="9525">
                <a:solidFill>
                  <a:srgbClr val="0000CC"/>
                </a:solidFill>
                <a:round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矩形 334849"/>
          <p:cNvSpPr/>
          <p:nvPr/>
        </p:nvSpPr>
        <p:spPr>
          <a:xfrm>
            <a:off x="1524000" y="1989138"/>
            <a:ext cx="9144000" cy="1813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定义：</a:t>
            </a: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使用时，</a:t>
            </a:r>
            <a:r>
              <a:rPr lang="zh-CN" altLang="en-US" sz="2800" b="1" u="sng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</a:t>
            </a: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固定不动的</a:t>
            </a:r>
            <a:r>
              <a:rPr lang="zh-CN" altLang="en-US" sz="2800" b="1" noProof="1" smtClean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滑轮。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实质：</a:t>
            </a:r>
            <a:r>
              <a:rPr lang="zh-CN" altLang="en-US" sz="2800" b="1" u="sng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u="sng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u="sng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 u="sng" noProof="1" smtClean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5299" name="文本框 334850"/>
          <p:cNvSpPr txBox="1">
            <a:spLocks noChangeArrowheads="1"/>
          </p:cNvSpPr>
          <p:nvPr/>
        </p:nvSpPr>
        <p:spPr bwMode="auto">
          <a:xfrm>
            <a:off x="1919288" y="1268413"/>
            <a:ext cx="1874837" cy="52197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定滑轮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34852" name="组合 334851"/>
          <p:cNvGrpSpPr/>
          <p:nvPr/>
        </p:nvGrpSpPr>
        <p:grpSpPr bwMode="auto">
          <a:xfrm>
            <a:off x="7727950" y="2717800"/>
            <a:ext cx="2578100" cy="3810622"/>
            <a:chOff x="513" y="710"/>
            <a:chExt cx="2090" cy="3011"/>
          </a:xfrm>
        </p:grpSpPr>
        <p:pic>
          <p:nvPicPr>
            <p:cNvPr id="55305" name="图片 33485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13" y="710"/>
              <a:ext cx="2090" cy="2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6" name="文本框 334853"/>
            <p:cNvSpPr txBox="1">
              <a:spLocks noChangeArrowheads="1"/>
            </p:cNvSpPr>
            <p:nvPr/>
          </p:nvSpPr>
          <p:spPr bwMode="auto">
            <a:xfrm>
              <a:off x="2122" y="3241"/>
              <a:ext cx="478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07" name="文本框 334854"/>
            <p:cNvSpPr txBox="1">
              <a:spLocks noChangeArrowheads="1"/>
            </p:cNvSpPr>
            <p:nvPr/>
          </p:nvSpPr>
          <p:spPr bwMode="auto">
            <a:xfrm>
              <a:off x="1065" y="3260"/>
              <a:ext cx="478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08" name="文本框 334855"/>
            <p:cNvSpPr txBox="1">
              <a:spLocks noChangeArrowheads="1"/>
            </p:cNvSpPr>
            <p:nvPr/>
          </p:nvSpPr>
          <p:spPr bwMode="auto">
            <a:xfrm>
              <a:off x="1181" y="1522"/>
              <a:ext cx="480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09" name="文本框 334856"/>
            <p:cNvSpPr txBox="1">
              <a:spLocks noChangeArrowheads="1"/>
            </p:cNvSpPr>
            <p:nvPr/>
          </p:nvSpPr>
          <p:spPr bwMode="auto">
            <a:xfrm>
              <a:off x="1694" y="1510"/>
              <a:ext cx="480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10" name="文本框 334857"/>
            <p:cNvSpPr txBox="1">
              <a:spLocks noChangeArrowheads="1"/>
            </p:cNvSpPr>
            <p:nvPr/>
          </p:nvSpPr>
          <p:spPr bwMode="auto">
            <a:xfrm>
              <a:off x="1400" y="2001"/>
              <a:ext cx="480" cy="4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34859" name="矩形 334858"/>
          <p:cNvSpPr>
            <a:spLocks noChangeArrowheads="1"/>
          </p:cNvSpPr>
          <p:nvPr/>
        </p:nvSpPr>
        <p:spPr bwMode="auto">
          <a:xfrm>
            <a:off x="4652963" y="199707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轴的位置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4860" name="矩形 334859"/>
          <p:cNvSpPr>
            <a:spLocks noChangeArrowheads="1"/>
          </p:cNvSpPr>
          <p:nvPr/>
        </p:nvSpPr>
        <p:spPr bwMode="auto">
          <a:xfrm>
            <a:off x="3500438" y="2611438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等臂杠杆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4861" name="矩形 334860"/>
          <p:cNvSpPr>
            <a:spLocks noChangeArrowheads="1"/>
          </p:cNvSpPr>
          <p:nvPr/>
        </p:nvSpPr>
        <p:spPr bwMode="auto">
          <a:xfrm>
            <a:off x="2988861" y="3212976"/>
            <a:ext cx="44729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不省力但可以改变施力方向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5304" name="矩形 334861"/>
          <p:cNvSpPr>
            <a:spLocks noChangeArrowheads="1"/>
          </p:cNvSpPr>
          <p:nvPr/>
        </p:nvSpPr>
        <p:spPr bwMode="auto">
          <a:xfrm>
            <a:off x="1981200" y="274638"/>
            <a:ext cx="267493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dirty="0">
                <a:latin typeface="Calibri" panose="020F0502020204030204" charset="0"/>
                <a:ea typeface="黑体" panose="02010609060101010101" pitchFamily="49" charset="-122"/>
              </a:rPr>
              <a:t>二、滑轮</a:t>
            </a:r>
            <a:br>
              <a:rPr lang="zh-CN" altLang="en-US" sz="4000" dirty="0">
                <a:latin typeface="Calibri" panose="020F0502020204030204" charset="0"/>
                <a:ea typeface="黑体" panose="02010609060101010101" pitchFamily="49" charset="-122"/>
              </a:rPr>
            </a:br>
            <a:endParaRPr lang="zh-CN" altLang="en-US" sz="40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4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4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4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0" grpId="0" build="p"/>
      <p:bldP spid="334859" grpId="0"/>
      <p:bldP spid="334860" grpId="0"/>
      <p:bldP spid="3348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矩形 335873"/>
          <p:cNvSpPr/>
          <p:nvPr/>
        </p:nvSpPr>
        <p:spPr>
          <a:xfrm>
            <a:off x="1524000" y="980728"/>
            <a:ext cx="9144000" cy="5041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动滑轮：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定义：</a:t>
            </a: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使用时，轴的位置随被拉物体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一起运动的</a:t>
            </a:r>
            <a:r>
              <a:rPr lang="zh-CN" altLang="en-US" sz="2800" b="1" noProof="1" smtClean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滑轮。</a:t>
            </a: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实质：</a:t>
            </a:r>
            <a:r>
              <a:rPr lang="zh-CN" altLang="en-US" sz="2800" b="1" u="sng" noProof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</a:t>
            </a:r>
            <a:r>
              <a:rPr lang="zh-CN" altLang="en-US" sz="2800" b="1" u="sng" noProof="1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u="sng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特点：</a:t>
            </a:r>
            <a:r>
              <a:rPr lang="zh-CN" altLang="en-US" sz="2800" b="1" u="sng" noProof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</a:t>
            </a:r>
            <a:endParaRPr lang="zh-CN" altLang="en-US" sz="2800" b="1" u="sng" noProof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endParaRPr lang="en-US" altLang="zh-CN" sz="2800" b="1" noProof="1" smtClean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endParaRPr lang="zh-CN" altLang="en-US" sz="2800" b="1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动力移动距离是阻力移动距离的</a:t>
            </a:r>
            <a:r>
              <a:rPr lang="zh-CN" altLang="en-US" sz="2800" b="1" u="sng" noProof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2800" b="1" noProof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noProof="1">
              <a:solidFill>
                <a:srgbClr val="000099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6323" name="文本框 335874"/>
          <p:cNvSpPr txBox="1">
            <a:spLocks noChangeArrowheads="1"/>
          </p:cNvSpPr>
          <p:nvPr/>
        </p:nvSpPr>
        <p:spPr bwMode="auto">
          <a:xfrm>
            <a:off x="2057400" y="228600"/>
            <a:ext cx="2108200" cy="52197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动滑轮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35876" name="组合 335875"/>
          <p:cNvGrpSpPr/>
          <p:nvPr/>
        </p:nvGrpSpPr>
        <p:grpSpPr bwMode="auto">
          <a:xfrm>
            <a:off x="7967663" y="657225"/>
            <a:ext cx="2463800" cy="3881624"/>
            <a:chOff x="3153" y="663"/>
            <a:chExt cx="1767" cy="3137"/>
          </a:xfrm>
        </p:grpSpPr>
        <p:pic>
          <p:nvPicPr>
            <p:cNvPr id="56328" name="图片 33587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53" y="663"/>
              <a:ext cx="1767" cy="3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9" name="文本框 335877"/>
            <p:cNvSpPr txBox="1">
              <a:spLocks noChangeArrowheads="1"/>
            </p:cNvSpPr>
            <p:nvPr/>
          </p:nvSpPr>
          <p:spPr bwMode="auto">
            <a:xfrm>
              <a:off x="3188" y="1801"/>
              <a:ext cx="478" cy="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0" name="文本框 335878"/>
            <p:cNvSpPr txBox="1">
              <a:spLocks noChangeArrowheads="1"/>
            </p:cNvSpPr>
            <p:nvPr/>
          </p:nvSpPr>
          <p:spPr bwMode="auto">
            <a:xfrm>
              <a:off x="3888" y="3328"/>
              <a:ext cx="480" cy="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F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1" name="文本框 335879"/>
            <p:cNvSpPr txBox="1">
              <a:spLocks noChangeArrowheads="1"/>
            </p:cNvSpPr>
            <p:nvPr/>
          </p:nvSpPr>
          <p:spPr bwMode="auto">
            <a:xfrm>
              <a:off x="4367" y="2413"/>
              <a:ext cx="480" cy="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2" name="文本框 335880"/>
            <p:cNvSpPr txBox="1">
              <a:spLocks noChangeArrowheads="1"/>
            </p:cNvSpPr>
            <p:nvPr/>
          </p:nvSpPr>
          <p:spPr bwMode="auto">
            <a:xfrm>
              <a:off x="3704" y="2125"/>
              <a:ext cx="480" cy="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3" name="文本框 335881"/>
            <p:cNvSpPr txBox="1">
              <a:spLocks noChangeArrowheads="1"/>
            </p:cNvSpPr>
            <p:nvPr/>
          </p:nvSpPr>
          <p:spPr bwMode="auto">
            <a:xfrm>
              <a:off x="3928" y="2714"/>
              <a:ext cx="480" cy="4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32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32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35883" name="矩形 335882"/>
          <p:cNvSpPr>
            <a:spLocks noChangeArrowheads="1"/>
          </p:cNvSpPr>
          <p:nvPr/>
        </p:nvSpPr>
        <p:spPr bwMode="auto">
          <a:xfrm>
            <a:off x="3002280" y="2838450"/>
            <a:ext cx="44729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动力臂是阻力臂两倍的杠杆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5884" name="矩形 335883"/>
          <p:cNvSpPr>
            <a:spLocks noChangeArrowheads="1"/>
          </p:cNvSpPr>
          <p:nvPr/>
        </p:nvSpPr>
        <p:spPr bwMode="auto">
          <a:xfrm>
            <a:off x="2135188" y="4221163"/>
            <a:ext cx="56165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使用单个动滑轮最多可以省一半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力，但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不能改变施力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方向。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5885" name="矩形 335884"/>
          <p:cNvSpPr>
            <a:spLocks noChangeArrowheads="1"/>
          </p:cNvSpPr>
          <p:nvPr/>
        </p:nvSpPr>
        <p:spPr bwMode="auto">
          <a:xfrm>
            <a:off x="6670993" y="5300663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两倍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5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5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5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5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35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58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35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4" grpId="0" build="p"/>
      <p:bldP spid="335883" grpId="0"/>
      <p:bldP spid="335884" grpId="0"/>
      <p:bldP spid="3358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矩形 336897"/>
          <p:cNvSpPr>
            <a:spLocks noChangeArrowheads="1"/>
          </p:cNvSpPr>
          <p:nvPr/>
        </p:nvSpPr>
        <p:spPr bwMode="auto">
          <a:xfrm>
            <a:off x="1905000" y="2513013"/>
            <a:ext cx="9144000" cy="353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滑轮组：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定义：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动滑轮与定滑轮的组合。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每一类滑轮组绳子绕法有两种。</a:t>
            </a:r>
            <a:endPara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特点：</a:t>
            </a: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省力又可以改变施力方向。</a:t>
            </a:r>
            <a:endParaRPr lang="zh-CN" altLang="en-US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F=</a:t>
            </a:r>
            <a:r>
              <a:rPr lang="zh-CN" altLang="en-US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G+G</a:t>
            </a:r>
            <a:r>
              <a:rPr lang="zh-CN" altLang="en-US" sz="3200" b="1" baseline="-250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</a:t>
            </a:r>
            <a:r>
              <a:rPr lang="zh-CN" altLang="en-US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/n</a:t>
            </a:r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是与动滑轮相连的绳子段数</a:t>
            </a:r>
            <a:endParaRPr lang="zh-CN" altLang="en-US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36899" name="对象 336898"/>
          <p:cNvGraphicFramePr/>
          <p:nvPr/>
        </p:nvGraphicFramePr>
        <p:xfrm>
          <a:off x="4800600" y="228600"/>
          <a:ext cx="2728913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143000" imgH="1276350" progId="PBrush">
                  <p:embed/>
                </p:oleObj>
              </mc:Choice>
              <mc:Fallback>
                <p:oleObj name="" r:id="rId1" imgW="1143000" imgH="1276350" progId="PBrush">
                  <p:embed/>
                  <p:pic>
                    <p:nvPicPr>
                      <p:cNvPr id="0" name="对象 3368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00600" y="228600"/>
                        <a:ext cx="2728913" cy="304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48" name="文本框 336899"/>
          <p:cNvSpPr txBox="1">
            <a:spLocks noChangeArrowheads="1"/>
          </p:cNvSpPr>
          <p:nvPr/>
        </p:nvSpPr>
        <p:spPr bwMode="auto">
          <a:xfrm>
            <a:off x="2057400" y="228600"/>
            <a:ext cx="1906588" cy="52197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滑轮组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占位符 337921"/>
          <p:cNvSpPr>
            <a:spLocks noGrp="1" noChangeArrowheads="1"/>
          </p:cNvSpPr>
          <p:nvPr>
            <p:ph idx="1"/>
          </p:nvPr>
        </p:nvSpPr>
        <p:spPr>
          <a:xfrm>
            <a:off x="1703388" y="188913"/>
            <a:ext cx="5041900" cy="39608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/>
              <a:t>         如图所示为一种手摇升降晾衣架示意图。它由</a:t>
            </a:r>
            <a:r>
              <a:rPr lang="en-US" altLang="zh-CN" sz="2000" b="1" dirty="0" smtClean="0"/>
              <a:t>4</a:t>
            </a:r>
            <a:r>
              <a:rPr lang="zh-CN" altLang="en-US" sz="2000" b="1" dirty="0" smtClean="0"/>
              <a:t>个定滑轮和两个动滑轮组成，绳子的尾端绕在一个固定在墙壁的旋轮上，旋转摇柄可以使晾衣架升降假设在升降过程中衣架横梁保持水平，请回答下列问题：</a:t>
            </a:r>
            <a:endParaRPr lang="zh-CN" altLang="en-US" sz="20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US" altLang="zh-CN" sz="2000" b="1" dirty="0" smtClean="0"/>
              <a:t>(1)</a:t>
            </a:r>
            <a:r>
              <a:rPr lang="zh-CN" altLang="en-US" sz="2000" b="1" dirty="0" smtClean="0"/>
              <a:t>假设衣服和晾衣架（</a:t>
            </a: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含动滑轮）等的总重是</a:t>
            </a:r>
            <a:r>
              <a:rPr lang="en-US" altLang="zh-CN" sz="2000" b="1" dirty="0" smtClean="0"/>
              <a:t>50N</a:t>
            </a:r>
            <a:r>
              <a:rPr lang="zh-CN" altLang="en-US" sz="2000" b="1" dirty="0" smtClean="0"/>
              <a:t>，则静止时绳子拉力是</a:t>
            </a:r>
            <a:r>
              <a:rPr lang="zh-CN" altLang="en-US" sz="2000" b="1" u="sng" dirty="0" smtClean="0"/>
              <a:t>              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N</a:t>
            </a:r>
            <a:r>
              <a:rPr lang="zh-CN" altLang="en-US" sz="2000" b="1" dirty="0" smtClean="0"/>
              <a:t>；</a:t>
            </a:r>
            <a:r>
              <a:rPr lang="en-US" altLang="zh-CN" sz="2000" b="1" dirty="0" smtClean="0"/>
              <a:t>(</a:t>
            </a:r>
            <a:r>
              <a:rPr lang="zh-CN" altLang="en-US" sz="2000" b="1" dirty="0" smtClean="0"/>
              <a:t>各种摩擦力忽略不计</a:t>
            </a:r>
            <a:r>
              <a:rPr lang="en-US" altLang="zh-CN" sz="2000" b="1" dirty="0" smtClean="0"/>
              <a:t>)</a:t>
            </a:r>
            <a:endParaRPr lang="en-US" altLang="zh-CN" sz="2000" b="1" dirty="0" smtClean="0"/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/>
              <a:t> (2)</a:t>
            </a:r>
            <a:r>
              <a:rPr lang="zh-CN" altLang="en-US" sz="2000" b="1" dirty="0" smtClean="0"/>
              <a:t>要使衣架横梁上升</a:t>
            </a:r>
            <a:r>
              <a:rPr lang="en-US" altLang="zh-CN" sz="2000" b="1" dirty="0" smtClean="0"/>
              <a:t>1m</a:t>
            </a:r>
            <a:r>
              <a:rPr lang="zh-CN" altLang="en-US" sz="2000" b="1" dirty="0" smtClean="0"/>
              <a:t>，则绕进旋轮上的绳子长度是</a:t>
            </a:r>
            <a:r>
              <a:rPr lang="zh-CN" altLang="en-US" sz="2000" b="1" u="sng" dirty="0" smtClean="0"/>
              <a:t>                  </a:t>
            </a:r>
            <a:r>
              <a:rPr lang="zh-CN" altLang="en-US" sz="2000" b="1" dirty="0" smtClean="0"/>
              <a:t> </a:t>
            </a:r>
            <a:r>
              <a:rPr lang="en-US" altLang="zh-CN" sz="2000" b="1" dirty="0" smtClean="0"/>
              <a:t>m</a:t>
            </a:r>
            <a:r>
              <a:rPr lang="zh-CN" altLang="en-US" sz="2000" b="1" dirty="0" smtClean="0"/>
              <a:t>；</a:t>
            </a:r>
            <a:endParaRPr lang="zh-CN" altLang="en-US" sz="2000" b="1" dirty="0" smtClean="0"/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/>
              <a:t>(3)</a:t>
            </a:r>
            <a:r>
              <a:rPr lang="zh-CN" altLang="en-US" sz="2000" b="1" dirty="0" smtClean="0"/>
              <a:t>通过增加滑轮，可以使此装置更省力，请画出正确的绕线方法。</a:t>
            </a:r>
            <a:endParaRPr lang="zh-CN" altLang="en-US" sz="2000" b="1" dirty="0" smtClean="0"/>
          </a:p>
        </p:txBody>
      </p:sp>
      <p:pic>
        <p:nvPicPr>
          <p:cNvPr id="58371" name="图片 3379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76120" y="188640"/>
            <a:ext cx="349188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4" name="图片 337923"/>
          <p:cNvPicPr>
            <a:picLocks noChangeAspect="1" noChangeArrowheads="1"/>
          </p:cNvPicPr>
          <p:nvPr/>
        </p:nvPicPr>
        <p:blipFill>
          <a:blip r:embed="rId2" cstate="print"/>
          <a:srcRect b="50061"/>
          <a:stretch>
            <a:fillRect/>
          </a:stretch>
        </p:blipFill>
        <p:spPr bwMode="auto">
          <a:xfrm>
            <a:off x="1992313" y="4221163"/>
            <a:ext cx="8208962" cy="2305050"/>
          </a:xfrm>
          <a:prstGeom prst="rect">
            <a:avLst/>
          </a:prstGeom>
          <a:noFill/>
          <a:ln w="101600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pic>
        <p:nvPicPr>
          <p:cNvPr id="337925" name="图片 337924"/>
          <p:cNvPicPr>
            <a:picLocks noChangeAspect="1" noChangeArrowheads="1"/>
          </p:cNvPicPr>
          <p:nvPr/>
        </p:nvPicPr>
        <p:blipFill>
          <a:blip r:embed="rId2" cstate="print"/>
          <a:srcRect t="47797"/>
          <a:stretch>
            <a:fillRect/>
          </a:stretch>
        </p:blipFill>
        <p:spPr bwMode="auto">
          <a:xfrm>
            <a:off x="1919288" y="4221163"/>
            <a:ext cx="8208962" cy="2376487"/>
          </a:xfrm>
          <a:prstGeom prst="rect">
            <a:avLst/>
          </a:prstGeom>
          <a:noFill/>
          <a:ln w="101600">
            <a:pattFill prst="solidDmnd">
              <a:fgClr>
                <a:srgbClr val="FF0000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>
        <p:nvSpPr>
          <p:cNvPr id="337926" name="文本框 337925"/>
          <p:cNvSpPr txBox="1">
            <a:spLocks noChangeArrowheads="1"/>
          </p:cNvSpPr>
          <p:nvPr/>
        </p:nvSpPr>
        <p:spPr bwMode="auto">
          <a:xfrm>
            <a:off x="6816725" y="2852738"/>
            <a:ext cx="35988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(</a:t>
            </a:r>
            <a:r>
              <a:rPr lang="en-US" altLang="zh-CN" sz="3200" dirty="0" smtClean="0">
                <a:solidFill>
                  <a:srgbClr val="FF0000"/>
                </a:solidFill>
              </a:rPr>
              <a:t>1)12.5      </a:t>
            </a:r>
            <a:r>
              <a:rPr lang="en-US" altLang="zh-CN" sz="3200" dirty="0">
                <a:solidFill>
                  <a:srgbClr val="FF0000"/>
                </a:solidFill>
              </a:rPr>
              <a:t>(2)4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344065" descr="11-图片-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13325" y="836613"/>
            <a:ext cx="565467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矩形 344066"/>
          <p:cNvSpPr>
            <a:spLocks noChangeArrowheads="1"/>
          </p:cNvSpPr>
          <p:nvPr/>
        </p:nvSpPr>
        <p:spPr bwMode="auto">
          <a:xfrm>
            <a:off x="1981200" y="274638"/>
            <a:ext cx="267493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dirty="0">
                <a:latin typeface="Calibri" panose="020F0502020204030204" charset="0"/>
                <a:ea typeface="黑体" panose="02010609060101010101" pitchFamily="49" charset="-122"/>
              </a:rPr>
              <a:t>三、轮轴</a:t>
            </a:r>
            <a:br>
              <a:rPr lang="zh-CN" altLang="en-US" sz="4000" dirty="0">
                <a:latin typeface="Calibri" panose="020F0502020204030204" charset="0"/>
                <a:ea typeface="黑体" panose="02010609060101010101" pitchFamily="49" charset="-122"/>
              </a:rPr>
            </a:br>
            <a:endParaRPr lang="zh-CN" altLang="en-US" sz="40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59396" name="文本框 344067"/>
          <p:cNvSpPr txBox="1">
            <a:spLocks noChangeArrowheads="1"/>
          </p:cNvSpPr>
          <p:nvPr/>
        </p:nvSpPr>
        <p:spPr bwMode="auto">
          <a:xfrm>
            <a:off x="2135188" y="4365625"/>
            <a:ext cx="6265862" cy="1475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/>
              <a:t>1.</a:t>
            </a:r>
            <a:r>
              <a:rPr lang="zh-CN" altLang="en-US" sz="3600" b="1"/>
              <a:t>实质：可以连续转动的杠杆</a:t>
            </a:r>
            <a:endParaRPr lang="zh-CN" altLang="en-US" sz="3600" b="1"/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/>
              <a:t>2.</a:t>
            </a:r>
            <a:r>
              <a:rPr lang="zh-CN" altLang="en-US" sz="3600" b="1"/>
              <a:t>特点：省力，费距离</a:t>
            </a:r>
            <a:endParaRPr lang="zh-CN" altLang="en-US" sz="36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34508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4000" smtClean="0">
                <a:ea typeface="黑体" panose="02010609060101010101" pitchFamily="49" charset="-122"/>
              </a:rPr>
              <a:t>四、斜面</a:t>
            </a:r>
            <a:br>
              <a:rPr lang="zh-CN" altLang="en-US" sz="4000" smtClean="0">
                <a:ea typeface="黑体" panose="02010609060101010101" pitchFamily="49" charset="-122"/>
              </a:rPr>
            </a:br>
            <a:endParaRPr lang="zh-CN" altLang="en-US" sz="4000" smtClean="0">
              <a:ea typeface="黑体" panose="02010609060101010101" pitchFamily="49" charset="-122"/>
            </a:endParaRPr>
          </a:p>
        </p:txBody>
      </p:sp>
      <p:graphicFrame>
        <p:nvGraphicFramePr>
          <p:cNvPr id="60419" name="内容占位符 345090"/>
          <p:cNvGraphicFramePr/>
          <p:nvPr>
            <p:ph sz="half" idx="1"/>
          </p:nvPr>
        </p:nvGraphicFramePr>
        <p:xfrm>
          <a:off x="1703388" y="981075"/>
          <a:ext cx="4038600" cy="322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6324600" imgH="5048250" progId="">
                  <p:embed/>
                </p:oleObj>
              </mc:Choice>
              <mc:Fallback>
                <p:oleObj name="" r:id="rId1" imgW="6324600" imgH="5048250" progId="">
                  <p:embed/>
                  <p:pic>
                    <p:nvPicPr>
                      <p:cNvPr id="0" name="内容占位符 345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03388" y="981075"/>
                        <a:ext cx="4038600" cy="3224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内容占位符 345091"/>
          <p:cNvGraphicFramePr/>
          <p:nvPr>
            <p:ph sz="half" idx="2"/>
          </p:nvPr>
        </p:nvGraphicFramePr>
        <p:xfrm>
          <a:off x="6024563" y="1244600"/>
          <a:ext cx="4038600" cy="264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6848475" imgH="4476750" progId="">
                  <p:embed/>
                </p:oleObj>
              </mc:Choice>
              <mc:Fallback>
                <p:oleObj name="" r:id="rId3" imgW="6848475" imgH="4476750" progId="">
                  <p:embed/>
                  <p:pic>
                    <p:nvPicPr>
                      <p:cNvPr id="0" name="内容占位符 3450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4563" y="1244600"/>
                        <a:ext cx="4038600" cy="2640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1" name="文本框 345092"/>
          <p:cNvSpPr txBox="1">
            <a:spLocks noChangeArrowheads="1"/>
          </p:cNvSpPr>
          <p:nvPr/>
        </p:nvSpPr>
        <p:spPr bwMode="auto">
          <a:xfrm>
            <a:off x="1524000" y="4292600"/>
            <a:ext cx="8893175" cy="2183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1.</a:t>
            </a:r>
            <a:r>
              <a:rPr lang="zh-CN" altLang="en-US" sz="3200" b="1"/>
              <a:t>作用：省力</a:t>
            </a:r>
            <a:endParaRPr lang="zh-CN" altLang="en-US" sz="3200" b="1"/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hlink"/>
                </a:solidFill>
              </a:rPr>
              <a:t>（推力</a:t>
            </a:r>
            <a:r>
              <a:rPr lang="en-US" altLang="zh-CN" sz="2400" b="1">
                <a:solidFill>
                  <a:schemeClr val="hlink"/>
                </a:solidFill>
              </a:rPr>
              <a:t>F</a:t>
            </a:r>
            <a:r>
              <a:rPr lang="zh-CN" altLang="en-US" sz="2400" b="1">
                <a:solidFill>
                  <a:schemeClr val="hlink"/>
                </a:solidFill>
              </a:rPr>
              <a:t>总小于物重</a:t>
            </a:r>
            <a:r>
              <a:rPr lang="en-US" altLang="zh-CN" sz="2400" b="1">
                <a:solidFill>
                  <a:schemeClr val="hlink"/>
                </a:solidFill>
              </a:rPr>
              <a:t>G</a:t>
            </a:r>
            <a:r>
              <a:rPr lang="zh-CN" altLang="en-US" sz="2400" b="1">
                <a:solidFill>
                  <a:schemeClr val="hlink"/>
                </a:solidFill>
              </a:rPr>
              <a:t>，在高度相同的条件下斜面越长越省力）</a:t>
            </a:r>
            <a:endParaRPr lang="zh-CN" altLang="en-US" sz="2400" b="1">
              <a:solidFill>
                <a:schemeClr val="hlink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2.</a:t>
            </a:r>
            <a:r>
              <a:rPr lang="zh-CN" altLang="en-US" sz="3200" b="1"/>
              <a:t>特点：可以省力，但不能省功</a:t>
            </a:r>
            <a:endParaRPr lang="zh-CN" altLang="en-US" sz="3200" b="1"/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/>
              <a:t>3.</a:t>
            </a:r>
            <a:r>
              <a:rPr lang="zh-CN" altLang="en-US" sz="3200" b="1"/>
              <a:t>原理：利用功的原理工作</a:t>
            </a:r>
            <a:r>
              <a:rPr lang="zh-CN" altLang="en-US" sz="3200" b="1">
                <a:solidFill>
                  <a:schemeClr val="hlink"/>
                </a:solidFill>
              </a:rPr>
              <a:t>（</a:t>
            </a:r>
            <a:r>
              <a:rPr lang="en-US" altLang="zh-CN" sz="3200" b="1">
                <a:solidFill>
                  <a:schemeClr val="hlink"/>
                </a:solidFill>
              </a:rPr>
              <a:t>Fs=Gh+fs</a:t>
            </a:r>
            <a:r>
              <a:rPr lang="zh-CN" altLang="en-US" sz="3200" b="1">
                <a:solidFill>
                  <a:schemeClr val="hlink"/>
                </a:solidFill>
              </a:rPr>
              <a:t>）</a:t>
            </a:r>
            <a:endParaRPr lang="zh-CN" altLang="en-US" sz="32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290820"/>
          <p:cNvSpPr txBox="1">
            <a:spLocks noChangeArrowheads="1"/>
          </p:cNvSpPr>
          <p:nvPr/>
        </p:nvSpPr>
        <p:spPr bwMode="auto">
          <a:xfrm>
            <a:off x="3503613" y="476250"/>
            <a:ext cx="4392612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 smtClean="0">
                <a:solidFill>
                  <a:srgbClr val="0000CC"/>
                </a:solidFill>
                <a:ea typeface="黑体" panose="02010609060101010101" pitchFamily="49" charset="-122"/>
              </a:rPr>
              <a:t>要点指南</a:t>
            </a:r>
            <a:endParaRPr lang="zh-CN" altLang="en-US" sz="54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3011" name="标题 290822"/>
          <p:cNvSpPr>
            <a:spLocks noGrp="1" noChangeArrowheads="1"/>
          </p:cNvSpPr>
          <p:nvPr>
            <p:ph type="title"/>
          </p:nvPr>
        </p:nvSpPr>
        <p:spPr>
          <a:xfrm>
            <a:off x="1524000" y="314166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第二部分：功、功率</a:t>
            </a:r>
            <a:endParaRPr lang="zh-CN" altLang="en-US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2" name="矩形 290823"/>
          <p:cNvSpPr>
            <a:spLocks noChangeArrowheads="1"/>
          </p:cNvSpPr>
          <p:nvPr/>
        </p:nvSpPr>
        <p:spPr bwMode="auto">
          <a:xfrm>
            <a:off x="1524000" y="1781175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latin typeface="Calibri" panose="020F0502020204030204" charset="0"/>
                <a:ea typeface="黑体" panose="02010609060101010101" pitchFamily="49" charset="-122"/>
              </a:rPr>
              <a:t>第一部分：四种机械</a:t>
            </a:r>
            <a:endParaRPr lang="zh-CN" altLang="en-US" sz="4400" b="1"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43013" name="矩形 290826"/>
          <p:cNvSpPr>
            <a:spLocks noChangeArrowheads="1"/>
          </p:cNvSpPr>
          <p:nvPr/>
        </p:nvSpPr>
        <p:spPr bwMode="auto">
          <a:xfrm>
            <a:off x="1524000" y="4724400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latin typeface="Calibri" panose="020F0502020204030204" charset="0"/>
                <a:ea typeface="黑体" panose="02010609060101010101" pitchFamily="49" charset="-122"/>
              </a:rPr>
              <a:t>第三部分：机械效率</a:t>
            </a:r>
            <a:endParaRPr lang="zh-CN" altLang="en-US" sz="4400" b="1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3389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00CC"/>
                </a:solidFill>
              </a:rPr>
              <a:t>第二部分：功、功率</a:t>
            </a:r>
            <a:endParaRPr lang="zh-CN" altLang="en-US" b="1" dirty="0" smtClean="0">
              <a:solidFill>
                <a:srgbClr val="0000CC"/>
              </a:solidFill>
            </a:endParaRPr>
          </a:p>
        </p:txBody>
      </p:sp>
      <p:pic>
        <p:nvPicPr>
          <p:cNvPr id="61443" name="图片 338946" descr="11-4图片-12测爬楼梯的功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08213" y="1268413"/>
            <a:ext cx="295275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图片 338947" descr="11-4图片-14 测骑车的功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363" y="3644900"/>
            <a:ext cx="3338512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图片 338950" descr="11-4图片-12测爬楼梯的功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08213" y="1268413"/>
            <a:ext cx="295275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8" name="文本框 338951"/>
          <p:cNvSpPr txBox="1">
            <a:spLocks noChangeArrowheads="1"/>
          </p:cNvSpPr>
          <p:nvPr/>
        </p:nvSpPr>
        <p:spPr bwMode="auto">
          <a:xfrm>
            <a:off x="5375920" y="1772816"/>
            <a:ext cx="43926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该</a:t>
            </a:r>
            <a:r>
              <a:rPr lang="zh-CN" altLang="en-US" sz="3200" b="1" dirty="0">
                <a:solidFill>
                  <a:srgbClr val="FF0000"/>
                </a:solidFill>
              </a:rPr>
              <a:t>同学上楼功率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是几十</a:t>
            </a:r>
            <a:r>
              <a:rPr lang="zh-CN" altLang="en-US" sz="3200" b="1" dirty="0">
                <a:solidFill>
                  <a:srgbClr val="FF0000"/>
                </a:solidFill>
              </a:rPr>
              <a:t>瓦还是几百瓦？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61453" name="图片 338953" descr="11-4图片-12测爬楼梯的功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08213" y="1268413"/>
            <a:ext cx="295275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50" name="组合 338955"/>
          <p:cNvGrpSpPr/>
          <p:nvPr/>
        </p:nvGrpSpPr>
        <p:grpSpPr bwMode="auto">
          <a:xfrm>
            <a:off x="1992313" y="3644900"/>
            <a:ext cx="7802562" cy="2605088"/>
            <a:chOff x="295" y="2296"/>
            <a:chExt cx="4915" cy="1641"/>
          </a:xfrm>
        </p:grpSpPr>
        <p:pic>
          <p:nvPicPr>
            <p:cNvPr id="61451" name="图片 338956" descr="11-4图片-14 测骑车的功率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07" y="2296"/>
              <a:ext cx="2103" cy="1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52" name="文本框 338957"/>
            <p:cNvSpPr txBox="1">
              <a:spLocks noChangeArrowheads="1"/>
            </p:cNvSpPr>
            <p:nvPr/>
          </p:nvSpPr>
          <p:spPr bwMode="auto">
            <a:xfrm>
              <a:off x="295" y="2840"/>
              <a:ext cx="2495" cy="6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 smtClean="0"/>
                <a:t>人</a:t>
              </a:r>
              <a:r>
                <a:rPr lang="zh-CN" altLang="en-US" sz="3200" b="1" dirty="0"/>
                <a:t>骑自行车的</a:t>
              </a:r>
              <a:r>
                <a:rPr lang="zh-CN" altLang="en-US" sz="3200" b="1" dirty="0" smtClean="0"/>
                <a:t>功率大约</a:t>
              </a:r>
              <a:r>
                <a:rPr lang="zh-CN" altLang="en-US" sz="3200" b="1" dirty="0"/>
                <a:t>是多少</a:t>
              </a:r>
              <a:r>
                <a:rPr lang="zh-CN" altLang="en-US" sz="3200" b="1" dirty="0" smtClean="0"/>
                <a:t>？</a:t>
              </a:r>
              <a:endParaRPr lang="zh-CN" altLang="en-US" sz="3200" b="1" dirty="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339969"/>
          <p:cNvSpPr txBox="1">
            <a:spLocks noChangeArrowheads="1"/>
          </p:cNvSpPr>
          <p:nvPr/>
        </p:nvSpPr>
        <p:spPr bwMode="auto">
          <a:xfrm>
            <a:off x="1774825" y="1196975"/>
            <a:ext cx="92170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功等于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跟物体在力的方向上通过的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的乘积。</a:t>
            </a:r>
            <a:endParaRPr lang="zh-CN" altLang="en-US" sz="2800" b="1" u="sng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9971" name="文本框 339970"/>
          <p:cNvSpPr txBox="1">
            <a:spLocks noChangeArrowheads="1"/>
          </p:cNvSpPr>
          <p:nvPr/>
        </p:nvSpPr>
        <p:spPr bwMode="auto">
          <a:xfrm>
            <a:off x="8183563" y="1196975"/>
            <a:ext cx="22875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距离</a:t>
            </a:r>
            <a:endParaRPr lang="zh-CN" altLang="en-US" sz="2800" b="1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62468" name="文本框 339971"/>
          <p:cNvSpPr txBox="1">
            <a:spLocks noChangeArrowheads="1"/>
          </p:cNvSpPr>
          <p:nvPr/>
        </p:nvSpPr>
        <p:spPr bwMode="auto">
          <a:xfrm>
            <a:off x="2351088" y="188913"/>
            <a:ext cx="4249737" cy="706755"/>
          </a:xfrm>
          <a:prstGeom prst="rect">
            <a:avLst/>
          </a:prstGeom>
          <a:noFill/>
          <a:ln w="127000">
            <a:pattFill prst="sphere">
              <a:fgClr>
                <a:srgbClr val="006600"/>
              </a:fgClr>
              <a:bgClr>
                <a:srgbClr val="FFFFFF"/>
              </a:bgClr>
            </a:pattFill>
            <a:miter lim="800000"/>
          </a:ln>
        </p:spPr>
        <p:txBody>
          <a:bodyPr lIns="360000" rIns="360000">
            <a:spAutoFit/>
          </a:bodyPr>
          <a:lstStyle/>
          <a:p>
            <a:pPr algn="di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C0099"/>
                </a:solidFill>
                <a:ea typeface="方正毡笔黑简体" pitchFamily="65" charset="-122"/>
              </a:rPr>
              <a:t>功</a:t>
            </a:r>
            <a:endParaRPr lang="zh-CN" altLang="en-US" sz="4000" b="1">
              <a:solidFill>
                <a:srgbClr val="CC0099"/>
              </a:solidFill>
              <a:ea typeface="方正毡笔黑简体" pitchFamily="65" charset="-122"/>
            </a:endParaRPr>
          </a:p>
        </p:txBody>
      </p:sp>
      <p:sp>
        <p:nvSpPr>
          <p:cNvPr id="339973" name="矩形 339972"/>
          <p:cNvSpPr>
            <a:spLocks noChangeArrowheads="1"/>
          </p:cNvSpPr>
          <p:nvPr/>
        </p:nvSpPr>
        <p:spPr bwMode="auto">
          <a:xfrm>
            <a:off x="3431387" y="1196752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华文新魏" pitchFamily="2" charset="-122"/>
              </a:rPr>
              <a:t>力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华文新魏" pitchFamily="2" charset="-122"/>
            </a:endParaRPr>
          </a:p>
        </p:txBody>
      </p:sp>
      <p:sp>
        <p:nvSpPr>
          <p:cNvPr id="339974" name="矩形 339973"/>
          <p:cNvSpPr>
            <a:spLocks noChangeArrowheads="1"/>
          </p:cNvSpPr>
          <p:nvPr/>
        </p:nvSpPr>
        <p:spPr bwMode="auto">
          <a:xfrm>
            <a:off x="1774825" y="3140234"/>
            <a:ext cx="66960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AutoNum type="arabicPeriod" startAt="2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公式：</a:t>
            </a:r>
            <a:endParaRPr lang="en-US" altLang="zh-CN" sz="2800" b="1"/>
          </a:p>
        </p:txBody>
      </p:sp>
      <p:sp>
        <p:nvSpPr>
          <p:cNvPr id="339975" name="矩形 339974"/>
          <p:cNvSpPr>
            <a:spLocks noChangeArrowheads="1"/>
          </p:cNvSpPr>
          <p:nvPr/>
        </p:nvSpPr>
        <p:spPr bwMode="auto">
          <a:xfrm>
            <a:off x="3792538" y="2492375"/>
            <a:ext cx="20939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W</a:t>
            </a:r>
            <a:r>
              <a:rPr lang="zh-CN" altLang="en-US" sz="3200" b="1">
                <a:solidFill>
                  <a:srgbClr val="FF0000"/>
                </a:solidFill>
              </a:rPr>
              <a:t>＝</a:t>
            </a:r>
            <a:r>
              <a:rPr lang="en-US" altLang="zh-CN" sz="3200" b="1">
                <a:solidFill>
                  <a:srgbClr val="FF0000"/>
                </a:solidFill>
              </a:rPr>
              <a:t>Fs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339976" name="文本框 339975"/>
          <p:cNvSpPr txBox="1">
            <a:spLocks noChangeArrowheads="1"/>
          </p:cNvSpPr>
          <p:nvPr/>
        </p:nvSpPr>
        <p:spPr bwMode="auto">
          <a:xfrm>
            <a:off x="1774825" y="4870450"/>
            <a:ext cx="7704138" cy="254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做功的两个必要条件：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对物体要有力的作用</a:t>
            </a:r>
            <a:endParaRPr lang="zh-CN" altLang="en-US" sz="2800" b="1">
              <a:solidFill>
                <a:srgbClr val="0000CC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</a:rPr>
              <a:t>物体要在力的方向上通过一定的距离</a:t>
            </a:r>
            <a:endParaRPr lang="zh-CN" altLang="en-US" sz="2800" b="1">
              <a:solidFill>
                <a:srgbClr val="0000C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</a:pPr>
            <a:endParaRPr lang="zh-CN" altLang="en-US" sz="2800" b="1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9977" name="图片 339976" descr="11-3图片-33搬重物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16725" y="3644900"/>
            <a:ext cx="172878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9978" name="图片 339977" descr="11-3图片-41拉箱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825" y="2060575"/>
            <a:ext cx="2159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9979" name="文本框 339978"/>
          <p:cNvSpPr txBox="1">
            <a:spLocks noChangeArrowheads="1"/>
          </p:cNvSpPr>
          <p:nvPr/>
        </p:nvSpPr>
        <p:spPr bwMode="auto">
          <a:xfrm>
            <a:off x="4224338" y="4005263"/>
            <a:ext cx="1584325" cy="1321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W</a:t>
            </a:r>
            <a:r>
              <a:rPr lang="en-US" altLang="zh-CN" sz="3200"/>
              <a:t> =</a:t>
            </a:r>
            <a:r>
              <a:rPr lang="en-US" altLang="zh-CN" sz="3200" b="1"/>
              <a:t>Gh</a:t>
            </a:r>
            <a:endParaRPr lang="en-US" altLang="zh-CN" sz="3200" b="1"/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9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9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9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1" grpId="0"/>
      <p:bldP spid="339973" grpId="0"/>
      <p:bldP spid="339974" grpId="0"/>
      <p:bldP spid="339975" grpId="0"/>
      <p:bldP spid="339976" grpId="0"/>
      <p:bldP spid="3399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文本框 340993"/>
          <p:cNvSpPr txBox="1">
            <a:spLocks noChangeArrowheads="1"/>
          </p:cNvSpPr>
          <p:nvPr/>
        </p:nvSpPr>
        <p:spPr bwMode="auto">
          <a:xfrm>
            <a:off x="1992313" y="1187450"/>
            <a:ext cx="77755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、概念：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叫做功率。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0995" name="文本框 340994"/>
          <p:cNvSpPr txBox="1">
            <a:spLocks noChangeArrowheads="1"/>
          </p:cNvSpPr>
          <p:nvPr/>
        </p:nvSpPr>
        <p:spPr bwMode="auto">
          <a:xfrm>
            <a:off x="1992313" y="3276600"/>
            <a:ext cx="83518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、公式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0996" name="文本框 340995"/>
          <p:cNvSpPr txBox="1">
            <a:spLocks noChangeArrowheads="1"/>
          </p:cNvSpPr>
          <p:nvPr/>
        </p:nvSpPr>
        <p:spPr bwMode="auto">
          <a:xfrm>
            <a:off x="1992313" y="4149725"/>
            <a:ext cx="8064500" cy="18135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、单位：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国际单位：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符号 </a:t>
            </a:r>
            <a:r>
              <a:rPr lang="en-US" altLang="zh-CN" sz="28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常用单位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：  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0997" name="文本框 340996"/>
          <p:cNvSpPr txBox="1">
            <a:spLocks noChangeArrowheads="1"/>
          </p:cNvSpPr>
          <p:nvPr/>
        </p:nvSpPr>
        <p:spPr bwMode="auto">
          <a:xfrm>
            <a:off x="1919288" y="2268538"/>
            <a:ext cx="8748712" cy="1167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、意义：功率是表示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的物理量。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0998" name="组合 340997"/>
          <p:cNvGrpSpPr/>
          <p:nvPr/>
        </p:nvGrpSpPr>
        <p:grpSpPr bwMode="auto">
          <a:xfrm>
            <a:off x="4006850" y="2924175"/>
            <a:ext cx="4176713" cy="882650"/>
            <a:chOff x="2018" y="1752"/>
            <a:chExt cx="2631" cy="556"/>
          </a:xfrm>
        </p:grpSpPr>
        <p:sp>
          <p:nvSpPr>
            <p:cNvPr id="63502" name="文本框 340998"/>
            <p:cNvSpPr txBox="1">
              <a:spLocks noChangeArrowheads="1"/>
            </p:cNvSpPr>
            <p:nvPr/>
          </p:nvSpPr>
          <p:spPr bwMode="auto">
            <a:xfrm>
              <a:off x="2925" y="1797"/>
              <a:ext cx="499" cy="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>
                  <a:solidFill>
                    <a:srgbClr val="FF0000"/>
                  </a:solidFill>
                  <a:latin typeface="Tahoma" panose="020B0604030504040204" pitchFamily="34" charset="0"/>
                </a:rPr>
                <a:t>＝</a:t>
              </a:r>
              <a:endParaRPr lang="zh-CN" altLang="en-US" sz="360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63503" name="直接连接符 340999"/>
            <p:cNvSpPr>
              <a:spLocks noChangeShapeType="1"/>
            </p:cNvSpPr>
            <p:nvPr/>
          </p:nvSpPr>
          <p:spPr bwMode="auto">
            <a:xfrm>
              <a:off x="3334" y="2024"/>
              <a:ext cx="49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3504" name="组合 341000"/>
            <p:cNvGrpSpPr/>
            <p:nvPr/>
          </p:nvGrpSpPr>
          <p:grpSpPr bwMode="auto">
            <a:xfrm>
              <a:off x="2018" y="1752"/>
              <a:ext cx="2631" cy="556"/>
              <a:chOff x="748" y="2160"/>
              <a:chExt cx="2631" cy="556"/>
            </a:xfrm>
          </p:grpSpPr>
          <p:grpSp>
            <p:nvGrpSpPr>
              <p:cNvPr id="63506" name="组合 341001"/>
              <p:cNvGrpSpPr/>
              <p:nvPr/>
            </p:nvGrpSpPr>
            <p:grpSpPr bwMode="auto">
              <a:xfrm>
                <a:off x="748" y="2160"/>
                <a:ext cx="1043" cy="556"/>
                <a:chOff x="1111" y="2160"/>
                <a:chExt cx="1043" cy="556"/>
              </a:xfrm>
            </p:grpSpPr>
            <p:sp>
              <p:nvSpPr>
                <p:cNvPr id="63510" name="直接连接符 341002"/>
                <p:cNvSpPr>
                  <a:spLocks noChangeShapeType="1"/>
                </p:cNvSpPr>
                <p:nvPr/>
              </p:nvSpPr>
              <p:spPr bwMode="auto">
                <a:xfrm>
                  <a:off x="1655" y="2432"/>
                  <a:ext cx="408" cy="0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3511" name="组合 341003"/>
                <p:cNvGrpSpPr/>
                <p:nvPr/>
              </p:nvGrpSpPr>
              <p:grpSpPr bwMode="auto">
                <a:xfrm>
                  <a:off x="1111" y="2160"/>
                  <a:ext cx="1043" cy="556"/>
                  <a:chOff x="1111" y="2160"/>
                  <a:chExt cx="1043" cy="556"/>
                </a:xfrm>
              </p:grpSpPr>
              <p:sp>
                <p:nvSpPr>
                  <p:cNvPr id="63512" name="文本框 34100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2251"/>
                    <a:ext cx="635" cy="3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 i="1">
                        <a:solidFill>
                          <a:srgbClr val="FF0000"/>
                        </a:solidFill>
                        <a:latin typeface="Tahoma" panose="020B0604030504040204" pitchFamily="34" charset="0"/>
                      </a:rPr>
                      <a:t>P</a:t>
                    </a:r>
                    <a:r>
                      <a:rPr lang="en-US" altLang="zh-CN" sz="2800" b="1">
                        <a:solidFill>
                          <a:srgbClr val="FF0000"/>
                        </a:solidFill>
                        <a:latin typeface="Tahoma" panose="020B0604030504040204" pitchFamily="34" charset="0"/>
                      </a:rPr>
                      <a:t> =</a:t>
                    </a:r>
                    <a:endParaRPr lang="en-US" altLang="zh-CN" sz="4000" b="1">
                      <a:solidFill>
                        <a:srgbClr val="FF0000"/>
                      </a:solidFill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63513" name="文本框 34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01" y="2160"/>
                    <a:ext cx="363" cy="3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 i="1">
                        <a:solidFill>
                          <a:srgbClr val="FF0000"/>
                        </a:solidFill>
                        <a:latin typeface="Tahoma" panose="020B0604030504040204" pitchFamily="34" charset="0"/>
                      </a:rPr>
                      <a:t>W</a:t>
                    </a:r>
                    <a:endParaRPr lang="en-US" altLang="zh-CN" sz="2800" i="1">
                      <a:solidFill>
                        <a:srgbClr val="FF0000"/>
                      </a:solidFill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63514" name="文本框 34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46" y="2387"/>
                    <a:ext cx="408" cy="3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 i="1">
                        <a:solidFill>
                          <a:srgbClr val="FF0000"/>
                        </a:solidFill>
                        <a:latin typeface="Tahoma" panose="020B0604030504040204" pitchFamily="34" charset="0"/>
                      </a:rPr>
                      <a:t>t</a:t>
                    </a:r>
                    <a:endParaRPr lang="en-US" altLang="zh-CN" sz="2800" i="1">
                      <a:solidFill>
                        <a:srgbClr val="FF0000"/>
                      </a:solidFill>
                      <a:latin typeface="Tahoma" panose="020B0604030504040204" pitchFamily="34" charset="0"/>
                    </a:endParaRPr>
                  </a:p>
                </p:txBody>
              </p:sp>
            </p:grpSp>
          </p:grpSp>
          <p:sp>
            <p:nvSpPr>
              <p:cNvPr id="63507" name="文本框 341007"/>
              <p:cNvSpPr txBox="1">
                <a:spLocks noChangeArrowheads="1"/>
              </p:cNvSpPr>
              <p:nvPr/>
            </p:nvSpPr>
            <p:spPr bwMode="auto">
              <a:xfrm>
                <a:off x="2154" y="2160"/>
                <a:ext cx="545" cy="2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F s</a:t>
                </a:r>
                <a:endParaRPr lang="en-US" altLang="zh-CN" sz="2400" b="1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63508" name="文本框 341008"/>
              <p:cNvSpPr txBox="1">
                <a:spLocks noChangeArrowheads="1"/>
              </p:cNvSpPr>
              <p:nvPr/>
            </p:nvSpPr>
            <p:spPr bwMode="auto">
              <a:xfrm>
                <a:off x="2154" y="2387"/>
                <a:ext cx="317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i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t</a:t>
                </a:r>
                <a:endParaRPr lang="en-US" altLang="zh-CN" sz="2800" i="1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</p:txBody>
          </p:sp>
          <p:sp>
            <p:nvSpPr>
              <p:cNvPr id="63509" name="文本框 341009"/>
              <p:cNvSpPr txBox="1">
                <a:spLocks noChangeArrowheads="1"/>
              </p:cNvSpPr>
              <p:nvPr/>
            </p:nvSpPr>
            <p:spPr bwMode="auto">
              <a:xfrm>
                <a:off x="2790" y="2296"/>
                <a:ext cx="589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i="1">
                    <a:solidFill>
                      <a:srgbClr val="FF0000"/>
                    </a:solidFill>
                    <a:latin typeface="Tahoma" panose="020B0604030504040204" pitchFamily="34" charset="0"/>
                  </a:rPr>
                  <a:t>F v</a:t>
                </a:r>
                <a:endParaRPr lang="en-US" altLang="zh-CN" sz="2800" i="1">
                  <a:solidFill>
                    <a:srgbClr val="FF0000"/>
                  </a:solidFill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63505" name="矩形 341010"/>
            <p:cNvSpPr>
              <a:spLocks noChangeArrowheads="1"/>
            </p:cNvSpPr>
            <p:nvPr/>
          </p:nvSpPr>
          <p:spPr bwMode="auto">
            <a:xfrm>
              <a:off x="3878" y="1842"/>
              <a:ext cx="298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Tahoma" panose="020B0604030504040204" pitchFamily="34" charset="0"/>
                </a:rPr>
                <a:t>=</a:t>
              </a:r>
              <a:endParaRPr lang="en-US" altLang="zh-CN" sz="2800" b="1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63495" name="文本框 341011"/>
          <p:cNvSpPr txBox="1">
            <a:spLocks noChangeArrowheads="1"/>
          </p:cNvSpPr>
          <p:nvPr/>
        </p:nvSpPr>
        <p:spPr bwMode="auto">
          <a:xfrm>
            <a:off x="2351088" y="260350"/>
            <a:ext cx="3168650" cy="706755"/>
          </a:xfrm>
          <a:prstGeom prst="rect">
            <a:avLst/>
          </a:prstGeom>
          <a:noFill/>
          <a:ln w="127000">
            <a:pattFill prst="sphere">
              <a:fgClr>
                <a:srgbClr val="006600"/>
              </a:fgClr>
              <a:bgClr>
                <a:srgbClr val="FFFFFF"/>
              </a:bgClr>
            </a:pattFill>
            <a:miter lim="800000"/>
          </a:ln>
        </p:spPr>
        <p:txBody>
          <a:bodyPr lIns="360000" rIns="360000">
            <a:spAutoFit/>
          </a:bodyPr>
          <a:lstStyle/>
          <a:p>
            <a:pPr algn="di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CC0099"/>
                </a:solidFill>
                <a:ea typeface="方正毡笔黑简体" pitchFamily="65" charset="-122"/>
              </a:rPr>
              <a:t>功率</a:t>
            </a:r>
            <a:endParaRPr lang="zh-CN" altLang="en-US" sz="4000" b="1" dirty="0">
              <a:solidFill>
                <a:srgbClr val="CC0099"/>
              </a:solidFill>
              <a:ea typeface="方正毡笔黑简体" pitchFamily="65" charset="-122"/>
            </a:endParaRPr>
          </a:p>
        </p:txBody>
      </p:sp>
      <p:sp>
        <p:nvSpPr>
          <p:cNvPr id="341013" name="矩形 341012"/>
          <p:cNvSpPr>
            <a:spLocks noChangeArrowheads="1"/>
          </p:cNvSpPr>
          <p:nvPr/>
        </p:nvSpPr>
        <p:spPr bwMode="auto">
          <a:xfrm>
            <a:off x="3793173" y="1236663"/>
            <a:ext cx="37579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功与做功所用时间的比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1014" name="矩形 341013"/>
          <p:cNvSpPr>
            <a:spLocks noChangeArrowheads="1"/>
          </p:cNvSpPr>
          <p:nvPr/>
        </p:nvSpPr>
        <p:spPr bwMode="auto">
          <a:xfrm>
            <a:off x="5586095" y="2262188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物体做功快慢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1015" name="矩形 341014"/>
          <p:cNvSpPr>
            <a:spLocks noChangeArrowheads="1"/>
          </p:cNvSpPr>
          <p:nvPr/>
        </p:nvSpPr>
        <p:spPr bwMode="auto">
          <a:xfrm>
            <a:off x="5302568" y="479742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瓦特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1016" name="矩形 341015"/>
          <p:cNvSpPr>
            <a:spLocks noChangeArrowheads="1"/>
          </p:cNvSpPr>
          <p:nvPr/>
        </p:nvSpPr>
        <p:spPr bwMode="auto">
          <a:xfrm>
            <a:off x="8438198" y="4973638"/>
            <a:ext cx="46863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/>
              <a:t>W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41017" name="矩形 341016"/>
          <p:cNvSpPr>
            <a:spLocks noChangeArrowheads="1"/>
          </p:cNvSpPr>
          <p:nvPr/>
        </p:nvSpPr>
        <p:spPr bwMode="auto">
          <a:xfrm>
            <a:off x="4733925" y="5430838"/>
            <a:ext cx="20764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千瓦（</a:t>
            </a:r>
            <a:r>
              <a:rPr lang="en-US" altLang="zh-CN" b="1"/>
              <a:t>KW</a:t>
            </a:r>
            <a:r>
              <a:rPr lang="en-US" altLang="zh-CN"/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1018" name="矩形 341017"/>
          <p:cNvSpPr>
            <a:spLocks noChangeArrowheads="1"/>
          </p:cNvSpPr>
          <p:nvPr/>
        </p:nvSpPr>
        <p:spPr bwMode="auto">
          <a:xfrm>
            <a:off x="7324725" y="5419725"/>
            <a:ext cx="21145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兆瓦（</a:t>
            </a:r>
            <a:r>
              <a:rPr lang="en-US" altLang="zh-CN" b="1"/>
              <a:t>MW</a:t>
            </a:r>
            <a:r>
              <a:rPr lang="en-US" altLang="zh-CN"/>
              <a:t> </a:t>
            </a: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4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40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4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4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994" grpId="0"/>
      <p:bldP spid="340995" grpId="0"/>
      <p:bldP spid="340996" grpId="0"/>
      <p:bldP spid="340997" grpId="0"/>
      <p:bldP spid="341013" grpId="0"/>
      <p:bldP spid="341014" grpId="0"/>
      <p:bldP spid="341015" grpId="0"/>
      <p:bldP spid="341016" grpId="0"/>
      <p:bldP spid="341017" grpId="0"/>
      <p:bldP spid="341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9" name="文本占位符 342018"/>
          <p:cNvSpPr>
            <a:spLocks noGrp="1" noChangeArrowheads="1"/>
          </p:cNvSpPr>
          <p:nvPr>
            <p:ph idx="1"/>
          </p:nvPr>
        </p:nvSpPr>
        <p:spPr>
          <a:xfrm>
            <a:off x="1992313" y="836613"/>
            <a:ext cx="8229600" cy="4525962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 dirty="0" smtClean="0"/>
              <a:t>        质量为</a:t>
            </a:r>
            <a:r>
              <a:rPr lang="en-US" altLang="zh-CN" b="1" dirty="0" smtClean="0"/>
              <a:t>45kg </a:t>
            </a:r>
            <a:r>
              <a:rPr lang="zh-CN" altLang="en-US" b="1" dirty="0" smtClean="0"/>
              <a:t>的某同学在跳绳时重心高度随时间变化的关系如图所示。根据图象可估算出该同学在</a:t>
            </a:r>
            <a:r>
              <a:rPr lang="en-US" altLang="zh-CN" b="1" dirty="0" smtClean="0"/>
              <a:t>1 </a:t>
            </a:r>
            <a:r>
              <a:rPr lang="zh-CN" altLang="en-US" b="1" dirty="0" smtClean="0"/>
              <a:t>分钟内克服重力做功的平均功率为 </a:t>
            </a:r>
            <a:r>
              <a:rPr lang="en-US" altLang="zh-CN" b="1" dirty="0" smtClean="0"/>
              <a:t>(     )</a:t>
            </a:r>
            <a:endParaRPr lang="en-US" altLang="zh-CN" b="1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/>
              <a:t>A</a:t>
            </a:r>
            <a:r>
              <a:rPr lang="zh-CN" altLang="en-US" dirty="0" smtClean="0"/>
              <a:t>．</a:t>
            </a:r>
            <a:r>
              <a:rPr lang="en-US" altLang="zh-CN" dirty="0" smtClean="0"/>
              <a:t>45W           B</a:t>
            </a:r>
            <a:r>
              <a:rPr lang="zh-CN" altLang="en-US" dirty="0" smtClean="0"/>
              <a:t>．</a:t>
            </a:r>
            <a:r>
              <a:rPr lang="en-US" altLang="zh-CN" dirty="0" smtClean="0"/>
              <a:t>135W </a:t>
            </a:r>
            <a:endParaRPr lang="en-US" altLang="zh-CN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/>
              <a:t>C</a:t>
            </a:r>
            <a:r>
              <a:rPr lang="zh-CN" altLang="en-US" dirty="0" smtClean="0"/>
              <a:t>．</a:t>
            </a:r>
            <a:r>
              <a:rPr lang="en-US" altLang="zh-CN" dirty="0" smtClean="0"/>
              <a:t>169W         D</a:t>
            </a:r>
            <a:r>
              <a:rPr lang="zh-CN" altLang="en-US" dirty="0" smtClean="0"/>
              <a:t>．</a:t>
            </a:r>
            <a:r>
              <a:rPr lang="en-US" altLang="zh-CN" dirty="0" smtClean="0"/>
              <a:t>270W </a:t>
            </a:r>
            <a:endParaRPr lang="en-US" altLang="zh-CN" dirty="0" smtClean="0"/>
          </a:p>
        </p:txBody>
      </p:sp>
      <p:sp>
        <p:nvSpPr>
          <p:cNvPr id="342020" name="文本框 342019"/>
          <p:cNvSpPr txBox="1">
            <a:spLocks noChangeArrowheads="1"/>
          </p:cNvSpPr>
          <p:nvPr/>
        </p:nvSpPr>
        <p:spPr bwMode="auto">
          <a:xfrm>
            <a:off x="3323501" y="2372122"/>
            <a:ext cx="93503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B</a:t>
            </a:r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342021" name="图片 3420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0238" y="4454525"/>
            <a:ext cx="403225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2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2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2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9" grpId="0" build="p"/>
      <p:bldP spid="3420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343041"/>
          <p:cNvSpPr>
            <a:spLocks noGrp="1" noChangeArrowheads="1"/>
          </p:cNvSpPr>
          <p:nvPr>
            <p:ph type="title"/>
          </p:nvPr>
        </p:nvSpPr>
        <p:spPr>
          <a:xfrm>
            <a:off x="1992313" y="1889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CC"/>
                </a:solidFill>
              </a:rPr>
              <a:t>第三部分：机械效率</a:t>
            </a:r>
            <a:endParaRPr lang="zh-CN" altLang="en-US" b="1" smtClean="0">
              <a:solidFill>
                <a:srgbClr val="0000CC"/>
              </a:solidFill>
            </a:endParaRPr>
          </a:p>
        </p:txBody>
      </p:sp>
      <p:sp>
        <p:nvSpPr>
          <p:cNvPr id="65541" name="文本占位符 343044"/>
          <p:cNvSpPr>
            <a:spLocks noGrp="1" noChangeArrowheads="1"/>
          </p:cNvSpPr>
          <p:nvPr>
            <p:ph idx="1"/>
          </p:nvPr>
        </p:nvSpPr>
        <p:spPr>
          <a:xfrm>
            <a:off x="1992313" y="1268413"/>
            <a:ext cx="8229600" cy="4525962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模型一        杠杆</a:t>
            </a:r>
            <a:endParaRPr lang="zh-CN" altLang="en-US" b="1" smtClean="0"/>
          </a:p>
          <a:p>
            <a:pPr eaLnBrk="1" hangingPunct="1"/>
            <a:r>
              <a:rPr lang="zh-CN" altLang="en-US" b="1" smtClean="0"/>
              <a:t>模型二        滑轮组        </a:t>
            </a:r>
            <a:endParaRPr lang="zh-CN" altLang="en-US" b="1" smtClean="0"/>
          </a:p>
          <a:p>
            <a:pPr eaLnBrk="1" hangingPunct="1"/>
            <a:r>
              <a:rPr lang="zh-CN" altLang="en-US" b="1" smtClean="0"/>
              <a:t>模型三        斜面</a:t>
            </a:r>
            <a:endParaRPr lang="zh-CN" altLang="en-US" b="1" smtClean="0"/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endParaRPr lang="zh-CN" altLang="en-US" sz="4000" b="1" smtClean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5539" name="图片 343042" descr="11-5图片-19起重机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11900" y="2996952"/>
            <a:ext cx="4030663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图片 343043" descr="11-5图片-20起重机模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288" y="3322638"/>
            <a:ext cx="3744912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图片 3430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2024" y="1124744"/>
            <a:ext cx="30972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322561"/>
          <p:cNvSpPr>
            <a:spLocks noChangeArrowheads="1"/>
          </p:cNvSpPr>
          <p:nvPr/>
        </p:nvSpPr>
        <p:spPr bwMode="auto">
          <a:xfrm>
            <a:off x="1774825" y="836613"/>
            <a:ext cx="8664575" cy="4009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有用功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W</a:t>
            </a:r>
            <a:r>
              <a:rPr lang="zh-CN" altLang="en-US" sz="2800" b="1" baseline="-25000" dirty="0">
                <a:solidFill>
                  <a:srgbClr val="FF0000"/>
                </a:solidFill>
              </a:rPr>
              <a:t>有用</a:t>
            </a:r>
            <a:r>
              <a:rPr lang="zh-CN" altLang="en-US" sz="2800" b="1" dirty="0"/>
              <a:t>）：</a:t>
            </a:r>
            <a:r>
              <a:rPr lang="zh-CN" altLang="en-US" sz="2800" dirty="0"/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为达到目的必须做的功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额外功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W</a:t>
            </a:r>
            <a:r>
              <a:rPr lang="zh-CN" altLang="en-US" sz="2800" b="1" baseline="-25000" dirty="0">
                <a:solidFill>
                  <a:srgbClr val="FF0000"/>
                </a:solidFill>
              </a:rPr>
              <a:t>额外</a:t>
            </a:r>
            <a:r>
              <a:rPr lang="zh-CN" altLang="en-US" sz="2800" b="1" dirty="0"/>
              <a:t>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为达到目的不需要做但不得不做的功（</a:t>
            </a: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做功）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总功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W</a:t>
            </a:r>
            <a:r>
              <a:rPr lang="zh-CN" altLang="en-US" sz="2800" b="1" baseline="-25000" dirty="0">
                <a:solidFill>
                  <a:srgbClr val="FF0000"/>
                </a:solidFill>
              </a:rPr>
              <a:t>总</a:t>
            </a:r>
            <a:r>
              <a:rPr lang="zh-CN" altLang="en-US" sz="2800" b="1" dirty="0"/>
              <a:t>）：</a:t>
            </a:r>
            <a:r>
              <a:rPr lang="zh-CN" altLang="en-US" sz="2800" dirty="0"/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为达到目的实际做的功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总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W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有用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+W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额外</a:t>
            </a:r>
            <a:r>
              <a:rPr lang="zh-CN" altLang="en-US" sz="2800" b="1" baseline="-25000" dirty="0">
                <a:latin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机械效率（</a:t>
            </a:r>
            <a:r>
              <a:rPr lang="en-US" altLang="zh-CN" sz="2800" b="1" dirty="0">
                <a:solidFill>
                  <a:srgbClr val="FF0000"/>
                </a:solidFill>
              </a:rPr>
              <a:t>η</a:t>
            </a:r>
            <a:r>
              <a:rPr lang="zh-CN" altLang="en-US" sz="2800" b="1" dirty="0">
                <a:solidFill>
                  <a:srgbClr val="FF0000"/>
                </a:solidFill>
              </a:rPr>
              <a:t>）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有用功与总功的比值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公式</a:t>
            </a:r>
            <a:r>
              <a:rPr lang="zh-CN" altLang="en-US" sz="28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 sz="2800" dirty="0">
              <a:solidFill>
                <a:srgbClr val="00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6563" name="矩形 322562"/>
          <p:cNvSpPr>
            <a:spLocks noChangeArrowheads="1"/>
          </p:cNvSpPr>
          <p:nvPr/>
        </p:nvSpPr>
        <p:spPr bwMode="auto">
          <a:xfrm>
            <a:off x="3279776" y="2060575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克服摩擦和机械重力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6564" name="文本框 322563"/>
          <p:cNvSpPr txBox="1">
            <a:spLocks noChangeArrowheads="1"/>
          </p:cNvSpPr>
          <p:nvPr/>
        </p:nvSpPr>
        <p:spPr bwMode="auto">
          <a:xfrm>
            <a:off x="1774825" y="0"/>
            <a:ext cx="8137525" cy="70675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Times New Roman" panose="02020603050405020304" pitchFamily="18" charset="0"/>
                <a:ea typeface="华文行楷" pitchFamily="2" charset="-122"/>
              </a:rPr>
              <a:t>有用功、额外功、总功、机械效率</a:t>
            </a:r>
            <a:endParaRPr lang="zh-CN" altLang="en-US" sz="4000" b="1"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66565" name="组合 322564"/>
          <p:cNvGrpSpPr/>
          <p:nvPr/>
        </p:nvGrpSpPr>
        <p:grpSpPr bwMode="auto">
          <a:xfrm>
            <a:off x="4091809" y="4149725"/>
            <a:ext cx="3344041" cy="829333"/>
            <a:chOff x="1954" y="2296"/>
            <a:chExt cx="2106" cy="522"/>
          </a:xfrm>
        </p:grpSpPr>
        <p:grpSp>
          <p:nvGrpSpPr>
            <p:cNvPr id="66592" name="组合 322565"/>
            <p:cNvGrpSpPr/>
            <p:nvPr/>
          </p:nvGrpSpPr>
          <p:grpSpPr bwMode="auto">
            <a:xfrm>
              <a:off x="1954" y="2296"/>
              <a:ext cx="1470" cy="522"/>
              <a:chOff x="1732" y="2141"/>
              <a:chExt cx="1148" cy="459"/>
            </a:xfrm>
          </p:grpSpPr>
          <p:sp>
            <p:nvSpPr>
              <p:cNvPr id="66595" name="矩形 322566"/>
              <p:cNvSpPr>
                <a:spLocks noChangeArrowheads="1"/>
              </p:cNvSpPr>
              <p:nvPr/>
            </p:nvSpPr>
            <p:spPr bwMode="auto">
              <a:xfrm>
                <a:off x="2018" y="2141"/>
                <a:ext cx="862" cy="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zh-CN" altLang="en-US" sz="2400" b="1" baseline="-25000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有</a:t>
                </a:r>
                <a:endParaRPr lang="zh-CN" altLang="en-US" sz="2400" b="1" baseline="-25000">
                  <a:solidFill>
                    <a:srgbClr val="CC0066"/>
                  </a:solidFill>
                  <a:latin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zh-CN" altLang="en-US" sz="2400" b="1" baseline="-25000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总</a:t>
                </a:r>
                <a:endParaRPr lang="zh-CN" altLang="en-US" sz="2400" b="1" baseline="-25000">
                  <a:solidFill>
                    <a:srgbClr val="CC00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6596" name="矩形 322567"/>
              <p:cNvSpPr>
                <a:spLocks noChangeArrowheads="1"/>
              </p:cNvSpPr>
              <p:nvPr/>
            </p:nvSpPr>
            <p:spPr bwMode="auto">
              <a:xfrm>
                <a:off x="1732" y="2262"/>
                <a:ext cx="409" cy="2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66"/>
                    </a:solidFill>
                  </a:rPr>
                  <a:t>η </a:t>
                </a:r>
                <a:r>
                  <a:rPr lang="zh-CN" altLang="en-US" sz="2800" b="1">
                    <a:solidFill>
                      <a:srgbClr val="CC0066"/>
                    </a:solidFill>
                  </a:rPr>
                  <a:t>＝</a:t>
                </a:r>
                <a:endParaRPr lang="zh-CN" altLang="en-US" sz="2800" b="1">
                  <a:solidFill>
                    <a:srgbClr val="CC0066"/>
                  </a:solidFill>
                </a:endParaRPr>
              </a:p>
            </p:txBody>
          </p:sp>
        </p:grpSp>
        <p:sp>
          <p:nvSpPr>
            <p:cNvPr id="66593" name="直接连接符 322568"/>
            <p:cNvSpPr>
              <a:spLocks noChangeShapeType="1"/>
            </p:cNvSpPr>
            <p:nvPr/>
          </p:nvSpPr>
          <p:spPr bwMode="auto">
            <a:xfrm>
              <a:off x="2553" y="2607"/>
              <a:ext cx="63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70" name="文本框 322569"/>
            <p:cNvSpPr txBox="1"/>
            <p:nvPr/>
          </p:nvSpPr>
          <p:spPr>
            <a:xfrm>
              <a:off x="3107" y="2432"/>
              <a:ext cx="95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×</a:t>
              </a:r>
              <a:r>
                <a:rPr lang="en-US" altLang="zh-CN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100%</a:t>
              </a:r>
              <a:endParaRPr lang="en-US" altLang="zh-CN" sz="2800" b="1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endParaRPr>
            </a:p>
          </p:txBody>
        </p:sp>
      </p:grpSp>
      <p:grpSp>
        <p:nvGrpSpPr>
          <p:cNvPr id="322571" name="组合 322570"/>
          <p:cNvGrpSpPr/>
          <p:nvPr/>
        </p:nvGrpSpPr>
        <p:grpSpPr bwMode="auto">
          <a:xfrm>
            <a:off x="1774825" y="5949955"/>
            <a:ext cx="4249738" cy="727076"/>
            <a:chOff x="158" y="3748"/>
            <a:chExt cx="2677" cy="458"/>
          </a:xfrm>
        </p:grpSpPr>
        <p:sp>
          <p:nvSpPr>
            <p:cNvPr id="66588" name="文本框 322571"/>
            <p:cNvSpPr txBox="1">
              <a:spLocks noChangeArrowheads="1"/>
            </p:cNvSpPr>
            <p:nvPr/>
          </p:nvSpPr>
          <p:spPr bwMode="auto">
            <a:xfrm>
              <a:off x="158" y="3748"/>
              <a:ext cx="1905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66"/>
                  </a:solidFill>
                </a:rPr>
                <a:t>水平拉动物 体</a:t>
              </a:r>
              <a:endParaRPr lang="zh-CN" altLang="en-US" sz="3200" b="1" dirty="0">
                <a:solidFill>
                  <a:srgbClr val="FF0066"/>
                </a:solidFill>
              </a:endParaRPr>
            </a:p>
          </p:txBody>
        </p:sp>
        <p:sp>
          <p:nvSpPr>
            <p:cNvPr id="66591" name="文本框 322574"/>
            <p:cNvSpPr txBox="1">
              <a:spLocks noChangeArrowheads="1"/>
            </p:cNvSpPr>
            <p:nvPr/>
          </p:nvSpPr>
          <p:spPr bwMode="auto">
            <a:xfrm>
              <a:off x="385" y="3838"/>
              <a:ext cx="2450" cy="3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en-US" sz="3200" b="1">
                <a:solidFill>
                  <a:srgbClr val="FF0066"/>
                </a:solidFill>
              </a:endParaRPr>
            </a:p>
          </p:txBody>
        </p:sp>
      </p:grpSp>
      <p:grpSp>
        <p:nvGrpSpPr>
          <p:cNvPr id="322576" name="组合 322575"/>
          <p:cNvGrpSpPr/>
          <p:nvPr/>
        </p:nvGrpSpPr>
        <p:grpSpPr bwMode="auto">
          <a:xfrm>
            <a:off x="8543925" y="4365625"/>
            <a:ext cx="1835150" cy="2259013"/>
            <a:chOff x="4422" y="2750"/>
            <a:chExt cx="1156" cy="1423"/>
          </a:xfrm>
        </p:grpSpPr>
        <p:pic>
          <p:nvPicPr>
            <p:cNvPr id="66586" name="图片 322576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422" y="2931"/>
              <a:ext cx="557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587" name="文本框 322577"/>
            <p:cNvSpPr txBox="1">
              <a:spLocks noChangeArrowheads="1"/>
            </p:cNvSpPr>
            <p:nvPr/>
          </p:nvSpPr>
          <p:spPr bwMode="auto">
            <a:xfrm>
              <a:off x="5192" y="2750"/>
              <a:ext cx="386" cy="14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66"/>
                  </a:solidFill>
                </a:rPr>
                <a:t>竖直提升物体</a:t>
              </a:r>
              <a:endParaRPr lang="zh-CN" altLang="en-US" sz="2800" b="1">
                <a:solidFill>
                  <a:srgbClr val="FF0066"/>
                </a:solidFill>
              </a:endParaRPr>
            </a:p>
          </p:txBody>
        </p:sp>
      </p:grpSp>
      <p:grpSp>
        <p:nvGrpSpPr>
          <p:cNvPr id="322579" name="组合 322578"/>
          <p:cNvGrpSpPr/>
          <p:nvPr/>
        </p:nvGrpSpPr>
        <p:grpSpPr bwMode="auto">
          <a:xfrm>
            <a:off x="5303838" y="5229225"/>
            <a:ext cx="3095625" cy="1458913"/>
            <a:chOff x="2381" y="3294"/>
            <a:chExt cx="1950" cy="919"/>
          </a:xfrm>
        </p:grpSpPr>
        <p:grpSp>
          <p:nvGrpSpPr>
            <p:cNvPr id="66569" name="组合 322579"/>
            <p:cNvGrpSpPr/>
            <p:nvPr/>
          </p:nvGrpSpPr>
          <p:grpSpPr bwMode="auto">
            <a:xfrm>
              <a:off x="2608" y="3294"/>
              <a:ext cx="1214" cy="549"/>
              <a:chOff x="2651" y="1440"/>
              <a:chExt cx="3035" cy="1372"/>
            </a:xfrm>
          </p:grpSpPr>
          <p:sp>
            <p:nvSpPr>
              <p:cNvPr id="66571" name="矩形 322580"/>
              <p:cNvSpPr>
                <a:spLocks noChangeArrowheads="1"/>
              </p:cNvSpPr>
              <p:nvPr/>
            </p:nvSpPr>
            <p:spPr bwMode="auto">
              <a:xfrm>
                <a:off x="3060" y="2064"/>
                <a:ext cx="900" cy="15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grpSp>
            <p:nvGrpSpPr>
              <p:cNvPr id="66572" name="lxqlx8"/>
              <p:cNvGrpSpPr/>
              <p:nvPr/>
            </p:nvGrpSpPr>
            <p:grpSpPr bwMode="auto">
              <a:xfrm>
                <a:off x="2651" y="2719"/>
                <a:ext cx="3035" cy="93"/>
                <a:chOff x="4373" y="6238"/>
                <a:chExt cx="3035" cy="93"/>
              </a:xfrm>
            </p:grpSpPr>
            <p:sp>
              <p:nvSpPr>
                <p:cNvPr id="66584" name="矩形 322582"/>
                <p:cNvSpPr>
                  <a:spLocks noChangeArrowheads="1"/>
                </p:cNvSpPr>
                <p:nvPr/>
              </p:nvSpPr>
              <p:spPr bwMode="auto">
                <a:xfrm>
                  <a:off x="4373" y="6239"/>
                  <a:ext cx="3021" cy="92"/>
                </a:xfrm>
                <a:prstGeom prst="rect">
                  <a:avLst/>
                </a:prstGeom>
                <a:pattFill prst="ltUp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/>
                </a:p>
              </p:txBody>
            </p:sp>
            <p:sp>
              <p:nvSpPr>
                <p:cNvPr id="66585" name="直接连接符 322583"/>
                <p:cNvSpPr>
                  <a:spLocks noChangeShapeType="1"/>
                </p:cNvSpPr>
                <p:nvPr/>
              </p:nvSpPr>
              <p:spPr bwMode="auto">
                <a:xfrm>
                  <a:off x="4378" y="6238"/>
                  <a:ext cx="303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573" name="lxqlx35"/>
              <p:cNvGrpSpPr/>
              <p:nvPr/>
            </p:nvGrpSpPr>
            <p:grpSpPr bwMode="auto">
              <a:xfrm>
                <a:off x="3240" y="2064"/>
                <a:ext cx="720" cy="659"/>
                <a:chOff x="3530" y="1119"/>
                <a:chExt cx="2036" cy="2036"/>
              </a:xfrm>
            </p:grpSpPr>
            <p:sp>
              <p:nvSpPr>
                <p:cNvPr id="66581" name="椭圆 322585"/>
                <p:cNvSpPr>
                  <a:spLocks noChangeArrowheads="1"/>
                </p:cNvSpPr>
                <p:nvPr/>
              </p:nvSpPr>
              <p:spPr bwMode="auto">
                <a:xfrm>
                  <a:off x="3530" y="1119"/>
                  <a:ext cx="2036" cy="203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808080"/>
                  </a:solidFill>
                  <a:round/>
                </a:ln>
              </p:spPr>
              <p:txBody>
                <a:bodyPr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/>
                </a:p>
              </p:txBody>
            </p:sp>
            <p:sp>
              <p:nvSpPr>
                <p:cNvPr id="66582" name="椭圆 322586"/>
                <p:cNvSpPr>
                  <a:spLocks noChangeArrowheads="1"/>
                </p:cNvSpPr>
                <p:nvPr/>
              </p:nvSpPr>
              <p:spPr bwMode="auto">
                <a:xfrm>
                  <a:off x="3813" y="1402"/>
                  <a:ext cx="1470" cy="14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969696"/>
                    </a:gs>
                  </a:gsLst>
                  <a:path path="shape">
                    <a:fillToRect l="50000" t="50000" r="50000" b="50000"/>
                  </a:path>
                </a:gradFill>
                <a:ln w="38100" cmpd="dbl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/>
                </a:p>
              </p:txBody>
            </p:sp>
            <p:sp>
              <p:nvSpPr>
                <p:cNvPr id="66583" name="椭圆 322587"/>
                <p:cNvSpPr>
                  <a:spLocks noChangeArrowheads="1"/>
                </p:cNvSpPr>
                <p:nvPr/>
              </p:nvSpPr>
              <p:spPr bwMode="auto">
                <a:xfrm>
                  <a:off x="4378" y="1967"/>
                  <a:ext cx="340" cy="34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333333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/>
                </a:p>
              </p:txBody>
            </p:sp>
          </p:grpSp>
          <p:sp>
            <p:nvSpPr>
              <p:cNvPr id="66574" name="矩形 322588"/>
              <p:cNvSpPr>
                <a:spLocks noChangeArrowheads="1"/>
              </p:cNvSpPr>
              <p:nvPr/>
            </p:nvSpPr>
            <p:spPr bwMode="auto">
              <a:xfrm>
                <a:off x="3060" y="1440"/>
                <a:ext cx="179" cy="634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66575" name="直角三角形 322589"/>
              <p:cNvSpPr>
                <a:spLocks noChangeArrowheads="1"/>
              </p:cNvSpPr>
              <p:nvPr/>
            </p:nvSpPr>
            <p:spPr bwMode="auto">
              <a:xfrm>
                <a:off x="3960" y="2064"/>
                <a:ext cx="1466" cy="643"/>
              </a:xfrm>
              <a:prstGeom prst="rtTriangl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66576" name="椭圆 322590"/>
              <p:cNvSpPr>
                <a:spLocks noChangeArrowheads="1"/>
              </p:cNvSpPr>
              <p:nvPr/>
            </p:nvSpPr>
            <p:spPr bwMode="auto">
              <a:xfrm>
                <a:off x="5220" y="1908"/>
                <a:ext cx="180" cy="179"/>
              </a:xfrm>
              <a:prstGeom prst="ellipse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  <p:sp>
            <p:nvSpPr>
              <p:cNvPr id="66577" name="任意多边形 322591"/>
              <p:cNvSpPr>
                <a:spLocks noChangeArrowheads="1"/>
              </p:cNvSpPr>
              <p:nvPr/>
            </p:nvSpPr>
            <p:spPr bwMode="auto">
              <a:xfrm rot="1961280">
                <a:off x="5105" y="2069"/>
                <a:ext cx="445" cy="487"/>
              </a:xfrm>
              <a:custGeom>
                <a:avLst/>
                <a:gdLst>
                  <a:gd name="T0" fmla="*/ 0 w 445"/>
                  <a:gd name="T1" fmla="*/ 0 h 487"/>
                  <a:gd name="T2" fmla="*/ 73 w 445"/>
                  <a:gd name="T3" fmla="*/ 94 h 487"/>
                  <a:gd name="T4" fmla="*/ 194 w 445"/>
                  <a:gd name="T5" fmla="*/ 283 h 487"/>
                  <a:gd name="T6" fmla="*/ 238 w 445"/>
                  <a:gd name="T7" fmla="*/ 362 h 487"/>
                  <a:gd name="T8" fmla="*/ 445 w 445"/>
                  <a:gd name="T9" fmla="*/ 487 h 487"/>
                  <a:gd name="T10" fmla="*/ 370 w 445"/>
                  <a:gd name="T11" fmla="*/ 487 h 4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5" h="487">
                    <a:moveTo>
                      <a:pt x="0" y="0"/>
                    </a:moveTo>
                    <a:lnTo>
                      <a:pt x="73" y="94"/>
                    </a:lnTo>
                    <a:lnTo>
                      <a:pt x="194" y="283"/>
                    </a:lnTo>
                    <a:lnTo>
                      <a:pt x="238" y="362"/>
                    </a:lnTo>
                    <a:lnTo>
                      <a:pt x="445" y="487"/>
                    </a:lnTo>
                    <a:lnTo>
                      <a:pt x="370" y="487"/>
                    </a:lnTo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78" name="任意多边形 322592"/>
              <p:cNvSpPr>
                <a:spLocks noChangeArrowheads="1"/>
              </p:cNvSpPr>
              <p:nvPr/>
            </p:nvSpPr>
            <p:spPr bwMode="auto">
              <a:xfrm>
                <a:off x="5098" y="2337"/>
                <a:ext cx="185" cy="238"/>
              </a:xfrm>
              <a:custGeom>
                <a:avLst/>
                <a:gdLst>
                  <a:gd name="T0" fmla="*/ 38 w 441"/>
                  <a:gd name="T1" fmla="*/ 238 h 570"/>
                  <a:gd name="T2" fmla="*/ 88 w 441"/>
                  <a:gd name="T3" fmla="*/ 219 h 570"/>
                  <a:gd name="T4" fmla="*/ 0 w 441"/>
                  <a:gd name="T5" fmla="*/ 31 h 570"/>
                  <a:gd name="T6" fmla="*/ 185 w 441"/>
                  <a:gd name="T7" fmla="*/ 0 h 5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41" h="570">
                    <a:moveTo>
                      <a:pt x="90" y="570"/>
                    </a:moveTo>
                    <a:lnTo>
                      <a:pt x="210" y="525"/>
                    </a:lnTo>
                    <a:lnTo>
                      <a:pt x="0" y="75"/>
                    </a:lnTo>
                    <a:lnTo>
                      <a:pt x="441" y="0"/>
                    </a:lnTo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79" name="任意多边形 322593"/>
              <p:cNvSpPr>
                <a:spLocks noChangeArrowheads="1"/>
              </p:cNvSpPr>
              <p:nvPr/>
            </p:nvSpPr>
            <p:spPr bwMode="auto">
              <a:xfrm rot="-1233363">
                <a:off x="4958" y="2167"/>
                <a:ext cx="328" cy="31"/>
              </a:xfrm>
              <a:custGeom>
                <a:avLst/>
                <a:gdLst>
                  <a:gd name="T0" fmla="*/ 0 w 785"/>
                  <a:gd name="T1" fmla="*/ 29 h 75"/>
                  <a:gd name="T2" fmla="*/ 260 w 785"/>
                  <a:gd name="T3" fmla="*/ 31 h 75"/>
                  <a:gd name="T4" fmla="*/ 328 w 785"/>
                  <a:gd name="T5" fmla="*/ 0 h 7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785" h="75">
                    <a:moveTo>
                      <a:pt x="0" y="69"/>
                    </a:moveTo>
                    <a:lnTo>
                      <a:pt x="622" y="75"/>
                    </a:lnTo>
                    <a:lnTo>
                      <a:pt x="785" y="0"/>
                    </a:lnTo>
                  </a:path>
                </a:pathLst>
              </a:custGeom>
              <a:noFill/>
              <a:ln w="28575">
                <a:solidFill>
                  <a:srgbClr val="000000"/>
                </a:solidFill>
                <a:round/>
                <a:headEnd type="none" w="sm" len="sm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80" name="任意多边形 322594" descr="栎木"/>
              <p:cNvSpPr>
                <a:spLocks noChangeArrowheads="1"/>
              </p:cNvSpPr>
              <p:nvPr/>
            </p:nvSpPr>
            <p:spPr bwMode="auto">
              <a:xfrm rot="17686787" flipH="1">
                <a:off x="4507" y="1818"/>
                <a:ext cx="508" cy="610"/>
              </a:xfrm>
              <a:custGeom>
                <a:avLst/>
                <a:gdLst>
                  <a:gd name="T0" fmla="*/ 0 w 400"/>
                  <a:gd name="T1" fmla="*/ 0 h 400"/>
                  <a:gd name="T2" fmla="*/ 508 w 400"/>
                  <a:gd name="T3" fmla="*/ 0 h 400"/>
                  <a:gd name="T4" fmla="*/ 508 w 400"/>
                  <a:gd name="T5" fmla="*/ 610 h 400"/>
                  <a:gd name="T6" fmla="*/ 0 w 400"/>
                  <a:gd name="T7" fmla="*/ 610 h 400"/>
                  <a:gd name="T8" fmla="*/ 0 w 400"/>
                  <a:gd name="T9" fmla="*/ 0 h 4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570" name="文本框 322595"/>
            <p:cNvSpPr txBox="1">
              <a:spLocks noChangeArrowheads="1"/>
            </p:cNvSpPr>
            <p:nvPr/>
          </p:nvSpPr>
          <p:spPr bwMode="auto">
            <a:xfrm>
              <a:off x="2381" y="3884"/>
              <a:ext cx="1950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66"/>
                  </a:solidFill>
                </a:rPr>
                <a:t>利用斜面提升物体</a:t>
              </a:r>
              <a:endParaRPr lang="zh-CN" altLang="en-US" sz="2800" b="1">
                <a:solidFill>
                  <a:srgbClr val="FF0066"/>
                </a:solidFill>
              </a:endParaRPr>
            </a:p>
          </p:txBody>
        </p:sp>
      </p:grpSp>
      <p:pic>
        <p:nvPicPr>
          <p:cNvPr id="66597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5520" y="5013176"/>
            <a:ext cx="300906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7" name="组合 302082"/>
          <p:cNvGrpSpPr/>
          <p:nvPr/>
        </p:nvGrpSpPr>
        <p:grpSpPr bwMode="auto">
          <a:xfrm>
            <a:off x="1736725" y="276225"/>
            <a:ext cx="8420100" cy="5961063"/>
            <a:chOff x="270" y="164"/>
            <a:chExt cx="5304" cy="3755"/>
          </a:xfrm>
        </p:grpSpPr>
        <p:grpSp>
          <p:nvGrpSpPr>
            <p:cNvPr id="67610" name="组合 302083"/>
            <p:cNvGrpSpPr/>
            <p:nvPr/>
          </p:nvGrpSpPr>
          <p:grpSpPr bwMode="auto">
            <a:xfrm>
              <a:off x="270" y="164"/>
              <a:ext cx="5304" cy="3755"/>
              <a:chOff x="270" y="383"/>
              <a:chExt cx="5304" cy="3755"/>
            </a:xfrm>
          </p:grpSpPr>
          <p:pic>
            <p:nvPicPr>
              <p:cNvPr id="67612" name="Picture 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70" y="383"/>
                <a:ext cx="5304" cy="2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613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7" y="2341"/>
                <a:ext cx="5250" cy="17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7611" name="矩形 302086"/>
            <p:cNvSpPr>
              <a:spLocks noChangeArrowheads="1"/>
            </p:cNvSpPr>
            <p:nvPr/>
          </p:nvSpPr>
          <p:spPr bwMode="auto">
            <a:xfrm>
              <a:off x="1020" y="1378"/>
              <a:ext cx="4400" cy="79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02088" name="文本框 302087"/>
          <p:cNvSpPr txBox="1">
            <a:spLocks noChangeArrowheads="1"/>
          </p:cNvSpPr>
          <p:nvPr/>
        </p:nvSpPr>
        <p:spPr bwMode="auto">
          <a:xfrm>
            <a:off x="5916613" y="2262188"/>
            <a:ext cx="421163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钩码提升的高度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h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89" name="文本框 302088"/>
          <p:cNvSpPr txBox="1">
            <a:spLocks noChangeArrowheads="1"/>
          </p:cNvSpPr>
          <p:nvPr/>
        </p:nvSpPr>
        <p:spPr bwMode="auto">
          <a:xfrm>
            <a:off x="3287713" y="2420938"/>
            <a:ext cx="6840537" cy="782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u="sng"/>
              <a:t>                                            </a:t>
            </a:r>
            <a:r>
              <a:rPr lang="zh-CN" altLang="en-US"/>
              <a:t>、</a:t>
            </a:r>
            <a:r>
              <a:rPr lang="zh-CN" altLang="en-US" u="sng"/>
              <a:t>                                               </a:t>
            </a:r>
            <a:r>
              <a:rPr lang="zh-CN" altLang="en-US"/>
              <a:t>，</a:t>
            </a:r>
            <a:endParaRPr lang="zh-CN" altLang="en-US"/>
          </a:p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u="sng"/>
              <a:t>                                </a:t>
            </a:r>
            <a:r>
              <a:rPr lang="zh-CN" altLang="en-US"/>
              <a:t>、</a:t>
            </a:r>
            <a:r>
              <a:rPr lang="zh-CN" altLang="en-US" u="sng"/>
              <a:t>                                                             </a:t>
            </a:r>
            <a:r>
              <a:rPr lang="en-US" altLang="zh-CN" u="sng"/>
              <a:t>.</a:t>
            </a:r>
            <a:endParaRPr lang="en-US" altLang="zh-CN" u="sng"/>
          </a:p>
        </p:txBody>
      </p:sp>
      <p:sp>
        <p:nvSpPr>
          <p:cNvPr id="302090" name="文本框 302089"/>
          <p:cNvSpPr txBox="1">
            <a:spLocks noChangeArrowheads="1"/>
          </p:cNvSpPr>
          <p:nvPr/>
        </p:nvSpPr>
        <p:spPr bwMode="auto">
          <a:xfrm>
            <a:off x="3000375" y="2730500"/>
            <a:ext cx="32400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拉力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F</a:t>
            </a:r>
            <a:endParaRPr lang="en-US" altLang="zh-CN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2091" name="文本框 302090"/>
          <p:cNvSpPr txBox="1">
            <a:spLocks noChangeArrowheads="1"/>
          </p:cNvSpPr>
          <p:nvPr/>
        </p:nvSpPr>
        <p:spPr bwMode="auto">
          <a:xfrm>
            <a:off x="4670425" y="2692400"/>
            <a:ext cx="60483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绳的自由端移动的距离</a:t>
            </a:r>
            <a:r>
              <a:rPr lang="en-US" altLang="zh-CN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s</a:t>
            </a:r>
            <a:endParaRPr lang="en-US" altLang="zh-CN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2092" name="文本框 302091"/>
          <p:cNvSpPr txBox="1">
            <a:spLocks noChangeArrowheads="1"/>
          </p:cNvSpPr>
          <p:nvPr/>
        </p:nvSpPr>
        <p:spPr bwMode="auto">
          <a:xfrm>
            <a:off x="3359150" y="2276475"/>
            <a:ext cx="29527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钩码重力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G</a:t>
            </a:r>
            <a:endParaRPr lang="en-US" altLang="zh-CN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2093" name="文本框 302092"/>
          <p:cNvSpPr txBox="1">
            <a:spLocks noChangeArrowheads="1"/>
          </p:cNvSpPr>
          <p:nvPr/>
        </p:nvSpPr>
        <p:spPr bwMode="auto">
          <a:xfrm>
            <a:off x="7824193" y="1484313"/>
            <a:ext cx="237626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弹簧测力计、刻度尺</a:t>
            </a:r>
            <a:endParaRPr lang="zh-CN" altLang="en-US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4" name="文本框 302093"/>
          <p:cNvSpPr txBox="1">
            <a:spLocks noChangeArrowheads="1"/>
          </p:cNvSpPr>
          <p:nvPr/>
        </p:nvSpPr>
        <p:spPr bwMode="auto">
          <a:xfrm>
            <a:off x="4367213" y="3500438"/>
            <a:ext cx="3311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弹簧测力计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95" name="文本框 302094"/>
          <p:cNvSpPr txBox="1">
            <a:spLocks noChangeArrowheads="1"/>
          </p:cNvSpPr>
          <p:nvPr/>
        </p:nvSpPr>
        <p:spPr bwMode="auto">
          <a:xfrm>
            <a:off x="2893378" y="3596640"/>
            <a:ext cx="7127875" cy="8655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必须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，拉动弹簧测力计使钩码升高，以保证测力计示数大小不变。</a:t>
            </a:r>
            <a:endParaRPr lang="en-US" altLang="zh-CN" sz="2800" u="sng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2096" name="矩形 302095"/>
          <p:cNvSpPr>
            <a:spLocks noChangeArrowheads="1"/>
          </p:cNvSpPr>
          <p:nvPr/>
        </p:nvSpPr>
        <p:spPr bwMode="auto">
          <a:xfrm>
            <a:off x="3783807" y="3501008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华文新魏" pitchFamily="2" charset="-122"/>
              </a:rPr>
              <a:t>竖直方向上匀速拉动</a:t>
            </a:r>
            <a:endParaRPr lang="zh-CN" altLang="en-US" sz="2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302097" name="文本框 302096"/>
          <p:cNvSpPr txBox="1"/>
          <p:nvPr/>
        </p:nvSpPr>
        <p:spPr>
          <a:xfrm>
            <a:off x="2567608" y="188640"/>
            <a:ext cx="3600450" cy="521970"/>
          </a:xfrm>
          <a:prstGeom prst="rect">
            <a:avLst/>
          </a:prstGeom>
          <a:solidFill>
            <a:srgbClr val="006600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测滑轮组机械效率</a:t>
            </a:r>
            <a:endParaRPr lang="zh-CN" altLang="en-US" sz="2800" b="1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7598" name="矩形 302097"/>
          <p:cNvSpPr>
            <a:spLocks noChangeArrowheads="1"/>
          </p:cNvSpPr>
          <p:nvPr/>
        </p:nvSpPr>
        <p:spPr bwMode="auto">
          <a:xfrm>
            <a:off x="4295775" y="727075"/>
            <a:ext cx="3816350" cy="6477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02099" name="文本框 302098"/>
          <p:cNvSpPr txBox="1">
            <a:spLocks noChangeArrowheads="1"/>
          </p:cNvSpPr>
          <p:nvPr/>
        </p:nvSpPr>
        <p:spPr bwMode="auto">
          <a:xfrm>
            <a:off x="1847850" y="6257925"/>
            <a:ext cx="83518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说明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不影响滑轮组机械效率。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2100" name="矩形 302099"/>
          <p:cNvSpPr>
            <a:spLocks noChangeArrowheads="1"/>
          </p:cNvSpPr>
          <p:nvPr/>
        </p:nvSpPr>
        <p:spPr bwMode="auto">
          <a:xfrm>
            <a:off x="3642995" y="6237288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重物提升高度</a:t>
            </a:r>
            <a:endParaRPr lang="zh-CN" altLang="en-US" sz="2800" b="1">
              <a:solidFill>
                <a:srgbClr val="FF0000"/>
              </a:solidFill>
              <a:ea typeface="华文新魏" pitchFamily="2" charset="-122"/>
            </a:endParaRPr>
          </a:p>
        </p:txBody>
      </p:sp>
      <p:grpSp>
        <p:nvGrpSpPr>
          <p:cNvPr id="67601" name="组合 302100"/>
          <p:cNvGrpSpPr/>
          <p:nvPr/>
        </p:nvGrpSpPr>
        <p:grpSpPr bwMode="auto">
          <a:xfrm>
            <a:off x="3947346" y="620713"/>
            <a:ext cx="3344042" cy="829332"/>
            <a:chOff x="1954" y="2296"/>
            <a:chExt cx="2106" cy="522"/>
          </a:xfrm>
        </p:grpSpPr>
        <p:grpSp>
          <p:nvGrpSpPr>
            <p:cNvPr id="67605" name="组合 302101"/>
            <p:cNvGrpSpPr/>
            <p:nvPr/>
          </p:nvGrpSpPr>
          <p:grpSpPr bwMode="auto">
            <a:xfrm>
              <a:off x="1954" y="2296"/>
              <a:ext cx="1470" cy="522"/>
              <a:chOff x="1732" y="2141"/>
              <a:chExt cx="1148" cy="459"/>
            </a:xfrm>
          </p:grpSpPr>
          <p:sp>
            <p:nvSpPr>
              <p:cNvPr id="67608" name="矩形 302102"/>
              <p:cNvSpPr>
                <a:spLocks noChangeArrowheads="1"/>
              </p:cNvSpPr>
              <p:nvPr/>
            </p:nvSpPr>
            <p:spPr bwMode="auto">
              <a:xfrm>
                <a:off x="2018" y="2141"/>
                <a:ext cx="862" cy="45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zh-CN" altLang="en-US" sz="2400" b="1" baseline="-25000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有</a:t>
                </a:r>
                <a:endParaRPr lang="zh-CN" altLang="en-US" sz="2400" b="1" baseline="-25000">
                  <a:solidFill>
                    <a:srgbClr val="CC0066"/>
                  </a:solidFill>
                  <a:latin typeface="Times New Roman" panose="02020603050405020304" pitchFamily="18" charset="0"/>
                </a:endParaRPr>
              </a:p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400" b="1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zh-CN" altLang="en-US" sz="2400" b="1" baseline="-25000">
                    <a:solidFill>
                      <a:srgbClr val="CC0066"/>
                    </a:solidFill>
                    <a:latin typeface="Times New Roman" panose="02020603050405020304" pitchFamily="18" charset="0"/>
                  </a:rPr>
                  <a:t>总</a:t>
                </a:r>
                <a:endParaRPr lang="zh-CN" altLang="en-US" sz="2400" b="1" baseline="-25000">
                  <a:solidFill>
                    <a:srgbClr val="CC0066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7609" name="矩形 302103"/>
              <p:cNvSpPr>
                <a:spLocks noChangeArrowheads="1"/>
              </p:cNvSpPr>
              <p:nvPr/>
            </p:nvSpPr>
            <p:spPr bwMode="auto">
              <a:xfrm>
                <a:off x="1732" y="2262"/>
                <a:ext cx="409" cy="2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CC0066"/>
                    </a:solidFill>
                  </a:rPr>
                  <a:t>η </a:t>
                </a:r>
                <a:r>
                  <a:rPr lang="zh-CN" altLang="en-US" sz="2800" b="1">
                    <a:solidFill>
                      <a:srgbClr val="CC0066"/>
                    </a:solidFill>
                  </a:rPr>
                  <a:t>＝</a:t>
                </a:r>
                <a:endParaRPr lang="zh-CN" altLang="en-US" sz="2800" b="1">
                  <a:solidFill>
                    <a:srgbClr val="CC0066"/>
                  </a:solidFill>
                </a:endParaRPr>
              </a:p>
            </p:txBody>
          </p:sp>
        </p:grpSp>
        <p:sp>
          <p:nvSpPr>
            <p:cNvPr id="67606" name="直接连接符 302104"/>
            <p:cNvSpPr>
              <a:spLocks noChangeShapeType="1"/>
            </p:cNvSpPr>
            <p:nvPr/>
          </p:nvSpPr>
          <p:spPr bwMode="auto">
            <a:xfrm>
              <a:off x="2553" y="2607"/>
              <a:ext cx="63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106" name="文本框 302105"/>
            <p:cNvSpPr txBox="1"/>
            <p:nvPr/>
          </p:nvSpPr>
          <p:spPr>
            <a:xfrm>
              <a:off x="3107" y="2432"/>
              <a:ext cx="953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en-US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×</a:t>
              </a:r>
              <a:r>
                <a:rPr lang="en-US" altLang="zh-CN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100%</a:t>
              </a:r>
              <a:endParaRPr lang="en-US" altLang="zh-CN" sz="2800" b="1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endParaRPr>
            </a:p>
          </p:txBody>
        </p:sp>
      </p:grpSp>
      <p:grpSp>
        <p:nvGrpSpPr>
          <p:cNvPr id="67602" name="组合 302106"/>
          <p:cNvGrpSpPr/>
          <p:nvPr/>
        </p:nvGrpSpPr>
        <p:grpSpPr bwMode="auto">
          <a:xfrm>
            <a:off x="7175500" y="692150"/>
            <a:ext cx="2305050" cy="847725"/>
            <a:chOff x="3560" y="436"/>
            <a:chExt cx="1452" cy="534"/>
          </a:xfrm>
        </p:grpSpPr>
        <p:pic>
          <p:nvPicPr>
            <p:cNvPr id="67603" name="图片 3021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60" y="436"/>
              <a:ext cx="696" cy="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2109" name="矩形 302108"/>
            <p:cNvSpPr/>
            <p:nvPr/>
          </p:nvSpPr>
          <p:spPr>
            <a:xfrm>
              <a:off x="4112" y="527"/>
              <a:ext cx="90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en-US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×</a:t>
              </a:r>
              <a:r>
                <a:rPr lang="en-US" altLang="zh-CN" sz="2800" b="1" noProof="1">
                  <a:solidFill>
                    <a:srgbClr val="CC0066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sym typeface="+mn-ea"/>
                </a:rPr>
                <a:t>100%</a:t>
              </a:r>
              <a:endParaRPr lang="zh-CN" altLang="en-US" sz="2800" b="1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0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0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0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0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0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0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30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8" grpId="0"/>
      <p:bldP spid="302090" grpId="0"/>
      <p:bldP spid="302091" grpId="0"/>
      <p:bldP spid="302092" grpId="0"/>
      <p:bldP spid="302093" grpId="0"/>
      <p:bldP spid="302096" grpId="0"/>
      <p:bldP spid="302099" grpId="0"/>
      <p:bldP spid="302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303105"/>
          <p:cNvSpPr>
            <a:spLocks noChangeArrowheads="1"/>
          </p:cNvSpPr>
          <p:nvPr/>
        </p:nvSpPr>
        <p:spPr bwMode="auto">
          <a:xfrm>
            <a:off x="1992313" y="476250"/>
            <a:ext cx="8208962" cy="2678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机械效率的方法：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第一是减小</a:t>
            </a: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28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，（ </a:t>
            </a:r>
            <a:r>
              <a:rPr lang="zh-CN" altLang="en-US" sz="2800" b="1" u="sng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）；</a:t>
            </a:r>
            <a:endParaRPr lang="zh-CN" altLang="en-US" sz="28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第二是增加</a:t>
            </a: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3107" name="矩形 303106"/>
          <p:cNvSpPr>
            <a:spLocks noChangeArrowheads="1"/>
          </p:cNvSpPr>
          <p:nvPr/>
        </p:nvSpPr>
        <p:spPr bwMode="auto">
          <a:xfrm>
            <a:off x="2782913" y="1844452"/>
            <a:ext cx="24479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减小机械自重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3108" name="矩形 303107"/>
          <p:cNvSpPr>
            <a:spLocks noChangeArrowheads="1"/>
          </p:cNvSpPr>
          <p:nvPr/>
        </p:nvSpPr>
        <p:spPr bwMode="auto">
          <a:xfrm>
            <a:off x="5800031" y="1772816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减小机械之间的摩擦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3109" name="矩形 303108"/>
          <p:cNvSpPr>
            <a:spLocks noChangeArrowheads="1"/>
          </p:cNvSpPr>
          <p:nvPr/>
        </p:nvSpPr>
        <p:spPr bwMode="auto">
          <a:xfrm>
            <a:off x="1847850" y="3644900"/>
            <a:ext cx="8496300" cy="2105025"/>
          </a:xfrm>
          <a:prstGeom prst="rect">
            <a:avLst/>
          </a:prstGeom>
          <a:noFill/>
          <a:ln w="101600">
            <a:pattFill prst="dkHorz">
              <a:fgClr>
                <a:srgbClr val="008000"/>
              </a:fgClr>
              <a:bgClr>
                <a:srgbClr val="FFFFFF"/>
              </a:bgClr>
            </a:pattFill>
            <a:miter lim="800000"/>
          </a:ln>
        </p:spPr>
        <p:txBody>
          <a:bodyPr lIns="270000" tIns="190800" rIns="270000" bIns="190800"/>
          <a:lstStyle/>
          <a:p>
            <a:pPr marL="342900" indent="-342900" eaLnBrk="1" hangingPunct="1">
              <a:spcBef>
                <a:spcPct val="20000"/>
              </a:spcBef>
              <a:buClr>
                <a:srgbClr val="0000CC"/>
              </a:buClr>
              <a:buSzPct val="150000"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CC0066"/>
                </a:solidFill>
                <a:latin typeface="Calibri" panose="020F0502020204030204" charset="0"/>
                <a:ea typeface="黑体" panose="02010609060101010101" pitchFamily="49" charset="-122"/>
              </a:rPr>
              <a:t>同一个滑轮组</a:t>
            </a:r>
            <a:r>
              <a:rPr lang="zh-CN" altLang="en-US" sz="2800" b="1">
                <a:latin typeface="Calibri" panose="020F0502020204030204" charset="0"/>
                <a:ea typeface="黑体" panose="02010609060101010101" pitchFamily="49" charset="-122"/>
              </a:rPr>
              <a:t>提起不同重力的重物时，重物的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  <a:ea typeface="黑体" panose="02010609060101010101" pitchFamily="49" charset="-122"/>
              </a:rPr>
              <a:t>重力越大</a:t>
            </a:r>
            <a:r>
              <a:rPr lang="zh-CN" altLang="en-US" sz="2800" b="1">
                <a:latin typeface="Calibri" panose="020F0502020204030204" charset="0"/>
                <a:ea typeface="黑体" panose="02010609060101010101" pitchFamily="49" charset="-122"/>
              </a:rPr>
              <a:t>，机械效率越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高</a:t>
            </a:r>
            <a:r>
              <a:rPr lang="zh-CN" altLang="en-US" sz="2800" b="1">
                <a:latin typeface="Calibri" panose="020F0502020204030204" charset="0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Calibri" panose="020F0502020204030204" charset="0"/>
              <a:ea typeface="黑体" panose="02010609060101010101" pitchFamily="49" charset="-122"/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0000CC"/>
              </a:buClr>
              <a:buSzPct val="150000"/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CC0066"/>
                </a:solidFill>
                <a:latin typeface="Calibri" panose="020F0502020204030204" charset="0"/>
                <a:ea typeface="黑体" panose="02010609060101010101" pitchFamily="49" charset="-122"/>
              </a:rPr>
              <a:t>不同的滑轮组</a:t>
            </a:r>
            <a:r>
              <a:rPr lang="zh-CN" altLang="en-US" sz="2800" b="1">
                <a:latin typeface="Calibri" panose="020F0502020204030204" charset="0"/>
                <a:ea typeface="黑体" panose="02010609060101010101" pitchFamily="49" charset="-122"/>
              </a:rPr>
              <a:t>提起相同重力的重物时，滑轮组中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charset="0"/>
                <a:ea typeface="黑体" panose="02010609060101010101" pitchFamily="49" charset="-122"/>
              </a:rPr>
              <a:t>动滑轮的重力越大</a:t>
            </a:r>
            <a:r>
              <a:rPr lang="zh-CN" altLang="en-US" sz="2800" b="1">
                <a:latin typeface="Calibri" panose="020F0502020204030204" charset="0"/>
                <a:ea typeface="黑体" panose="02010609060101010101" pitchFamily="49" charset="-122"/>
              </a:rPr>
              <a:t>，机械效率越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低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3110" name="矩形 303109"/>
          <p:cNvSpPr>
            <a:spLocks noChangeArrowheads="1"/>
          </p:cNvSpPr>
          <p:nvPr/>
        </p:nvSpPr>
        <p:spPr bwMode="auto">
          <a:xfrm>
            <a:off x="4293578" y="1196752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额外功</a:t>
            </a:r>
            <a:endParaRPr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3111" name="矩形 303110"/>
          <p:cNvSpPr>
            <a:spLocks noChangeArrowheads="1"/>
          </p:cNvSpPr>
          <p:nvPr/>
        </p:nvSpPr>
        <p:spPr bwMode="auto">
          <a:xfrm>
            <a:off x="4438041" y="2492152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有用功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03109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03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7" grpId="0"/>
      <p:bldP spid="303108" grpId="0"/>
      <p:bldP spid="303109" grpId="0" animBg="1" build="p"/>
      <p:bldP spid="303110" grpId="0"/>
      <p:bldP spid="3031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325633"/>
          <p:cNvSpPr>
            <a:spLocks noChangeArrowheads="1" noChangeShapeType="1" noTextEdit="1"/>
          </p:cNvSpPr>
          <p:nvPr/>
        </p:nvSpPr>
        <p:spPr bwMode="auto">
          <a:xfrm>
            <a:off x="2424113" y="765175"/>
            <a:ext cx="2781300" cy="1543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54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隶书"/>
                <a:ea typeface="隶书"/>
              </a:rPr>
              <a:t>算一算：</a:t>
            </a:r>
            <a:endParaRPr lang="zh-CN" altLang="en-US" sz="54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325635" name="文本框 325634"/>
          <p:cNvSpPr txBox="1">
            <a:spLocks noChangeArrowheads="1"/>
          </p:cNvSpPr>
          <p:nvPr/>
        </p:nvSpPr>
        <p:spPr bwMode="auto">
          <a:xfrm>
            <a:off x="2495550" y="2565400"/>
            <a:ext cx="7391400" cy="20408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tIns="36000" bIns="3600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    一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台起重机将重3600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N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的货物提高4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m。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如果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额外功是9600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J，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起重机做的有用功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是多少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？总功是多少？机械效率是多少？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占位符 326657"/>
          <p:cNvSpPr>
            <a:spLocks noGrp="1" noChangeArrowheads="1"/>
          </p:cNvSpPr>
          <p:nvPr>
            <p:ph idx="1"/>
          </p:nvPr>
        </p:nvSpPr>
        <p:spPr>
          <a:xfrm>
            <a:off x="1524000" y="381000"/>
            <a:ext cx="8820472" cy="64770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工人利用图所示的滑轮组将重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400N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的物体向上匀速提起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2m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。所用拉力为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250N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，滑轮组的机械效率是多少？若用此滑轮组将重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900N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的物体竖直向上匀速提升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2m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，拉力在这一过程中所做的功是多少？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不计绳重和摩擦的力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)</a:t>
            </a:r>
            <a:endParaRPr lang="en-US" altLang="zh-CN" sz="2800" b="1" dirty="0" smtClean="0"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小明的解题过程是：</a:t>
            </a:r>
            <a:endParaRPr lang="zh-CN" altLang="en-US" sz="2800" b="1" dirty="0" smtClean="0"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解：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28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有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800" b="1" dirty="0" err="1" smtClean="0">
                <a:solidFill>
                  <a:srgbClr val="0000CC"/>
                </a:solidFill>
                <a:latin typeface="宋体" panose="02010600030101010101" pitchFamily="2" charset="-122"/>
              </a:rPr>
              <a:t>Gh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=400N×2m=800J</a:t>
            </a:r>
            <a:endParaRPr lang="en-US" altLang="zh-CN" sz="2800" b="1" dirty="0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    W</a:t>
            </a:r>
            <a:r>
              <a:rPr lang="zh-CN" altLang="en-US" sz="28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总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=FS=250N×2m×2=1000J</a:t>
            </a:r>
            <a:endParaRPr lang="en-US" altLang="zh-CN" sz="2800" b="1" dirty="0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lvl="1"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η= W</a:t>
            </a:r>
            <a:r>
              <a:rPr lang="zh-CN" altLang="en-US" sz="24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有</a:t>
            </a:r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/W</a:t>
            </a:r>
            <a:r>
              <a:rPr lang="zh-CN" altLang="en-US" sz="24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总</a:t>
            </a:r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=800J/1000J=0.8=80%</a:t>
            </a:r>
            <a:endParaRPr lang="en-US" altLang="zh-CN" sz="2400" b="1" dirty="0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28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有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 </a:t>
            </a:r>
            <a:r>
              <a:rPr lang="en-US" altLang="zh-CN" sz="2800" b="1" dirty="0" err="1" smtClean="0">
                <a:solidFill>
                  <a:srgbClr val="0000CC"/>
                </a:solidFill>
                <a:latin typeface="宋体" panose="02010600030101010101" pitchFamily="2" charset="-122"/>
              </a:rPr>
              <a:t>Gh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=900N×2m=1800J</a:t>
            </a:r>
            <a:endParaRPr lang="en-US" altLang="zh-CN" sz="2800" b="1" dirty="0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W</a:t>
            </a:r>
            <a:r>
              <a:rPr lang="zh-CN" altLang="en-US" sz="28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总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= W</a:t>
            </a:r>
            <a:r>
              <a:rPr lang="zh-CN" altLang="en-US" sz="2800" b="1" baseline="-30000" dirty="0" smtClean="0">
                <a:solidFill>
                  <a:srgbClr val="0000CC"/>
                </a:solidFill>
                <a:latin typeface="宋体" panose="02010600030101010101" pitchFamily="2" charset="-122"/>
              </a:rPr>
              <a:t>有</a:t>
            </a:r>
            <a:r>
              <a:rPr lang="en-US" altLang="zh-CN" sz="28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/η=1800J/80%=2250J</a:t>
            </a:r>
            <a:endParaRPr lang="en-US" altLang="zh-CN" sz="2800" b="1" dirty="0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答：滑轮组的机械效率是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80%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，拉力在这一过程中所做的功是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2250J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。</a:t>
            </a:r>
            <a:endParaRPr lang="zh-CN" altLang="en-US" sz="2800" b="1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上述解答是否有错误？如有错误，指出错误的原因，并对错误加以订正。 </a:t>
            </a:r>
            <a:endParaRPr lang="zh-CN" altLang="en-US" sz="2800" b="1" dirty="0" smtClean="0">
              <a:latin typeface="宋体" panose="02010600030101010101" pitchFamily="2" charset="-122"/>
            </a:endParaRPr>
          </a:p>
          <a:p>
            <a:pPr indent="0" eaLnBrk="1" hangingPunct="1">
              <a:lnSpc>
                <a:spcPct val="90000"/>
              </a:lnSpc>
            </a:pPr>
            <a:endParaRPr lang="zh-CN" altLang="en-US" sz="2800" b="1" dirty="0" smtClean="0"/>
          </a:p>
        </p:txBody>
      </p:sp>
      <p:pic>
        <p:nvPicPr>
          <p:cNvPr id="70659" name="图片 32665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59825" y="2565400"/>
            <a:ext cx="113665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文本框 349185"/>
          <p:cNvSpPr txBox="1">
            <a:spLocks noChangeArrowheads="1"/>
          </p:cNvSpPr>
          <p:nvPr/>
        </p:nvSpPr>
        <p:spPr bwMode="auto">
          <a:xfrm>
            <a:off x="1797050" y="427038"/>
            <a:ext cx="1752600" cy="52197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知识框架</a:t>
            </a:r>
            <a:endParaRPr lang="zh-CN" altLang="en-US" sz="2800" b="1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9187" name="文本框 349186"/>
          <p:cNvSpPr txBox="1">
            <a:spLocks noChangeArrowheads="1"/>
          </p:cNvSpPr>
          <p:nvPr/>
        </p:nvSpPr>
        <p:spPr bwMode="auto">
          <a:xfrm>
            <a:off x="2266950" y="2590800"/>
            <a:ext cx="609600" cy="304609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简单机械和功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349188" name="组合 349187"/>
          <p:cNvGrpSpPr/>
          <p:nvPr/>
        </p:nvGrpSpPr>
        <p:grpSpPr bwMode="auto">
          <a:xfrm>
            <a:off x="2876550" y="1752600"/>
            <a:ext cx="263525" cy="3565525"/>
            <a:chOff x="624" y="1104"/>
            <a:chExt cx="202" cy="2208"/>
          </a:xfrm>
        </p:grpSpPr>
        <p:sp>
          <p:nvSpPr>
            <p:cNvPr id="44095" name="直接连接符 349188"/>
            <p:cNvSpPr>
              <a:spLocks noChangeShapeType="1"/>
            </p:cNvSpPr>
            <p:nvPr/>
          </p:nvSpPr>
          <p:spPr bwMode="auto">
            <a:xfrm>
              <a:off x="816" y="1104"/>
              <a:ext cx="0" cy="22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6" name="直接连接符 349189"/>
            <p:cNvSpPr>
              <a:spLocks noChangeShapeType="1"/>
            </p:cNvSpPr>
            <p:nvPr/>
          </p:nvSpPr>
          <p:spPr bwMode="auto">
            <a:xfrm>
              <a:off x="624" y="2141"/>
              <a:ext cx="2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191" name="组合 349190"/>
          <p:cNvGrpSpPr/>
          <p:nvPr/>
        </p:nvGrpSpPr>
        <p:grpSpPr bwMode="auto">
          <a:xfrm>
            <a:off x="3136900" y="1447800"/>
            <a:ext cx="2039938" cy="522288"/>
            <a:chOff x="806" y="912"/>
            <a:chExt cx="2254" cy="329"/>
          </a:xfrm>
        </p:grpSpPr>
        <p:sp>
          <p:nvSpPr>
            <p:cNvPr id="44093" name="文本框 349191"/>
            <p:cNvSpPr txBox="1">
              <a:spLocks noChangeArrowheads="1"/>
            </p:cNvSpPr>
            <p:nvPr/>
          </p:nvSpPr>
          <p:spPr bwMode="auto">
            <a:xfrm>
              <a:off x="1092" y="912"/>
              <a:ext cx="1968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简单机械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94" name="直接连接符 349192"/>
            <p:cNvSpPr>
              <a:spLocks noChangeShapeType="1"/>
            </p:cNvSpPr>
            <p:nvPr/>
          </p:nvSpPr>
          <p:spPr bwMode="auto">
            <a:xfrm>
              <a:off x="806" y="1104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194" name="组合 349193"/>
          <p:cNvGrpSpPr/>
          <p:nvPr/>
        </p:nvGrpSpPr>
        <p:grpSpPr bwMode="auto">
          <a:xfrm>
            <a:off x="3103563" y="5018088"/>
            <a:ext cx="1096962" cy="522287"/>
            <a:chOff x="1014" y="3435"/>
            <a:chExt cx="691" cy="329"/>
          </a:xfrm>
        </p:grpSpPr>
        <p:sp>
          <p:nvSpPr>
            <p:cNvPr id="44091" name="文本框 349194"/>
            <p:cNvSpPr txBox="1">
              <a:spLocks noChangeArrowheads="1"/>
            </p:cNvSpPr>
            <p:nvPr/>
          </p:nvSpPr>
          <p:spPr bwMode="auto">
            <a:xfrm>
              <a:off x="1243" y="3435"/>
              <a:ext cx="46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功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92" name="直接连接符 349195"/>
            <p:cNvSpPr>
              <a:spLocks noChangeShapeType="1"/>
            </p:cNvSpPr>
            <p:nvPr/>
          </p:nvSpPr>
          <p:spPr bwMode="auto">
            <a:xfrm flipV="1">
              <a:off x="1014" y="3598"/>
              <a:ext cx="216" cy="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197" name="组合 349196"/>
          <p:cNvGrpSpPr/>
          <p:nvPr/>
        </p:nvGrpSpPr>
        <p:grpSpPr bwMode="auto">
          <a:xfrm>
            <a:off x="5183188" y="1079500"/>
            <a:ext cx="357187" cy="1382713"/>
            <a:chOff x="2602" y="1469"/>
            <a:chExt cx="249" cy="826"/>
          </a:xfrm>
        </p:grpSpPr>
        <p:sp>
          <p:nvSpPr>
            <p:cNvPr id="44089" name="直接连接符 349197"/>
            <p:cNvSpPr>
              <a:spLocks noChangeShapeType="1"/>
            </p:cNvSpPr>
            <p:nvPr/>
          </p:nvSpPr>
          <p:spPr bwMode="auto">
            <a:xfrm>
              <a:off x="2602" y="190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0" name="直接连接符 349198"/>
            <p:cNvSpPr>
              <a:spLocks noChangeShapeType="1"/>
            </p:cNvSpPr>
            <p:nvPr/>
          </p:nvSpPr>
          <p:spPr bwMode="auto">
            <a:xfrm>
              <a:off x="2851" y="1469"/>
              <a:ext cx="0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00" name="组合 349199"/>
          <p:cNvGrpSpPr/>
          <p:nvPr/>
        </p:nvGrpSpPr>
        <p:grpSpPr bwMode="auto">
          <a:xfrm>
            <a:off x="6045200" y="4427538"/>
            <a:ext cx="2806700" cy="522287"/>
            <a:chOff x="2851" y="2131"/>
            <a:chExt cx="1069" cy="329"/>
          </a:xfrm>
        </p:grpSpPr>
        <p:sp>
          <p:nvSpPr>
            <p:cNvPr id="44087" name="文本框 349200"/>
            <p:cNvSpPr txBox="1">
              <a:spLocks noChangeArrowheads="1"/>
            </p:cNvSpPr>
            <p:nvPr/>
          </p:nvSpPr>
          <p:spPr bwMode="auto">
            <a:xfrm>
              <a:off x="3248" y="2131"/>
              <a:ext cx="67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功的计算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88" name="直接连接符 349201"/>
            <p:cNvSpPr>
              <a:spLocks noChangeShapeType="1"/>
            </p:cNvSpPr>
            <p:nvPr/>
          </p:nvSpPr>
          <p:spPr bwMode="auto">
            <a:xfrm>
              <a:off x="2851" y="2285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03" name="组合 349202"/>
          <p:cNvGrpSpPr/>
          <p:nvPr/>
        </p:nvGrpSpPr>
        <p:grpSpPr bwMode="auto">
          <a:xfrm>
            <a:off x="5627688" y="3989388"/>
            <a:ext cx="381000" cy="1285875"/>
            <a:chOff x="2602" y="1469"/>
            <a:chExt cx="249" cy="826"/>
          </a:xfrm>
        </p:grpSpPr>
        <p:sp>
          <p:nvSpPr>
            <p:cNvPr id="44085" name="直接连接符 349203"/>
            <p:cNvSpPr>
              <a:spLocks noChangeShapeType="1"/>
            </p:cNvSpPr>
            <p:nvPr/>
          </p:nvSpPr>
          <p:spPr bwMode="auto">
            <a:xfrm>
              <a:off x="2602" y="190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6" name="直接连接符 349204"/>
            <p:cNvSpPr>
              <a:spLocks noChangeShapeType="1"/>
            </p:cNvSpPr>
            <p:nvPr/>
          </p:nvSpPr>
          <p:spPr bwMode="auto">
            <a:xfrm>
              <a:off x="2851" y="1469"/>
              <a:ext cx="0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06" name="组合 349205"/>
          <p:cNvGrpSpPr/>
          <p:nvPr/>
        </p:nvGrpSpPr>
        <p:grpSpPr bwMode="auto">
          <a:xfrm>
            <a:off x="5519738" y="2205038"/>
            <a:ext cx="2058987" cy="522287"/>
            <a:chOff x="2851" y="2131"/>
            <a:chExt cx="1069" cy="329"/>
          </a:xfrm>
        </p:grpSpPr>
        <p:sp>
          <p:nvSpPr>
            <p:cNvPr id="44083" name="文本框 349206"/>
            <p:cNvSpPr txBox="1">
              <a:spLocks noChangeArrowheads="1"/>
            </p:cNvSpPr>
            <p:nvPr/>
          </p:nvSpPr>
          <p:spPr bwMode="auto">
            <a:xfrm>
              <a:off x="3248" y="2131"/>
              <a:ext cx="67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滑轮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84" name="直接连接符 349207"/>
            <p:cNvSpPr>
              <a:spLocks noChangeShapeType="1"/>
            </p:cNvSpPr>
            <p:nvPr/>
          </p:nvSpPr>
          <p:spPr bwMode="auto">
            <a:xfrm>
              <a:off x="2851" y="2285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09" name="组合 349208"/>
          <p:cNvGrpSpPr/>
          <p:nvPr/>
        </p:nvGrpSpPr>
        <p:grpSpPr bwMode="auto">
          <a:xfrm>
            <a:off x="5505450" y="838200"/>
            <a:ext cx="2058988" cy="522288"/>
            <a:chOff x="2851" y="2131"/>
            <a:chExt cx="1069" cy="329"/>
          </a:xfrm>
        </p:grpSpPr>
        <p:sp>
          <p:nvSpPr>
            <p:cNvPr id="44081" name="文本框 349209"/>
            <p:cNvSpPr txBox="1">
              <a:spLocks noChangeArrowheads="1"/>
            </p:cNvSpPr>
            <p:nvPr/>
          </p:nvSpPr>
          <p:spPr bwMode="auto">
            <a:xfrm>
              <a:off x="3248" y="2131"/>
              <a:ext cx="67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杠杆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82" name="直接连接符 349210"/>
            <p:cNvSpPr>
              <a:spLocks noChangeShapeType="1"/>
            </p:cNvSpPr>
            <p:nvPr/>
          </p:nvSpPr>
          <p:spPr bwMode="auto">
            <a:xfrm>
              <a:off x="2851" y="2285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12" name="组合 349211"/>
          <p:cNvGrpSpPr/>
          <p:nvPr/>
        </p:nvGrpSpPr>
        <p:grpSpPr bwMode="auto">
          <a:xfrm>
            <a:off x="5984875" y="3770316"/>
            <a:ext cx="4683125" cy="522288"/>
            <a:chOff x="2837" y="2037"/>
            <a:chExt cx="2905" cy="329"/>
          </a:xfrm>
        </p:grpSpPr>
        <p:sp>
          <p:nvSpPr>
            <p:cNvPr id="44079" name="文本框 349212"/>
            <p:cNvSpPr txBox="1">
              <a:spLocks noChangeArrowheads="1"/>
            </p:cNvSpPr>
            <p:nvPr/>
          </p:nvSpPr>
          <p:spPr bwMode="auto">
            <a:xfrm>
              <a:off x="3568" y="2037"/>
              <a:ext cx="2174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做功的两个必要因素</a:t>
              </a:r>
              <a:endPara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80" name="直接连接符 349213"/>
            <p:cNvSpPr>
              <a:spLocks noChangeShapeType="1"/>
            </p:cNvSpPr>
            <p:nvPr/>
          </p:nvSpPr>
          <p:spPr bwMode="auto">
            <a:xfrm>
              <a:off x="2837" y="2191"/>
              <a:ext cx="6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15" name="组合 349214"/>
          <p:cNvGrpSpPr/>
          <p:nvPr/>
        </p:nvGrpSpPr>
        <p:grpSpPr bwMode="auto">
          <a:xfrm>
            <a:off x="4562475" y="4427538"/>
            <a:ext cx="1096963" cy="522287"/>
            <a:chOff x="1014" y="3435"/>
            <a:chExt cx="691" cy="329"/>
          </a:xfrm>
        </p:grpSpPr>
        <p:sp>
          <p:nvSpPr>
            <p:cNvPr id="44077" name="文本框 349215"/>
            <p:cNvSpPr txBox="1">
              <a:spLocks noChangeArrowheads="1"/>
            </p:cNvSpPr>
            <p:nvPr/>
          </p:nvSpPr>
          <p:spPr bwMode="auto">
            <a:xfrm>
              <a:off x="1243" y="3435"/>
              <a:ext cx="46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功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78" name="直接连接符 349216"/>
            <p:cNvSpPr>
              <a:spLocks noChangeShapeType="1"/>
            </p:cNvSpPr>
            <p:nvPr/>
          </p:nvSpPr>
          <p:spPr bwMode="auto">
            <a:xfrm flipV="1">
              <a:off x="1014" y="3598"/>
              <a:ext cx="216" cy="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18" name="组合 349217"/>
          <p:cNvGrpSpPr/>
          <p:nvPr/>
        </p:nvGrpSpPr>
        <p:grpSpPr bwMode="auto">
          <a:xfrm>
            <a:off x="4576763" y="5519738"/>
            <a:ext cx="2451100" cy="522287"/>
            <a:chOff x="1914" y="3211"/>
            <a:chExt cx="1544" cy="329"/>
          </a:xfrm>
        </p:grpSpPr>
        <p:sp>
          <p:nvSpPr>
            <p:cNvPr id="44075" name="文本框 349218"/>
            <p:cNvSpPr txBox="1">
              <a:spLocks noChangeArrowheads="1"/>
            </p:cNvSpPr>
            <p:nvPr/>
          </p:nvSpPr>
          <p:spPr bwMode="auto">
            <a:xfrm>
              <a:off x="2311" y="3211"/>
              <a:ext cx="1147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机械效率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76" name="直接连接符 349219"/>
            <p:cNvSpPr>
              <a:spLocks noChangeShapeType="1"/>
            </p:cNvSpPr>
            <p:nvPr/>
          </p:nvSpPr>
          <p:spPr bwMode="auto">
            <a:xfrm flipV="1">
              <a:off x="1914" y="3396"/>
              <a:ext cx="381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21" name="组合 349220"/>
          <p:cNvGrpSpPr/>
          <p:nvPr/>
        </p:nvGrpSpPr>
        <p:grpSpPr bwMode="auto">
          <a:xfrm>
            <a:off x="4548188" y="6281738"/>
            <a:ext cx="1503362" cy="522287"/>
            <a:chOff x="1014" y="3435"/>
            <a:chExt cx="691" cy="329"/>
          </a:xfrm>
        </p:grpSpPr>
        <p:sp>
          <p:nvSpPr>
            <p:cNvPr id="44073" name="文本框 349221"/>
            <p:cNvSpPr txBox="1">
              <a:spLocks noChangeArrowheads="1"/>
            </p:cNvSpPr>
            <p:nvPr/>
          </p:nvSpPr>
          <p:spPr bwMode="auto">
            <a:xfrm>
              <a:off x="1243" y="3435"/>
              <a:ext cx="46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功率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74" name="直接连接符 349222"/>
            <p:cNvSpPr>
              <a:spLocks noChangeShapeType="1"/>
            </p:cNvSpPr>
            <p:nvPr/>
          </p:nvSpPr>
          <p:spPr bwMode="auto">
            <a:xfrm flipV="1">
              <a:off x="1014" y="3598"/>
              <a:ext cx="216" cy="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24" name="组合 349223"/>
          <p:cNvGrpSpPr/>
          <p:nvPr/>
        </p:nvGrpSpPr>
        <p:grpSpPr bwMode="auto">
          <a:xfrm>
            <a:off x="6040438" y="5014913"/>
            <a:ext cx="2806700" cy="522287"/>
            <a:chOff x="2851" y="2131"/>
            <a:chExt cx="1069" cy="329"/>
          </a:xfrm>
        </p:grpSpPr>
        <p:sp>
          <p:nvSpPr>
            <p:cNvPr id="44071" name="文本框 349224"/>
            <p:cNvSpPr txBox="1">
              <a:spLocks noChangeArrowheads="1"/>
            </p:cNvSpPr>
            <p:nvPr/>
          </p:nvSpPr>
          <p:spPr bwMode="auto">
            <a:xfrm>
              <a:off x="3248" y="2131"/>
              <a:ext cx="672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功的单位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72" name="直接连接符 349225"/>
            <p:cNvSpPr>
              <a:spLocks noChangeShapeType="1"/>
            </p:cNvSpPr>
            <p:nvPr/>
          </p:nvSpPr>
          <p:spPr bwMode="auto">
            <a:xfrm>
              <a:off x="2851" y="2285"/>
              <a:ext cx="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27" name="组合 349226"/>
          <p:cNvGrpSpPr/>
          <p:nvPr/>
        </p:nvGrpSpPr>
        <p:grpSpPr bwMode="auto">
          <a:xfrm>
            <a:off x="7562850" y="417513"/>
            <a:ext cx="381000" cy="1416050"/>
            <a:chOff x="2602" y="1469"/>
            <a:chExt cx="249" cy="826"/>
          </a:xfrm>
        </p:grpSpPr>
        <p:sp>
          <p:nvSpPr>
            <p:cNvPr id="44069" name="直接连接符 349227"/>
            <p:cNvSpPr>
              <a:spLocks noChangeShapeType="1"/>
            </p:cNvSpPr>
            <p:nvPr/>
          </p:nvSpPr>
          <p:spPr bwMode="auto">
            <a:xfrm>
              <a:off x="2602" y="190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0" name="直接连接符 349228"/>
            <p:cNvSpPr>
              <a:spLocks noChangeShapeType="1"/>
            </p:cNvSpPr>
            <p:nvPr/>
          </p:nvSpPr>
          <p:spPr bwMode="auto">
            <a:xfrm>
              <a:off x="2851" y="1469"/>
              <a:ext cx="0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30" name="组合 349229"/>
          <p:cNvGrpSpPr/>
          <p:nvPr/>
        </p:nvGrpSpPr>
        <p:grpSpPr bwMode="auto">
          <a:xfrm>
            <a:off x="7926388" y="119063"/>
            <a:ext cx="2522537" cy="522287"/>
            <a:chOff x="4076" y="768"/>
            <a:chExt cx="1589" cy="329"/>
          </a:xfrm>
        </p:grpSpPr>
        <p:sp>
          <p:nvSpPr>
            <p:cNvPr id="44067" name="文本框 349230"/>
            <p:cNvSpPr txBox="1">
              <a:spLocks noChangeArrowheads="1"/>
            </p:cNvSpPr>
            <p:nvPr/>
          </p:nvSpPr>
          <p:spPr bwMode="auto">
            <a:xfrm>
              <a:off x="4455" y="768"/>
              <a:ext cx="1210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省力杠杆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68" name="直接连接符 349231"/>
            <p:cNvSpPr>
              <a:spLocks noChangeShapeType="1"/>
            </p:cNvSpPr>
            <p:nvPr/>
          </p:nvSpPr>
          <p:spPr bwMode="auto">
            <a:xfrm flipV="1">
              <a:off x="4076" y="956"/>
              <a:ext cx="324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33" name="组合 349232"/>
          <p:cNvGrpSpPr/>
          <p:nvPr/>
        </p:nvGrpSpPr>
        <p:grpSpPr bwMode="auto">
          <a:xfrm>
            <a:off x="7913688" y="1506538"/>
            <a:ext cx="2522537" cy="522287"/>
            <a:chOff x="4076" y="768"/>
            <a:chExt cx="1589" cy="329"/>
          </a:xfrm>
        </p:grpSpPr>
        <p:sp>
          <p:nvSpPr>
            <p:cNvPr id="44065" name="文本框 349233"/>
            <p:cNvSpPr txBox="1">
              <a:spLocks noChangeArrowheads="1"/>
            </p:cNvSpPr>
            <p:nvPr/>
          </p:nvSpPr>
          <p:spPr bwMode="auto">
            <a:xfrm>
              <a:off x="4455" y="768"/>
              <a:ext cx="1210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等臂杠杆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66" name="直接连接符 349234"/>
            <p:cNvSpPr>
              <a:spLocks noChangeShapeType="1"/>
            </p:cNvSpPr>
            <p:nvPr/>
          </p:nvSpPr>
          <p:spPr bwMode="auto">
            <a:xfrm flipV="1">
              <a:off x="4076" y="956"/>
              <a:ext cx="324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36" name="组合 349235"/>
          <p:cNvGrpSpPr/>
          <p:nvPr/>
        </p:nvGrpSpPr>
        <p:grpSpPr bwMode="auto">
          <a:xfrm>
            <a:off x="7899400" y="844550"/>
            <a:ext cx="2522538" cy="522288"/>
            <a:chOff x="4076" y="768"/>
            <a:chExt cx="1589" cy="329"/>
          </a:xfrm>
        </p:grpSpPr>
        <p:sp>
          <p:nvSpPr>
            <p:cNvPr id="44063" name="文本框 349236"/>
            <p:cNvSpPr txBox="1">
              <a:spLocks noChangeArrowheads="1"/>
            </p:cNvSpPr>
            <p:nvPr/>
          </p:nvSpPr>
          <p:spPr bwMode="auto">
            <a:xfrm>
              <a:off x="4455" y="768"/>
              <a:ext cx="1210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费力杠杆</a:t>
              </a:r>
              <a:endPara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64" name="直接连接符 349237"/>
            <p:cNvSpPr>
              <a:spLocks noChangeShapeType="1"/>
            </p:cNvSpPr>
            <p:nvPr/>
          </p:nvSpPr>
          <p:spPr bwMode="auto">
            <a:xfrm flipV="1">
              <a:off x="4076" y="956"/>
              <a:ext cx="324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39" name="组合 349238"/>
          <p:cNvGrpSpPr/>
          <p:nvPr/>
        </p:nvGrpSpPr>
        <p:grpSpPr bwMode="auto">
          <a:xfrm>
            <a:off x="7570788" y="2322513"/>
            <a:ext cx="396875" cy="660400"/>
            <a:chOff x="2602" y="1469"/>
            <a:chExt cx="249" cy="826"/>
          </a:xfrm>
        </p:grpSpPr>
        <p:sp>
          <p:nvSpPr>
            <p:cNvPr id="44061" name="直接连接符 349239"/>
            <p:cNvSpPr>
              <a:spLocks noChangeShapeType="1"/>
            </p:cNvSpPr>
            <p:nvPr/>
          </p:nvSpPr>
          <p:spPr bwMode="auto">
            <a:xfrm>
              <a:off x="2602" y="1901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2" name="直接连接符 349240"/>
            <p:cNvSpPr>
              <a:spLocks noChangeShapeType="1"/>
            </p:cNvSpPr>
            <p:nvPr/>
          </p:nvSpPr>
          <p:spPr bwMode="auto">
            <a:xfrm>
              <a:off x="2851" y="1469"/>
              <a:ext cx="0" cy="8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42" name="组合 349241"/>
          <p:cNvGrpSpPr/>
          <p:nvPr/>
        </p:nvGrpSpPr>
        <p:grpSpPr bwMode="auto">
          <a:xfrm>
            <a:off x="7942263" y="2043113"/>
            <a:ext cx="2522537" cy="522287"/>
            <a:chOff x="4076" y="768"/>
            <a:chExt cx="1589" cy="329"/>
          </a:xfrm>
        </p:grpSpPr>
        <p:sp>
          <p:nvSpPr>
            <p:cNvPr id="44059" name="文本框 349242"/>
            <p:cNvSpPr txBox="1">
              <a:spLocks noChangeArrowheads="1"/>
            </p:cNvSpPr>
            <p:nvPr/>
          </p:nvSpPr>
          <p:spPr bwMode="auto">
            <a:xfrm>
              <a:off x="4455" y="768"/>
              <a:ext cx="1210" cy="32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动</a:t>
              </a:r>
              <a:r>
                <a:rPr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滑轮</a:t>
              </a:r>
              <a:endPara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60" name="直接连接符 349243"/>
            <p:cNvSpPr>
              <a:spLocks noChangeShapeType="1"/>
            </p:cNvSpPr>
            <p:nvPr/>
          </p:nvSpPr>
          <p:spPr bwMode="auto">
            <a:xfrm flipV="1">
              <a:off x="4076" y="956"/>
              <a:ext cx="324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9245" name="组合 349244"/>
          <p:cNvGrpSpPr/>
          <p:nvPr/>
        </p:nvGrpSpPr>
        <p:grpSpPr bwMode="auto">
          <a:xfrm>
            <a:off x="7942263" y="2652713"/>
            <a:ext cx="2522537" cy="460375"/>
            <a:chOff x="4076" y="768"/>
            <a:chExt cx="1589" cy="290"/>
          </a:xfrm>
        </p:grpSpPr>
        <p:sp>
          <p:nvSpPr>
            <p:cNvPr id="44057" name="文本框 349245"/>
            <p:cNvSpPr txBox="1">
              <a:spLocks noChangeArrowheads="1"/>
            </p:cNvSpPr>
            <p:nvPr/>
          </p:nvSpPr>
          <p:spPr bwMode="auto">
            <a:xfrm>
              <a:off x="4455" y="768"/>
              <a:ext cx="1210" cy="29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定滑轮</a:t>
              </a:r>
              <a:endParaRPr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44058" name="直接连接符 349246"/>
            <p:cNvSpPr>
              <a:spLocks noChangeShapeType="1"/>
            </p:cNvSpPr>
            <p:nvPr/>
          </p:nvSpPr>
          <p:spPr bwMode="auto">
            <a:xfrm flipV="1">
              <a:off x="4076" y="956"/>
              <a:ext cx="324" cy="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49248" name="图片 34924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65613" y="4625975"/>
            <a:ext cx="4381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9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4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9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9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9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4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4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49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9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4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6" grpId="0" bldLvl="0" animBg="1"/>
      <p:bldP spid="34918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矩形 327681"/>
          <p:cNvSpPr>
            <a:spLocks noChangeArrowheads="1"/>
          </p:cNvSpPr>
          <p:nvPr/>
        </p:nvSpPr>
        <p:spPr bwMode="auto">
          <a:xfrm>
            <a:off x="1703388" y="0"/>
            <a:ext cx="8820150" cy="2551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某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同学准备做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测定滑轮组的机械效率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的实验，选择器材有：弹簧测力计、钩码、铁架台、定滑轮、动滑轮各一个、一根足够长的细绳。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）他所选的器材少了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___________</a:t>
            </a:r>
            <a:endParaRPr lang="en-US" altLang="zh-CN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）补足器材后，该同学进行了如下实际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操作：</a:t>
            </a:r>
            <a:endParaRPr lang="zh-CN" altLang="en-US" sz="2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．将滑轮组安装在铁架台上，在滑轮组下方挂好钩码，在细绳的一端系住弹簧测力计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．记下钩码和弹簧测力计的起始位置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．向上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提起弹簧测力计，记下弹簧测力计的示数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．测量出钩码提升的高度和弹簧测力计移动的距离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E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．将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有关数据填入表格中，并进行必要的计算。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上述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步骤中，有一项需要做出重要补正，该项需补正的内容是</a:t>
            </a:r>
            <a:r>
              <a:rPr lang="en-US" altLang="zh-CN" sz="2800" b="1" u="sng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                                                    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7683" name="文本框 327682"/>
          <p:cNvSpPr txBox="1">
            <a:spLocks noChangeArrowheads="1"/>
          </p:cNvSpPr>
          <p:nvPr/>
        </p:nvSpPr>
        <p:spPr bwMode="auto">
          <a:xfrm>
            <a:off x="5880100" y="1196975"/>
            <a:ext cx="16621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刻度尺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684" name="文本框 327683"/>
          <p:cNvSpPr txBox="1">
            <a:spLocks noChangeArrowheads="1"/>
          </p:cNvSpPr>
          <p:nvPr/>
        </p:nvSpPr>
        <p:spPr bwMode="auto">
          <a:xfrm>
            <a:off x="3644265" y="5024755"/>
            <a:ext cx="635381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步骤中，匀速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向上提起弹簧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测力计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7685" name="文本框 327684"/>
          <p:cNvSpPr txBox="1">
            <a:spLocks noChangeArrowheads="1"/>
          </p:cNvSpPr>
          <p:nvPr/>
        </p:nvSpPr>
        <p:spPr bwMode="auto">
          <a:xfrm>
            <a:off x="1774825" y="5734050"/>
            <a:ext cx="8569325" cy="8299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CC"/>
                </a:solidFill>
              </a:rPr>
              <a:t>实验</a:t>
            </a:r>
            <a:r>
              <a:rPr lang="zh-CN" altLang="en-US" sz="2400" b="1" dirty="0">
                <a:solidFill>
                  <a:srgbClr val="0000CC"/>
                </a:solidFill>
              </a:rPr>
              <a:t>中可少用一种器材，少测两个数据也能测出滑轮组的</a:t>
            </a:r>
            <a:r>
              <a:rPr lang="zh-CN" altLang="en-US" sz="2400" b="1" dirty="0" smtClean="0">
                <a:solidFill>
                  <a:srgbClr val="0000CC"/>
                </a:solidFill>
              </a:rPr>
              <a:t>机械效率</a:t>
            </a:r>
            <a:r>
              <a:rPr lang="zh-CN" altLang="en-US" sz="2400" b="1" dirty="0">
                <a:solidFill>
                  <a:srgbClr val="0000CC"/>
                </a:solidFill>
              </a:rPr>
              <a:t>。分析一下，去掉的器材是什么？少测哪两个数据？</a:t>
            </a:r>
            <a:endParaRPr lang="zh-CN" altLang="en-US" sz="2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2" grpId="0"/>
      <p:bldP spid="327683" grpId="0"/>
      <p:bldP spid="327684" grpId="0"/>
      <p:bldP spid="32768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706" name="内容占位符 328705"/>
          <p:cNvGraphicFramePr>
            <a:graphicFrameLocks noGrp="1"/>
          </p:cNvGraphicFramePr>
          <p:nvPr>
            <p:ph sz="half" idx="2"/>
          </p:nvPr>
        </p:nvGraphicFramePr>
        <p:xfrm>
          <a:off x="1828800" y="2230438"/>
          <a:ext cx="8001000" cy="4476750"/>
        </p:xfrm>
        <a:graphic>
          <a:graphicData uri="http://schemas.openxmlformats.org/drawingml/2006/table">
            <a:tbl>
              <a:tblPr/>
              <a:tblGrid>
                <a:gridCol w="2611755"/>
                <a:gridCol w="2020570"/>
                <a:gridCol w="2073275"/>
                <a:gridCol w="1295400"/>
              </a:tblGrid>
              <a:tr h="94456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     实验次数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华文楷体" pitchFamily="2" charset="-122"/>
                      </a:endParaRPr>
                    </a:p>
                    <a:p>
                      <a:pPr lvl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物理量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l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钩码重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G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／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N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4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2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钩码上升高度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h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／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0.1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绳端拉力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F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／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N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1.8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1.4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2.4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绳端移动距离</a:t>
                      </a:r>
                      <a:endParaRPr lang="zh-CN" altLang="en-US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s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／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m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0.3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0.5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0.3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机械效率</a:t>
                      </a: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η</a:t>
                      </a:r>
                      <a:endParaRPr lang="en-US" altLang="zh-CN" b="1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74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％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57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％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>
                        <a:spcBef>
                          <a:spcPct val="0"/>
                        </a:spcBef>
                        <a:buNone/>
                      </a:pPr>
                      <a:r>
                        <a:rPr lang="en-US" altLang="zh-CN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83</a:t>
                      </a:r>
                      <a:r>
                        <a:rPr lang="zh-CN" altLang="en-US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％</a:t>
                      </a:r>
                      <a:endParaRPr lang="zh-CN" altLang="en-US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744" name="椭圆 328743"/>
          <p:cNvSpPr>
            <a:spLocks noChangeArrowheads="1"/>
          </p:cNvSpPr>
          <p:nvPr/>
        </p:nvSpPr>
        <p:spPr bwMode="auto">
          <a:xfrm>
            <a:off x="4724400" y="5202238"/>
            <a:ext cx="1447800" cy="685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28745" name="椭圆 328744"/>
          <p:cNvSpPr>
            <a:spLocks noChangeArrowheads="1"/>
          </p:cNvSpPr>
          <p:nvPr/>
        </p:nvSpPr>
        <p:spPr bwMode="auto">
          <a:xfrm>
            <a:off x="8763000" y="3124200"/>
            <a:ext cx="914400" cy="609600"/>
          </a:xfrm>
          <a:prstGeom prst="ellipse">
            <a:avLst/>
          </a:prstGeom>
          <a:noFill/>
          <a:ln w="63500">
            <a:solidFill>
              <a:srgbClr val="00CC00"/>
            </a:solidFill>
            <a:round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28746" name="椭圆 328745"/>
          <p:cNvSpPr>
            <a:spLocks noChangeArrowheads="1"/>
          </p:cNvSpPr>
          <p:nvPr/>
        </p:nvSpPr>
        <p:spPr bwMode="auto">
          <a:xfrm>
            <a:off x="4648200" y="3754438"/>
            <a:ext cx="1447800" cy="685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28747" name="椭圆 328746"/>
          <p:cNvSpPr>
            <a:spLocks noChangeArrowheads="1"/>
          </p:cNvSpPr>
          <p:nvPr/>
        </p:nvSpPr>
        <p:spPr bwMode="auto">
          <a:xfrm>
            <a:off x="6781800" y="3754438"/>
            <a:ext cx="1447800" cy="685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28748" name="椭圆 328747"/>
          <p:cNvSpPr>
            <a:spLocks noChangeArrowheads="1"/>
          </p:cNvSpPr>
          <p:nvPr/>
        </p:nvSpPr>
        <p:spPr bwMode="auto">
          <a:xfrm>
            <a:off x="6858000" y="5278438"/>
            <a:ext cx="1447800" cy="685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28749" name="椭圆 328748"/>
          <p:cNvSpPr>
            <a:spLocks noChangeArrowheads="1"/>
          </p:cNvSpPr>
          <p:nvPr/>
        </p:nvSpPr>
        <p:spPr bwMode="auto">
          <a:xfrm>
            <a:off x="5029200" y="3068638"/>
            <a:ext cx="914400" cy="609600"/>
          </a:xfrm>
          <a:prstGeom prst="ellipse">
            <a:avLst/>
          </a:prstGeom>
          <a:noFill/>
          <a:ln w="63500">
            <a:solidFill>
              <a:srgbClr val="00CC00"/>
            </a:solidFill>
            <a:round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2750" name="直接连接符 328749"/>
          <p:cNvSpPr>
            <a:spLocks noChangeShapeType="1"/>
          </p:cNvSpPr>
          <p:nvPr/>
        </p:nvSpPr>
        <p:spPr bwMode="auto">
          <a:xfrm>
            <a:off x="1828800" y="2209800"/>
            <a:ext cx="266700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51" name="直接连接符 328750"/>
          <p:cNvSpPr>
            <a:spLocks noChangeShapeType="1"/>
          </p:cNvSpPr>
          <p:nvPr/>
        </p:nvSpPr>
        <p:spPr bwMode="auto">
          <a:xfrm>
            <a:off x="5715000" y="4267200"/>
            <a:ext cx="381000" cy="609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52" name="直接连接符 328751"/>
          <p:cNvSpPr>
            <a:spLocks noChangeShapeType="1"/>
          </p:cNvSpPr>
          <p:nvPr/>
        </p:nvSpPr>
        <p:spPr bwMode="auto">
          <a:xfrm flipV="1">
            <a:off x="5638800" y="4876800"/>
            <a:ext cx="457200" cy="609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53" name="直接连接符 328752"/>
          <p:cNvSpPr>
            <a:spLocks noChangeShapeType="1"/>
          </p:cNvSpPr>
          <p:nvPr/>
        </p:nvSpPr>
        <p:spPr bwMode="auto">
          <a:xfrm>
            <a:off x="8001000" y="4191000"/>
            <a:ext cx="609600" cy="685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54" name="直接连接符 328753"/>
          <p:cNvSpPr>
            <a:spLocks noChangeShapeType="1"/>
          </p:cNvSpPr>
          <p:nvPr/>
        </p:nvSpPr>
        <p:spPr bwMode="auto">
          <a:xfrm flipV="1">
            <a:off x="8077200" y="4953000"/>
            <a:ext cx="533400" cy="685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55" name="矩形 328754"/>
          <p:cNvSpPr>
            <a:spLocks noChangeArrowheads="1"/>
          </p:cNvSpPr>
          <p:nvPr/>
        </p:nvSpPr>
        <p:spPr bwMode="auto">
          <a:xfrm>
            <a:off x="8229600" y="4646772"/>
            <a:ext cx="7607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n=5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328756" name="矩形 328755"/>
          <p:cNvSpPr>
            <a:spLocks noChangeArrowheads="1"/>
          </p:cNvSpPr>
          <p:nvPr/>
        </p:nvSpPr>
        <p:spPr bwMode="auto">
          <a:xfrm>
            <a:off x="6019800" y="4646772"/>
            <a:ext cx="7607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n=3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328757" name="矩形 328756"/>
          <p:cNvSpPr>
            <a:spLocks noChangeArrowheads="1"/>
          </p:cNvSpPr>
          <p:nvPr/>
        </p:nvSpPr>
        <p:spPr bwMode="auto">
          <a:xfrm>
            <a:off x="5638800" y="2589372"/>
            <a:ext cx="6292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甲</a:t>
            </a:r>
            <a:r>
              <a:rPr lang="zh-CN" altLang="en-US" sz="2800">
                <a:solidFill>
                  <a:srgbClr val="FF3300"/>
                </a:solidFill>
              </a:rPr>
              <a:t> </a:t>
            </a:r>
            <a:endParaRPr lang="zh-CN" altLang="en-US" sz="2800">
              <a:solidFill>
                <a:srgbClr val="FF3300"/>
              </a:solidFill>
            </a:endParaRPr>
          </a:p>
        </p:txBody>
      </p:sp>
      <p:sp>
        <p:nvSpPr>
          <p:cNvPr id="328758" name="矩形 328757"/>
          <p:cNvSpPr>
            <a:spLocks noChangeArrowheads="1"/>
          </p:cNvSpPr>
          <p:nvPr/>
        </p:nvSpPr>
        <p:spPr bwMode="auto">
          <a:xfrm>
            <a:off x="7620000" y="2589372"/>
            <a:ext cx="6292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乙</a:t>
            </a:r>
            <a:r>
              <a:rPr lang="zh-CN" altLang="en-US" sz="2800">
                <a:solidFill>
                  <a:srgbClr val="FF3300"/>
                </a:solidFill>
              </a:rPr>
              <a:t> </a:t>
            </a:r>
            <a:endParaRPr lang="zh-CN" altLang="en-US" sz="2800">
              <a:solidFill>
                <a:srgbClr val="FF3300"/>
              </a:solidFill>
            </a:endParaRPr>
          </a:p>
        </p:txBody>
      </p:sp>
      <p:sp>
        <p:nvSpPr>
          <p:cNvPr id="328759" name="矩形 328758"/>
          <p:cNvSpPr>
            <a:spLocks noChangeArrowheads="1"/>
          </p:cNvSpPr>
          <p:nvPr/>
        </p:nvSpPr>
        <p:spPr bwMode="auto">
          <a:xfrm>
            <a:off x="9296400" y="2589372"/>
            <a:ext cx="6292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甲</a:t>
            </a:r>
            <a:r>
              <a:rPr lang="zh-CN" altLang="en-US" sz="2800">
                <a:solidFill>
                  <a:srgbClr val="FF3300"/>
                </a:solidFill>
              </a:rPr>
              <a:t> </a:t>
            </a:r>
            <a:endParaRPr lang="zh-CN" altLang="en-US" sz="2800">
              <a:solidFill>
                <a:srgbClr val="FF3300"/>
              </a:solidFill>
            </a:endParaRPr>
          </a:p>
        </p:txBody>
      </p:sp>
      <p:pic>
        <p:nvPicPr>
          <p:cNvPr id="72760" name="图片 32875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75275" y="260350"/>
            <a:ext cx="1862138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8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28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2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2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2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2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2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2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45" grpId="0" bldLvl="0" animBg="1"/>
      <p:bldP spid="328749" grpId="0" bldLvl="0" animBg="1"/>
      <p:bldP spid="328751" grpId="0" bldLvl="0" animBg="1"/>
      <p:bldP spid="328752" grpId="0" bldLvl="0" animBg="1"/>
      <p:bldP spid="328753" grpId="0" bldLvl="0" animBg="1"/>
      <p:bldP spid="328754" grpId="0" bldLvl="0" animBg="1"/>
      <p:bldP spid="328755" grpId="0"/>
      <p:bldP spid="328756" grpId="0"/>
      <p:bldP spid="328757" grpId="0"/>
      <p:bldP spid="328758" grpId="0"/>
      <p:bldP spid="32875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文本占位符 329729"/>
          <p:cNvSpPr>
            <a:spLocks noGrp="1" noChangeArrowheads="1"/>
          </p:cNvSpPr>
          <p:nvPr>
            <p:ph idx="1"/>
          </p:nvPr>
        </p:nvSpPr>
        <p:spPr>
          <a:xfrm>
            <a:off x="1905000" y="1371600"/>
            <a:ext cx="9144000" cy="10668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000000"/>
                </a:solidFill>
              </a:rPr>
              <a:t>1</a:t>
            </a:r>
            <a:r>
              <a:rPr lang="zh-CN" altLang="en-US" b="1" dirty="0" smtClean="0">
                <a:solidFill>
                  <a:srgbClr val="000000"/>
                </a:solidFill>
              </a:rPr>
              <a:t>、根据</a:t>
            </a:r>
            <a:r>
              <a:rPr lang="zh-CN" altLang="en-US" b="1" u="sng" dirty="0" smtClean="0">
                <a:solidFill>
                  <a:srgbClr val="000000"/>
                </a:solidFill>
              </a:rPr>
              <a:t>               </a:t>
            </a:r>
            <a:r>
              <a:rPr lang="zh-CN" altLang="en-US" b="1" dirty="0" smtClean="0">
                <a:solidFill>
                  <a:srgbClr val="000000"/>
                </a:solidFill>
              </a:rPr>
              <a:t>的关系选择实验所用的滑轮组。</a:t>
            </a:r>
            <a:endParaRPr lang="en-US" altLang="zh-CN" b="1" dirty="0" smtClean="0">
              <a:solidFill>
                <a:srgbClr val="000000"/>
              </a:solidFill>
            </a:endParaRPr>
          </a:p>
        </p:txBody>
      </p:sp>
      <p:sp>
        <p:nvSpPr>
          <p:cNvPr id="329731" name="矩形 329730"/>
          <p:cNvSpPr>
            <a:spLocks noChangeArrowheads="1"/>
          </p:cNvSpPr>
          <p:nvPr/>
        </p:nvSpPr>
        <p:spPr bwMode="auto">
          <a:xfrm>
            <a:off x="3733800" y="1371600"/>
            <a:ext cx="13716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FF3300"/>
                </a:solidFill>
              </a:rPr>
              <a:t>h</a:t>
            </a:r>
            <a:r>
              <a:rPr lang="zh-CN" altLang="en-US" sz="3200" b="1">
                <a:solidFill>
                  <a:srgbClr val="FF3300"/>
                </a:solidFill>
              </a:rPr>
              <a:t>和</a:t>
            </a:r>
            <a:r>
              <a:rPr lang="en-US" altLang="zh-CN" sz="3200" b="1">
                <a:solidFill>
                  <a:srgbClr val="FF3300"/>
                </a:solidFill>
              </a:rPr>
              <a:t>s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  <p:sp>
        <p:nvSpPr>
          <p:cNvPr id="329732" name="矩形 329731"/>
          <p:cNvSpPr>
            <a:spLocks noChangeArrowheads="1"/>
          </p:cNvSpPr>
          <p:nvPr/>
        </p:nvSpPr>
        <p:spPr bwMode="auto">
          <a:xfrm>
            <a:off x="1981200" y="379095"/>
            <a:ext cx="2667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tabLst>
                <a:tab pos="570865" algn="l"/>
              </a:tabLst>
            </a:pPr>
            <a:r>
              <a:rPr lang="zh-CN" altLang="en-US" sz="3600" b="1">
                <a:solidFill>
                  <a:srgbClr val="0000FF"/>
                </a:solidFill>
              </a:rPr>
              <a:t>总结：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29733" name="矩形 329732"/>
          <p:cNvSpPr>
            <a:spLocks noChangeArrowheads="1"/>
          </p:cNvSpPr>
          <p:nvPr/>
        </p:nvSpPr>
        <p:spPr bwMode="auto">
          <a:xfrm>
            <a:off x="1905000" y="2754313"/>
            <a:ext cx="83058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</a:rPr>
              <a:t>、使用不同的滑轮组提升相同的重物</a:t>
            </a:r>
            <a:r>
              <a:rPr lang="zh-CN" altLang="en-US" sz="3200" b="1" dirty="0" smtClean="0">
                <a:solidFill>
                  <a:srgbClr val="000000"/>
                </a:solidFill>
              </a:rPr>
              <a:t>时。动滑轮</a:t>
            </a:r>
            <a:r>
              <a:rPr lang="zh-CN" altLang="en-US" sz="3200" b="1" dirty="0">
                <a:solidFill>
                  <a:srgbClr val="000000"/>
                </a:solidFill>
              </a:rPr>
              <a:t>越重，滑轮组的机械效率</a:t>
            </a:r>
            <a:r>
              <a:rPr lang="zh-CN" altLang="en-US" sz="3200" b="1" u="sng" dirty="0">
                <a:solidFill>
                  <a:srgbClr val="000000"/>
                </a:solidFill>
              </a:rPr>
              <a:t>		</a:t>
            </a:r>
            <a:r>
              <a:rPr lang="zh-CN" altLang="en-US" sz="3200" b="1" dirty="0">
                <a:solidFill>
                  <a:srgbClr val="000000"/>
                </a:solidFill>
              </a:rPr>
              <a:t>。 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329734" name="矩形 329733"/>
          <p:cNvSpPr>
            <a:spLocks noChangeArrowheads="1"/>
          </p:cNvSpPr>
          <p:nvPr/>
        </p:nvSpPr>
        <p:spPr bwMode="auto">
          <a:xfrm>
            <a:off x="1981200" y="4322763"/>
            <a:ext cx="7808595" cy="1174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000000"/>
                </a:solidFill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</a:rPr>
              <a:t>、使用同一滑轮组，</a:t>
            </a:r>
            <a:r>
              <a:rPr lang="zh-CN" altLang="en-US" sz="3200" b="1" u="sng" dirty="0">
                <a:solidFill>
                  <a:srgbClr val="000000"/>
                </a:solidFill>
              </a:rPr>
              <a:t>	         	</a:t>
            </a:r>
            <a:r>
              <a:rPr lang="zh-CN" altLang="en-US" sz="3200" b="1" dirty="0">
                <a:solidFill>
                  <a:srgbClr val="000000"/>
                </a:solidFill>
              </a:rPr>
              <a:t>方法，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</a:rPr>
              <a:t>可以提高滑轮组的机械效率。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329735" name="矩形 329734"/>
          <p:cNvSpPr>
            <a:spLocks noChangeArrowheads="1"/>
          </p:cNvSpPr>
          <p:nvPr/>
        </p:nvSpPr>
        <p:spPr bwMode="auto">
          <a:xfrm>
            <a:off x="5867400" y="4322763"/>
            <a:ext cx="2667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增加物体重力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29736" name="矩形 329735"/>
          <p:cNvSpPr>
            <a:spLocks noChangeArrowheads="1"/>
          </p:cNvSpPr>
          <p:nvPr/>
        </p:nvSpPr>
        <p:spPr bwMode="auto">
          <a:xfrm>
            <a:off x="7315200" y="3200400"/>
            <a:ext cx="11430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越低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0" grpId="0" build="p"/>
      <p:bldP spid="329731" grpId="0"/>
      <p:bldP spid="329732" grpId="0"/>
      <p:bldP spid="329733" grpId="0"/>
      <p:bldP spid="329734" grpId="0"/>
      <p:bldP spid="329735" grpId="0"/>
      <p:bldP spid="3297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框 348161"/>
          <p:cNvSpPr txBox="1">
            <a:spLocks noChangeArrowheads="1"/>
          </p:cNvSpPr>
          <p:nvPr/>
        </p:nvSpPr>
        <p:spPr bwMode="auto">
          <a:xfrm>
            <a:off x="1774825" y="333375"/>
            <a:ext cx="7201495" cy="57105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66"/>
                </a:solidFill>
              </a:rPr>
              <a:t>        如图，滑轮组</a:t>
            </a:r>
            <a:r>
              <a:rPr lang="zh-CN" altLang="en-US" sz="3600" b="1" dirty="0">
                <a:solidFill>
                  <a:srgbClr val="FF0066"/>
                </a:solidFill>
              </a:rPr>
              <a:t>将重</a:t>
            </a:r>
            <a:r>
              <a:rPr lang="en-US" altLang="zh-CN" sz="3600" b="1" dirty="0">
                <a:solidFill>
                  <a:srgbClr val="FF0066"/>
                </a:solidFill>
              </a:rPr>
              <a:t>100</a:t>
            </a:r>
            <a:r>
              <a:rPr lang="zh-CN" altLang="en-US" sz="3600" b="1" dirty="0">
                <a:solidFill>
                  <a:srgbClr val="FF0066"/>
                </a:solidFill>
              </a:rPr>
              <a:t>牛的物体匀速提升</a:t>
            </a:r>
            <a:r>
              <a:rPr lang="en-US" altLang="zh-CN" sz="3600" b="1" dirty="0">
                <a:solidFill>
                  <a:srgbClr val="FF0066"/>
                </a:solidFill>
              </a:rPr>
              <a:t>2</a:t>
            </a:r>
            <a:r>
              <a:rPr lang="zh-CN" altLang="en-US" sz="3600" b="1" dirty="0">
                <a:solidFill>
                  <a:srgbClr val="FF0066"/>
                </a:solidFill>
              </a:rPr>
              <a:t>米，拉力做功</a:t>
            </a:r>
            <a:r>
              <a:rPr lang="en-US" altLang="zh-CN" sz="3600" b="1" dirty="0">
                <a:solidFill>
                  <a:srgbClr val="FF0066"/>
                </a:solidFill>
              </a:rPr>
              <a:t>250</a:t>
            </a:r>
            <a:r>
              <a:rPr lang="zh-CN" altLang="en-US" sz="3600" b="1" dirty="0">
                <a:solidFill>
                  <a:srgbClr val="FF0066"/>
                </a:solidFill>
              </a:rPr>
              <a:t>焦，不计绳重和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摩擦。</a:t>
            </a:r>
            <a:endParaRPr lang="en-US" altLang="zh-CN" sz="3600" b="1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66"/>
                </a:solidFill>
              </a:rPr>
              <a:t>（</a:t>
            </a:r>
            <a:r>
              <a:rPr lang="en-US" altLang="zh-CN" sz="3600" b="1" dirty="0" smtClean="0">
                <a:solidFill>
                  <a:srgbClr val="FF0066"/>
                </a:solidFill>
              </a:rPr>
              <a:t>1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）此时</a:t>
            </a:r>
            <a:r>
              <a:rPr lang="zh-CN" altLang="en-US" sz="3600" b="1" dirty="0">
                <a:solidFill>
                  <a:srgbClr val="FF0066"/>
                </a:solidFill>
              </a:rPr>
              <a:t>滑轮的机械效率是多大？</a:t>
            </a:r>
            <a:endParaRPr lang="zh-CN" altLang="en-US" sz="3600" b="1" dirty="0">
              <a:solidFill>
                <a:srgbClr val="FF0066"/>
              </a:solidFill>
            </a:endParaRPr>
          </a:p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66"/>
                </a:solidFill>
              </a:rPr>
              <a:t>（</a:t>
            </a:r>
            <a:r>
              <a:rPr lang="en-US" altLang="zh-CN" sz="3600" b="1" dirty="0">
                <a:solidFill>
                  <a:srgbClr val="FF0066"/>
                </a:solidFill>
              </a:rPr>
              <a:t>2</a:t>
            </a:r>
            <a:r>
              <a:rPr lang="zh-CN" altLang="en-US" sz="3600" b="1" dirty="0">
                <a:solidFill>
                  <a:srgbClr val="FF0066"/>
                </a:solidFill>
              </a:rPr>
              <a:t>）如匀速提升</a:t>
            </a:r>
            <a:r>
              <a:rPr lang="en-US" altLang="zh-CN" sz="3600" b="1" dirty="0">
                <a:solidFill>
                  <a:srgbClr val="FF0066"/>
                </a:solidFill>
              </a:rPr>
              <a:t>200</a:t>
            </a:r>
            <a:r>
              <a:rPr lang="zh-CN" altLang="en-US" sz="3600" b="1" dirty="0">
                <a:solidFill>
                  <a:srgbClr val="FF0066"/>
                </a:solidFill>
              </a:rPr>
              <a:t>牛的重物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，拉力</a:t>
            </a:r>
            <a:r>
              <a:rPr lang="zh-CN" altLang="en-US" sz="3600" b="1" dirty="0">
                <a:solidFill>
                  <a:srgbClr val="FF0066"/>
                </a:solidFill>
              </a:rPr>
              <a:t>的功率为</a:t>
            </a:r>
            <a:r>
              <a:rPr lang="en-US" altLang="zh-CN" sz="3600" b="1" dirty="0">
                <a:solidFill>
                  <a:srgbClr val="FF0066"/>
                </a:solidFill>
              </a:rPr>
              <a:t>22.5</a:t>
            </a:r>
            <a:r>
              <a:rPr lang="zh-CN" altLang="en-US" sz="3600" b="1" dirty="0">
                <a:solidFill>
                  <a:srgbClr val="FF0066"/>
                </a:solidFill>
              </a:rPr>
              <a:t>瓦，则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重物上升</a:t>
            </a:r>
            <a:r>
              <a:rPr lang="zh-CN" altLang="en-US" sz="3600" b="1" dirty="0">
                <a:solidFill>
                  <a:srgbClr val="FF0066"/>
                </a:solidFill>
              </a:rPr>
              <a:t>的速度多大？</a:t>
            </a:r>
            <a:endParaRPr lang="zh-CN" altLang="en-US" sz="3600" b="1" dirty="0">
              <a:solidFill>
                <a:srgbClr val="FF0066"/>
              </a:solidFill>
            </a:endParaRPr>
          </a:p>
        </p:txBody>
      </p:sp>
      <p:pic>
        <p:nvPicPr>
          <p:cNvPr id="74755" name="图片 348162" descr="msotw9_temp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48328" y="1052736"/>
            <a:ext cx="144780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280577"/>
          <p:cNvSpPr txBox="1">
            <a:spLocks noChangeArrowheads="1"/>
          </p:cNvSpPr>
          <p:nvPr/>
        </p:nvSpPr>
        <p:spPr bwMode="auto">
          <a:xfrm>
            <a:off x="1524000" y="0"/>
            <a:ext cx="9144000" cy="424434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图，物体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在拉力</a:t>
            </a:r>
            <a:r>
              <a:rPr lang="en-US" altLang="zh-CN" sz="36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的作用下作匀速直线运动，拉力所做的功是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600J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，物体向左移动了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2m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，滑轮组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的机械效率是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％，求：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⑴额外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功时多少？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⑵拉力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多少？  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⑶物体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所受的摩擦力是多大？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5779" name="图片 280578" descr="1"/>
          <p:cNvPicPr>
            <a:picLocks noChangeAspect="1" noChangeArrowheads="1"/>
          </p:cNvPicPr>
          <p:nvPr/>
        </p:nvPicPr>
        <p:blipFill>
          <a:blip r:embed="rId1" cstate="print"/>
          <a:srcRect r="-19055" b="20219"/>
          <a:stretch>
            <a:fillRect/>
          </a:stretch>
        </p:blipFill>
        <p:spPr bwMode="auto">
          <a:xfrm>
            <a:off x="2782888" y="4149725"/>
            <a:ext cx="6911975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矩形 271361"/>
          <p:cNvSpPr/>
          <p:nvPr/>
        </p:nvSpPr>
        <p:spPr>
          <a:xfrm>
            <a:off x="1703388" y="404813"/>
            <a:ext cx="7921625" cy="1008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斜面的机械效率</a:t>
            </a:r>
            <a:endParaRPr lang="zh-CN" altLang="en-US" sz="48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71363" name="文本框 271362"/>
          <p:cNvSpPr txBox="1">
            <a:spLocks noChangeArrowheads="1"/>
          </p:cNvSpPr>
          <p:nvPr/>
        </p:nvSpPr>
        <p:spPr bwMode="auto">
          <a:xfrm>
            <a:off x="2279576" y="1412776"/>
            <a:ext cx="8064896" cy="2651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小</a:t>
            </a:r>
            <a:r>
              <a:rPr lang="zh-CN" altLang="en-US" sz="3200" b="1" dirty="0">
                <a:solidFill>
                  <a:srgbClr val="000099"/>
                </a:solidFill>
                <a:ea typeface="黑体" panose="02010609060101010101" pitchFamily="49" charset="-122"/>
              </a:rPr>
              <a:t>明学过机械效率后，提出了一个</a:t>
            </a:r>
            <a:r>
              <a:rPr lang="zh-CN" altLang="en-US" sz="32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问题：“</a:t>
            </a:r>
            <a:r>
              <a:rPr lang="zh-CN" altLang="en-US" sz="3200" b="1" dirty="0">
                <a:solidFill>
                  <a:srgbClr val="000099"/>
                </a:solidFill>
                <a:ea typeface="黑体" panose="02010609060101010101" pitchFamily="49" charset="-122"/>
              </a:rPr>
              <a:t>影响斜面机械效率的因素有哪些？”针对这个问题他做了在斜面上匀速拉动物块的探究实验，并记录实验数据如下：</a:t>
            </a:r>
            <a:endParaRPr lang="zh-CN" altLang="en-US" sz="3200" b="1" dirty="0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grpSp>
        <p:nvGrpSpPr>
          <p:cNvPr id="271364" name="组合 271363"/>
          <p:cNvGrpSpPr/>
          <p:nvPr/>
        </p:nvGrpSpPr>
        <p:grpSpPr bwMode="auto">
          <a:xfrm>
            <a:off x="2640013" y="4095750"/>
            <a:ext cx="6048375" cy="2578101"/>
            <a:chOff x="385" y="391"/>
            <a:chExt cx="3810" cy="1624"/>
          </a:xfrm>
        </p:grpSpPr>
        <p:sp>
          <p:nvSpPr>
            <p:cNvPr id="76805" name="直角三角形 271364"/>
            <p:cNvSpPr>
              <a:spLocks noChangeArrowheads="1"/>
            </p:cNvSpPr>
            <p:nvPr/>
          </p:nvSpPr>
          <p:spPr bwMode="auto">
            <a:xfrm flipH="1">
              <a:off x="884" y="391"/>
              <a:ext cx="2858" cy="1360"/>
            </a:xfrm>
            <a:prstGeom prst="rtTriangl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06" name="菱形 271365"/>
            <p:cNvSpPr>
              <a:spLocks noChangeArrowheads="1"/>
            </p:cNvSpPr>
            <p:nvPr/>
          </p:nvSpPr>
          <p:spPr bwMode="auto">
            <a:xfrm rot="1197374">
              <a:off x="657" y="1089"/>
              <a:ext cx="681" cy="680"/>
            </a:xfrm>
            <a:prstGeom prst="diamond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76807" name="直接连接符 271366"/>
            <p:cNvSpPr>
              <a:spLocks noChangeShapeType="1"/>
            </p:cNvSpPr>
            <p:nvPr/>
          </p:nvSpPr>
          <p:spPr bwMode="auto">
            <a:xfrm flipV="1">
              <a:off x="1202" y="1026"/>
              <a:ext cx="589" cy="273"/>
            </a:xfrm>
            <a:prstGeom prst="line">
              <a:avLst/>
            </a:prstGeom>
            <a:ln>
              <a:tailEnd type="triangle" w="med" len="med"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76808" name="文本框 271367"/>
            <p:cNvSpPr txBox="1">
              <a:spLocks noChangeArrowheads="1"/>
            </p:cNvSpPr>
            <p:nvPr/>
          </p:nvSpPr>
          <p:spPr bwMode="auto">
            <a:xfrm>
              <a:off x="1519" y="709"/>
              <a:ext cx="293" cy="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000" dirty="0"/>
                <a:t>F</a:t>
              </a:r>
              <a:endParaRPr lang="en-US" altLang="zh-CN" sz="4000" dirty="0"/>
            </a:p>
          </p:txBody>
        </p:sp>
        <p:sp>
          <p:nvSpPr>
            <p:cNvPr id="76809" name="文本框 271368"/>
            <p:cNvSpPr txBox="1">
              <a:spLocks noChangeArrowheads="1"/>
            </p:cNvSpPr>
            <p:nvPr/>
          </p:nvSpPr>
          <p:spPr bwMode="auto">
            <a:xfrm>
              <a:off x="2472" y="1026"/>
              <a:ext cx="240" cy="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000"/>
                <a:t>s</a:t>
              </a:r>
              <a:endParaRPr lang="en-US" altLang="zh-CN" sz="4000"/>
            </a:p>
          </p:txBody>
        </p:sp>
        <p:grpSp>
          <p:nvGrpSpPr>
            <p:cNvPr id="76810" name="组合 271369"/>
            <p:cNvGrpSpPr/>
            <p:nvPr/>
          </p:nvGrpSpPr>
          <p:grpSpPr bwMode="auto">
            <a:xfrm>
              <a:off x="3787" y="391"/>
              <a:ext cx="408" cy="1361"/>
              <a:chOff x="3787" y="391"/>
              <a:chExt cx="408" cy="1361"/>
            </a:xfrm>
          </p:grpSpPr>
          <p:sp>
            <p:nvSpPr>
              <p:cNvPr id="76812" name="直接连接符 271370"/>
              <p:cNvSpPr>
                <a:spLocks noChangeShapeType="1"/>
              </p:cNvSpPr>
              <p:nvPr/>
            </p:nvSpPr>
            <p:spPr bwMode="auto">
              <a:xfrm>
                <a:off x="3787" y="391"/>
                <a:ext cx="408" cy="0"/>
              </a:xfrm>
              <a:prstGeom prst="lin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13" name="直接连接符 271371"/>
              <p:cNvSpPr>
                <a:spLocks noChangeShapeType="1"/>
              </p:cNvSpPr>
              <p:nvPr/>
            </p:nvSpPr>
            <p:spPr bwMode="auto">
              <a:xfrm>
                <a:off x="3787" y="1752"/>
                <a:ext cx="408" cy="0"/>
              </a:xfrm>
              <a:prstGeom prst="line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14" name="直接连接符 271372"/>
              <p:cNvSpPr>
                <a:spLocks noChangeShapeType="1"/>
              </p:cNvSpPr>
              <p:nvPr/>
            </p:nvSpPr>
            <p:spPr bwMode="auto">
              <a:xfrm>
                <a:off x="4014" y="1298"/>
                <a:ext cx="0" cy="454"/>
              </a:xfrm>
              <a:prstGeom prst="line">
                <a:avLst/>
              </a:prstGeom>
              <a:ln>
                <a:tailEnd type="triangle" w="med" len="med"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15" name="直接连接符 271373"/>
              <p:cNvSpPr>
                <a:spLocks noChangeShapeType="1"/>
              </p:cNvSpPr>
              <p:nvPr/>
            </p:nvSpPr>
            <p:spPr bwMode="auto">
              <a:xfrm flipV="1">
                <a:off x="4014" y="391"/>
                <a:ext cx="0" cy="454"/>
              </a:xfrm>
              <a:prstGeom prst="line">
                <a:avLst/>
              </a:prstGeom>
              <a:ln>
                <a:tailEnd type="triangle" w="med" len="med"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816" name="文本框 271374"/>
              <p:cNvSpPr txBox="1">
                <a:spLocks noChangeArrowheads="1"/>
              </p:cNvSpPr>
              <p:nvPr/>
            </p:nvSpPr>
            <p:spPr bwMode="auto">
              <a:xfrm>
                <a:off x="3878" y="845"/>
                <a:ext cx="275" cy="4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4000"/>
                  <a:t>h</a:t>
                </a:r>
                <a:endParaRPr lang="en-US" altLang="zh-CN" sz="4000"/>
              </a:p>
            </p:txBody>
          </p:sp>
        </p:grpSp>
        <p:sp>
          <p:nvSpPr>
            <p:cNvPr id="76811" name="文本框 271375"/>
            <p:cNvSpPr txBox="1">
              <a:spLocks noChangeArrowheads="1"/>
            </p:cNvSpPr>
            <p:nvPr/>
          </p:nvSpPr>
          <p:spPr bwMode="auto">
            <a:xfrm>
              <a:off x="385" y="1570"/>
              <a:ext cx="346" cy="4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000"/>
                <a:t>G</a:t>
              </a:r>
              <a:endParaRPr lang="en-US" altLang="zh-CN" sz="400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矩形 272385"/>
          <p:cNvSpPr/>
          <p:nvPr/>
        </p:nvSpPr>
        <p:spPr>
          <a:xfrm>
            <a:off x="1774825" y="188913"/>
            <a:ext cx="7634288" cy="1008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例题分析：斜面的机械效率</a:t>
            </a:r>
            <a:endParaRPr lang="zh-CN" altLang="en-US" sz="48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aphicFrame>
        <p:nvGraphicFramePr>
          <p:cNvPr id="272445" name="表格 272444"/>
          <p:cNvGraphicFramePr>
            <a:graphicFrameLocks noGrp="1"/>
          </p:cNvGraphicFramePr>
          <p:nvPr/>
        </p:nvGraphicFramePr>
        <p:xfrm>
          <a:off x="1847850" y="1196975"/>
          <a:ext cx="8353425" cy="4030345"/>
        </p:xfrm>
        <a:graphic>
          <a:graphicData uri="http://schemas.openxmlformats.org/drawingml/2006/table">
            <a:tbl>
              <a:tblPr/>
              <a:tblGrid>
                <a:gridCol w="792480"/>
                <a:gridCol w="1182370"/>
                <a:gridCol w="881380"/>
                <a:gridCol w="880745"/>
                <a:gridCol w="878205"/>
                <a:gridCol w="880745"/>
                <a:gridCol w="881380"/>
                <a:gridCol w="877570"/>
                <a:gridCol w="1098550"/>
              </a:tblGrid>
              <a:tr h="18719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实验次数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倾斜程度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物体重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G/N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物上升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h/m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拉　　　力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F/N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物移动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s/m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有用功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W/J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总功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W/J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机械效率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7912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较缓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1.6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63%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719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较陡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0.15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2.2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1.1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68%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最陡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0.25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3.1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sp>
        <p:nvSpPr>
          <p:cNvPr id="272439" name="文本框 272438"/>
          <p:cNvSpPr txBox="1">
            <a:spLocks noChangeArrowheads="1"/>
          </p:cNvSpPr>
          <p:nvPr/>
        </p:nvSpPr>
        <p:spPr bwMode="auto">
          <a:xfrm>
            <a:off x="7319963" y="4652963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1.25</a:t>
            </a:r>
            <a:endParaRPr lang="en-US" altLang="zh-CN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2440" name="文本框 272439"/>
          <p:cNvSpPr txBox="1">
            <a:spLocks noChangeArrowheads="1"/>
          </p:cNvSpPr>
          <p:nvPr/>
        </p:nvSpPr>
        <p:spPr bwMode="auto">
          <a:xfrm>
            <a:off x="8242300" y="4652963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1.55</a:t>
            </a:r>
            <a:endParaRPr lang="en-US" altLang="zh-CN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72441" name="文本框 272440"/>
          <p:cNvSpPr txBox="1">
            <a:spLocks noChangeArrowheads="1"/>
          </p:cNvSpPr>
          <p:nvPr/>
        </p:nvSpPr>
        <p:spPr bwMode="auto">
          <a:xfrm>
            <a:off x="9191625" y="4652963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  <a:ea typeface="黑体" panose="02010609060101010101" pitchFamily="49" charset="-122"/>
              </a:rPr>
              <a:t>81%</a:t>
            </a:r>
            <a:endParaRPr lang="en-US" altLang="zh-CN" sz="28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7882" name="矩形 272441"/>
          <p:cNvSpPr>
            <a:spLocks noChangeArrowheads="1"/>
          </p:cNvSpPr>
          <p:nvPr/>
        </p:nvSpPr>
        <p:spPr bwMode="auto">
          <a:xfrm>
            <a:off x="2424113" y="5589588"/>
            <a:ext cx="72009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/>
              <a:t>1.</a:t>
            </a:r>
            <a:r>
              <a:rPr lang="zh-CN" altLang="en-US" sz="3600" b="1" dirty="0"/>
              <a:t>请将第三次实验数据填全。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2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439" grpId="0"/>
      <p:bldP spid="272440" grpId="0"/>
      <p:bldP spid="2724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文本框 274433"/>
          <p:cNvSpPr txBox="1">
            <a:spLocks noChangeArrowheads="1"/>
          </p:cNvSpPr>
          <p:nvPr/>
        </p:nvSpPr>
        <p:spPr bwMode="auto">
          <a:xfrm>
            <a:off x="1992313" y="981075"/>
            <a:ext cx="8280400" cy="5210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ea typeface="黑体" panose="02010609060101010101" pitchFamily="49" charset="-122"/>
              </a:rPr>
              <a:t>2</a:t>
            </a:r>
            <a:r>
              <a:rPr lang="en-US" altLang="zh-CN" sz="3200" b="1" dirty="0"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ea typeface="黑体" panose="02010609060101010101" pitchFamily="49" charset="-122"/>
              </a:rPr>
              <a:t>通过对上述数据的分析，你对斜面机械效率的问题可获得的初步结论：</a:t>
            </a:r>
            <a:endParaRPr lang="zh-CN" altLang="en-US" sz="32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    </a:t>
            </a:r>
            <a:r>
              <a:rPr lang="en-US" altLang="zh-CN" sz="3200" b="1" dirty="0">
                <a:ea typeface="黑体" panose="02010609060101010101" pitchFamily="49" charset="-122"/>
              </a:rPr>
              <a:t>____________________________</a:t>
            </a:r>
            <a:endParaRPr lang="en-US" altLang="zh-CN" sz="32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ea typeface="黑体" panose="02010609060101010101" pitchFamily="49" charset="-122"/>
              </a:rPr>
              <a:t>    ____________________________</a:t>
            </a:r>
            <a:endParaRPr lang="en-US" altLang="zh-CN" sz="32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ea typeface="黑体" panose="02010609060101010101" pitchFamily="49" charset="-122"/>
              </a:rPr>
              <a:t>3</a:t>
            </a:r>
            <a:r>
              <a:rPr lang="en-US" altLang="zh-CN" sz="3200" b="1" dirty="0"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ea typeface="黑体" panose="02010609060101010101" pitchFamily="49" charset="-122"/>
              </a:rPr>
              <a:t>小明还探究了斜面机械效率与物重的关系，实验时应控制哪些条件不变？</a:t>
            </a:r>
            <a:r>
              <a:rPr lang="en-US" altLang="zh-CN" sz="3200" b="1" dirty="0">
                <a:ea typeface="黑体" panose="02010609060101010101" pitchFamily="49" charset="-122"/>
              </a:rPr>
              <a:t>_____________________________</a:t>
            </a:r>
            <a:r>
              <a:rPr lang="zh-CN" altLang="en-US" sz="3200" b="1" dirty="0">
                <a:ea typeface="黑体" panose="02010609060101010101" pitchFamily="49" charset="-122"/>
              </a:rPr>
              <a:t>。</a:t>
            </a:r>
            <a:endParaRPr lang="zh-CN" altLang="en-US" sz="32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ea typeface="黑体" panose="02010609060101010101" pitchFamily="49" charset="-122"/>
              </a:rPr>
              <a:t>4</a:t>
            </a:r>
            <a:r>
              <a:rPr lang="en-US" altLang="zh-CN" sz="3200" b="1" dirty="0">
                <a:ea typeface="黑体" panose="02010609060101010101" pitchFamily="49" charset="-122"/>
              </a:rPr>
              <a:t>.</a:t>
            </a:r>
            <a:r>
              <a:rPr lang="zh-CN" altLang="en-US" sz="3200" b="1" dirty="0">
                <a:ea typeface="黑体" panose="02010609060101010101" pitchFamily="49" charset="-122"/>
              </a:rPr>
              <a:t>小明通过实验获得了以下数据：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274436" name="矩形 274435"/>
          <p:cNvSpPr/>
          <p:nvPr/>
        </p:nvSpPr>
        <p:spPr>
          <a:xfrm>
            <a:off x="2640013" y="2349500"/>
            <a:ext cx="734377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algn="l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在其他条件不变的情况下，</a:t>
            </a:r>
            <a:br>
              <a:rPr lang="zh-CN" altLang="en-US" sz="4000" b="1" dirty="0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r>
              <a:rPr lang="zh-CN" altLang="en-US" sz="40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斜面越陡，机械效率越高。</a:t>
            </a:r>
            <a:endParaRPr lang="zh-CN" altLang="en-US" sz="40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74437" name="矩形 274436"/>
          <p:cNvSpPr/>
          <p:nvPr/>
        </p:nvSpPr>
        <p:spPr>
          <a:xfrm>
            <a:off x="2711624" y="4797152"/>
            <a:ext cx="3313113" cy="5032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C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斜面倾斜程度</a:t>
            </a:r>
            <a:endParaRPr lang="zh-CN" altLang="en-US" sz="3600" b="1" noProof="1">
              <a:solidFill>
                <a:srgbClr val="C0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4" grpId="0"/>
      <p:bldP spid="274436" grpId="0"/>
      <p:bldP spid="2744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矩形 275457"/>
          <p:cNvSpPr/>
          <p:nvPr/>
        </p:nvSpPr>
        <p:spPr>
          <a:xfrm>
            <a:off x="1847850" y="188913"/>
            <a:ext cx="7561263" cy="1008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例题分析：斜面的机械效率</a:t>
            </a:r>
            <a:endParaRPr lang="zh-CN" altLang="en-US" sz="48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aphicFrame>
        <p:nvGraphicFramePr>
          <p:cNvPr id="275513" name="表格 275512"/>
          <p:cNvGraphicFramePr>
            <a:graphicFrameLocks noGrp="1"/>
          </p:cNvGraphicFramePr>
          <p:nvPr/>
        </p:nvGraphicFramePr>
        <p:xfrm>
          <a:off x="1919288" y="1125538"/>
          <a:ext cx="8353425" cy="3959225"/>
        </p:xfrm>
        <a:graphic>
          <a:graphicData uri="http://schemas.openxmlformats.org/drawingml/2006/table">
            <a:tbl>
              <a:tblPr/>
              <a:tblGrid>
                <a:gridCol w="791845"/>
                <a:gridCol w="1183005"/>
                <a:gridCol w="880745"/>
                <a:gridCol w="881380"/>
                <a:gridCol w="877570"/>
                <a:gridCol w="881380"/>
                <a:gridCol w="880745"/>
                <a:gridCol w="878205"/>
                <a:gridCol w="1098550"/>
              </a:tblGrid>
              <a:tr h="18008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实验次数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倾斜程度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物体重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G/N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物上升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h/m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拉　　　力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F/N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物移动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s/m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有用功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W/J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总功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W/J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机械效率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79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较缓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0.15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1.6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1.2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63%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718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同上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0.15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3.2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2.4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63%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同上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15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0.15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4.8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0.75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2.25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3.6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charset="0"/>
                          <a:ea typeface="黑体" panose="02010609060101010101" pitchFamily="49" charset="-122"/>
                        </a:rPr>
                        <a:t>63%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charset="0"/>
                        <a:ea typeface="黑体" panose="02010609060101010101" pitchFamily="49" charset="-122"/>
                      </a:endParaRPr>
                    </a:p>
                  </a:txBody>
                  <a:tcPr marL="90000" marR="90000" marT="46797" marB="46797" anchor="ctr" anchorCtr="1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99"/>
                    </a:solidFill>
                  </a:tcPr>
                </a:tc>
              </a:tr>
            </a:tbl>
          </a:graphicData>
        </a:graphic>
      </p:graphicFrame>
      <p:sp>
        <p:nvSpPr>
          <p:cNvPr id="275511" name="文本框 275510"/>
          <p:cNvSpPr txBox="1">
            <a:spLocks noChangeArrowheads="1"/>
          </p:cNvSpPr>
          <p:nvPr/>
        </p:nvSpPr>
        <p:spPr bwMode="auto">
          <a:xfrm>
            <a:off x="1992313" y="5151438"/>
            <a:ext cx="8280400" cy="1370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通过对上述数据的分析，得到的实验结论：</a:t>
            </a:r>
            <a:endParaRPr lang="zh-CN" altLang="en-US" sz="32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ea typeface="黑体" panose="02010609060101010101" pitchFamily="49" charset="-122"/>
              </a:rPr>
              <a:t>__________________________________</a:t>
            </a:r>
            <a:r>
              <a:rPr lang="zh-CN" altLang="en-US" sz="3200" b="1" dirty="0">
                <a:ea typeface="黑体" panose="02010609060101010101" pitchFamily="49" charset="-122"/>
              </a:rPr>
              <a:t>。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275512" name="矩形 275511"/>
          <p:cNvSpPr/>
          <p:nvPr/>
        </p:nvSpPr>
        <p:spPr>
          <a:xfrm>
            <a:off x="2208213" y="5589588"/>
            <a:ext cx="7200900" cy="1008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斜面的机械效率高低与物体的重力无关</a:t>
            </a:r>
            <a:endParaRPr lang="zh-CN" altLang="en-US" sz="3200" b="1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511" grpId="0"/>
      <p:bldP spid="2755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31334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CC"/>
                </a:solidFill>
                <a:ea typeface="黑体" panose="02010609060101010101" pitchFamily="49" charset="-122"/>
              </a:rPr>
              <a:t>第一部分：四种机械</a:t>
            </a:r>
            <a:endParaRPr lang="zh-CN" altLang="en-US" b="1" smtClean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pic>
        <p:nvPicPr>
          <p:cNvPr id="45059" name="文本占位符 313346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1" cstate="print"/>
          <a:srcRect/>
          <a:stretch>
            <a:fillRect/>
          </a:stretch>
        </p:blipFill>
        <p:spPr>
          <a:xfrm>
            <a:off x="1524000" y="1484313"/>
            <a:ext cx="3419475" cy="2051050"/>
          </a:xfrm>
        </p:spPr>
      </p:pic>
      <p:pic>
        <p:nvPicPr>
          <p:cNvPr id="45060" name="图片 313347" descr="11-图片-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4149725"/>
            <a:ext cx="35274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文本框 313349"/>
          <p:cNvSpPr txBox="1">
            <a:spLocks noChangeArrowheads="1"/>
          </p:cNvSpPr>
          <p:nvPr/>
        </p:nvSpPr>
        <p:spPr bwMode="auto">
          <a:xfrm>
            <a:off x="5013325" y="1916113"/>
            <a:ext cx="736600" cy="165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杠杆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45063" name="组合 313350"/>
          <p:cNvGrpSpPr/>
          <p:nvPr/>
        </p:nvGrpSpPr>
        <p:grpSpPr bwMode="auto">
          <a:xfrm>
            <a:off x="6959600" y="1268413"/>
            <a:ext cx="3254375" cy="2808287"/>
            <a:chOff x="3424" y="799"/>
            <a:chExt cx="2050" cy="1769"/>
          </a:xfrm>
        </p:grpSpPr>
        <p:grpSp>
          <p:nvGrpSpPr>
            <p:cNvPr id="45075" name="组合 313351"/>
            <p:cNvGrpSpPr/>
            <p:nvPr/>
          </p:nvGrpSpPr>
          <p:grpSpPr bwMode="auto">
            <a:xfrm>
              <a:off x="3424" y="799"/>
              <a:ext cx="998" cy="1769"/>
              <a:chOff x="1536" y="1488"/>
              <a:chExt cx="1152" cy="2622"/>
            </a:xfrm>
          </p:grpSpPr>
          <p:grpSp>
            <p:nvGrpSpPr>
              <p:cNvPr id="45077" name="组合 313352"/>
              <p:cNvGrpSpPr/>
              <p:nvPr/>
            </p:nvGrpSpPr>
            <p:grpSpPr bwMode="auto">
              <a:xfrm>
                <a:off x="1536" y="1488"/>
                <a:ext cx="1152" cy="2592"/>
                <a:chOff x="1488" y="1536"/>
                <a:chExt cx="1152" cy="2592"/>
              </a:xfrm>
            </p:grpSpPr>
            <p:grpSp>
              <p:nvGrpSpPr>
                <p:cNvPr id="45079" name="xjhlx8"/>
                <p:cNvGrpSpPr>
                  <a:grpSpLocks noChangeAspect="1"/>
                </p:cNvGrpSpPr>
                <p:nvPr/>
              </p:nvGrpSpPr>
              <p:grpSpPr bwMode="auto">
                <a:xfrm rot="5468820" flipV="1">
                  <a:off x="1810" y="1692"/>
                  <a:ext cx="421" cy="299"/>
                  <a:chOff x="6892" y="783"/>
                  <a:chExt cx="813" cy="579"/>
                </a:xfrm>
              </p:grpSpPr>
              <p:grpSp>
                <p:nvGrpSpPr>
                  <p:cNvPr id="45109" name="组合 31335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125" y="783"/>
                    <a:ext cx="580" cy="579"/>
                    <a:chOff x="2400" y="2400"/>
                    <a:chExt cx="1440" cy="1440"/>
                  </a:xfrm>
                </p:grpSpPr>
                <p:sp>
                  <p:nvSpPr>
                    <p:cNvPr id="45111" name="椭圆 3133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12" name="椭圆 3133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13" name="椭圆 31335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14" name="椭圆 31335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</p:grpSp>
              <p:sp>
                <p:nvSpPr>
                  <p:cNvPr id="45110" name="矩形 3133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6892" y="1024"/>
                    <a:ext cx="555" cy="97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0000"/>
                      </a:gs>
                      <a:gs pos="50000">
                        <a:srgbClr val="FFFFFF"/>
                      </a:gs>
                      <a:gs pos="100000">
                        <a:srgbClr val="000000"/>
                      </a:gs>
                    </a:gsLst>
                    <a:lin ang="5400000" scaled="1"/>
                  </a:gra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/>
                  <a:lstStyle/>
                  <a:p>
                    <a:pPr algn="ctr" eaLnBrk="1" hangingPunct="1">
                      <a:buFont typeface="Arial" panose="020B0604020202020204" pitchFamily="34" charset="0"/>
                      <a:buNone/>
                    </a:pPr>
                    <a:endParaRPr lang="zh-CN" altLang="en-US"/>
                  </a:p>
                </p:txBody>
              </p:sp>
            </p:grpSp>
            <p:grpSp>
              <p:nvGrpSpPr>
                <p:cNvPr id="45080" name="xjhlx12"/>
                <p:cNvGrpSpPr/>
                <p:nvPr/>
              </p:nvGrpSpPr>
              <p:grpSpPr bwMode="auto">
                <a:xfrm>
                  <a:off x="1872" y="2352"/>
                  <a:ext cx="330" cy="574"/>
                  <a:chOff x="3960" y="2220"/>
                  <a:chExt cx="1440" cy="2454"/>
                </a:xfrm>
              </p:grpSpPr>
              <p:grpSp>
                <p:nvGrpSpPr>
                  <p:cNvPr id="45098" name="组合 313361"/>
                  <p:cNvGrpSpPr/>
                  <p:nvPr/>
                </p:nvGrpSpPr>
                <p:grpSpPr bwMode="auto">
                  <a:xfrm>
                    <a:off x="3960" y="2220"/>
                    <a:ext cx="1440" cy="1440"/>
                    <a:chOff x="2400" y="2400"/>
                    <a:chExt cx="1440" cy="1440"/>
                  </a:xfrm>
                </p:grpSpPr>
                <p:sp>
                  <p:nvSpPr>
                    <p:cNvPr id="45105" name="椭圆 3133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0" y="2400"/>
                      <a:ext cx="1440" cy="14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8F8F8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06" name="椭圆 3133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00" y="2600"/>
                      <a:ext cx="1040" cy="10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FFFF"/>
                        </a:gs>
                        <a:gs pos="100000">
                          <a:srgbClr val="000000"/>
                        </a:gs>
                      </a:gsLst>
                      <a:lin ang="2700000" scaled="1"/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07" name="椭圆 3133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00" y="2800"/>
                      <a:ext cx="640" cy="64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808080"/>
                        </a:gs>
                        <a:gs pos="100000">
                          <a:srgbClr val="969696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  <p:sp>
                  <p:nvSpPr>
                    <p:cNvPr id="45108" name="椭圆 3133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00" y="3000"/>
                      <a:ext cx="240" cy="240"/>
                    </a:xfrm>
                    <a:prstGeom prst="ellipse">
                      <a:avLst/>
                    </a:prstGeom>
                    <a:solidFill>
                      <a:srgbClr val="333333"/>
                    </a:soli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algn="ctr" eaLnBrk="1" hangingPunct="1">
                        <a:buFont typeface="Arial" panose="020B0604020202020204" pitchFamily="34" charset="0"/>
                        <a:buNone/>
                      </a:pPr>
                      <a:endParaRPr lang="zh-CN" altLang="en-US"/>
                    </a:p>
                  </p:txBody>
                </p:sp>
              </p:grpSp>
              <p:grpSp>
                <p:nvGrpSpPr>
                  <p:cNvPr id="45099" name="组合 313366"/>
                  <p:cNvGrpSpPr/>
                  <p:nvPr/>
                </p:nvGrpSpPr>
                <p:grpSpPr bwMode="auto">
                  <a:xfrm>
                    <a:off x="4230" y="2795"/>
                    <a:ext cx="915" cy="1879"/>
                    <a:chOff x="4230" y="2795"/>
                    <a:chExt cx="915" cy="1879"/>
                  </a:xfrm>
                </p:grpSpPr>
                <p:sp>
                  <p:nvSpPr>
                    <p:cNvPr id="45100" name="任意多边形 3133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60" y="3860"/>
                      <a:ext cx="635" cy="814"/>
                    </a:xfrm>
                    <a:custGeom>
                      <a:avLst/>
                      <a:gdLst>
                        <a:gd name="T0" fmla="*/ 148 w 2020"/>
                        <a:gd name="T1" fmla="*/ 5 h 2594"/>
                        <a:gd name="T2" fmla="*/ 148 w 2020"/>
                        <a:gd name="T3" fmla="*/ 173 h 2594"/>
                        <a:gd name="T4" fmla="*/ 139 w 2020"/>
                        <a:gd name="T5" fmla="*/ 315 h 2594"/>
                        <a:gd name="T6" fmla="*/ 78 w 2020"/>
                        <a:gd name="T7" fmla="*/ 395 h 2594"/>
                        <a:gd name="T8" fmla="*/ 35 w 2020"/>
                        <a:gd name="T9" fmla="*/ 467 h 2594"/>
                        <a:gd name="T10" fmla="*/ 2 w 2020"/>
                        <a:gd name="T11" fmla="*/ 565 h 2594"/>
                        <a:gd name="T12" fmla="*/ 21 w 2020"/>
                        <a:gd name="T13" fmla="*/ 645 h 2594"/>
                        <a:gd name="T14" fmla="*/ 82 w 2020"/>
                        <a:gd name="T15" fmla="*/ 730 h 2594"/>
                        <a:gd name="T16" fmla="*/ 205 w 2020"/>
                        <a:gd name="T17" fmla="*/ 795 h 2594"/>
                        <a:gd name="T18" fmla="*/ 342 w 2020"/>
                        <a:gd name="T19" fmla="*/ 800 h 2594"/>
                        <a:gd name="T20" fmla="*/ 488 w 2020"/>
                        <a:gd name="T21" fmla="*/ 712 h 2594"/>
                        <a:gd name="T22" fmla="*/ 554 w 2020"/>
                        <a:gd name="T23" fmla="*/ 617 h 2594"/>
                        <a:gd name="T24" fmla="*/ 601 w 2020"/>
                        <a:gd name="T25" fmla="*/ 516 h 2594"/>
                        <a:gd name="T26" fmla="*/ 629 w 2020"/>
                        <a:gd name="T27" fmla="*/ 400 h 2594"/>
                        <a:gd name="T28" fmla="*/ 568 w 2020"/>
                        <a:gd name="T29" fmla="*/ 452 h 2594"/>
                        <a:gd name="T30" fmla="*/ 502 w 2020"/>
                        <a:gd name="T31" fmla="*/ 560 h 2594"/>
                        <a:gd name="T32" fmla="*/ 431 w 2020"/>
                        <a:gd name="T33" fmla="*/ 631 h 2594"/>
                        <a:gd name="T34" fmla="*/ 370 w 2020"/>
                        <a:gd name="T35" fmla="*/ 668 h 2594"/>
                        <a:gd name="T36" fmla="*/ 280 w 2020"/>
                        <a:gd name="T37" fmla="*/ 664 h 2594"/>
                        <a:gd name="T38" fmla="*/ 200 w 2020"/>
                        <a:gd name="T39" fmla="*/ 607 h 2594"/>
                        <a:gd name="T40" fmla="*/ 205 w 2020"/>
                        <a:gd name="T41" fmla="*/ 499 h 2594"/>
                        <a:gd name="T42" fmla="*/ 276 w 2020"/>
                        <a:gd name="T43" fmla="*/ 395 h 2594"/>
                        <a:gd name="T44" fmla="*/ 318 w 2020"/>
                        <a:gd name="T45" fmla="*/ 320 h 2594"/>
                        <a:gd name="T46" fmla="*/ 318 w 2020"/>
                        <a:gd name="T47" fmla="*/ 222 h 2594"/>
                        <a:gd name="T48" fmla="*/ 318 w 2020"/>
                        <a:gd name="T49" fmla="*/ 173 h 2594"/>
                        <a:gd name="T50" fmla="*/ 318 w 2020"/>
                        <a:gd name="T51" fmla="*/ 0 h 2594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0" t="0" r="r" b="b"/>
                      <a:pathLst>
                        <a:path w="2020" h="2594">
                          <a:moveTo>
                            <a:pt x="472" y="15"/>
                          </a:moveTo>
                          <a:cubicBezTo>
                            <a:pt x="472" y="107"/>
                            <a:pt x="477" y="387"/>
                            <a:pt x="472" y="552"/>
                          </a:cubicBezTo>
                          <a:cubicBezTo>
                            <a:pt x="467" y="717"/>
                            <a:pt x="480" y="887"/>
                            <a:pt x="442" y="1005"/>
                          </a:cubicBezTo>
                          <a:cubicBezTo>
                            <a:pt x="404" y="1123"/>
                            <a:pt x="302" y="1180"/>
                            <a:pt x="247" y="1260"/>
                          </a:cubicBezTo>
                          <a:cubicBezTo>
                            <a:pt x="192" y="1340"/>
                            <a:pt x="152" y="1398"/>
                            <a:pt x="112" y="1488"/>
                          </a:cubicBezTo>
                          <a:cubicBezTo>
                            <a:pt x="72" y="1578"/>
                            <a:pt x="14" y="1706"/>
                            <a:pt x="7" y="1800"/>
                          </a:cubicBezTo>
                          <a:cubicBezTo>
                            <a:pt x="0" y="1894"/>
                            <a:pt x="25" y="1968"/>
                            <a:pt x="67" y="2055"/>
                          </a:cubicBezTo>
                          <a:cubicBezTo>
                            <a:pt x="109" y="2142"/>
                            <a:pt x="165" y="2245"/>
                            <a:pt x="262" y="2325"/>
                          </a:cubicBezTo>
                          <a:cubicBezTo>
                            <a:pt x="359" y="2405"/>
                            <a:pt x="515" y="2498"/>
                            <a:pt x="652" y="2535"/>
                          </a:cubicBezTo>
                          <a:cubicBezTo>
                            <a:pt x="789" y="2572"/>
                            <a:pt x="937" y="2594"/>
                            <a:pt x="1087" y="2550"/>
                          </a:cubicBezTo>
                          <a:cubicBezTo>
                            <a:pt x="1237" y="2506"/>
                            <a:pt x="1440" y="2366"/>
                            <a:pt x="1552" y="2268"/>
                          </a:cubicBezTo>
                          <a:cubicBezTo>
                            <a:pt x="1664" y="2170"/>
                            <a:pt x="1702" y="2069"/>
                            <a:pt x="1762" y="1965"/>
                          </a:cubicBezTo>
                          <a:cubicBezTo>
                            <a:pt x="1822" y="1861"/>
                            <a:pt x="1872" y="1759"/>
                            <a:pt x="1912" y="1644"/>
                          </a:cubicBezTo>
                          <a:cubicBezTo>
                            <a:pt x="1952" y="1529"/>
                            <a:pt x="2020" y="1309"/>
                            <a:pt x="2002" y="1275"/>
                          </a:cubicBezTo>
                          <a:cubicBezTo>
                            <a:pt x="1984" y="1241"/>
                            <a:pt x="1874" y="1355"/>
                            <a:pt x="1807" y="1440"/>
                          </a:cubicBezTo>
                          <a:cubicBezTo>
                            <a:pt x="1740" y="1525"/>
                            <a:pt x="1669" y="1690"/>
                            <a:pt x="1597" y="1785"/>
                          </a:cubicBezTo>
                          <a:cubicBezTo>
                            <a:pt x="1525" y="1880"/>
                            <a:pt x="1442" y="1953"/>
                            <a:pt x="1372" y="2010"/>
                          </a:cubicBezTo>
                          <a:cubicBezTo>
                            <a:pt x="1302" y="2067"/>
                            <a:pt x="1257" y="2113"/>
                            <a:pt x="1177" y="2130"/>
                          </a:cubicBezTo>
                          <a:cubicBezTo>
                            <a:pt x="1097" y="2147"/>
                            <a:pt x="982" y="2147"/>
                            <a:pt x="892" y="2115"/>
                          </a:cubicBezTo>
                          <a:cubicBezTo>
                            <a:pt x="802" y="2083"/>
                            <a:pt x="677" y="2022"/>
                            <a:pt x="637" y="1935"/>
                          </a:cubicBezTo>
                          <a:cubicBezTo>
                            <a:pt x="597" y="1848"/>
                            <a:pt x="612" y="1702"/>
                            <a:pt x="652" y="1590"/>
                          </a:cubicBezTo>
                          <a:cubicBezTo>
                            <a:pt x="692" y="1478"/>
                            <a:pt x="817" y="1355"/>
                            <a:pt x="877" y="1260"/>
                          </a:cubicBezTo>
                          <a:cubicBezTo>
                            <a:pt x="937" y="1165"/>
                            <a:pt x="990" y="1112"/>
                            <a:pt x="1012" y="1020"/>
                          </a:cubicBezTo>
                          <a:cubicBezTo>
                            <a:pt x="1034" y="928"/>
                            <a:pt x="1012" y="786"/>
                            <a:pt x="1012" y="708"/>
                          </a:cubicBezTo>
                          <a:cubicBezTo>
                            <a:pt x="1012" y="630"/>
                            <a:pt x="1012" y="670"/>
                            <a:pt x="1012" y="552"/>
                          </a:cubicBezTo>
                          <a:cubicBezTo>
                            <a:pt x="1012" y="434"/>
                            <a:pt x="1012" y="115"/>
                            <a:pt x="1012" y="0"/>
                          </a:cubicBezTo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5101" name="组合 313368"/>
                    <p:cNvGrpSpPr/>
                    <p:nvPr/>
                  </p:nvGrpSpPr>
                  <p:grpSpPr bwMode="auto">
                    <a:xfrm>
                      <a:off x="4230" y="2795"/>
                      <a:ext cx="915" cy="1180"/>
                      <a:chOff x="4230" y="2795"/>
                      <a:chExt cx="915" cy="1180"/>
                    </a:xfrm>
                  </p:grpSpPr>
                  <p:sp>
                    <p:nvSpPr>
                      <p:cNvPr id="45102" name="任意多边形 3133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230" y="2795"/>
                        <a:ext cx="915" cy="1180"/>
                      </a:xfrm>
                      <a:custGeom>
                        <a:avLst/>
                        <a:gdLst>
                          <a:gd name="T0" fmla="*/ 0 w 915"/>
                          <a:gd name="T1" fmla="*/ 0 h 1180"/>
                          <a:gd name="T2" fmla="*/ 915 w 915"/>
                          <a:gd name="T3" fmla="*/ 15 h 1180"/>
                          <a:gd name="T4" fmla="*/ 630 w 915"/>
                          <a:gd name="T5" fmla="*/ 1180 h 1180"/>
                          <a:gd name="T6" fmla="*/ 270 w 915"/>
                          <a:gd name="T7" fmla="*/ 1155 h 1180"/>
                          <a:gd name="T8" fmla="*/ 0 w 915"/>
                          <a:gd name="T9" fmla="*/ 0 h 118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0" t="0" r="r" b="b"/>
                        <a:pathLst>
                          <a:path w="915" h="1180">
                            <a:moveTo>
                              <a:pt x="0" y="0"/>
                            </a:moveTo>
                            <a:lnTo>
                              <a:pt x="915" y="15"/>
                            </a:lnTo>
                            <a:lnTo>
                              <a:pt x="630" y="1180"/>
                            </a:lnTo>
                            <a:lnTo>
                              <a:pt x="270" y="1155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rotWithShape="0">
                        <a:gsLst>
                          <a:gs pos="0">
                            <a:srgbClr val="000000"/>
                          </a:gs>
                          <a:gs pos="50000">
                            <a:srgbClr val="969696"/>
                          </a:gs>
                          <a:gs pos="100000">
                            <a:srgbClr val="000000"/>
                          </a:gs>
                        </a:gsLst>
                        <a:lin ang="0" scaled="1"/>
                      </a:gradFill>
                      <a:ln w="952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5103" name="椭圆 3133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560" y="2845"/>
                        <a:ext cx="215" cy="215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C0C0C0"/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pPr algn="ctr" eaLnBrk="1" hangingPunct="1">
                          <a:buFont typeface="Arial" panose="020B0604020202020204" pitchFamily="34" charset="0"/>
                          <a:buNone/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45104" name="椭圆 3133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580" y="3660"/>
                        <a:ext cx="215" cy="215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C0C0C0"/>
                          </a:gs>
                          <a:gs pos="100000">
                            <a:srgbClr val="000000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000000"/>
                        </a:solidFill>
                        <a:round/>
                      </a:ln>
                    </p:spPr>
                    <p:txBody>
                      <a:bodyPr/>
                      <a:lstStyle/>
                      <a:p>
                        <a:pPr algn="ctr" eaLnBrk="1" hangingPunct="1">
                          <a:buFont typeface="Arial" panose="020B0604020202020204" pitchFamily="34" charset="0"/>
                          <a:buNone/>
                        </a:pPr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45081" name="组合 313372"/>
                <p:cNvGrpSpPr/>
                <p:nvPr/>
              </p:nvGrpSpPr>
              <p:grpSpPr bwMode="auto">
                <a:xfrm flipV="1">
                  <a:off x="1872" y="1536"/>
                  <a:ext cx="289" cy="64"/>
                  <a:chOff x="2760" y="2640"/>
                  <a:chExt cx="1338" cy="130"/>
                </a:xfrm>
              </p:grpSpPr>
              <p:sp>
                <p:nvSpPr>
                  <p:cNvPr id="45086" name="直接连接符 313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60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87" name="直接连接符 313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80" y="2648"/>
                    <a:ext cx="121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88" name="直接连接符 313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001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89" name="直接连接符 313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121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0" name="直接连接符 313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1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1" name="直接连接符 313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1" y="2648"/>
                    <a:ext cx="121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2" name="直接连接符 313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482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3" name="直接连接符 313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02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4" name="直接连接符 313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22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5" name="直接连接符 313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42" y="2648"/>
                    <a:ext cx="121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6" name="直接连接符 313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63" y="2648"/>
                    <a:ext cx="120" cy="12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097" name="直接连接符 313384"/>
                  <p:cNvSpPr>
                    <a:spLocks noChangeShapeType="1"/>
                  </p:cNvSpPr>
                  <p:nvPr/>
                </p:nvSpPr>
                <p:spPr bwMode="auto">
                  <a:xfrm>
                    <a:off x="2783" y="2640"/>
                    <a:ext cx="131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5082" name="直接连接符 313385"/>
                <p:cNvSpPr>
                  <a:spLocks noChangeShapeType="1"/>
                </p:cNvSpPr>
                <p:nvPr/>
              </p:nvSpPr>
              <p:spPr bwMode="auto">
                <a:xfrm>
                  <a:off x="2016" y="2064"/>
                  <a:ext cx="192" cy="4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083" name="直接连接符 313386"/>
                <p:cNvSpPr>
                  <a:spLocks noChangeShapeType="1"/>
                </p:cNvSpPr>
                <p:nvPr/>
              </p:nvSpPr>
              <p:spPr bwMode="auto">
                <a:xfrm>
                  <a:off x="1872" y="1920"/>
                  <a:ext cx="0" cy="6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084" name="直接连接符 313387"/>
                <p:cNvSpPr>
                  <a:spLocks noChangeShapeType="1"/>
                </p:cNvSpPr>
                <p:nvPr/>
              </p:nvSpPr>
              <p:spPr bwMode="auto">
                <a:xfrm>
                  <a:off x="2160" y="1872"/>
                  <a:ext cx="240" cy="17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085" name="等腰三角形 313388"/>
                <p:cNvSpPr>
                  <a:spLocks noChangeArrowheads="1"/>
                </p:cNvSpPr>
                <p:nvPr/>
              </p:nvSpPr>
              <p:spPr bwMode="auto">
                <a:xfrm>
                  <a:off x="1488" y="2832"/>
                  <a:ext cx="1152" cy="1296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/>
                </a:p>
              </p:txBody>
            </p:sp>
          </p:grpSp>
          <p:pic>
            <p:nvPicPr>
              <p:cNvPr id="45078" name="图片 313389" descr="BD06152_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20" y="3408"/>
                <a:ext cx="533" cy="7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5076" name="文本框 313390"/>
            <p:cNvSpPr txBox="1">
              <a:spLocks noChangeArrowheads="1"/>
            </p:cNvSpPr>
            <p:nvPr/>
          </p:nvSpPr>
          <p:spPr bwMode="auto">
            <a:xfrm>
              <a:off x="5010" y="1207"/>
              <a:ext cx="464" cy="13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rgbClr val="FF0000"/>
                  </a:solidFill>
                </a:rPr>
                <a:t>滑轮组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5064" name="文本框 313391"/>
          <p:cNvSpPr txBox="1">
            <a:spLocks noChangeArrowheads="1"/>
          </p:cNvSpPr>
          <p:nvPr/>
        </p:nvSpPr>
        <p:spPr bwMode="auto">
          <a:xfrm flipH="1">
            <a:off x="10213975" y="4985385"/>
            <a:ext cx="736600" cy="1165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斜面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5065" name="文本框 313392"/>
          <p:cNvSpPr txBox="1">
            <a:spLocks noChangeArrowheads="1"/>
          </p:cNvSpPr>
          <p:nvPr/>
        </p:nvSpPr>
        <p:spPr bwMode="auto">
          <a:xfrm>
            <a:off x="4531043" y="5157788"/>
            <a:ext cx="1290320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轮轴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grpSp>
        <p:nvGrpSpPr>
          <p:cNvPr id="45066" name="组合 313393"/>
          <p:cNvGrpSpPr/>
          <p:nvPr/>
        </p:nvGrpSpPr>
        <p:grpSpPr bwMode="auto">
          <a:xfrm>
            <a:off x="1524000" y="1484313"/>
            <a:ext cx="4225925" cy="2089150"/>
            <a:chOff x="0" y="935"/>
            <a:chExt cx="2662" cy="1316"/>
          </a:xfrm>
        </p:grpSpPr>
        <p:pic>
          <p:nvPicPr>
            <p:cNvPr id="45073" name="图片 313394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935"/>
              <a:ext cx="2154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74" name="文本框 313395"/>
            <p:cNvSpPr txBox="1">
              <a:spLocks noChangeArrowheads="1"/>
            </p:cNvSpPr>
            <p:nvPr/>
          </p:nvSpPr>
          <p:spPr bwMode="auto">
            <a:xfrm>
              <a:off x="2198" y="1207"/>
              <a:ext cx="464" cy="1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F0000"/>
                  </a:solidFill>
                </a:rPr>
                <a:t>杠杆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5067" name="组合 313396"/>
          <p:cNvGrpSpPr/>
          <p:nvPr/>
        </p:nvGrpSpPr>
        <p:grpSpPr bwMode="auto">
          <a:xfrm>
            <a:off x="1524000" y="4149725"/>
            <a:ext cx="4297363" cy="2708275"/>
            <a:chOff x="0" y="2614"/>
            <a:chExt cx="2707" cy="1706"/>
          </a:xfrm>
        </p:grpSpPr>
        <p:pic>
          <p:nvPicPr>
            <p:cNvPr id="45071" name="图片 313397" descr="11-图片-5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614"/>
              <a:ext cx="2222" cy="17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72" name="文本框 313398"/>
            <p:cNvSpPr txBox="1">
              <a:spLocks noChangeArrowheads="1"/>
            </p:cNvSpPr>
            <p:nvPr/>
          </p:nvSpPr>
          <p:spPr bwMode="auto">
            <a:xfrm>
              <a:off x="1894" y="3249"/>
              <a:ext cx="813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3600" b="1">
                  <a:solidFill>
                    <a:srgbClr val="FF0000"/>
                  </a:solidFill>
                </a:rPr>
                <a:t>轮轴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5068" name="组合 313399"/>
          <p:cNvGrpSpPr/>
          <p:nvPr/>
        </p:nvGrpSpPr>
        <p:grpSpPr bwMode="auto">
          <a:xfrm>
            <a:off x="6227763" y="4207510"/>
            <a:ext cx="4956174" cy="2565400"/>
            <a:chOff x="2789" y="2704"/>
            <a:chExt cx="3122" cy="1616"/>
          </a:xfrm>
        </p:grpSpPr>
        <p:graphicFrame>
          <p:nvGraphicFramePr>
            <p:cNvPr id="45069" name="对象 313400"/>
            <p:cNvGraphicFramePr/>
            <p:nvPr/>
          </p:nvGraphicFramePr>
          <p:xfrm>
            <a:off x="2789" y="2704"/>
            <a:ext cx="2294" cy="1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4" imgW="6848475" imgH="4476750" progId="">
                    <p:embed/>
                  </p:oleObj>
                </mc:Choice>
                <mc:Fallback>
                  <p:oleObj name="" r:id="rId4" imgW="6848475" imgH="4476750" progId="">
                    <p:embed/>
                    <p:pic>
                      <p:nvPicPr>
                        <p:cNvPr id="0" name="对象 313400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789" y="2704"/>
                          <a:ext cx="2294" cy="1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070" name="文本框 313401"/>
            <p:cNvSpPr txBox="1">
              <a:spLocks noChangeArrowheads="1"/>
            </p:cNvSpPr>
            <p:nvPr/>
          </p:nvSpPr>
          <p:spPr bwMode="auto">
            <a:xfrm>
              <a:off x="5447" y="3194"/>
              <a:ext cx="46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en-US" sz="36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25600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4000" smtClean="0">
                <a:ea typeface="黑体" panose="02010609060101010101" pitchFamily="49" charset="-122"/>
              </a:rPr>
              <a:t>一、杠杆</a:t>
            </a:r>
            <a:br>
              <a:rPr lang="zh-CN" altLang="en-US" sz="4000" smtClean="0">
                <a:ea typeface="黑体" panose="02010609060101010101" pitchFamily="49" charset="-122"/>
              </a:rPr>
            </a:br>
            <a:endParaRPr lang="zh-CN" altLang="en-US" sz="4000" smtClean="0">
              <a:ea typeface="黑体" panose="02010609060101010101" pitchFamily="49" charset="-122"/>
            </a:endParaRPr>
          </a:p>
        </p:txBody>
      </p:sp>
      <p:pic>
        <p:nvPicPr>
          <p:cNvPr id="46084" name="文本占位符 256004" descr="吊鱼1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26"/>
          <a:stretch>
            <a:fillRect/>
          </a:stretch>
        </p:blipFill>
        <p:spPr>
          <a:xfrm>
            <a:off x="2135188" y="3933825"/>
            <a:ext cx="3095625" cy="1946275"/>
          </a:xfrm>
          <a:solidFill>
            <a:schemeClr val="tx2"/>
          </a:solidFill>
        </p:spPr>
      </p:pic>
      <p:pic>
        <p:nvPicPr>
          <p:cNvPr id="46083" name="图片 256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2313" y="1196975"/>
            <a:ext cx="5256212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图片 256006" descr="snap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7800" y="3789363"/>
            <a:ext cx="3097213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图片 256007" descr="imag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325" y="765175"/>
            <a:ext cx="24479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框 112644"/>
          <p:cNvSpPr txBox="1">
            <a:spLocks noChangeArrowheads="1"/>
          </p:cNvSpPr>
          <p:nvPr/>
        </p:nvSpPr>
        <p:spPr bwMode="auto">
          <a:xfrm>
            <a:off x="2208213" y="188913"/>
            <a:ext cx="2520950" cy="706755"/>
          </a:xfrm>
          <a:prstGeom prst="rect">
            <a:avLst/>
          </a:prstGeom>
          <a:noFill/>
          <a:ln w="127000">
            <a:pattFill prst="sphere">
              <a:fgClr>
                <a:srgbClr val="006600"/>
              </a:fgClr>
              <a:bgClr>
                <a:srgbClr val="FFFFFF"/>
              </a:bgClr>
            </a:pattFill>
            <a:miter lim="800000"/>
          </a:ln>
        </p:spPr>
        <p:txBody>
          <a:bodyPr lIns="360000" rIns="360000">
            <a:spAutoFit/>
          </a:bodyPr>
          <a:lstStyle/>
          <a:p>
            <a:pPr algn="di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C0099"/>
                </a:solidFill>
                <a:ea typeface="方正毡笔黑简体" pitchFamily="65" charset="-122"/>
              </a:rPr>
              <a:t>杠杆</a:t>
            </a:r>
            <a:endParaRPr lang="zh-CN" altLang="en-US" sz="4000" b="1">
              <a:solidFill>
                <a:srgbClr val="CC0099"/>
              </a:solidFill>
              <a:ea typeface="方正毡笔黑简体" pitchFamily="65" charset="-122"/>
            </a:endParaRPr>
          </a:p>
        </p:txBody>
      </p:sp>
      <p:graphicFrame>
        <p:nvGraphicFramePr>
          <p:cNvPr id="112793" name="表格 112792"/>
          <p:cNvGraphicFramePr/>
          <p:nvPr>
            <p:custDataLst>
              <p:tags r:id="rId1"/>
            </p:custDataLst>
          </p:nvPr>
        </p:nvGraphicFramePr>
        <p:xfrm>
          <a:off x="1703388" y="1196975"/>
          <a:ext cx="8640445" cy="5568950"/>
        </p:xfrm>
        <a:graphic>
          <a:graphicData uri="http://schemas.openxmlformats.org/drawingml/2006/table">
            <a:tbl>
              <a:tblPr/>
              <a:tblGrid>
                <a:gridCol w="1008380"/>
                <a:gridCol w="2016125"/>
                <a:gridCol w="5615940"/>
              </a:tblGrid>
              <a:tr h="929005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定义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4050">
                <a:tc rowSpan="5"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五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要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素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78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05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说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ea typeface="华康雅宋体W9(P)" pitchFamily="18" charset="-122"/>
                        </a:rPr>
                        <a:t>明</a:t>
                      </a:r>
                      <a:endParaRPr lang="zh-CN" altLang="en-US" b="1" dirty="0">
                        <a:ea typeface="华康雅宋体W9(P)" pitchFamily="18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136" name="文本框 112756"/>
          <p:cNvSpPr txBox="1">
            <a:spLocks noChangeArrowheads="1"/>
          </p:cNvSpPr>
          <p:nvPr/>
        </p:nvSpPr>
        <p:spPr bwMode="auto">
          <a:xfrm>
            <a:off x="2808288" y="2203768"/>
            <a:ext cx="165576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支点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37" name="文本框 112757"/>
          <p:cNvSpPr txBox="1">
            <a:spLocks noChangeArrowheads="1"/>
          </p:cNvSpPr>
          <p:nvPr/>
        </p:nvSpPr>
        <p:spPr bwMode="auto">
          <a:xfrm>
            <a:off x="2808288" y="2852420"/>
            <a:ext cx="18430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动力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38" name="文本框 112758"/>
          <p:cNvSpPr txBox="1">
            <a:spLocks noChangeArrowheads="1"/>
          </p:cNvSpPr>
          <p:nvPr/>
        </p:nvSpPr>
        <p:spPr bwMode="auto">
          <a:xfrm>
            <a:off x="2720975" y="4149090"/>
            <a:ext cx="25415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动力臂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39" name="文本框 112759"/>
          <p:cNvSpPr txBox="1">
            <a:spLocks noChangeArrowheads="1"/>
          </p:cNvSpPr>
          <p:nvPr/>
        </p:nvSpPr>
        <p:spPr bwMode="auto">
          <a:xfrm>
            <a:off x="2751138" y="3500438"/>
            <a:ext cx="1931987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阻力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40" name="文本框 112760"/>
          <p:cNvSpPr txBox="1">
            <a:spLocks noChangeArrowheads="1"/>
          </p:cNvSpPr>
          <p:nvPr/>
        </p:nvSpPr>
        <p:spPr bwMode="auto">
          <a:xfrm>
            <a:off x="4826000" y="2889250"/>
            <a:ext cx="49387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使杠杆转动的力</a:t>
            </a:r>
            <a:endParaRPr lang="zh-CN" altLang="en-US" sz="28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1" name="文本框 112761"/>
          <p:cNvSpPr txBox="1">
            <a:spLocks noChangeArrowheads="1"/>
          </p:cNvSpPr>
          <p:nvPr/>
        </p:nvSpPr>
        <p:spPr bwMode="auto">
          <a:xfrm>
            <a:off x="4683125" y="3500755"/>
            <a:ext cx="55435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阻碍杠杆转动的力（方向判断）</a:t>
            </a:r>
            <a:endParaRPr lang="zh-CN" altLang="en-US" sz="28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2" name="文本框 112762"/>
          <p:cNvSpPr txBox="1">
            <a:spLocks noChangeArrowheads="1"/>
          </p:cNvSpPr>
          <p:nvPr/>
        </p:nvSpPr>
        <p:spPr bwMode="auto">
          <a:xfrm>
            <a:off x="2720658" y="4797108"/>
            <a:ext cx="25114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阻力臂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en-US" altLang="zh-CN" sz="28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43" name="文本框 112763"/>
          <p:cNvSpPr txBox="1">
            <a:spLocks noChangeArrowheads="1"/>
          </p:cNvSpPr>
          <p:nvPr/>
        </p:nvSpPr>
        <p:spPr bwMode="auto">
          <a:xfrm>
            <a:off x="4826000" y="4797425"/>
            <a:ext cx="59769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从支点到阻力作用线的距离</a:t>
            </a:r>
            <a:endParaRPr lang="zh-CN" altLang="en-US" sz="28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4" name="文本框 112774"/>
          <p:cNvSpPr txBox="1">
            <a:spLocks noChangeArrowheads="1"/>
          </p:cNvSpPr>
          <p:nvPr/>
        </p:nvSpPr>
        <p:spPr bwMode="auto">
          <a:xfrm>
            <a:off x="4849495" y="2203768"/>
            <a:ext cx="41767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杠杆绕着转动的固定点</a:t>
            </a:r>
            <a:endParaRPr lang="zh-CN" altLang="en-US" sz="28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5" name="文本框 112775"/>
          <p:cNvSpPr txBox="1">
            <a:spLocks noChangeArrowheads="1"/>
          </p:cNvSpPr>
          <p:nvPr/>
        </p:nvSpPr>
        <p:spPr bwMode="auto">
          <a:xfrm>
            <a:off x="4800600" y="4149090"/>
            <a:ext cx="54721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从支点到动力作用线的距离</a:t>
            </a:r>
            <a:endParaRPr lang="zh-CN" altLang="en-US" sz="2800" b="1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6" name="矩形 112776"/>
          <p:cNvSpPr>
            <a:spLocks noChangeArrowheads="1"/>
          </p:cNvSpPr>
          <p:nvPr/>
        </p:nvSpPr>
        <p:spPr bwMode="auto">
          <a:xfrm>
            <a:off x="2808288" y="1268413"/>
            <a:ext cx="7272337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zh-CN" altLang="en-US" sz="2800" b="1" u="sng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的作用下可绕一</a:t>
            </a:r>
            <a:r>
              <a:rPr lang="zh-CN" altLang="en-US" sz="2800" b="1" u="sng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              </a:t>
            </a:r>
            <a:r>
              <a:rPr lang="zh-CN" altLang="en-US" sz="28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转动的</a:t>
            </a:r>
            <a:r>
              <a:rPr lang="zh-CN" altLang="en-US" sz="2800" b="1" dirty="0" smtClean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硬棒。</a:t>
            </a:r>
            <a:endParaRPr lang="zh-CN" altLang="en-US" sz="28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7" name="矩形 112777"/>
          <p:cNvSpPr>
            <a:spLocks noChangeArrowheads="1"/>
          </p:cNvSpPr>
          <p:nvPr/>
        </p:nvSpPr>
        <p:spPr bwMode="auto">
          <a:xfrm>
            <a:off x="3538538" y="119697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力</a:t>
            </a:r>
            <a:endParaRPr lang="zh-CN" altLang="en-US" sz="28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48" name="矩形 112778"/>
          <p:cNvSpPr>
            <a:spLocks noChangeArrowheads="1"/>
          </p:cNvSpPr>
          <p:nvPr/>
        </p:nvSpPr>
        <p:spPr bwMode="auto">
          <a:xfrm>
            <a:off x="7372792" y="1196752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华文新魏" pitchFamily="2" charset="-122"/>
              </a:rPr>
              <a:t>固定点</a:t>
            </a:r>
            <a:endParaRPr lang="zh-CN" altLang="en-US" sz="28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12789" name="矩形 112788"/>
          <p:cNvSpPr>
            <a:spLocks noChangeArrowheads="1"/>
          </p:cNvSpPr>
          <p:nvPr/>
        </p:nvSpPr>
        <p:spPr bwMode="auto">
          <a:xfrm>
            <a:off x="2792413" y="5445443"/>
            <a:ext cx="7488237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、动力、阻力都是杠杆受的力，所以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作用点在杠杆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、动力、阻力的方向不一定相反，但它们使杠杆转动的方向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相反。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50" name="文本框 112793"/>
          <p:cNvSpPr txBox="1">
            <a:spLocks noChangeArrowheads="1"/>
          </p:cNvSpPr>
          <p:nvPr/>
        </p:nvSpPr>
        <p:spPr bwMode="auto">
          <a:xfrm>
            <a:off x="6167438" y="333375"/>
            <a:ext cx="4168775" cy="521970"/>
          </a:xfrm>
          <a:prstGeom prst="rect">
            <a:avLst/>
          </a:prstGeom>
          <a:solidFill>
            <a:srgbClr val="0066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一点、二力、二臂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2" name="文本占位符 293891"/>
          <p:cNvSpPr>
            <a:spLocks noGrp="1" noChangeArrowheads="1"/>
          </p:cNvSpPr>
          <p:nvPr>
            <p:ph idx="1"/>
          </p:nvPr>
        </p:nvSpPr>
        <p:spPr>
          <a:ln w="101600">
            <a:pattFill prst="plaid">
              <a:fgClr>
                <a:srgbClr val="008000"/>
              </a:fgClr>
              <a:bgClr>
                <a:srgbClr val="FFFFFF"/>
              </a:bgClr>
            </a:pattFill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b="1" dirty="0" smtClean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 smtClean="0"/>
              <a:t>易错点：</a:t>
            </a:r>
            <a:endParaRPr lang="zh-CN" altLang="en-US" b="1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00CC"/>
                </a:solidFill>
              </a:rPr>
              <a:t>        画力臂时，千万不要把支点到力的作用点的连线误认为是力臂。</a:t>
            </a:r>
            <a:r>
              <a:rPr lang="zh-CN" altLang="en-US" b="1" dirty="0" smtClean="0">
                <a:solidFill>
                  <a:srgbClr val="FF0000"/>
                </a:solidFill>
              </a:rPr>
              <a:t>（只有当力的方向与杠杆垂直时，力臂在杠杆上）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文本框 292865"/>
          <p:cNvSpPr txBox="1">
            <a:spLocks noChangeArrowheads="1"/>
          </p:cNvSpPr>
          <p:nvPr/>
        </p:nvSpPr>
        <p:spPr bwMode="auto">
          <a:xfrm>
            <a:off x="1847850" y="1557338"/>
            <a:ext cx="3905250" cy="370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algn="just" eaLnBrk="1" hangingPunct="1">
              <a:lnSpc>
                <a:spcPct val="65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</a:rPr>
              <a:t>省力杠杆，费距离。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92867" name="文本框 292866"/>
          <p:cNvSpPr txBox="1">
            <a:spLocks noChangeArrowheads="1"/>
          </p:cNvSpPr>
          <p:nvPr/>
        </p:nvSpPr>
        <p:spPr bwMode="auto">
          <a:xfrm>
            <a:off x="1847850" y="2924175"/>
            <a:ext cx="6057900" cy="392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7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2. </a:t>
            </a:r>
            <a:r>
              <a:rPr lang="zh-CN" altLang="en-US" sz="2800" b="1">
                <a:latin typeface="Times New Roman" panose="02020603050405020304" pitchFamily="18" charset="0"/>
              </a:rPr>
              <a:t>费力杠杆，省距离。</a:t>
            </a:r>
            <a:endParaRPr lang="zh-CN" altLang="en-US" sz="2800" b="1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2868" name="文本框 292867"/>
          <p:cNvSpPr txBox="1">
            <a:spLocks noChangeArrowheads="1"/>
          </p:cNvSpPr>
          <p:nvPr/>
        </p:nvSpPr>
        <p:spPr bwMode="auto">
          <a:xfrm>
            <a:off x="1847850" y="4221163"/>
            <a:ext cx="8820150" cy="392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7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3. </a:t>
            </a:r>
            <a:r>
              <a:rPr lang="zh-CN" altLang="en-US" sz="2800" b="1" dirty="0">
                <a:latin typeface="Times New Roman" panose="02020603050405020304" pitchFamily="18" charset="0"/>
              </a:rPr>
              <a:t>等臂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杠杆，不</a:t>
            </a:r>
            <a:r>
              <a:rPr lang="zh-CN" altLang="en-US" sz="2800" b="1" dirty="0">
                <a:latin typeface="Times New Roman" panose="02020603050405020304" pitchFamily="18" charset="0"/>
              </a:rPr>
              <a:t>省力也不费力，</a:t>
            </a:r>
            <a:r>
              <a:rPr lang="zh-CN" altLang="en-US" sz="2800" b="1" dirty="0"/>
              <a:t>不省距离也不费</a:t>
            </a:r>
            <a:r>
              <a:rPr lang="zh-CN" altLang="en-US" sz="2800" b="1" dirty="0" smtClean="0"/>
              <a:t>距离。</a:t>
            </a:r>
            <a:endParaRPr lang="zh-CN" altLang="en-US" sz="2800" b="1" dirty="0"/>
          </a:p>
        </p:txBody>
      </p:sp>
      <p:graphicFrame>
        <p:nvGraphicFramePr>
          <p:cNvPr id="292869" name="对象 292868"/>
          <p:cNvGraphicFramePr/>
          <p:nvPr/>
        </p:nvGraphicFramePr>
        <p:xfrm>
          <a:off x="5879976" y="2564904"/>
          <a:ext cx="1828800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857250" imgH="609600" progId="PBrush">
                  <p:embed/>
                </p:oleObj>
              </mc:Choice>
              <mc:Fallback>
                <p:oleObj name="" r:id="rId1" imgW="857250" imgH="609600" progId="PBrush">
                  <p:embed/>
                  <p:pic>
                    <p:nvPicPr>
                      <p:cNvPr id="0" name="对象 2928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79976" y="2564904"/>
                        <a:ext cx="1828800" cy="1300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2870" name="组合 292869"/>
          <p:cNvGrpSpPr/>
          <p:nvPr/>
        </p:nvGrpSpPr>
        <p:grpSpPr bwMode="auto">
          <a:xfrm>
            <a:off x="8112224" y="2564904"/>
            <a:ext cx="1962150" cy="1300163"/>
            <a:chOff x="4372" y="2016"/>
            <a:chExt cx="1200" cy="783"/>
          </a:xfrm>
        </p:grpSpPr>
        <p:graphicFrame>
          <p:nvGraphicFramePr>
            <p:cNvPr id="49176" name="对象 292870"/>
            <p:cNvGraphicFramePr/>
            <p:nvPr/>
          </p:nvGraphicFramePr>
          <p:xfrm>
            <a:off x="4372" y="2016"/>
            <a:ext cx="1200" cy="7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" r:id="rId3" imgW="2305050" imgH="1504950" progId="PBrush">
                    <p:embed/>
                  </p:oleObj>
                </mc:Choice>
                <mc:Fallback>
                  <p:oleObj name="" r:id="rId3" imgW="2305050" imgH="1504950" progId="PBrush">
                    <p:embed/>
                    <p:pic>
                      <p:nvPicPr>
                        <p:cNvPr id="0" name="对象 29287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372" y="2016"/>
                          <a:ext cx="1200" cy="7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9177" name="组合 292871"/>
            <p:cNvGrpSpPr/>
            <p:nvPr/>
          </p:nvGrpSpPr>
          <p:grpSpPr bwMode="auto">
            <a:xfrm>
              <a:off x="4572" y="2160"/>
              <a:ext cx="912" cy="296"/>
              <a:chOff x="4608" y="2160"/>
              <a:chExt cx="912" cy="296"/>
            </a:xfrm>
          </p:grpSpPr>
          <p:sp>
            <p:nvSpPr>
              <p:cNvPr id="49178" name="左大括号 292872"/>
              <p:cNvSpPr/>
              <p:nvPr/>
            </p:nvSpPr>
            <p:spPr bwMode="auto">
              <a:xfrm rot="5798196">
                <a:off x="4992" y="1776"/>
                <a:ext cx="144" cy="912"/>
              </a:xfrm>
              <a:prstGeom prst="leftBrace">
                <a:avLst>
                  <a:gd name="adj1" fmla="val 52748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 rot="10800000" vert="eaVert"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240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9179" name="左大括号 292873"/>
              <p:cNvSpPr/>
              <p:nvPr/>
            </p:nvSpPr>
            <p:spPr bwMode="auto">
              <a:xfrm rot="-5198353">
                <a:off x="5181" y="2163"/>
                <a:ext cx="104" cy="482"/>
              </a:xfrm>
              <a:prstGeom prst="leftBrace">
                <a:avLst>
                  <a:gd name="adj1" fmla="val 38600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/>
              </a:p>
            </p:txBody>
          </p:sp>
        </p:grpSp>
      </p:grpSp>
      <p:graphicFrame>
        <p:nvGraphicFramePr>
          <p:cNvPr id="292875" name="对象 292874"/>
          <p:cNvGraphicFramePr/>
          <p:nvPr/>
        </p:nvGraphicFramePr>
        <p:xfrm>
          <a:off x="6167438" y="4868863"/>
          <a:ext cx="18288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743075" imgH="1457325" progId="PBrush">
                  <p:embed/>
                </p:oleObj>
              </mc:Choice>
              <mc:Fallback>
                <p:oleObj name="" r:id="rId5" imgW="1743075" imgH="1457325" progId="PBrush">
                  <p:embed/>
                  <p:pic>
                    <p:nvPicPr>
                      <p:cNvPr id="0" name="对象 2928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67438" y="4868863"/>
                        <a:ext cx="1828800" cy="144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2876" name="组合 292875"/>
          <p:cNvGrpSpPr/>
          <p:nvPr/>
        </p:nvGrpSpPr>
        <p:grpSpPr bwMode="auto">
          <a:xfrm>
            <a:off x="8229600" y="4941888"/>
            <a:ext cx="2438400" cy="1330514"/>
            <a:chOff x="3936" y="3312"/>
            <a:chExt cx="1536" cy="791"/>
          </a:xfrm>
        </p:grpSpPr>
        <p:sp>
          <p:nvSpPr>
            <p:cNvPr id="49163" name="等腰三角形 292876"/>
            <p:cNvSpPr>
              <a:spLocks noChangeArrowheads="1"/>
            </p:cNvSpPr>
            <p:nvPr/>
          </p:nvSpPr>
          <p:spPr bwMode="auto">
            <a:xfrm>
              <a:off x="4643" y="3603"/>
              <a:ext cx="67" cy="113"/>
            </a:xfrm>
            <a:prstGeom prst="triangle">
              <a:avLst>
                <a:gd name="adj" fmla="val 50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9164" name="直接连接符 292877"/>
            <p:cNvSpPr>
              <a:spLocks noChangeShapeType="1"/>
            </p:cNvSpPr>
            <p:nvPr/>
          </p:nvSpPr>
          <p:spPr bwMode="auto">
            <a:xfrm>
              <a:off x="5229" y="3576"/>
              <a:ext cx="0" cy="28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5" name="左大括号 292878"/>
            <p:cNvSpPr/>
            <p:nvPr/>
          </p:nvSpPr>
          <p:spPr bwMode="auto">
            <a:xfrm rot="-5400000">
              <a:off x="4881" y="3377"/>
              <a:ext cx="141" cy="534"/>
            </a:xfrm>
            <a:prstGeom prst="leftBrace">
              <a:avLst>
                <a:gd name="adj1" fmla="val 31543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9166" name="左大括号 292879"/>
            <p:cNvSpPr/>
            <p:nvPr/>
          </p:nvSpPr>
          <p:spPr bwMode="auto">
            <a:xfrm rot="-5400000">
              <a:off x="4331" y="3377"/>
              <a:ext cx="141" cy="534"/>
            </a:xfrm>
            <a:prstGeom prst="leftBrace">
              <a:avLst>
                <a:gd name="adj1" fmla="val 31543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vert="eaVert"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49167" name="组合 292880"/>
            <p:cNvGrpSpPr/>
            <p:nvPr/>
          </p:nvGrpSpPr>
          <p:grpSpPr bwMode="auto">
            <a:xfrm>
              <a:off x="3936" y="3312"/>
              <a:ext cx="1536" cy="791"/>
              <a:chOff x="3936" y="3312"/>
              <a:chExt cx="1536" cy="791"/>
            </a:xfrm>
          </p:grpSpPr>
          <p:sp>
            <p:nvSpPr>
              <p:cNvPr id="49168" name="直接连接符 292881"/>
              <p:cNvSpPr>
                <a:spLocks noChangeShapeType="1"/>
              </p:cNvSpPr>
              <p:nvPr/>
            </p:nvSpPr>
            <p:spPr bwMode="auto">
              <a:xfrm>
                <a:off x="4136" y="3574"/>
                <a:ext cx="110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9169" name="组合 292882"/>
              <p:cNvGrpSpPr/>
              <p:nvPr/>
            </p:nvGrpSpPr>
            <p:grpSpPr bwMode="auto">
              <a:xfrm>
                <a:off x="3936" y="3312"/>
                <a:ext cx="1536" cy="791"/>
                <a:chOff x="3936" y="3312"/>
                <a:chExt cx="1536" cy="791"/>
              </a:xfrm>
            </p:grpSpPr>
            <p:sp>
              <p:nvSpPr>
                <p:cNvPr id="49170" name="直接连接符 292883"/>
                <p:cNvSpPr>
                  <a:spLocks noChangeShapeType="1"/>
                </p:cNvSpPr>
                <p:nvPr/>
              </p:nvSpPr>
              <p:spPr bwMode="auto">
                <a:xfrm>
                  <a:off x="4136" y="3574"/>
                  <a:ext cx="0" cy="283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71" name="文本框 292884"/>
                <p:cNvSpPr txBox="1">
                  <a:spLocks noChangeArrowheads="1"/>
                </p:cNvSpPr>
                <p:nvPr/>
              </p:nvSpPr>
              <p:spPr bwMode="auto">
                <a:xfrm>
                  <a:off x="3936" y="3829"/>
                  <a:ext cx="300" cy="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F</a:t>
                  </a:r>
                  <a:r>
                    <a:rPr lang="en-US" altLang="zh-CN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1 </a:t>
                  </a:r>
                  <a:endParaRPr lang="en-US" altLang="zh-CN" sz="2400" b="1" baseline="-30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9172" name="文本框 292885"/>
                <p:cNvSpPr txBox="1">
                  <a:spLocks noChangeArrowheads="1"/>
                </p:cNvSpPr>
                <p:nvPr/>
              </p:nvSpPr>
              <p:spPr bwMode="auto">
                <a:xfrm>
                  <a:off x="5172" y="3672"/>
                  <a:ext cx="300" cy="4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F</a:t>
                  </a:r>
                  <a:r>
                    <a:rPr lang="en-US" altLang="zh-CN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 </a:t>
                  </a:r>
                  <a:endParaRPr lang="en-US" altLang="zh-CN" sz="2400" b="1" baseline="-30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9173" name="文本框 292886"/>
                <p:cNvSpPr txBox="1">
                  <a:spLocks noChangeArrowheads="1"/>
                </p:cNvSpPr>
                <p:nvPr/>
              </p:nvSpPr>
              <p:spPr bwMode="auto">
                <a:xfrm>
                  <a:off x="4606" y="3312"/>
                  <a:ext cx="199" cy="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O</a:t>
                  </a:r>
                  <a:r>
                    <a:rPr lang="en-US" altLang="zh-CN" sz="24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 </a:t>
                  </a:r>
                  <a:endParaRPr lang="en-US" altLang="zh-CN" sz="24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9174" name="文本框 292887"/>
                <p:cNvSpPr txBox="1">
                  <a:spLocks noChangeArrowheads="1"/>
                </p:cNvSpPr>
                <p:nvPr/>
              </p:nvSpPr>
              <p:spPr bwMode="auto">
                <a:xfrm>
                  <a:off x="4269" y="3504"/>
                  <a:ext cx="334" cy="4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L</a:t>
                  </a:r>
                  <a:r>
                    <a:rPr lang="en-US" altLang="zh-CN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1 </a:t>
                  </a:r>
                  <a:endParaRPr lang="en-US" altLang="zh-CN" sz="2400" b="1" baseline="-300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9175" name="文本框 292888"/>
                <p:cNvSpPr txBox="1">
                  <a:spLocks noChangeArrowheads="1"/>
                </p:cNvSpPr>
                <p:nvPr/>
              </p:nvSpPr>
              <p:spPr bwMode="auto">
                <a:xfrm>
                  <a:off x="4770" y="3686"/>
                  <a:ext cx="433" cy="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L</a:t>
                  </a:r>
                  <a:r>
                    <a:rPr lang="en-US" altLang="zh-CN" sz="2400" b="1" baseline="-300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</a:t>
                  </a:r>
                  <a:r>
                    <a:rPr lang="en-US" altLang="zh-CN" sz="240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 </a:t>
                  </a:r>
                  <a:endParaRPr lang="en-US" altLang="zh-CN" sz="240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aphicFrame>
        <p:nvGraphicFramePr>
          <p:cNvPr id="292890" name="对象 292889"/>
          <p:cNvGraphicFramePr/>
          <p:nvPr/>
        </p:nvGraphicFramePr>
        <p:xfrm>
          <a:off x="6527800" y="836613"/>
          <a:ext cx="2808288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3019425" imgH="2095500" progId="PBrush">
                  <p:embed/>
                </p:oleObj>
              </mc:Choice>
              <mc:Fallback>
                <p:oleObj name="" r:id="rId7" imgW="3019425" imgH="2095500" progId="PBrush">
                  <p:embed/>
                  <p:pic>
                    <p:nvPicPr>
                      <p:cNvPr id="0" name="对象 2928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27800" y="836613"/>
                        <a:ext cx="2808288" cy="1584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62" name="文本框 292890"/>
          <p:cNvSpPr txBox="1">
            <a:spLocks noChangeArrowheads="1"/>
          </p:cNvSpPr>
          <p:nvPr/>
        </p:nvSpPr>
        <p:spPr bwMode="auto">
          <a:xfrm>
            <a:off x="1774825" y="188913"/>
            <a:ext cx="4249738" cy="706755"/>
          </a:xfrm>
          <a:prstGeom prst="rect">
            <a:avLst/>
          </a:prstGeom>
          <a:noFill/>
          <a:ln w="127000">
            <a:pattFill prst="sphere">
              <a:fgClr>
                <a:srgbClr val="006600"/>
              </a:fgClr>
              <a:bgClr>
                <a:srgbClr val="FFFFFF"/>
              </a:bgClr>
            </a:pattFill>
            <a:miter lim="800000"/>
          </a:ln>
        </p:spPr>
        <p:txBody>
          <a:bodyPr lIns="360000" rIns="360000">
            <a:spAutoFit/>
          </a:bodyPr>
          <a:lstStyle/>
          <a:p>
            <a:pPr algn="di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CC"/>
                </a:solidFill>
                <a:ea typeface="方正毡笔黑简体" pitchFamily="65" charset="-122"/>
              </a:rPr>
              <a:t>杠杆的分类</a:t>
            </a:r>
            <a:endParaRPr lang="zh-CN" altLang="en-US" sz="4000" b="1" dirty="0">
              <a:solidFill>
                <a:srgbClr val="0000CC"/>
              </a:solidFill>
              <a:ea typeface="方正毡笔黑简体" pitchFamily="65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2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2866" grpId="0"/>
      <p:bldP spid="292867" grpId="0"/>
      <p:bldP spid="2928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0325"/>
          <p:cNvSpPr txBox="1">
            <a:spLocks noChangeArrowheads="1"/>
          </p:cNvSpPr>
          <p:nvPr/>
        </p:nvSpPr>
        <p:spPr bwMode="auto">
          <a:xfrm>
            <a:off x="2927350" y="260350"/>
            <a:ext cx="4465638" cy="706755"/>
          </a:xfrm>
          <a:prstGeom prst="rect">
            <a:avLst/>
          </a:prstGeom>
          <a:noFill/>
          <a:ln w="127000">
            <a:pattFill prst="sphere">
              <a:fgClr>
                <a:srgbClr val="006600"/>
              </a:fgClr>
              <a:bgClr>
                <a:srgbClr val="FFFFFF"/>
              </a:bgClr>
            </a:pattFill>
            <a:miter lim="800000"/>
          </a:ln>
        </p:spPr>
        <p:txBody>
          <a:bodyPr lIns="360000" rIns="360000">
            <a:spAutoFit/>
          </a:bodyPr>
          <a:lstStyle/>
          <a:p>
            <a:pPr algn="dist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CC0099"/>
                </a:solidFill>
                <a:ea typeface="方正毡笔黑简体" pitchFamily="65" charset="-122"/>
              </a:rPr>
              <a:t>杠杆的平衡条件</a:t>
            </a:r>
            <a:endParaRPr lang="zh-CN" altLang="en-US" sz="4000" b="1">
              <a:solidFill>
                <a:srgbClr val="CC0099"/>
              </a:solidFill>
              <a:ea typeface="方正毡笔黑简体" pitchFamily="65" charset="-122"/>
            </a:endParaRPr>
          </a:p>
        </p:txBody>
      </p:sp>
      <p:sp>
        <p:nvSpPr>
          <p:cNvPr id="10328" name="矩形 10327"/>
          <p:cNvSpPr>
            <a:spLocks noChangeArrowheads="1"/>
          </p:cNvSpPr>
          <p:nvPr/>
        </p:nvSpPr>
        <p:spPr bwMode="auto">
          <a:xfrm>
            <a:off x="1703388" y="1399858"/>
            <a:ext cx="56165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、杠杆的平衡是指杠杆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静止不转动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或杠杆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匀速转动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29" name="矩形 10328"/>
          <p:cNvSpPr>
            <a:spLocks noChangeArrowheads="1"/>
          </p:cNvSpPr>
          <p:nvPr/>
        </p:nvSpPr>
        <p:spPr bwMode="auto">
          <a:xfrm>
            <a:off x="2063552" y="3569524"/>
            <a:ext cx="56165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答</a:t>
            </a:r>
            <a:r>
              <a:rPr lang="en-US" altLang="zh-CN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避免杠杆自重对实验的影响；便于从杠杆上直接读出力臂。</a:t>
            </a:r>
            <a:endParaRPr lang="zh-CN" altLang="en-US" sz="28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330" name="矩形 10329"/>
          <p:cNvSpPr>
            <a:spLocks noChangeArrowheads="1"/>
          </p:cNvSpPr>
          <p:nvPr/>
        </p:nvSpPr>
        <p:spPr bwMode="auto">
          <a:xfrm>
            <a:off x="1703388" y="2550796"/>
            <a:ext cx="5256708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为什么要调节</a:t>
            </a:r>
            <a:r>
              <a:rPr lang="zh-CN" altLang="en-US" sz="2800" b="1" dirty="0">
                <a:ea typeface="黑体" panose="02010609060101010101" pitchFamily="49" charset="-122"/>
              </a:rPr>
              <a:t>杠杆两端的螺母使杠杆在水平位置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平衡？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10331" name="矩形 10330"/>
          <p:cNvSpPr>
            <a:spLocks noChangeArrowheads="1"/>
          </p:cNvSpPr>
          <p:nvPr/>
        </p:nvSpPr>
        <p:spPr bwMode="auto">
          <a:xfrm>
            <a:off x="1524000" y="4725144"/>
            <a:ext cx="81375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ea typeface="黑体" panose="02010609060101010101" pitchFamily="49" charset="-122"/>
              </a:rPr>
              <a:t>、如何调节平衡螺母使杠杆在水平条件下平衡？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pic>
        <p:nvPicPr>
          <p:cNvPr id="50183" name="图片 1033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12013" y="1538288"/>
            <a:ext cx="327660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4" name="矩形 10333"/>
          <p:cNvSpPr>
            <a:spLocks noChangeArrowheads="1"/>
          </p:cNvSpPr>
          <p:nvPr/>
        </p:nvSpPr>
        <p:spPr bwMode="auto">
          <a:xfrm>
            <a:off x="2063750" y="5440522"/>
            <a:ext cx="561657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答</a:t>
            </a:r>
            <a:r>
              <a:rPr lang="en-US" altLang="zh-CN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左高左移，右高右移。</a:t>
            </a:r>
            <a:endParaRPr lang="zh-CN" altLang="en-US" sz="28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0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8" grpId="0"/>
      <p:bldP spid="10329" grpId="0"/>
      <p:bldP spid="10330" grpId="0"/>
      <p:bldP spid="10331" grpId="0"/>
      <p:bldP spid="1033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16aa925a-c007-4670-9958-c35c8006afa4}"/>
</p:tagLst>
</file>

<file path=ppt/tags/tag64.xml><?xml version="1.0" encoding="utf-8"?>
<p:tagLst xmlns:p="http://schemas.openxmlformats.org/presentationml/2006/main">
  <p:tag name="COMMONDATA" val="eyJoZGlkIjoiZTM4ODYzZGU4ZTcwYTAyYmRmMWE5ZTYyZjI3YWYyZG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4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4949</Words>
  <Application>WPS 演示</Application>
  <PresentationFormat>宽屏</PresentationFormat>
  <Paragraphs>735</Paragraphs>
  <Slides>38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38</vt:i4>
      </vt:variant>
    </vt:vector>
  </HeadingPairs>
  <TitlesOfParts>
    <vt:vector size="66" baseType="lpstr">
      <vt:lpstr>Arial</vt:lpstr>
      <vt:lpstr>宋体</vt:lpstr>
      <vt:lpstr>Wingdings</vt:lpstr>
      <vt:lpstr>Wingdings</vt:lpstr>
      <vt:lpstr>Arial Unicode MS</vt:lpstr>
      <vt:lpstr>微软雅黑</vt:lpstr>
      <vt:lpstr>Calibri</vt:lpstr>
      <vt:lpstr>黑体</vt:lpstr>
      <vt:lpstr>Times New Roman</vt:lpstr>
      <vt:lpstr>楷体_GB2312</vt:lpstr>
      <vt:lpstr>方正毡笔黑简体</vt:lpstr>
      <vt:lpstr>华康雅宋体W9(P)</vt:lpstr>
      <vt:lpstr>华文新魏</vt:lpstr>
      <vt:lpstr>幼圆</vt:lpstr>
      <vt:lpstr>方正华隶简体</vt:lpstr>
      <vt:lpstr>Tahoma</vt:lpstr>
      <vt:lpstr>华文行楷</vt:lpstr>
      <vt:lpstr>隶书</vt:lpstr>
      <vt:lpstr>隶书</vt:lpstr>
      <vt:lpstr>华文楷体</vt:lpstr>
      <vt:lpstr>楷体</vt:lpstr>
      <vt:lpstr>Office 主题​​</vt:lpstr>
      <vt:lpstr>主题1</vt:lpstr>
      <vt:lpstr>PBrush</vt:lpstr>
      <vt:lpstr>PBrush</vt:lpstr>
      <vt:lpstr>PBrush</vt:lpstr>
      <vt:lpstr>PBrush</vt:lpstr>
      <vt:lpstr>PBrush</vt:lpstr>
      <vt:lpstr>PowerPoint 演示文稿</vt:lpstr>
      <vt:lpstr>第二部分：功、功率</vt:lpstr>
      <vt:lpstr>PowerPoint 演示文稿</vt:lpstr>
      <vt:lpstr>第一部分：四种机械</vt:lpstr>
      <vt:lpstr>一、杠杆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四、斜面 </vt:lpstr>
      <vt:lpstr>第二部分：功、功率</vt:lpstr>
      <vt:lpstr>PowerPoint 演示文稿</vt:lpstr>
      <vt:lpstr>PowerPoint 演示文稿</vt:lpstr>
      <vt:lpstr>PowerPoint 演示文稿</vt:lpstr>
      <vt:lpstr>第三部分：机械效率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150</cp:revision>
  <dcterms:created xsi:type="dcterms:W3CDTF">2019-06-19T02:08:00Z</dcterms:created>
  <dcterms:modified xsi:type="dcterms:W3CDTF">2022-07-27T09:10:12Z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2052-11.1.0.11875</vt:lpwstr>
  </property>
  <property fmtid="{D5CDD505-2E9C-101B-9397-08002B2CF9AE}" pid="3" name="ICV">
    <vt:lpwstr>E729EFA8C2F948E18E8BD809D9426550</vt:lpwstr>
  </property>
</Properties>
</file>