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6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6.emf"/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7"/>
          <p:cNvSpPr/>
          <p:nvPr/>
        </p:nvSpPr>
        <p:spPr>
          <a:xfrm>
            <a:off x="914400" y="2393950"/>
            <a:ext cx="103632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11998573"/>
              </a:cxn>
              <a:cxn ang="0">
                <a:pos x="0" y="11998573"/>
              </a:cxn>
              <a:cxn ang="0">
                <a:pos x="0" y="0"/>
              </a:cxn>
              <a:cxn ang="0">
                <a:pos x="2147483646" y="0"/>
              </a:cxn>
            </a:cxnLst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>
              <a:alpha val="100000"/>
            </a:schemeClr>
          </a:solidFill>
          <a:ln w="9525" cap="flat" cmpd="sng">
            <a:solidFill>
              <a:schemeClr val="accent2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103632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1A483CC-8ED0-4D57-980A-BBC0DCA95993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324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1251" y="1752600"/>
            <a:ext cx="52324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5117" y="304800"/>
            <a:ext cx="2669116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06267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766233" y="304800"/>
            <a:ext cx="10668000" cy="12160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755651" y="1752600"/>
            <a:ext cx="10668000" cy="426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AutoShape 4"/>
          <p:cNvSpPr/>
          <p:nvPr/>
        </p:nvSpPr>
        <p:spPr>
          <a:xfrm>
            <a:off x="812800" y="1566863"/>
            <a:ext cx="10610851" cy="10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11998354"/>
              </a:cxn>
              <a:cxn ang="0">
                <a:pos x="0" y="11998354"/>
              </a:cxn>
              <a:cxn ang="0">
                <a:pos x="0" y="0"/>
              </a:cxn>
              <a:cxn ang="0">
                <a:pos x="2147483646" y="0"/>
              </a:cxn>
            </a:cxnLst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>
              <a:alpha val="100000"/>
            </a:schemeClr>
          </a:solidFill>
          <a:ln w="9525" cap="flat" cmpd="sng">
            <a:solidFill>
              <a:schemeClr val="accent2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9" name="Line 5"/>
          <p:cNvSpPr/>
          <p:nvPr/>
        </p:nvSpPr>
        <p:spPr>
          <a:xfrm flipV="1">
            <a:off x="812800" y="6172200"/>
            <a:ext cx="105664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301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2800" y="6245225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2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641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F7A396-6058-487F-90EF-F4A5FFEC0260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16.emf"/><Relationship Id="rId7" Type="http://schemas.openxmlformats.org/officeDocument/2006/relationships/oleObject" Target="../embeddings/oleObject5.bin"/><Relationship Id="rId6" Type="http://schemas.openxmlformats.org/officeDocument/2006/relationships/image" Target="../media/image1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4.e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13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1" Type="http://schemas.openxmlformats.org/officeDocument/2006/relationships/hyperlink" Target="12-&#35270;&#39057;-13&#21387;&#32553;&#24341;&#28779;.m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6" name="Picture 8" descr="12-图片-93美国航天飞机"/>
          <p:cNvPicPr>
            <a:picLocks noChangeAspect="1"/>
          </p:cNvPicPr>
          <p:nvPr/>
        </p:nvPicPr>
        <p:blipFill>
          <a:blip r:embed="rId1"/>
          <a:srcRect b="3191"/>
          <a:stretch>
            <a:fillRect/>
          </a:stretch>
        </p:blipFill>
        <p:spPr>
          <a:xfrm>
            <a:off x="1524000" y="947738"/>
            <a:ext cx="9144000" cy="5721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10"/>
          <p:cNvSpPr txBox="1"/>
          <p:nvPr/>
        </p:nvSpPr>
        <p:spPr>
          <a:xfrm>
            <a:off x="3648075" y="115888"/>
            <a:ext cx="53292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Verdana" panose="020B0604030504040204" pitchFamily="34" charset="0"/>
              </a:rPr>
              <a:t>机械能与内能的相互转化</a:t>
            </a:r>
            <a:endParaRPr lang="zh-CN" altLang="en-US" sz="36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1847850" y="333375"/>
            <a:ext cx="34766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</a:rPr>
              <a:t>燃料的热值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Text Box 4"/>
          <p:cNvSpPr txBox="1"/>
          <p:nvPr/>
        </p:nvSpPr>
        <p:spPr>
          <a:xfrm>
            <a:off x="1524000" y="1125538"/>
            <a:ext cx="82438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探究质量相同的物体燃烧时放出的热量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2292" name="Text Box 5"/>
          <p:cNvSpPr txBox="1"/>
          <p:nvPr/>
        </p:nvSpPr>
        <p:spPr>
          <a:xfrm>
            <a:off x="1524000" y="2349500"/>
            <a:ext cx="91440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实验表明</a:t>
            </a:r>
            <a:r>
              <a:rPr lang="en-US" altLang="zh-CN" sz="3600" b="1" dirty="0">
                <a:latin typeface="Arial" panose="020B0604020202020204" pitchFamily="34" charset="0"/>
              </a:rPr>
              <a:t>:</a:t>
            </a:r>
            <a:r>
              <a:rPr lang="zh-CN" altLang="en-US" sz="3600" b="1" dirty="0">
                <a:latin typeface="Arial" panose="020B0604020202020204" pitchFamily="34" charset="0"/>
              </a:rPr>
              <a:t>相同质量的酒精与碎纸片燃烧后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酒精比碎纸片放出的热量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12293" name="Text Box 6"/>
          <p:cNvSpPr txBox="1"/>
          <p:nvPr/>
        </p:nvSpPr>
        <p:spPr>
          <a:xfrm>
            <a:off x="1524000" y="4149725"/>
            <a:ext cx="8748713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更多的实验表明</a:t>
            </a:r>
            <a:r>
              <a:rPr lang="en-US" altLang="zh-CN" sz="3600" b="1" dirty="0">
                <a:latin typeface="Arial" panose="020B0604020202020204" pitchFamily="34" charset="0"/>
              </a:rPr>
              <a:t>: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质量相等的不同燃料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完全燃烧所放出的热量一般是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   </a:t>
            </a:r>
            <a:r>
              <a:rPr lang="en-US" altLang="zh-CN" sz="3600" b="1" dirty="0">
                <a:latin typeface="Arial" panose="020B0604020202020204" pitchFamily="34" charset="0"/>
              </a:rPr>
              <a:t>(</a:t>
            </a:r>
            <a:r>
              <a:rPr lang="zh-CN" altLang="en-US" sz="3600" b="1" dirty="0">
                <a:latin typeface="Arial" panose="020B0604020202020204" pitchFamily="34" charset="0"/>
              </a:rPr>
              <a:t>相同</a:t>
            </a:r>
            <a:r>
              <a:rPr lang="en-US" altLang="zh-CN" sz="3600" b="1" dirty="0">
                <a:latin typeface="Arial" panose="020B0604020202020204" pitchFamily="34" charset="0"/>
              </a:rPr>
              <a:t>/</a:t>
            </a:r>
            <a:r>
              <a:rPr lang="zh-CN" altLang="en-US" sz="3600" b="1" dirty="0">
                <a:latin typeface="Arial" panose="020B0604020202020204" pitchFamily="34" charset="0"/>
              </a:rPr>
              <a:t>不相同</a:t>
            </a:r>
            <a:r>
              <a:rPr lang="en-US" altLang="zh-CN" sz="3600" b="1" dirty="0">
                <a:latin typeface="Arial" panose="020B0604020202020204" pitchFamily="34" charset="0"/>
              </a:rPr>
              <a:t>).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6816725" y="2852738"/>
            <a:ext cx="64198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多</a:t>
            </a:r>
            <a:endParaRPr lang="zh-CN" altLang="en-US" sz="3600" b="1" dirty="0">
              <a:solidFill>
                <a:srgbClr val="FF3300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3359150" y="5229225"/>
            <a:ext cx="156019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不相同</a:t>
            </a:r>
            <a:endParaRPr lang="zh-CN" altLang="en-US" sz="3600" b="1" dirty="0">
              <a:solidFill>
                <a:srgbClr val="FF3300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439" name="Text Box 79"/>
          <p:cNvSpPr txBox="1"/>
          <p:nvPr/>
        </p:nvSpPr>
        <p:spPr>
          <a:xfrm>
            <a:off x="1703388" y="620713"/>
            <a:ext cx="9144000" cy="50774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二、燃料的热值：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q</a:t>
            </a:r>
            <a:endParaRPr lang="en-US" altLang="zh-CN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3600" b="1" dirty="0">
                <a:latin typeface="Arial" panose="020B0604020202020204" pitchFamily="34" charset="0"/>
              </a:rPr>
              <a:t>1.</a:t>
            </a:r>
            <a:r>
              <a:rPr lang="zh-CN" altLang="en-US" sz="3600" b="1" dirty="0">
                <a:latin typeface="Arial" panose="020B0604020202020204" pitchFamily="34" charset="0"/>
              </a:rPr>
              <a:t>定义：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1kg</a:t>
            </a:r>
            <a:r>
              <a:rPr lang="zh-CN" altLang="en-US" sz="3600" b="1" dirty="0">
                <a:latin typeface="Arial" panose="020B0604020202020204" pitchFamily="34" charset="0"/>
              </a:rPr>
              <a:t>某种燃料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完全燃烧</a:t>
            </a:r>
            <a:r>
              <a:rPr lang="zh-CN" altLang="en-US" sz="3600" b="1" dirty="0">
                <a:latin typeface="Arial" panose="020B0604020202020204" pitchFamily="34" charset="0"/>
              </a:rPr>
              <a:t>放出的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热量</a:t>
            </a:r>
            <a:r>
              <a:rPr lang="zh-CN" altLang="en-US" sz="3600" b="1" dirty="0">
                <a:latin typeface="Arial" panose="020B0604020202020204" pitchFamily="34" charset="0"/>
              </a:rPr>
              <a:t>叫做这种燃料的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热值</a:t>
            </a:r>
            <a:r>
              <a:rPr lang="en-US" altLang="zh-CN" sz="3600" b="1" dirty="0">
                <a:latin typeface="Arial" panose="020B0604020202020204" pitchFamily="34" charset="0"/>
              </a:rPr>
              <a:t>. 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/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3600" b="1" dirty="0">
                <a:latin typeface="Arial" panose="020B0604020202020204" pitchFamily="34" charset="0"/>
              </a:rPr>
              <a:t>2.</a:t>
            </a:r>
            <a:r>
              <a:rPr lang="zh-CN" altLang="en-US" sz="3600" b="1" dirty="0">
                <a:latin typeface="Arial" panose="020B0604020202020204" pitchFamily="34" charset="0"/>
              </a:rPr>
              <a:t>单位：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J/kg</a:t>
            </a:r>
            <a:r>
              <a:rPr lang="zh-CN" altLang="en-US" sz="3600" b="1" dirty="0">
                <a:latin typeface="Arial" panose="020B0604020202020204" pitchFamily="34" charset="0"/>
              </a:rPr>
              <a:t>。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3600" b="1" dirty="0">
                <a:latin typeface="Arial" panose="020B0604020202020204" pitchFamily="34" charset="0"/>
              </a:rPr>
              <a:t>3.</a:t>
            </a:r>
            <a:r>
              <a:rPr lang="zh-CN" altLang="en-US" sz="3600" b="1" dirty="0">
                <a:latin typeface="Arial" panose="020B0604020202020204" pitchFamily="34" charset="0"/>
              </a:rPr>
              <a:t>燃料完全燃烧放出的热量</a:t>
            </a:r>
            <a:r>
              <a:rPr lang="en-US" altLang="zh-CN" sz="3600" b="1" dirty="0">
                <a:latin typeface="Arial" panose="020B0604020202020204" pitchFamily="34" charset="0"/>
              </a:rPr>
              <a:t>: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3600" b="1" dirty="0">
                <a:latin typeface="Arial" panose="020B0604020202020204" pitchFamily="34" charset="0"/>
              </a:rPr>
              <a:t>    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Q</a:t>
            </a:r>
            <a:r>
              <a:rPr lang="zh-CN" altLang="en-US" sz="3600" b="1" baseline="-25000" dirty="0">
                <a:solidFill>
                  <a:srgbClr val="FF3300"/>
                </a:solidFill>
                <a:latin typeface="Arial" panose="020B0604020202020204" pitchFamily="34" charset="0"/>
              </a:rPr>
              <a:t>放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=mq</a:t>
            </a:r>
            <a:endParaRPr lang="en-US" altLang="zh-CN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eaLnBrk="1" hangingPunct="1"/>
            <a:endParaRPr lang="en-US" altLang="zh-CN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315" name="Text Box 80"/>
          <p:cNvSpPr txBox="1"/>
          <p:nvPr/>
        </p:nvSpPr>
        <p:spPr>
          <a:xfrm>
            <a:off x="4656138" y="2420938"/>
            <a:ext cx="21605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439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>
                                            <p:txEl>
                                              <p:charRg st="1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439">
                                            <p:txEl>
                                              <p:charRg st="1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439">
                                            <p:txEl>
                                              <p:charRg st="1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439">
                                            <p:txEl>
                                              <p:charRg st="1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>
                                            <p:txEl>
                                              <p:charRg st="44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5439">
                                            <p:txEl>
                                              <p:charRg st="44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5439">
                                            <p:txEl>
                                              <p:charRg st="44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5439">
                                            <p:txEl>
                                              <p:charRg st="44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>
                                            <p:txEl>
                                              <p:charRg st="5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5439">
                                            <p:txEl>
                                              <p:charRg st="5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5439">
                                            <p:txEl>
                                              <p:charRg st="5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5439">
                                            <p:txEl>
                                              <p:charRg st="56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>
                                            <p:txEl>
                                              <p:charRg st="7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5439">
                                            <p:txEl>
                                              <p:charRg st="7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5439">
                                            <p:txEl>
                                              <p:charRg st="7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5439">
                                            <p:txEl>
                                              <p:charRg st="71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6324" name="Group 4"/>
          <p:cNvGrpSpPr/>
          <p:nvPr/>
        </p:nvGrpSpPr>
        <p:grpSpPr>
          <a:xfrm>
            <a:off x="1703388" y="1601788"/>
            <a:ext cx="8748712" cy="3671887"/>
            <a:chOff x="0" y="1752"/>
            <a:chExt cx="5760" cy="2585"/>
          </a:xfrm>
        </p:grpSpPr>
        <p:sp>
          <p:nvSpPr>
            <p:cNvPr id="14340" name="Rectangle 5"/>
            <p:cNvSpPr/>
            <p:nvPr/>
          </p:nvSpPr>
          <p:spPr>
            <a:xfrm>
              <a:off x="3840" y="3910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zh-CN" sz="2600" b="1" dirty="0"/>
            </a:p>
          </p:txBody>
        </p:sp>
        <p:sp>
          <p:nvSpPr>
            <p:cNvPr id="14341" name="Rectangle 6"/>
            <p:cNvSpPr/>
            <p:nvPr/>
          </p:nvSpPr>
          <p:spPr>
            <a:xfrm>
              <a:off x="1920" y="3910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folHlink"/>
                  </a:solidFill>
                </a:rPr>
                <a:t>煤油</a:t>
              </a:r>
              <a:r>
                <a:rPr lang="zh-CN" altLang="en-US" sz="2600" b="1" dirty="0"/>
                <a:t>   </a:t>
              </a:r>
              <a:r>
                <a:rPr lang="en-US" altLang="zh-CN" sz="2600" b="1" dirty="0"/>
                <a:t>4.6X10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42" name="Rectangle 7"/>
            <p:cNvSpPr/>
            <p:nvPr/>
          </p:nvSpPr>
          <p:spPr>
            <a:xfrm>
              <a:off x="0" y="3910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木炭</a:t>
              </a:r>
              <a:r>
                <a:rPr lang="zh-CN" altLang="en-US" sz="2600" b="1" dirty="0"/>
                <a:t>     </a:t>
              </a:r>
              <a:r>
                <a:rPr lang="en-US" altLang="zh-CN" sz="2600" b="1" dirty="0"/>
                <a:t>3.4X10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43" name="Rectangle 8"/>
            <p:cNvSpPr/>
            <p:nvPr/>
          </p:nvSpPr>
          <p:spPr>
            <a:xfrm>
              <a:off x="3840" y="3484"/>
              <a:ext cx="1920" cy="42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endParaRPr lang="zh-CN" altLang="zh-CN" sz="2600" b="1" dirty="0"/>
            </a:p>
          </p:txBody>
        </p:sp>
        <p:sp>
          <p:nvSpPr>
            <p:cNvPr id="14344" name="Rectangle 9"/>
            <p:cNvSpPr/>
            <p:nvPr/>
          </p:nvSpPr>
          <p:spPr>
            <a:xfrm>
              <a:off x="1920" y="3484"/>
              <a:ext cx="1920" cy="42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folHlink"/>
                  </a:solidFill>
                </a:rPr>
                <a:t>汽油</a:t>
              </a:r>
              <a:r>
                <a:rPr lang="zh-CN" altLang="en-US" sz="2600" b="1" dirty="0"/>
                <a:t>   </a:t>
              </a:r>
              <a:r>
                <a:rPr lang="en-US" altLang="zh-CN" sz="2600" b="1" dirty="0"/>
                <a:t>4.6X10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45" name="Rectangle 10"/>
            <p:cNvSpPr/>
            <p:nvPr/>
          </p:nvSpPr>
          <p:spPr>
            <a:xfrm>
              <a:off x="0" y="3484"/>
              <a:ext cx="1920" cy="42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无烟煤</a:t>
              </a:r>
              <a:r>
                <a:rPr lang="zh-CN" altLang="en-US" sz="2600" b="1" dirty="0"/>
                <a:t>  </a:t>
              </a:r>
              <a:r>
                <a:rPr lang="en-US" altLang="zh-CN" sz="2600" b="1" dirty="0"/>
                <a:t>3.4X10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46" name="Rectangle 11"/>
            <p:cNvSpPr/>
            <p:nvPr/>
          </p:nvSpPr>
          <p:spPr>
            <a:xfrm>
              <a:off x="3840" y="3057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氢气</a:t>
              </a:r>
              <a:r>
                <a:rPr lang="zh-CN" altLang="en-US" sz="2600" b="1" dirty="0"/>
                <a:t> </a:t>
              </a:r>
              <a:r>
                <a:rPr lang="en-US" altLang="zh-CN" sz="2600" b="1" dirty="0"/>
                <a:t>14.3X10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47" name="Rectangle 12"/>
            <p:cNvSpPr/>
            <p:nvPr/>
          </p:nvSpPr>
          <p:spPr>
            <a:xfrm>
              <a:off x="1920" y="3057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folHlink"/>
                  </a:solidFill>
                </a:rPr>
                <a:t>石油</a:t>
              </a:r>
              <a:r>
                <a:rPr lang="zh-CN" altLang="en-US" sz="2600" b="1" dirty="0"/>
                <a:t>   </a:t>
              </a:r>
              <a:r>
                <a:rPr lang="en-US" altLang="zh-CN" sz="2600" b="1" dirty="0"/>
                <a:t>4.4X10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48" name="Rectangle 13"/>
            <p:cNvSpPr/>
            <p:nvPr/>
          </p:nvSpPr>
          <p:spPr>
            <a:xfrm>
              <a:off x="0" y="3057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焦碳</a:t>
              </a:r>
              <a:r>
                <a:rPr lang="zh-CN" altLang="en-US" sz="2600" b="1" dirty="0"/>
                <a:t>     </a:t>
              </a:r>
              <a:r>
                <a:rPr lang="en-US" altLang="zh-CN" sz="2600" b="1" dirty="0"/>
                <a:t>3.0X10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49" name="Rectangle 14"/>
            <p:cNvSpPr/>
            <p:nvPr/>
          </p:nvSpPr>
          <p:spPr>
            <a:xfrm>
              <a:off x="3840" y="2630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天然气</a:t>
              </a:r>
              <a:r>
                <a:rPr lang="en-US" altLang="zh-CN" sz="2600" b="1" dirty="0"/>
                <a:t>4.4X10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50" name="Rectangle 15"/>
            <p:cNvSpPr/>
            <p:nvPr/>
          </p:nvSpPr>
          <p:spPr>
            <a:xfrm>
              <a:off x="1920" y="2630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folHlink"/>
                  </a:solidFill>
                </a:rPr>
                <a:t>柴油</a:t>
              </a:r>
              <a:r>
                <a:rPr lang="zh-CN" altLang="en-US" sz="2600" b="1" dirty="0"/>
                <a:t>   </a:t>
              </a:r>
              <a:r>
                <a:rPr lang="en-US" altLang="zh-CN" sz="2600" b="1" dirty="0"/>
                <a:t>3.3X10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51" name="Rectangle 16"/>
            <p:cNvSpPr/>
            <p:nvPr/>
          </p:nvSpPr>
          <p:spPr>
            <a:xfrm>
              <a:off x="0" y="2630"/>
              <a:ext cx="1920" cy="42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烟煤</a:t>
              </a:r>
              <a:r>
                <a:rPr lang="zh-CN" altLang="en-US" sz="2600" b="1" dirty="0"/>
                <a:t>     </a:t>
              </a:r>
              <a:r>
                <a:rPr lang="en-US" altLang="zh-CN" sz="2600" b="1" dirty="0"/>
                <a:t>2.9X10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52" name="Rectangle 17"/>
            <p:cNvSpPr/>
            <p:nvPr/>
          </p:nvSpPr>
          <p:spPr>
            <a:xfrm>
              <a:off x="3840" y="2204"/>
              <a:ext cx="1920" cy="42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煤气 </a:t>
              </a:r>
              <a:r>
                <a:rPr lang="zh-CN" altLang="en-US" sz="2600" b="1" dirty="0"/>
                <a:t> </a:t>
              </a:r>
              <a:r>
                <a:rPr lang="en-US" altLang="zh-CN" sz="2600" b="1" dirty="0"/>
                <a:t>4.2X10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53" name="Rectangle 18"/>
            <p:cNvSpPr/>
            <p:nvPr/>
          </p:nvSpPr>
          <p:spPr>
            <a:xfrm>
              <a:off x="1920" y="2204"/>
              <a:ext cx="1920" cy="42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folHlink"/>
                  </a:solidFill>
                </a:rPr>
                <a:t>酒精</a:t>
              </a:r>
              <a:r>
                <a:rPr lang="zh-CN" altLang="en-US" sz="2600" b="1" dirty="0"/>
                <a:t>   </a:t>
              </a:r>
              <a:r>
                <a:rPr lang="en-US" altLang="zh-CN" sz="2600" b="1" dirty="0"/>
                <a:t>3.0X10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54" name="Rectangle 19"/>
            <p:cNvSpPr/>
            <p:nvPr/>
          </p:nvSpPr>
          <p:spPr>
            <a:xfrm>
              <a:off x="0" y="2204"/>
              <a:ext cx="1920" cy="42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chemeClr val="hlink"/>
                  </a:solidFill>
                </a:rPr>
                <a:t>干木柴</a:t>
              </a:r>
              <a:r>
                <a:rPr lang="zh-CN" altLang="en-US" sz="2600" b="1" dirty="0"/>
                <a:t>  </a:t>
              </a:r>
              <a:r>
                <a:rPr lang="en-US" altLang="zh-CN" sz="2600" b="1" dirty="0"/>
                <a:t>1.2X10</a:t>
              </a:r>
              <a:r>
                <a:rPr lang="en-US" altLang="zh-CN" sz="2600" b="1" baseline="30000" dirty="0"/>
                <a:t>7</a:t>
              </a:r>
              <a:endParaRPr lang="en-US" altLang="zh-CN" sz="2600" b="1" dirty="0"/>
            </a:p>
          </p:txBody>
        </p:sp>
        <p:sp>
          <p:nvSpPr>
            <p:cNvPr id="14355" name="Rectangle 20"/>
            <p:cNvSpPr/>
            <p:nvPr/>
          </p:nvSpPr>
          <p:spPr>
            <a:xfrm>
              <a:off x="3840" y="1752"/>
              <a:ext cx="1920" cy="45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rgbClr val="FF3300"/>
                  </a:solidFill>
                </a:rPr>
                <a:t>气体</a:t>
              </a:r>
              <a:endParaRPr lang="zh-CN" altLang="en-US" sz="2600" b="1" dirty="0">
                <a:solidFill>
                  <a:srgbClr val="FF3300"/>
                </a:solidFill>
              </a:endParaRPr>
            </a:p>
          </p:txBody>
        </p:sp>
        <p:sp>
          <p:nvSpPr>
            <p:cNvPr id="14356" name="Rectangle 21"/>
            <p:cNvSpPr/>
            <p:nvPr/>
          </p:nvSpPr>
          <p:spPr>
            <a:xfrm>
              <a:off x="1920" y="1752"/>
              <a:ext cx="1920" cy="45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rgbClr val="FF3300"/>
                  </a:solidFill>
                </a:rPr>
                <a:t>液体</a:t>
              </a:r>
              <a:endParaRPr lang="zh-CN" altLang="en-US" sz="2600" b="1" dirty="0">
                <a:solidFill>
                  <a:srgbClr val="FF3300"/>
                </a:solidFill>
              </a:endParaRPr>
            </a:p>
          </p:txBody>
        </p:sp>
        <p:sp>
          <p:nvSpPr>
            <p:cNvPr id="14357" name="Rectangle 22"/>
            <p:cNvSpPr/>
            <p:nvPr/>
          </p:nvSpPr>
          <p:spPr>
            <a:xfrm>
              <a:off x="0" y="1752"/>
              <a:ext cx="1920" cy="45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469900" indent="-469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8050" indent="-43688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04925" indent="-395605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94180" indent="-3873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94230" indent="-398780" algn="l" rtl="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600" b="1" dirty="0">
                  <a:solidFill>
                    <a:srgbClr val="FF3300"/>
                  </a:solidFill>
                </a:rPr>
                <a:t>固体</a:t>
              </a:r>
              <a:endParaRPr lang="zh-CN" altLang="en-US" sz="2600" b="1" dirty="0">
                <a:solidFill>
                  <a:srgbClr val="FF3300"/>
                </a:solidFill>
              </a:endParaRPr>
            </a:p>
          </p:txBody>
        </p:sp>
        <p:sp>
          <p:nvSpPr>
            <p:cNvPr id="14358" name="Line 23"/>
            <p:cNvSpPr/>
            <p:nvPr/>
          </p:nvSpPr>
          <p:spPr>
            <a:xfrm>
              <a:off x="0" y="1752"/>
              <a:ext cx="5760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59" name="Line 24"/>
            <p:cNvSpPr/>
            <p:nvPr/>
          </p:nvSpPr>
          <p:spPr>
            <a:xfrm>
              <a:off x="0" y="2205"/>
              <a:ext cx="576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0" name="Line 25"/>
            <p:cNvSpPr/>
            <p:nvPr/>
          </p:nvSpPr>
          <p:spPr>
            <a:xfrm>
              <a:off x="0" y="2630"/>
              <a:ext cx="576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1" name="Line 26"/>
            <p:cNvSpPr/>
            <p:nvPr/>
          </p:nvSpPr>
          <p:spPr>
            <a:xfrm>
              <a:off x="0" y="3057"/>
              <a:ext cx="576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2" name="Line 27"/>
            <p:cNvSpPr/>
            <p:nvPr/>
          </p:nvSpPr>
          <p:spPr>
            <a:xfrm>
              <a:off x="0" y="3484"/>
              <a:ext cx="576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3" name="Line 28"/>
            <p:cNvSpPr/>
            <p:nvPr/>
          </p:nvSpPr>
          <p:spPr>
            <a:xfrm>
              <a:off x="0" y="3910"/>
              <a:ext cx="576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4" name="Line 29"/>
            <p:cNvSpPr/>
            <p:nvPr/>
          </p:nvSpPr>
          <p:spPr>
            <a:xfrm>
              <a:off x="0" y="4337"/>
              <a:ext cx="5760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5" name="Line 30"/>
            <p:cNvSpPr/>
            <p:nvPr/>
          </p:nvSpPr>
          <p:spPr>
            <a:xfrm>
              <a:off x="0" y="1752"/>
              <a:ext cx="0" cy="2585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6" name="Line 31"/>
            <p:cNvSpPr/>
            <p:nvPr/>
          </p:nvSpPr>
          <p:spPr>
            <a:xfrm>
              <a:off x="1920" y="1752"/>
              <a:ext cx="0" cy="258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7" name="Line 32"/>
            <p:cNvSpPr/>
            <p:nvPr/>
          </p:nvSpPr>
          <p:spPr>
            <a:xfrm>
              <a:off x="3840" y="1752"/>
              <a:ext cx="0" cy="258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8" name="Line 33"/>
            <p:cNvSpPr/>
            <p:nvPr/>
          </p:nvSpPr>
          <p:spPr>
            <a:xfrm>
              <a:off x="5760" y="1752"/>
              <a:ext cx="0" cy="2585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69" name="Line 34"/>
            <p:cNvSpPr/>
            <p:nvPr/>
          </p:nvSpPr>
          <p:spPr>
            <a:xfrm>
              <a:off x="793" y="2205"/>
              <a:ext cx="0" cy="211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70" name="Line 35"/>
            <p:cNvSpPr/>
            <p:nvPr/>
          </p:nvSpPr>
          <p:spPr>
            <a:xfrm>
              <a:off x="2562" y="2205"/>
              <a:ext cx="0" cy="211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71" name="Line 36"/>
            <p:cNvSpPr/>
            <p:nvPr/>
          </p:nvSpPr>
          <p:spPr>
            <a:xfrm>
              <a:off x="4377" y="2205"/>
              <a:ext cx="0" cy="211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6357" name="Text Box 37"/>
          <p:cNvSpPr txBox="1"/>
          <p:nvPr/>
        </p:nvSpPr>
        <p:spPr>
          <a:xfrm>
            <a:off x="3143250" y="908050"/>
            <a:ext cx="65516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常用燃料的热值（单位：</a:t>
            </a:r>
            <a:r>
              <a:rPr lang="en-US" altLang="zh-CN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J/kg</a:t>
            </a: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）</a:t>
            </a:r>
            <a:endParaRPr lang="zh-CN" altLang="en-US" sz="3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12-图片-122大气污染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9675" y="4437063"/>
            <a:ext cx="5648325" cy="2420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Picture 3" descr="12-图片-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803650"/>
            <a:ext cx="2770188" cy="305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4" descr="12－图片－126伊拉克油田燃起大火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2736850" cy="256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5" descr="12-图片-123大气污染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725" y="0"/>
            <a:ext cx="3844925" cy="2509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6" name="WordArt 6"/>
          <p:cNvSpPr>
            <a:spLocks noTextEdit="1"/>
          </p:cNvSpPr>
          <p:nvPr/>
        </p:nvSpPr>
        <p:spPr>
          <a:xfrm>
            <a:off x="4953000" y="2917825"/>
            <a:ext cx="2871788" cy="1447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能量与环境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1524000" y="1700213"/>
            <a:ext cx="9144000" cy="3969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b="1" dirty="0">
                <a:latin typeface="Arial" panose="020B0604020202020204" pitchFamily="34" charset="0"/>
              </a:rPr>
              <a:t>1. </a:t>
            </a:r>
            <a:r>
              <a:rPr lang="zh-CN" altLang="en-US" sz="3600" b="1" dirty="0">
                <a:latin typeface="Arial" panose="020B0604020202020204" pitchFamily="34" charset="0"/>
              </a:rPr>
              <a:t>内燃机在做功冲程中，高温气体迅速膨胀而做功，此时这些气体的温度和内能变化的情况是                                                 </a:t>
            </a:r>
            <a:r>
              <a:rPr lang="en-US" altLang="zh-CN" sz="3600" b="1" dirty="0">
                <a:latin typeface="Arial" panose="020B0604020202020204" pitchFamily="34" charset="0"/>
              </a:rPr>
              <a:t>[    ]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3600" b="1" dirty="0">
                <a:latin typeface="Arial" panose="020B0604020202020204" pitchFamily="34" charset="0"/>
              </a:rPr>
              <a:t>   A</a:t>
            </a:r>
            <a:r>
              <a:rPr lang="zh-CN" altLang="en-US" sz="3600" b="1" dirty="0">
                <a:latin typeface="Arial" panose="020B0604020202020204" pitchFamily="34" charset="0"/>
              </a:rPr>
              <a:t>．内能减少，温度降低              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   </a:t>
            </a:r>
            <a:r>
              <a:rPr lang="en-US" altLang="zh-CN" sz="3600" b="1" dirty="0">
                <a:latin typeface="Arial" panose="020B0604020202020204" pitchFamily="34" charset="0"/>
              </a:rPr>
              <a:t>B</a:t>
            </a:r>
            <a:r>
              <a:rPr lang="zh-CN" altLang="en-US" sz="3600" b="1" dirty="0">
                <a:latin typeface="Arial" panose="020B0604020202020204" pitchFamily="34" charset="0"/>
              </a:rPr>
              <a:t>．内能增加，温度升高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   </a:t>
            </a:r>
            <a:r>
              <a:rPr lang="en-US" altLang="zh-CN" sz="3600" b="1" dirty="0">
                <a:latin typeface="Arial" panose="020B0604020202020204" pitchFamily="34" charset="0"/>
              </a:rPr>
              <a:t>C</a:t>
            </a:r>
            <a:r>
              <a:rPr lang="zh-CN" altLang="en-US" sz="3600" b="1" dirty="0">
                <a:latin typeface="Arial" panose="020B0604020202020204" pitchFamily="34" charset="0"/>
              </a:rPr>
              <a:t>．内能减少，温度升高               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   </a:t>
            </a:r>
            <a:r>
              <a:rPr lang="en-US" altLang="zh-CN" sz="3600" b="1" dirty="0">
                <a:latin typeface="Arial" panose="020B0604020202020204" pitchFamily="34" charset="0"/>
              </a:rPr>
              <a:t>D</a:t>
            </a:r>
            <a:r>
              <a:rPr lang="zh-CN" altLang="en-US" sz="3600" b="1" dirty="0">
                <a:latin typeface="Arial" panose="020B0604020202020204" pitchFamily="34" charset="0"/>
              </a:rPr>
              <a:t>．内能增加，温度降低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6387" name="WordArt 3"/>
          <p:cNvSpPr>
            <a:spLocks noTextEdit="1"/>
          </p:cNvSpPr>
          <p:nvPr/>
        </p:nvSpPr>
        <p:spPr>
          <a:xfrm>
            <a:off x="1847850" y="188913"/>
            <a:ext cx="91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练习</a:t>
            </a:r>
            <a:endParaRPr lang="zh-CN" altLang="en-US" sz="36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1524000" y="0"/>
            <a:ext cx="9144000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b="1" dirty="0">
                <a:latin typeface="Arial" panose="020B0604020202020204" pitchFamily="34" charset="0"/>
              </a:rPr>
              <a:t>2. </a:t>
            </a:r>
            <a:r>
              <a:rPr lang="zh-CN" altLang="en-US" sz="3600" b="1" dirty="0">
                <a:latin typeface="Arial" panose="020B0604020202020204" pitchFamily="34" charset="0"/>
              </a:rPr>
              <a:t>如图所示，此图是汽油机的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 </a:t>
            </a:r>
            <a:r>
              <a:rPr lang="zh-CN" altLang="en-US" sz="3600" b="1" dirty="0">
                <a:latin typeface="Arial" panose="020B0604020202020204" pitchFamily="34" charset="0"/>
              </a:rPr>
              <a:t>冲程。在此冲程中，气缸中的气体体积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</a:t>
            </a:r>
            <a:r>
              <a:rPr lang="zh-CN" altLang="en-US" sz="3600" b="1" dirty="0">
                <a:latin typeface="Arial" panose="020B0604020202020204" pitchFamily="34" charset="0"/>
              </a:rPr>
              <a:t>，压强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   </a:t>
            </a:r>
            <a:r>
              <a:rPr lang="zh-CN" altLang="en-US" sz="3600" b="1" dirty="0">
                <a:latin typeface="Arial" panose="020B0604020202020204" pitchFamily="34" charset="0"/>
              </a:rPr>
              <a:t>。（填“变大”、“变小”或“不变”）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br>
              <a:rPr lang="zh-CN" altLang="en-US" sz="3600" b="1" dirty="0">
                <a:latin typeface="Arial" panose="020B0604020202020204" pitchFamily="34" charset="0"/>
              </a:rPr>
            </a:br>
            <a:endParaRPr lang="zh-CN" altLang="en-US" sz="3600" b="1" dirty="0">
              <a:latin typeface="Arial" panose="020B0604020202020204" pitchFamily="34" charset="0"/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7824788" y="2838450"/>
          <a:ext cx="1758950" cy="299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486025" imgH="4105275" progId="Paint.Picture">
                  <p:embed/>
                </p:oleObj>
              </mc:Choice>
              <mc:Fallback>
                <p:oleObj name="" r:id="rId1" imgW="2486025" imgH="41052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24788" y="2838450"/>
                        <a:ext cx="1758950" cy="299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Rectangle 4"/>
          <p:cNvSpPr/>
          <p:nvPr/>
        </p:nvSpPr>
        <p:spPr>
          <a:xfrm>
            <a:off x="4419600" y="-519430"/>
            <a:ext cx="309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1" hangingPunct="1"/>
            <a:br>
              <a:rPr lang="en-US" altLang="zh-CN" dirty="0">
                <a:latin typeface="Arial" panose="020B0604020202020204" pitchFamily="34" charset="0"/>
              </a:rPr>
            </a:b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1519238" y="2924175"/>
            <a:ext cx="9144000" cy="2553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冬天双手捧着热水袋会感到暖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和，这是利用</a:t>
            </a:r>
            <a:r>
              <a:rPr lang="zh-CN" altLang="en-US" sz="32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方式增加了手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的内能；双手反复摩擦也会感到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暖和，这是利用</a:t>
            </a:r>
            <a:r>
              <a:rPr lang="zh-CN" altLang="en-US" sz="32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的方式增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加了手的内能。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3" name="Text Box 3"/>
          <p:cNvSpPr txBox="1"/>
          <p:nvPr/>
        </p:nvSpPr>
        <p:spPr>
          <a:xfrm>
            <a:off x="1524000" y="0"/>
            <a:ext cx="9173210" cy="25533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4.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常温下呈气态的丙烷通过加压液化后储存在较小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的罐内。若丙烷的热值为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8.0</a:t>
            </a:r>
            <a:r>
              <a:rPr lang="en-US" altLang="zh-CN" b="1" dirty="0">
                <a:latin typeface="Verdana" panose="020B0604030504040204" pitchFamily="34" charset="0"/>
              </a:rPr>
              <a:t>×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en-US" altLang="zh-CN" sz="3200" b="1" baseline="30000" dirty="0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J/kg,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则罐内装有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420g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丙烷完全燃烧可以放出的热量是</a:t>
            </a:r>
            <a:r>
              <a:rPr lang="zh-CN" altLang="en-US" sz="32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J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如果这些热量有</a:t>
            </a: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50%</a:t>
            </a: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被</a:t>
            </a: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100kg</a:t>
            </a: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的水吸收，可以使水的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温度升高多少℃？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1524000" y="2492375"/>
            <a:ext cx="11010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解：</a:t>
            </a:r>
            <a:endParaRPr lang="zh-CN" altLang="en-US" sz="3600" b="1" dirty="0">
              <a:solidFill>
                <a:srgbClr val="FF3300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2495550" y="2565400"/>
          <a:ext cx="20161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749300" imgH="228600" progId="Equation.3">
                  <p:embed/>
                </p:oleObj>
              </mc:Choice>
              <mc:Fallback>
                <p:oleObj name="" r:id="rId1" imgW="749300" imgH="2286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95550" y="2565400"/>
                        <a:ext cx="2016125" cy="615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Text Box 6"/>
          <p:cNvSpPr txBox="1"/>
          <p:nvPr/>
        </p:nvSpPr>
        <p:spPr>
          <a:xfrm>
            <a:off x="4079875" y="2549525"/>
            <a:ext cx="4041140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dirty="0">
                <a:latin typeface="Verdana" panose="020B0604030504040204" pitchFamily="34" charset="0"/>
              </a:rPr>
              <a:t>   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0.42×8.0×10</a:t>
            </a:r>
            <a:r>
              <a:rPr lang="en-US" altLang="zh-CN" sz="3200" b="1" baseline="30000" dirty="0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J/kg</a:t>
            </a:r>
            <a:endParaRPr lang="en-US" altLang="zh-CN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=3.36×10</a:t>
            </a:r>
            <a:r>
              <a:rPr lang="en-US" altLang="zh-CN" sz="3200" b="1" baseline="30000" dirty="0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J</a:t>
            </a:r>
            <a:endParaRPr lang="en-US" altLang="zh-CN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2474913" y="3540125"/>
            <a:ext cx="671766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水吸收的热量为</a:t>
            </a: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Q</a:t>
            </a:r>
            <a:r>
              <a:rPr lang="zh-CN" altLang="en-US" sz="3200" b="1" baseline="-25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放</a:t>
            </a: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×50%=1.68×10</a:t>
            </a:r>
            <a:r>
              <a:rPr lang="en-US" altLang="zh-CN" sz="3200" b="1" baseline="30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en-US" altLang="zh-CN" sz="32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J</a:t>
            </a:r>
            <a:endParaRPr lang="en-US" altLang="zh-CN" sz="32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2495550" y="4221163"/>
          <a:ext cx="3040063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1358900" imgH="292100" progId="Equation.3">
                  <p:embed/>
                </p:oleObj>
              </mc:Choice>
              <mc:Fallback>
                <p:oleObj name="" r:id="rId3" imgW="1358900" imgH="2921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0000FF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495550" y="4221163"/>
                        <a:ext cx="3040063" cy="676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Text Box 9"/>
          <p:cNvSpPr txBox="1"/>
          <p:nvPr/>
        </p:nvSpPr>
        <p:spPr>
          <a:xfrm>
            <a:off x="2495550" y="4797425"/>
            <a:ext cx="10972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</a:rPr>
              <a:t>……</a:t>
            </a:r>
            <a:endParaRPr lang="en-US" altLang="zh-CN" sz="3600" b="1"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10252" name="Object 12"/>
          <p:cNvGraphicFramePr>
            <a:graphicFrameLocks noChangeAspect="1"/>
          </p:cNvGraphicFramePr>
          <p:nvPr/>
        </p:nvGraphicFramePr>
        <p:xfrm>
          <a:off x="2495550" y="5661025"/>
          <a:ext cx="18462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5" imgW="901700" imgH="228600" progId="Equation.3">
                  <p:embed/>
                </p:oleObj>
              </mc:Choice>
              <mc:Fallback>
                <p:oleObj name="" r:id="rId5" imgW="901700" imgH="2286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0000FF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495550" y="5661025"/>
                        <a:ext cx="1846263" cy="479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5808663" y="5373688"/>
          <a:ext cx="430847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7" imgW="1600200" imgH="292100" progId="Equation.3">
                  <p:embed/>
                </p:oleObj>
              </mc:Choice>
              <mc:Fallback>
                <p:oleObj name="" r:id="rId7" imgW="1600200" imgH="2921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808663" y="5373688"/>
                        <a:ext cx="4308475" cy="815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24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charRg st="24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53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243">
                                            <p:txEl>
                                              <p:charRg st="53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46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charRg st="2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246">
                                            <p:txEl>
                                              <p:charRg st="2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80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243">
                                            <p:txEl>
                                              <p:charRg st="80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charRg st="107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243">
                                            <p:txEl>
                                              <p:charRg st="107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3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3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3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7" grpId="0"/>
      <p:bldP spid="102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7" descr="12-图片-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7713" y="2622550"/>
            <a:ext cx="5435600" cy="380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10"/>
          <p:cNvSpPr txBox="1"/>
          <p:nvPr/>
        </p:nvSpPr>
        <p:spPr>
          <a:xfrm>
            <a:off x="2424113" y="476250"/>
            <a:ext cx="755967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Verdana" panose="020B0604030504040204" pitchFamily="34" charset="0"/>
              </a:rPr>
              <a:t>快速弯折铁丝十余次，然后用手指触摸弯折处，有何感受？铁丝的内能变化了吗？</a:t>
            </a:r>
            <a:endParaRPr lang="zh-CN" altLang="en-US" sz="3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30731" name="Text Box 11"/>
          <p:cNvSpPr txBox="1"/>
          <p:nvPr/>
        </p:nvSpPr>
        <p:spPr>
          <a:xfrm>
            <a:off x="3000375" y="1773238"/>
            <a:ext cx="615124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对铁丝做功，铁丝内能增大。</a:t>
            </a:r>
            <a:endParaRPr lang="zh-CN" altLang="en-US" sz="36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WordArt 3"/>
          <p:cNvSpPr>
            <a:spLocks noTextEdit="1"/>
          </p:cNvSpPr>
          <p:nvPr/>
        </p:nvSpPr>
        <p:spPr>
          <a:xfrm>
            <a:off x="1847850" y="476250"/>
            <a:ext cx="1371600" cy="7000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看一看</a:t>
            </a:r>
            <a:endParaRPr lang="zh-CN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700" name="Text Box 4">
            <a:hlinkClick r:id="rId1" action="ppaction://hlinkfile"/>
          </p:cNvPr>
          <p:cNvSpPr txBox="1"/>
          <p:nvPr/>
        </p:nvSpPr>
        <p:spPr>
          <a:xfrm>
            <a:off x="3000375" y="1412875"/>
            <a:ext cx="38877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空气压缩引火仪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29702" name="Picture 6" descr="12-图片-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225" y="981075"/>
            <a:ext cx="1762125" cy="350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4" name="Text Box 8"/>
          <p:cNvSpPr txBox="1"/>
          <p:nvPr/>
        </p:nvSpPr>
        <p:spPr>
          <a:xfrm>
            <a:off x="2495550" y="2636838"/>
            <a:ext cx="50419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Verdana" panose="020B0604030504040204" pitchFamily="34" charset="0"/>
              </a:rPr>
              <a:t>用力将活塞迅速下压，你看到了什么？</a:t>
            </a:r>
            <a:endParaRPr lang="zh-CN" altLang="en-US" sz="4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9705" name="Text Box 9"/>
          <p:cNvSpPr txBox="1"/>
          <p:nvPr/>
        </p:nvSpPr>
        <p:spPr>
          <a:xfrm>
            <a:off x="2495550" y="4581525"/>
            <a:ext cx="733044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000" b="1" dirty="0">
                <a:solidFill>
                  <a:srgbClr val="0000FF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对空气做功，空气的内能增加。</a:t>
            </a:r>
            <a:endParaRPr lang="zh-CN" altLang="en-US" sz="40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4" grpId="0"/>
      <p:bldP spid="297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54" name="Group 6"/>
          <p:cNvGrpSpPr/>
          <p:nvPr/>
        </p:nvGrpSpPr>
        <p:grpSpPr>
          <a:xfrm>
            <a:off x="2063750" y="244475"/>
            <a:ext cx="7696200" cy="731838"/>
            <a:chOff x="158" y="127"/>
            <a:chExt cx="4848" cy="461"/>
          </a:xfrm>
        </p:grpSpPr>
        <p:sp>
          <p:nvSpPr>
            <p:cNvPr id="6152" name="WordArt 2"/>
            <p:cNvSpPr>
              <a:spLocks noTextEdit="1"/>
            </p:cNvSpPr>
            <p:nvPr/>
          </p:nvSpPr>
          <p:spPr>
            <a:xfrm>
              <a:off x="158" y="300"/>
              <a:ext cx="172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60000"/>
            </a:bodyPr>
            <a:p>
              <a:pPr algn="ctr"/>
              <a:r>
                <a:rPr lang="zh-CN" altLang="en-US" sz="3600">
                  <a:ln w="12700" cap="flat" cmpd="sng">
                    <a:solidFill>
                      <a:srgbClr val="3333CC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B2B2B2">
                      <a:alpha val="50195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演示点火爆炸</a:t>
              </a:r>
              <a:endPara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153" name="Text Box 3"/>
            <p:cNvSpPr txBox="1"/>
            <p:nvPr/>
          </p:nvSpPr>
          <p:spPr>
            <a:xfrm>
              <a:off x="1915" y="127"/>
              <a:ext cx="3091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3600" dirty="0">
                  <a:solidFill>
                    <a:schemeClr val="accent2"/>
                  </a:solidFill>
                  <a:latin typeface="Arial" panose="020B0604020202020204" pitchFamily="34" charset="0"/>
                </a:rPr>
                <a:t>----</a:t>
              </a:r>
              <a:r>
                <a:rPr lang="zh-CN" altLang="en-US" sz="3600" dirty="0">
                  <a:solidFill>
                    <a:schemeClr val="accent2"/>
                  </a:solidFill>
                  <a:latin typeface="Arial" panose="020B0604020202020204" pitchFamily="34" charset="0"/>
                </a:rPr>
                <a:t>将内能转化为机械能</a:t>
              </a:r>
              <a:endParaRPr lang="zh-CN" altLang="en-US" sz="3600" dirty="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7652" name="Text Box 4"/>
          <p:cNvSpPr txBox="1"/>
          <p:nvPr/>
        </p:nvSpPr>
        <p:spPr>
          <a:xfrm>
            <a:off x="1543050" y="3716338"/>
            <a:ext cx="9159875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你观察到什么现象</a:t>
            </a:r>
            <a:r>
              <a:rPr lang="en-US" altLang="zh-CN" sz="3600" b="1" dirty="0">
                <a:latin typeface="Arial" panose="020B0604020202020204" pitchFamily="34" charset="0"/>
              </a:rPr>
              <a:t>?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在此过程中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酒精燃烧后的燃气对外做功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燃气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的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</a:t>
            </a:r>
            <a:r>
              <a:rPr lang="zh-CN" altLang="en-US" sz="3600" b="1" dirty="0">
                <a:latin typeface="Arial" panose="020B0604020202020204" pitchFamily="34" charset="0"/>
              </a:rPr>
              <a:t>能减少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转化为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  </a:t>
            </a:r>
            <a:r>
              <a:rPr lang="zh-CN" altLang="en-US" sz="3600" b="1" dirty="0">
                <a:latin typeface="Arial" panose="020B0604020202020204" pitchFamily="34" charset="0"/>
              </a:rPr>
              <a:t>能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27655" name="Text Box 7"/>
          <p:cNvSpPr txBox="1"/>
          <p:nvPr/>
        </p:nvSpPr>
        <p:spPr>
          <a:xfrm>
            <a:off x="2135188" y="4797425"/>
            <a:ext cx="720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Verdana" panose="020B0604030504040204" pitchFamily="34" charset="0"/>
              </a:rPr>
              <a:t>内</a:t>
            </a:r>
            <a:endParaRPr lang="zh-CN" altLang="en-US" sz="3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7656" name="Text Box 8"/>
          <p:cNvSpPr txBox="1"/>
          <p:nvPr/>
        </p:nvSpPr>
        <p:spPr>
          <a:xfrm>
            <a:off x="5880100" y="4802188"/>
            <a:ext cx="11525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Verdana" panose="020B0604030504040204" pitchFamily="34" charset="0"/>
              </a:rPr>
              <a:t>机械</a:t>
            </a:r>
            <a:endParaRPr lang="zh-CN" altLang="en-US" sz="3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7657" name="Text Box 9"/>
          <p:cNvSpPr txBox="1"/>
          <p:nvPr/>
        </p:nvSpPr>
        <p:spPr>
          <a:xfrm>
            <a:off x="1919288" y="5445125"/>
            <a:ext cx="706945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燃气对外做功，燃气的内能减小。</a:t>
            </a:r>
            <a:endParaRPr lang="zh-CN" altLang="en-US" sz="36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pic>
        <p:nvPicPr>
          <p:cNvPr id="615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9288" y="1323975"/>
            <a:ext cx="8010525" cy="2190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76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5" grpId="0"/>
      <p:bldP spid="27656" grpId="0"/>
      <p:bldP spid="276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9" name="Text Box 7"/>
          <p:cNvSpPr/>
          <p:nvPr>
            <p:ph idx="1"/>
          </p:nvPr>
        </p:nvSpPr>
        <p:spPr>
          <a:xfrm>
            <a:off x="2279650" y="3429000"/>
            <a:ext cx="6840538" cy="86360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80000"/>
              </a:lnSpc>
              <a:buNone/>
            </a:pPr>
            <a:r>
              <a:rPr lang="zh-CN" altLang="en-US" sz="3600" b="1" dirty="0">
                <a:ea typeface="楷体_GB2312" panose="02010609030101010101" pitchFamily="49" charset="-122"/>
              </a:rPr>
              <a:t>做功的实质：</a:t>
            </a:r>
            <a:endParaRPr lang="zh-CN" altLang="en-US" sz="3600" b="1" dirty="0">
              <a:ea typeface="楷体_GB2312" panose="02010609030101010101" pitchFamily="49" charset="-12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zh-CN" altLang="en-US" sz="3600" b="1" dirty="0">
                <a:solidFill>
                  <a:srgbClr val="FF3300"/>
                </a:solidFill>
                <a:ea typeface="楷体_GB2312" panose="02010609030101010101" pitchFamily="49" charset="-122"/>
              </a:rPr>
              <a:t>是能量的转化过程。</a:t>
            </a:r>
            <a:endParaRPr lang="zh-CN" altLang="en-US" sz="3600" b="1" dirty="0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sp>
        <p:nvSpPr>
          <p:cNvPr id="49160" name="Text Box 8"/>
          <p:cNvSpPr txBox="1"/>
          <p:nvPr/>
        </p:nvSpPr>
        <p:spPr>
          <a:xfrm>
            <a:off x="2279650" y="2276475"/>
            <a:ext cx="7345363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热传递的实质：</a:t>
            </a:r>
            <a:endParaRPr lang="zh-CN" altLang="en-US" sz="3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是能量的转移过程</a:t>
            </a:r>
            <a:r>
              <a:rPr lang="en-US" altLang="zh-CN" sz="3600" b="1" dirty="0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.</a:t>
            </a:r>
            <a:endParaRPr lang="en-US" altLang="zh-CN" sz="3600" b="1" dirty="0">
              <a:solidFill>
                <a:srgbClr val="FF33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72" name="Text Box 11"/>
          <p:cNvSpPr txBox="1"/>
          <p:nvPr/>
        </p:nvSpPr>
        <p:spPr>
          <a:xfrm>
            <a:off x="2279650" y="1590675"/>
            <a:ext cx="467423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做功和热传递的不同点：</a:t>
            </a:r>
            <a:endParaRPr lang="zh-CN" altLang="en-US" sz="32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49165" name="Text Box 13"/>
          <p:cNvSpPr txBox="1"/>
          <p:nvPr/>
        </p:nvSpPr>
        <p:spPr>
          <a:xfrm>
            <a:off x="2279650" y="4652963"/>
            <a:ext cx="2685415" cy="9531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latin typeface="Verdana" panose="020B0604030504040204" pitchFamily="34" charset="0"/>
                <a:ea typeface="黑体" panose="02010609060101010101" pitchFamily="2" charset="-122"/>
              </a:rPr>
              <a:t>对物体做功：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2800" b="1" dirty="0">
                <a:latin typeface="Verdana" panose="020B0604030504040204" pitchFamily="34" charset="0"/>
                <a:ea typeface="黑体" panose="02010609060101010101" pitchFamily="2" charset="-122"/>
              </a:rPr>
              <a:t>物体对外做功：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49166" name="Text Box 14"/>
          <p:cNvSpPr txBox="1"/>
          <p:nvPr/>
        </p:nvSpPr>
        <p:spPr>
          <a:xfrm>
            <a:off x="4727575" y="4652963"/>
            <a:ext cx="340042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机械能转化为内能。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  <p:sp>
        <p:nvSpPr>
          <p:cNvPr id="49167" name="Text Box 15"/>
          <p:cNvSpPr txBox="1"/>
          <p:nvPr/>
        </p:nvSpPr>
        <p:spPr>
          <a:xfrm>
            <a:off x="4727575" y="5084763"/>
            <a:ext cx="340042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Verdana" panose="020B0604030504040204" pitchFamily="34" charset="0"/>
                <a:ea typeface="黑体" panose="02010609060101010101" pitchFamily="2" charset="-122"/>
              </a:rPr>
              <a:t>内能转化为机械能。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16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charRg st="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160">
                                            <p:txEl>
                                              <p:charRg st="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9159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16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>
                                            <p:txEl>
                                              <p:charRg st="7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9165">
                                            <p:txEl>
                                              <p:charRg st="7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charRg st="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159">
                                            <p:txEl>
                                              <p:charRg st="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6" grpId="0"/>
      <p:bldP spid="491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3975" y="2924175"/>
            <a:ext cx="4967288" cy="2233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4"/>
          <p:cNvSpPr txBox="1"/>
          <p:nvPr/>
        </p:nvSpPr>
        <p:spPr>
          <a:xfrm>
            <a:off x="2351088" y="1125538"/>
            <a:ext cx="7196455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热机是将燃料燃烧产生的高温高压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压燃气的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内能</a:t>
            </a:r>
            <a:r>
              <a:rPr lang="zh-CN" altLang="en-US" sz="3600" b="1" dirty="0">
                <a:latin typeface="Arial" panose="020B0604020202020204" pitchFamily="34" charset="0"/>
              </a:rPr>
              <a:t>转化为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机械能</a:t>
            </a:r>
            <a:r>
              <a:rPr lang="zh-CN" altLang="en-US" sz="3600" b="1" dirty="0">
                <a:latin typeface="Arial" panose="020B0604020202020204" pitchFamily="34" charset="0"/>
              </a:rPr>
              <a:t>的装置</a:t>
            </a:r>
            <a:r>
              <a:rPr lang="en-US" altLang="zh-CN" sz="3600" dirty="0">
                <a:latin typeface="Arial" panose="020B0604020202020204" pitchFamily="34" charset="0"/>
              </a:rPr>
              <a:t>.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sp>
        <p:nvSpPr>
          <p:cNvPr id="8196" name="Text Box 6"/>
          <p:cNvSpPr txBox="1"/>
          <p:nvPr/>
        </p:nvSpPr>
        <p:spPr>
          <a:xfrm>
            <a:off x="4367213" y="0"/>
            <a:ext cx="1871662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6000" b="1" dirty="0">
                <a:solidFill>
                  <a:schemeClr val="accent2"/>
                </a:solidFill>
                <a:latin typeface="Verdana" panose="020B0604030504040204" pitchFamily="34" charset="0"/>
              </a:rPr>
              <a:t>热机</a:t>
            </a:r>
            <a:endParaRPr lang="zh-CN" altLang="en-US" sz="60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560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8"/>
          <p:cNvSpPr txBox="1"/>
          <p:nvPr/>
        </p:nvSpPr>
        <p:spPr>
          <a:xfrm>
            <a:off x="1847850" y="2205038"/>
            <a:ext cx="870077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汽油机在工作时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活塞在汽缸里做往复运动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活塞从汽缸的一端运动到另外一端的过程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叫做一个</a:t>
            </a:r>
            <a:r>
              <a:rPr lang="zh-CN" altLang="en-US" sz="3600" b="1" dirty="0">
                <a:solidFill>
                  <a:srgbClr val="FF9900"/>
                </a:solidFill>
                <a:latin typeface="Arial" panose="020B0604020202020204" pitchFamily="34" charset="0"/>
              </a:rPr>
              <a:t>冲程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1847850" y="765175"/>
            <a:ext cx="8820150" cy="47999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汽油机完成一个循环</a:t>
            </a:r>
            <a:r>
              <a:rPr lang="en-US" altLang="zh-CN" sz="3600" b="1" dirty="0">
                <a:latin typeface="Arial" panose="020B0604020202020204" pitchFamily="34" charset="0"/>
              </a:rPr>
              <a:t>: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1.</a:t>
            </a:r>
            <a:r>
              <a:rPr lang="zh-CN" altLang="en-US" sz="3600" b="1" dirty="0">
                <a:latin typeface="Arial" panose="020B0604020202020204" pitchFamily="34" charset="0"/>
              </a:rPr>
              <a:t>活塞经历四个冲程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分别为</a:t>
            </a:r>
            <a:r>
              <a:rPr lang="en-US" altLang="zh-CN" sz="3600" b="1" dirty="0">
                <a:latin typeface="Arial" panose="020B0604020202020204" pitchFamily="34" charset="0"/>
              </a:rPr>
              <a:t>:</a:t>
            </a:r>
            <a:r>
              <a:rPr lang="en-US" altLang="zh-CN" sz="3600" b="1" u="sng" dirty="0">
                <a:latin typeface="Arial" panose="020B0604020202020204" pitchFamily="34" charset="0"/>
              </a:rPr>
              <a:t>             </a:t>
            </a:r>
            <a:r>
              <a:rPr lang="zh-CN" altLang="en-US" sz="3600" b="1" dirty="0">
                <a:latin typeface="Arial" panose="020B0604020202020204" pitchFamily="34" charset="0"/>
              </a:rPr>
              <a:t>、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     </a:t>
            </a:r>
            <a:r>
              <a:rPr lang="zh-CN" altLang="en-US" sz="3600" b="1" dirty="0">
                <a:latin typeface="Arial" panose="020B0604020202020204" pitchFamily="34" charset="0"/>
              </a:rPr>
              <a:t>、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   </a:t>
            </a:r>
            <a:r>
              <a:rPr lang="zh-CN" altLang="en-US" sz="3600" b="1" dirty="0">
                <a:latin typeface="Arial" panose="020B0604020202020204" pitchFamily="34" charset="0"/>
              </a:rPr>
              <a:t>、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       </a:t>
            </a:r>
            <a:r>
              <a:rPr lang="zh-CN" altLang="en-US" sz="3600" b="1" dirty="0">
                <a:latin typeface="Arial" panose="020B0604020202020204" pitchFamily="34" charset="0"/>
              </a:rPr>
              <a:t>。其中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en-US" altLang="zh-CN" sz="3600" b="1" u="sng" dirty="0">
                <a:latin typeface="Arial" panose="020B0604020202020204" pitchFamily="34" charset="0"/>
              </a:rPr>
              <a:t>                 </a:t>
            </a:r>
            <a:r>
              <a:rPr lang="zh-CN" altLang="en-US" sz="3600" b="1" dirty="0">
                <a:latin typeface="Arial" panose="020B0604020202020204" pitchFamily="34" charset="0"/>
              </a:rPr>
              <a:t>冲程时燃气对外做功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2.</a:t>
            </a:r>
            <a:r>
              <a:rPr lang="zh-CN" altLang="en-US" sz="3600" b="1" dirty="0">
                <a:latin typeface="Arial" panose="020B0604020202020204" pitchFamily="34" charset="0"/>
              </a:rPr>
              <a:t>曲轴旋转</a:t>
            </a:r>
            <a:r>
              <a:rPr lang="zh-CN" altLang="en-US" sz="3600" b="1" u="sng" dirty="0">
                <a:latin typeface="Arial" panose="020B0604020202020204" pitchFamily="34" charset="0"/>
              </a:rPr>
              <a:t>      </a:t>
            </a:r>
            <a:r>
              <a:rPr lang="zh-CN" altLang="en-US" sz="3600" b="1" dirty="0">
                <a:latin typeface="Arial" panose="020B0604020202020204" pitchFamily="34" charset="0"/>
              </a:rPr>
              <a:t>圈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活塞往复</a:t>
            </a:r>
            <a:r>
              <a:rPr lang="zh-CN" altLang="en-US" sz="3600" b="1" u="sng" dirty="0">
                <a:latin typeface="Arial" panose="020B0604020202020204" pitchFamily="34" charset="0"/>
              </a:rPr>
              <a:t>    </a:t>
            </a:r>
            <a:r>
              <a:rPr lang="zh-CN" altLang="en-US" sz="3600" b="1" dirty="0">
                <a:latin typeface="Arial" panose="020B0604020202020204" pitchFamily="34" charset="0"/>
              </a:rPr>
              <a:t>次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3. </a:t>
            </a:r>
            <a:r>
              <a:rPr lang="zh-CN" altLang="en-US" sz="3600" b="1" dirty="0">
                <a:latin typeface="Arial" panose="020B0604020202020204" pitchFamily="34" charset="0"/>
              </a:rPr>
              <a:t>压缩冲程和做功冲程中能量是怎样转化     的</a:t>
            </a:r>
            <a:r>
              <a:rPr lang="en-US" altLang="zh-CN" sz="3600" b="1" dirty="0">
                <a:latin typeface="Arial" panose="020B0604020202020204" pitchFamily="34" charset="0"/>
              </a:rPr>
              <a:t>?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4583113" y="2133600"/>
            <a:ext cx="18002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Verdana" panose="020B0604030504040204" pitchFamily="34" charset="0"/>
              </a:rPr>
              <a:t>压缩冲程</a:t>
            </a:r>
            <a:endParaRPr lang="zh-CN" altLang="en-US" sz="2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2566988" y="2133600"/>
            <a:ext cx="18002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Verdana" panose="020B0604030504040204" pitchFamily="34" charset="0"/>
              </a:rPr>
              <a:t>吸气冲程</a:t>
            </a:r>
            <a:endParaRPr lang="zh-CN" altLang="en-US" sz="2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2533" name="Text Box 5"/>
          <p:cNvSpPr txBox="1"/>
          <p:nvPr/>
        </p:nvSpPr>
        <p:spPr>
          <a:xfrm>
            <a:off x="6600825" y="2133600"/>
            <a:ext cx="18002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Verdana" panose="020B0604030504040204" pitchFamily="34" charset="0"/>
              </a:rPr>
              <a:t>做功冲程</a:t>
            </a:r>
            <a:endParaRPr lang="zh-CN" altLang="en-US" sz="2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2534" name="Text Box 6"/>
          <p:cNvSpPr txBox="1"/>
          <p:nvPr/>
        </p:nvSpPr>
        <p:spPr>
          <a:xfrm>
            <a:off x="8543925" y="2133600"/>
            <a:ext cx="18002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Verdana" panose="020B0604030504040204" pitchFamily="34" charset="0"/>
              </a:rPr>
              <a:t>排气冲程</a:t>
            </a:r>
            <a:endParaRPr lang="zh-CN" altLang="en-US" sz="2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2535" name="Text Box 7"/>
          <p:cNvSpPr txBox="1"/>
          <p:nvPr/>
        </p:nvSpPr>
        <p:spPr>
          <a:xfrm>
            <a:off x="3216275" y="2708275"/>
            <a:ext cx="18002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Verdana" panose="020B0604030504040204" pitchFamily="34" charset="0"/>
              </a:rPr>
              <a:t>做功冲程</a:t>
            </a:r>
            <a:endParaRPr lang="zh-CN" altLang="en-US" sz="28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2536" name="Text Box 8"/>
          <p:cNvSpPr txBox="1"/>
          <p:nvPr/>
        </p:nvSpPr>
        <p:spPr>
          <a:xfrm>
            <a:off x="4224338" y="3500438"/>
            <a:ext cx="5762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Verdana" panose="020B0604030504040204" pitchFamily="34" charset="0"/>
              </a:rPr>
              <a:t>2</a:t>
            </a:r>
            <a:endParaRPr lang="en-US" altLang="zh-CN" sz="3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22537" name="Text Box 9"/>
          <p:cNvSpPr txBox="1"/>
          <p:nvPr/>
        </p:nvSpPr>
        <p:spPr>
          <a:xfrm>
            <a:off x="7248525" y="3500438"/>
            <a:ext cx="6477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Verdana" panose="020B0604030504040204" pitchFamily="34" charset="0"/>
              </a:rPr>
              <a:t>2</a:t>
            </a:r>
            <a:endParaRPr lang="en-US" altLang="zh-CN" sz="3200" b="1" dirty="0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  <p:bldP spid="22532" grpId="0"/>
      <p:bldP spid="22533" grpId="0"/>
      <p:bldP spid="22534" grpId="0"/>
      <p:bldP spid="22535" grpId="0"/>
      <p:bldP spid="22536" grpId="0"/>
      <p:bldP spid="225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3"/>
          <p:cNvSpPr txBox="1"/>
          <p:nvPr/>
        </p:nvSpPr>
        <p:spPr>
          <a:xfrm>
            <a:off x="2362200" y="2057400"/>
            <a:ext cx="71628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Times New Roman" panose="02020603050405020304" pitchFamily="18" charset="0"/>
            </a:endParaRPr>
          </a:p>
        </p:txBody>
      </p:sp>
      <p:sp>
        <p:nvSpPr>
          <p:cNvPr id="36868" name="Text Box 4"/>
          <p:cNvSpPr txBox="1"/>
          <p:nvPr/>
        </p:nvSpPr>
        <p:spPr>
          <a:xfrm>
            <a:off x="2135188" y="981075"/>
            <a:ext cx="7924800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000099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例</a:t>
            </a:r>
            <a:r>
              <a:rPr lang="en-US" altLang="zh-CN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.</a:t>
            </a:r>
            <a:r>
              <a:rPr lang="zh-CN" altLang="en-US" sz="36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下图为我国成功发射的长征三号火箭升空的情景，请你试着分析一下，它在工作过程中能量转化的过程，你是否知道它使用的是什么燃料吗？</a:t>
            </a:r>
            <a:endParaRPr lang="zh-CN" altLang="en-US" sz="3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1126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1913" y="3429000"/>
            <a:ext cx="4143375" cy="2914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1469</Words>
  <Application>WPS 演示</Application>
  <PresentationFormat>宽屏</PresentationFormat>
  <Paragraphs>165</Paragraphs>
  <Slides>16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Wingdings</vt:lpstr>
      <vt:lpstr>Verdana</vt:lpstr>
      <vt:lpstr>黑体</vt:lpstr>
      <vt:lpstr>楷体_GB2312</vt:lpstr>
      <vt:lpstr>Times New Roman</vt:lpstr>
      <vt:lpstr>微软雅黑</vt:lpstr>
      <vt:lpstr>Calibri</vt:lpstr>
      <vt:lpstr>Arial Unicode MS</vt:lpstr>
      <vt:lpstr>Office 主题​​</vt:lpstr>
      <vt:lpstr>Profile</vt:lpstr>
      <vt:lpstr>Paint.Picture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82CE2397A0294639A4BDEB29DCAAC45C</vt:lpwstr>
  </property>
</Properties>
</file>