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6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B749BB7-CE40-42D4-9462-99C4717122A1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GIF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3.wav"/><Relationship Id="rId2" Type="http://schemas.openxmlformats.org/officeDocument/2006/relationships/image" Target="../media/image20.png"/><Relationship Id="rId1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7.jpeg"/><Relationship Id="rId1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jpeg"/><Relationship Id="rId1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1078865" y="0"/>
            <a:ext cx="9144000" cy="6858000"/>
            <a:chOff x="0" y="0"/>
            <a:chExt cx="5760" cy="4320"/>
          </a:xfrm>
        </p:grpSpPr>
        <p:pic>
          <p:nvPicPr>
            <p:cNvPr id="2058" name="Picture 3" descr="海边之树"/>
            <p:cNvPicPr>
              <a:picLocks noChangeAspect="1"/>
            </p:cNvPicPr>
            <p:nvPr/>
          </p:nvPicPr>
          <p:blipFill>
            <a:blip r:embed="rId1">
              <a:lum bright="42001"/>
            </a:blip>
            <a:stretch>
              <a:fillRect/>
            </a:stretch>
          </p:blipFill>
          <p:spPr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9" name="Rectangle 4"/>
            <p:cNvSpPr/>
            <p:nvPr/>
          </p:nvSpPr>
          <p:spPr>
            <a:xfrm>
              <a:off x="158" y="210"/>
              <a:ext cx="5398" cy="16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1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solidFill>
                    <a:schemeClr val="tx2"/>
                  </a:solidFill>
                </a:rPr>
                <a:t>   </a:t>
              </a:r>
              <a:endParaRPr lang="en-US" altLang="zh-CN" sz="6600" dirty="0">
                <a:solidFill>
                  <a:srgbClr val="FF5050"/>
                </a:solidFill>
                <a:ea typeface="华文新魏" pitchFamily="2" charset="-122"/>
              </a:endParaRPr>
            </a:p>
          </p:txBody>
        </p:sp>
        <p:sp>
          <p:nvSpPr>
            <p:cNvPr id="2060" name="Rectangle 5"/>
            <p:cNvSpPr/>
            <p:nvPr/>
          </p:nvSpPr>
          <p:spPr>
            <a:xfrm>
              <a:off x="748" y="3294"/>
              <a:ext cx="4309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buNone/>
              </a:pPr>
              <a:r>
                <a:rPr lang="en-US" altLang="zh-CN" sz="3600" dirty="0"/>
                <a:t>   </a:t>
              </a:r>
              <a:endParaRPr lang="en-US" altLang="zh-CN" sz="4400" dirty="0"/>
            </a:p>
          </p:txBody>
        </p:sp>
        <p:sp>
          <p:nvSpPr>
            <p:cNvPr id="33798" name="Text Box 6"/>
            <p:cNvSpPr txBox="1">
              <a:spLocks noChangeArrowheads="1"/>
            </p:cNvSpPr>
            <p:nvPr/>
          </p:nvSpPr>
          <p:spPr bwMode="auto">
            <a:xfrm>
              <a:off x="192" y="1968"/>
              <a:ext cx="4992" cy="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endParaRPr kumimoji="0" lang="zh-CN" altLang="zh-CN" sz="9600" b="1" kern="1200" cap="none" spc="0" normalizeH="0" baseline="0" noProof="0">
                <a:solidFill>
                  <a:srgbClr val="1A434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</p:grpSp>
      <p:pic>
        <p:nvPicPr>
          <p:cNvPr id="2051" name="Picture 8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41712">
            <a:off x="1905000" y="533400"/>
            <a:ext cx="914400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9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41712">
            <a:off x="2743200" y="4724400"/>
            <a:ext cx="914400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10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41712">
            <a:off x="9753600" y="685800"/>
            <a:ext cx="914400" cy="91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3" name="Text Box 11"/>
          <p:cNvSpPr txBox="1"/>
          <p:nvPr/>
        </p:nvSpPr>
        <p:spPr>
          <a:xfrm>
            <a:off x="4848225" y="1409700"/>
            <a:ext cx="4724400" cy="221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3800" b="1" dirty="0">
                <a:solidFill>
                  <a:srgbClr val="FF0000"/>
                </a:solidFill>
                <a:latin typeface="宋体" panose="02010600030101010101" pitchFamily="2" charset="-122"/>
              </a:rPr>
              <a:t>功</a:t>
            </a:r>
            <a:endParaRPr lang="zh-CN" altLang="en-US" sz="13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2055" name="Picture 12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41712">
            <a:off x="5638800" y="228600"/>
            <a:ext cx="914400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Picture 13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41712">
            <a:off x="9144000" y="4953000"/>
            <a:ext cx="914400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Picture 14" descr="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41712">
            <a:off x="5638800" y="2971800"/>
            <a:ext cx="914400" cy="914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Oval 2"/>
          <p:cNvSpPr/>
          <p:nvPr/>
        </p:nvSpPr>
        <p:spPr>
          <a:xfrm>
            <a:off x="1676400" y="152400"/>
            <a:ext cx="3843338" cy="762000"/>
          </a:xfrm>
          <a:prstGeom prst="ellipse">
            <a:avLst/>
          </a:prstGeom>
          <a:solidFill>
            <a:srgbClr val="FFCC00"/>
          </a:solidFill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总结和练习</a:t>
            </a:r>
            <a:endParaRPr lang="zh-CN" altLang="en-US" sz="2800" b="1" dirty="0"/>
          </a:p>
        </p:txBody>
      </p:sp>
      <p:sp>
        <p:nvSpPr>
          <p:cNvPr id="11267" name="Text Box 3"/>
          <p:cNvSpPr txBox="1"/>
          <p:nvPr/>
        </p:nvSpPr>
        <p:spPr>
          <a:xfrm>
            <a:off x="2209800" y="1066800"/>
            <a:ext cx="1219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Arial Unicode MS" charset="-122"/>
              </a:rPr>
              <a:t>总结：</a:t>
            </a:r>
            <a:endParaRPr lang="zh-CN" altLang="en-US" sz="2800" b="1" dirty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352800" y="1066800"/>
            <a:ext cx="7086600" cy="313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600" b="1" kern="1200" cap="none" spc="0" normalizeH="0" baseline="0" noProof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r>
              <a:rPr kumimoji="1" lang="zh-CN" altLang="en-US" sz="3600" b="1" kern="1200" cap="none" spc="0" normalizeH="0" baseline="0" noProof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力与物体在力的方向上通过的距 </a:t>
            </a:r>
            <a:endParaRPr kumimoji="1" lang="zh-CN" altLang="en-US" sz="3600" b="1" kern="1200" cap="none" spc="0" normalizeH="0" baseline="0" noProof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离的乘积称为机械功，简称功。</a:t>
            </a:r>
            <a:endParaRPr kumimoji="1" lang="zh-CN" altLang="en-US" sz="3600" b="1" kern="1200" cap="none" spc="0" normalizeH="0" baseline="0" noProof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zh-CN" altLang="en-US" sz="3600" b="1" kern="1200" cap="none" spc="0" normalizeH="0" baseline="0" noProof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charset="-122"/>
              <a:ea typeface="Arial Unicode MS" charset="-122"/>
              <a:cs typeface="Arial Unicode MS" charset="-122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en-US" altLang="zh-CN" sz="3600" b="1" kern="1200" cap="none" spc="0" normalizeH="0" baseline="0" noProof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810000" y="2667000"/>
            <a:ext cx="6477000" cy="147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just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公式：</a:t>
            </a:r>
            <a:r>
              <a:rPr kumimoji="1" lang="en-US" altLang="zh-CN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W=Fs</a:t>
            </a:r>
            <a:endParaRPr kumimoji="1" lang="en-US" altLang="zh-CN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R="0" algn="just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功的单位：焦耳，符号：</a:t>
            </a:r>
            <a:r>
              <a:rPr kumimoji="1" lang="en-US" altLang="zh-CN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endParaRPr kumimoji="1" lang="en-US" altLang="zh-CN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3505200" y="4267200"/>
            <a:ext cx="7162800" cy="285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600" b="1" kern="1200" cap="none" spc="0" normalizeH="0" baseline="0" noProof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</a:t>
            </a:r>
            <a:r>
              <a:rPr kumimoji="1" lang="zh-CN" altLang="en-US" sz="3600" b="1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做功的两个必要因素：一是</a:t>
            </a:r>
            <a:r>
              <a:rPr kumimoji="1" lang="zh-CN" altLang="en-US" sz="3200" b="1" kern="1200" cap="none" spc="0" normalizeH="0" baseline="0" noProof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作用</a:t>
            </a:r>
            <a:endParaRPr kumimoji="1" lang="zh-CN" altLang="en-US" sz="3200" b="1" kern="1200" cap="none" spc="0" normalizeH="0" baseline="0" noProof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在物体上的力；物体在力的方向上通</a:t>
            </a:r>
            <a:endParaRPr kumimoji="1" lang="zh-CN" altLang="en-US" sz="3200" b="1" kern="1200" cap="none" spc="0" normalizeH="0" baseline="0" noProof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过的距离</a:t>
            </a:r>
            <a:endParaRPr kumimoji="1" lang="zh-CN" altLang="en-US" sz="3200" b="1" kern="1200" cap="none" spc="0" normalizeH="0" baseline="0" noProof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en-US" altLang="zh-CN" sz="3200" b="1" kern="1200" cap="none" spc="0" normalizeH="0" baseline="0" noProof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3015" name="Picture 7" descr="2A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9000" y="1219200"/>
            <a:ext cx="392113" cy="374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6" name="Picture 8" descr="2A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9000" y="2743200"/>
            <a:ext cx="392113" cy="374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7" name="Picture 9" descr="2A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5200" y="4419600"/>
            <a:ext cx="392113" cy="374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bldLvl="0" animBg="1"/>
      <p:bldP spid="43013" grpId="0" bldLvl="0" animBg="1"/>
      <p:bldP spid="4301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2362200" y="1143000"/>
            <a:ext cx="74676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chemeClr val="accent2"/>
                </a:solidFill>
              </a:rPr>
              <a:t>      </a:t>
            </a:r>
            <a:r>
              <a:rPr lang="en-US" altLang="zh-CN" sz="2400" b="1" dirty="0">
                <a:solidFill>
                  <a:srgbClr val="FF0000"/>
                </a:solidFill>
              </a:rPr>
              <a:t>[</a:t>
            </a:r>
            <a:r>
              <a:rPr lang="zh-CN" altLang="en-US" sz="2400" b="1" dirty="0">
                <a:solidFill>
                  <a:srgbClr val="FF0000"/>
                </a:solidFill>
              </a:rPr>
              <a:t>例题</a:t>
            </a:r>
            <a:r>
              <a:rPr lang="en-US" altLang="zh-CN" sz="2400" b="1" dirty="0">
                <a:solidFill>
                  <a:srgbClr val="FF0000"/>
                </a:solidFill>
              </a:rPr>
              <a:t>1]</a:t>
            </a:r>
            <a:r>
              <a:rPr lang="en-US" altLang="zh-CN" sz="2400" b="1" dirty="0">
                <a:solidFill>
                  <a:schemeClr val="accent2"/>
                </a:solidFill>
              </a:rPr>
              <a:t>  </a:t>
            </a:r>
            <a:r>
              <a:rPr lang="zh-CN" altLang="en-US" sz="2400" b="1" dirty="0">
                <a:solidFill>
                  <a:schemeClr val="accent2"/>
                </a:solidFill>
              </a:rPr>
              <a:t>在平地上，用</a:t>
            </a:r>
            <a:r>
              <a:rPr lang="en-US" altLang="zh-CN" sz="2400" b="1" dirty="0">
                <a:solidFill>
                  <a:schemeClr val="accent2"/>
                </a:solidFill>
              </a:rPr>
              <a:t>50N</a:t>
            </a:r>
            <a:r>
              <a:rPr lang="zh-CN" altLang="en-US" sz="2400" b="1" dirty="0">
                <a:solidFill>
                  <a:schemeClr val="accent2"/>
                </a:solidFill>
              </a:rPr>
              <a:t>的水平推力推动重</a:t>
            </a:r>
            <a:r>
              <a:rPr lang="en-US" altLang="zh-CN" sz="2400" b="1" dirty="0">
                <a:solidFill>
                  <a:schemeClr val="accent2"/>
                </a:solidFill>
              </a:rPr>
              <a:t>100N</a:t>
            </a:r>
            <a:r>
              <a:rPr lang="zh-CN" altLang="en-US" sz="2400" b="1" dirty="0">
                <a:solidFill>
                  <a:schemeClr val="accent2"/>
                </a:solidFill>
              </a:rPr>
              <a:t>的箱子，前进了</a:t>
            </a:r>
            <a:r>
              <a:rPr lang="en-US" altLang="zh-CN" sz="2400" b="1" dirty="0">
                <a:solidFill>
                  <a:schemeClr val="accent2"/>
                </a:solidFill>
              </a:rPr>
              <a:t>10</a:t>
            </a:r>
            <a:r>
              <a:rPr lang="zh-CN" altLang="en-US" sz="2400" b="1" dirty="0">
                <a:solidFill>
                  <a:schemeClr val="accent2"/>
                </a:solidFill>
              </a:rPr>
              <a:t>米，推箱子的小朋友做了多少功？如果把这个箱子匀速举高</a:t>
            </a:r>
            <a:r>
              <a:rPr lang="en-US" altLang="zh-CN" sz="2400" b="1" dirty="0">
                <a:solidFill>
                  <a:schemeClr val="accent2"/>
                </a:solidFill>
              </a:rPr>
              <a:t>1.5m</a:t>
            </a:r>
            <a:r>
              <a:rPr lang="zh-CN" altLang="en-US" sz="2400" b="1" dirty="0">
                <a:solidFill>
                  <a:schemeClr val="accent2"/>
                </a:solidFill>
              </a:rPr>
              <a:t>，他做了多少功？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  <p:grpSp>
        <p:nvGrpSpPr>
          <p:cNvPr id="12291" name="Group 26"/>
          <p:cNvGrpSpPr/>
          <p:nvPr/>
        </p:nvGrpSpPr>
        <p:grpSpPr>
          <a:xfrm>
            <a:off x="2819400" y="2438400"/>
            <a:ext cx="5410200" cy="1524000"/>
            <a:chOff x="672" y="1344"/>
            <a:chExt cx="3408" cy="960"/>
          </a:xfrm>
        </p:grpSpPr>
        <p:sp>
          <p:nvSpPr>
            <p:cNvPr id="12309" name="Rectangle 3"/>
            <p:cNvSpPr/>
            <p:nvPr/>
          </p:nvSpPr>
          <p:spPr>
            <a:xfrm>
              <a:off x="2832" y="1344"/>
              <a:ext cx="816" cy="96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zh-CN" sz="2400" dirty="0"/>
            </a:p>
          </p:txBody>
        </p:sp>
        <p:sp>
          <p:nvSpPr>
            <p:cNvPr id="12310" name="Rectangle 4"/>
            <p:cNvSpPr/>
            <p:nvPr/>
          </p:nvSpPr>
          <p:spPr>
            <a:xfrm>
              <a:off x="912" y="1344"/>
              <a:ext cx="816" cy="960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ysDot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400" dirty="0"/>
            </a:p>
          </p:txBody>
        </p:sp>
        <p:sp>
          <p:nvSpPr>
            <p:cNvPr id="12311" name="Line 6"/>
            <p:cNvSpPr/>
            <p:nvPr/>
          </p:nvSpPr>
          <p:spPr>
            <a:xfrm>
              <a:off x="672" y="2304"/>
              <a:ext cx="340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2292" name="Line 7"/>
          <p:cNvSpPr/>
          <p:nvPr/>
        </p:nvSpPr>
        <p:spPr>
          <a:xfrm flipH="1">
            <a:off x="6324600" y="3200400"/>
            <a:ext cx="5334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93" name="Line 9"/>
          <p:cNvSpPr/>
          <p:nvPr/>
        </p:nvSpPr>
        <p:spPr>
          <a:xfrm>
            <a:off x="6858000" y="3200400"/>
            <a:ext cx="0" cy="12192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94" name="Line 10"/>
          <p:cNvSpPr/>
          <p:nvPr/>
        </p:nvSpPr>
        <p:spPr>
          <a:xfrm>
            <a:off x="2971800" y="3733800"/>
            <a:ext cx="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Line 11"/>
          <p:cNvSpPr/>
          <p:nvPr/>
        </p:nvSpPr>
        <p:spPr>
          <a:xfrm>
            <a:off x="5943600" y="3733800"/>
            <a:ext cx="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6" name="Line 12"/>
          <p:cNvSpPr/>
          <p:nvPr/>
        </p:nvSpPr>
        <p:spPr>
          <a:xfrm>
            <a:off x="4876800" y="4114800"/>
            <a:ext cx="1066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97" name="Line 13"/>
          <p:cNvSpPr/>
          <p:nvPr/>
        </p:nvSpPr>
        <p:spPr>
          <a:xfrm>
            <a:off x="2971800" y="4114800"/>
            <a:ext cx="1066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</p:sp>
      <p:sp>
        <p:nvSpPr>
          <p:cNvPr id="12298" name="Text Box 14"/>
          <p:cNvSpPr txBox="1"/>
          <p:nvPr/>
        </p:nvSpPr>
        <p:spPr>
          <a:xfrm>
            <a:off x="4114800" y="3886200"/>
            <a:ext cx="72453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dirty="0"/>
              <a:t>10m</a:t>
            </a:r>
            <a:endParaRPr lang="en-US" altLang="zh-CN" sz="2400" dirty="0"/>
          </a:p>
        </p:txBody>
      </p:sp>
      <p:sp>
        <p:nvSpPr>
          <p:cNvPr id="12299" name="Text Box 16"/>
          <p:cNvSpPr txBox="1"/>
          <p:nvPr/>
        </p:nvSpPr>
        <p:spPr>
          <a:xfrm>
            <a:off x="6324600" y="2743200"/>
            <a:ext cx="620395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FF0000"/>
                </a:solidFill>
              </a:rPr>
              <a:t>50N</a:t>
            </a:r>
            <a:endParaRPr lang="en-US" altLang="zh-CN" sz="2000" dirty="0">
              <a:solidFill>
                <a:srgbClr val="FF0000"/>
              </a:solidFill>
            </a:endParaRPr>
          </a:p>
        </p:txBody>
      </p:sp>
      <p:sp>
        <p:nvSpPr>
          <p:cNvPr id="12300" name="Text Box 17"/>
          <p:cNvSpPr txBox="1"/>
          <p:nvPr/>
        </p:nvSpPr>
        <p:spPr>
          <a:xfrm>
            <a:off x="6781800" y="4038600"/>
            <a:ext cx="8604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dirty="0"/>
              <a:t>100N</a:t>
            </a:r>
            <a:endParaRPr lang="en-US" altLang="zh-CN" sz="2400" dirty="0"/>
          </a:p>
        </p:txBody>
      </p:sp>
      <p:sp>
        <p:nvSpPr>
          <p:cNvPr id="14354" name="Text Box 18"/>
          <p:cNvSpPr txBox="1"/>
          <p:nvPr/>
        </p:nvSpPr>
        <p:spPr>
          <a:xfrm>
            <a:off x="2895600" y="4724400"/>
            <a:ext cx="5943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2"/>
                </a:solidFill>
              </a:rPr>
              <a:t>已知：</a:t>
            </a:r>
            <a:r>
              <a:rPr lang="en-US" altLang="zh-CN" sz="2400" b="1" dirty="0">
                <a:solidFill>
                  <a:schemeClr val="accent2"/>
                </a:solidFill>
              </a:rPr>
              <a:t>F=50N, s=10m, G=100N, h=1.5m.</a:t>
            </a:r>
            <a:endParaRPr lang="en-US" altLang="zh-CN" sz="2400" b="1" dirty="0">
              <a:solidFill>
                <a:schemeClr val="accent2"/>
              </a:solidFill>
            </a:endParaRPr>
          </a:p>
        </p:txBody>
      </p:sp>
      <p:sp>
        <p:nvSpPr>
          <p:cNvPr id="14355" name="Text Box 19"/>
          <p:cNvSpPr txBox="1"/>
          <p:nvPr/>
        </p:nvSpPr>
        <p:spPr>
          <a:xfrm>
            <a:off x="2895600" y="4343400"/>
            <a:ext cx="28194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2"/>
                </a:solidFill>
              </a:rPr>
              <a:t>求：</a:t>
            </a:r>
            <a:r>
              <a:rPr lang="en-US" altLang="zh-CN" sz="2400" b="1" dirty="0">
                <a:solidFill>
                  <a:schemeClr val="accent2"/>
                </a:solidFill>
              </a:rPr>
              <a:t>W</a:t>
            </a:r>
            <a:r>
              <a:rPr lang="en-US" altLang="zh-CN" sz="2400" b="1" baseline="-25000" dirty="0">
                <a:solidFill>
                  <a:schemeClr val="accent2"/>
                </a:solidFill>
              </a:rPr>
              <a:t>1</a:t>
            </a:r>
            <a:r>
              <a:rPr lang="en-US" altLang="zh-CN" sz="2400" b="1" dirty="0">
                <a:solidFill>
                  <a:schemeClr val="accent2"/>
                </a:solidFill>
              </a:rPr>
              <a:t> </a:t>
            </a:r>
            <a:r>
              <a:rPr lang="zh-CN" altLang="en-US" sz="2400" b="1" dirty="0">
                <a:solidFill>
                  <a:schemeClr val="accent2"/>
                </a:solidFill>
              </a:rPr>
              <a:t>和</a:t>
            </a:r>
            <a:r>
              <a:rPr lang="en-US" altLang="zh-CN" sz="2400" b="1" dirty="0">
                <a:solidFill>
                  <a:schemeClr val="accent2"/>
                </a:solidFill>
              </a:rPr>
              <a:t>W</a:t>
            </a:r>
            <a:r>
              <a:rPr lang="en-US" altLang="zh-CN" sz="2400" b="1" baseline="-25000" dirty="0">
                <a:solidFill>
                  <a:schemeClr val="accent2"/>
                </a:solidFill>
              </a:rPr>
              <a:t>2</a:t>
            </a:r>
            <a:r>
              <a:rPr lang="en-US" altLang="zh-CN" sz="2400" b="1" dirty="0">
                <a:solidFill>
                  <a:schemeClr val="accent2"/>
                </a:solidFill>
              </a:rPr>
              <a:t>.</a:t>
            </a:r>
            <a:endParaRPr lang="en-US" altLang="zh-CN" sz="2400" b="1" dirty="0">
              <a:solidFill>
                <a:schemeClr val="accent2"/>
              </a:solidFill>
            </a:endParaRPr>
          </a:p>
        </p:txBody>
      </p:sp>
      <p:sp>
        <p:nvSpPr>
          <p:cNvPr id="14356" name="Text Box 20"/>
          <p:cNvSpPr txBox="1"/>
          <p:nvPr/>
        </p:nvSpPr>
        <p:spPr>
          <a:xfrm>
            <a:off x="2895600" y="5105400"/>
            <a:ext cx="5715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2"/>
                </a:solidFill>
              </a:rPr>
              <a:t>解：</a:t>
            </a:r>
            <a:r>
              <a:rPr lang="en-US" altLang="zh-CN" sz="2400" b="1" dirty="0">
                <a:solidFill>
                  <a:schemeClr val="accent2"/>
                </a:solidFill>
              </a:rPr>
              <a:t>W</a:t>
            </a:r>
            <a:r>
              <a:rPr lang="en-US" altLang="zh-CN" sz="2400" b="1" baseline="-25000" dirty="0">
                <a:solidFill>
                  <a:schemeClr val="accent2"/>
                </a:solidFill>
              </a:rPr>
              <a:t>1</a:t>
            </a:r>
            <a:r>
              <a:rPr lang="en-US" altLang="zh-CN" sz="2400" b="1" dirty="0">
                <a:solidFill>
                  <a:schemeClr val="accent2"/>
                </a:solidFill>
              </a:rPr>
              <a:t>=Fs=50N</a:t>
            </a:r>
            <a:r>
              <a:rPr lang="en-US" altLang="zh-CN" sz="2400" b="1" dirty="0">
                <a:solidFill>
                  <a:schemeClr val="accent2"/>
                </a:solidFill>
                <a:sym typeface="Webdings" panose="05030102010509060703" pitchFamily="18" charset="2"/>
              </a:rPr>
              <a:t></a:t>
            </a:r>
            <a:r>
              <a:rPr lang="en-US" altLang="zh-CN" sz="2400" b="1" dirty="0">
                <a:solidFill>
                  <a:schemeClr val="accent2"/>
                </a:solidFill>
              </a:rPr>
              <a:t>10m=500J</a:t>
            </a:r>
            <a:endParaRPr lang="en-US" altLang="zh-CN" sz="2400" b="1" dirty="0">
              <a:solidFill>
                <a:schemeClr val="accent2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chemeClr val="accent2"/>
                </a:solidFill>
              </a:rPr>
              <a:t>        W</a:t>
            </a:r>
            <a:r>
              <a:rPr lang="en-US" altLang="zh-CN" sz="2400" b="1" baseline="-25000" dirty="0">
                <a:solidFill>
                  <a:schemeClr val="accent2"/>
                </a:solidFill>
              </a:rPr>
              <a:t>2</a:t>
            </a:r>
            <a:r>
              <a:rPr lang="en-US" altLang="zh-CN" sz="2400" b="1" dirty="0">
                <a:solidFill>
                  <a:schemeClr val="accent2"/>
                </a:solidFill>
              </a:rPr>
              <a:t>=F’s’</a:t>
            </a:r>
            <a:endParaRPr lang="en-US" altLang="zh-CN" sz="2400" b="1" dirty="0">
              <a:solidFill>
                <a:schemeClr val="accent2"/>
              </a:solidFill>
            </a:endParaRPr>
          </a:p>
        </p:txBody>
      </p:sp>
      <p:sp>
        <p:nvSpPr>
          <p:cNvPr id="14357" name="Text Box 21"/>
          <p:cNvSpPr txBox="1"/>
          <p:nvPr/>
        </p:nvSpPr>
        <p:spPr>
          <a:xfrm>
            <a:off x="2819400" y="5943600"/>
            <a:ext cx="64531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2"/>
                </a:solidFill>
              </a:rPr>
              <a:t>答：他推箱子做功</a:t>
            </a:r>
            <a:r>
              <a:rPr lang="en-US" altLang="zh-CN" sz="2400" b="1" dirty="0">
                <a:solidFill>
                  <a:schemeClr val="accent2"/>
                </a:solidFill>
              </a:rPr>
              <a:t>500J,</a:t>
            </a:r>
            <a:r>
              <a:rPr lang="zh-CN" altLang="en-US" sz="2400" b="1" dirty="0">
                <a:solidFill>
                  <a:schemeClr val="accent2"/>
                </a:solidFill>
              </a:rPr>
              <a:t>举箱子做功</a:t>
            </a:r>
            <a:r>
              <a:rPr lang="en-US" altLang="zh-CN" sz="2400" b="1" dirty="0">
                <a:solidFill>
                  <a:schemeClr val="accent2"/>
                </a:solidFill>
              </a:rPr>
              <a:t>150J</a:t>
            </a:r>
            <a:r>
              <a:rPr lang="zh-CN" altLang="en-US" sz="2400" b="1" dirty="0">
                <a:solidFill>
                  <a:schemeClr val="accent2"/>
                </a:solidFill>
              </a:rPr>
              <a:t>。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14358" name="Text Box 22"/>
          <p:cNvSpPr txBox="1"/>
          <p:nvPr/>
        </p:nvSpPr>
        <p:spPr>
          <a:xfrm>
            <a:off x="4419600" y="5410200"/>
            <a:ext cx="349123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chemeClr val="accent2"/>
                </a:solidFill>
              </a:rPr>
              <a:t>  =Gh=100N</a:t>
            </a:r>
            <a:r>
              <a:rPr lang="en-US" altLang="zh-CN" sz="2400" b="1" dirty="0">
                <a:solidFill>
                  <a:schemeClr val="accent2"/>
                </a:solidFill>
                <a:sym typeface="Webdings" panose="05030102010509060703" pitchFamily="18" charset="2"/>
              </a:rPr>
              <a:t></a:t>
            </a:r>
            <a:r>
              <a:rPr lang="en-US" altLang="zh-CN" sz="2400" b="1" dirty="0">
                <a:solidFill>
                  <a:schemeClr val="accent2"/>
                </a:solidFill>
              </a:rPr>
              <a:t>1.5m=150J</a:t>
            </a:r>
            <a:endParaRPr lang="en-US" altLang="zh-CN" sz="2400" b="1" dirty="0">
              <a:solidFill>
                <a:schemeClr val="accent2"/>
              </a:solidFill>
            </a:endParaRPr>
          </a:p>
        </p:txBody>
      </p:sp>
      <p:grpSp>
        <p:nvGrpSpPr>
          <p:cNvPr id="12306" name="Group 23"/>
          <p:cNvGrpSpPr/>
          <p:nvPr/>
        </p:nvGrpSpPr>
        <p:grpSpPr>
          <a:xfrm>
            <a:off x="1524000" y="0"/>
            <a:ext cx="3708400" cy="1524000"/>
            <a:chOff x="0" y="0"/>
            <a:chExt cx="2336" cy="960"/>
          </a:xfrm>
        </p:grpSpPr>
        <p:pic>
          <p:nvPicPr>
            <p:cNvPr id="12307" name="Picture 24" descr="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336" cy="9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8" name="Text Box 25"/>
            <p:cNvSpPr txBox="1"/>
            <p:nvPr/>
          </p:nvSpPr>
          <p:spPr>
            <a:xfrm>
              <a:off x="720" y="240"/>
              <a:ext cx="153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b="1" dirty="0"/>
                <a:t>典例精析</a:t>
              </a:r>
              <a:endParaRPr lang="zh-CN" alt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14356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>
                                            <p:txEl>
                                              <p:charRg st="21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"/>
                                        <p:tgtEl>
                                          <p:spTgt spid="14356">
                                            <p:txEl>
                                              <p:charRg st="21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4" grpId="0"/>
      <p:bldP spid="14355" grpId="0"/>
      <p:bldP spid="14356" grpId="0" build="p"/>
      <p:bldP spid="14357" grpId="0"/>
      <p:bldP spid="143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6"/>
          <p:cNvSpPr txBox="1"/>
          <p:nvPr/>
        </p:nvSpPr>
        <p:spPr>
          <a:xfrm>
            <a:off x="2209800" y="1371600"/>
            <a:ext cx="8077200" cy="20612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一辆汽车，以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36km/h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的速度在水平路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面上作匀速直线运动，牵引力为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5000N,</a:t>
            </a:r>
            <a:endParaRPr lang="en-US" altLang="zh-CN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前进了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100m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后关闭发动机，又滑行了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20m,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这一过程中牵引力做了多少功？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3315" name="Picture 7" descr="CAR_06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64475" y="3581400"/>
            <a:ext cx="2803525" cy="189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0" name="Text Box 8"/>
          <p:cNvSpPr txBox="1"/>
          <p:nvPr/>
        </p:nvSpPr>
        <p:spPr>
          <a:xfrm>
            <a:off x="2362200" y="3683000"/>
            <a:ext cx="5553075" cy="18148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已知：</a:t>
            </a:r>
            <a:r>
              <a:rPr lang="en-US" altLang="zh-CN" sz="2800" b="1" dirty="0"/>
              <a:t>F=5000N, s=100m</a:t>
            </a:r>
            <a:endParaRPr lang="en-US" altLang="zh-CN" sz="28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求：</a:t>
            </a:r>
            <a:r>
              <a:rPr lang="en-US" altLang="zh-CN" sz="2800" b="1" dirty="0"/>
              <a:t>W.</a:t>
            </a:r>
            <a:endParaRPr lang="en-US" altLang="zh-CN" sz="2800" b="1" dirty="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解：</a:t>
            </a:r>
            <a:r>
              <a:rPr lang="en-US" altLang="zh-CN" sz="2800" b="1" dirty="0"/>
              <a:t>W=Fs=5000N</a:t>
            </a:r>
            <a:r>
              <a:rPr lang="en-US" altLang="zh-CN" sz="2800" b="1" dirty="0">
                <a:sym typeface="Webdings" panose="05030102010509060703" pitchFamily="18" charset="2"/>
              </a:rPr>
              <a:t>100m=510</a:t>
            </a:r>
            <a:r>
              <a:rPr lang="en-US" altLang="zh-CN" sz="2800" b="1" baseline="30000" dirty="0">
                <a:sym typeface="Webdings" panose="05030102010509060703" pitchFamily="18" charset="2"/>
              </a:rPr>
              <a:t>5</a:t>
            </a:r>
            <a:r>
              <a:rPr lang="en-US" altLang="zh-CN" sz="2800" b="1" dirty="0">
                <a:sym typeface="Webdings" panose="05030102010509060703" pitchFamily="18" charset="2"/>
              </a:rPr>
              <a:t>J</a:t>
            </a:r>
            <a:endParaRPr lang="en-US" altLang="zh-CN" sz="2800" b="1" dirty="0">
              <a:sym typeface="Webdings" panose="05030102010509060703" pitchFamily="18" charset="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ym typeface="Webdings" panose="05030102010509060703" pitchFamily="18" charset="2"/>
              </a:rPr>
              <a:t>答：牵引力做了</a:t>
            </a:r>
            <a:r>
              <a:rPr lang="en-US" altLang="zh-CN" sz="2800" b="1" dirty="0">
                <a:sym typeface="Webdings" panose="05030102010509060703" pitchFamily="18" charset="2"/>
              </a:rPr>
              <a:t>510</a:t>
            </a:r>
            <a:r>
              <a:rPr lang="en-US" altLang="zh-CN" sz="2800" b="1" baseline="30000" dirty="0">
                <a:sym typeface="Webdings" panose="05030102010509060703" pitchFamily="18" charset="2"/>
              </a:rPr>
              <a:t>5</a:t>
            </a:r>
            <a:r>
              <a:rPr lang="en-US" altLang="zh-CN" sz="2800" b="1" dirty="0">
                <a:sym typeface="Webdings" panose="05030102010509060703" pitchFamily="18" charset="2"/>
              </a:rPr>
              <a:t>J</a:t>
            </a:r>
            <a:r>
              <a:rPr lang="zh-CN" altLang="en-US" sz="2800" b="1" dirty="0">
                <a:sym typeface="Webdings" panose="05030102010509060703" pitchFamily="18" charset="2"/>
              </a:rPr>
              <a:t>的功。</a:t>
            </a:r>
            <a:endParaRPr lang="zh-CN" altLang="en-US" sz="2800" b="1" dirty="0">
              <a:sym typeface="Webdings" panose="05030102010509060703" pitchFamily="18" charset="2"/>
            </a:endParaRPr>
          </a:p>
        </p:txBody>
      </p:sp>
      <p:grpSp>
        <p:nvGrpSpPr>
          <p:cNvPr id="13317" name="Group 11"/>
          <p:cNvGrpSpPr/>
          <p:nvPr/>
        </p:nvGrpSpPr>
        <p:grpSpPr>
          <a:xfrm>
            <a:off x="1524000" y="0"/>
            <a:ext cx="3708400" cy="1524000"/>
            <a:chOff x="0" y="0"/>
            <a:chExt cx="2336" cy="960"/>
          </a:xfrm>
        </p:grpSpPr>
        <p:pic>
          <p:nvPicPr>
            <p:cNvPr id="13318" name="Picture 9" descr="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336" cy="9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19" name="Text Box 10"/>
            <p:cNvSpPr txBox="1"/>
            <p:nvPr/>
          </p:nvSpPr>
          <p:spPr>
            <a:xfrm>
              <a:off x="720" y="240"/>
              <a:ext cx="153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b="1" dirty="0"/>
                <a:t>典例精析</a:t>
              </a:r>
              <a:endParaRPr lang="zh-CN" alt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ext Box 2"/>
          <p:cNvSpPr txBox="1"/>
          <p:nvPr/>
        </p:nvSpPr>
        <p:spPr>
          <a:xfrm>
            <a:off x="1752600" y="609600"/>
            <a:ext cx="7924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2400" dirty="0"/>
          </a:p>
        </p:txBody>
      </p:sp>
      <p:pic>
        <p:nvPicPr>
          <p:cNvPr id="307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3" name="Rectangle 63"/>
          <p:cNvSpPr/>
          <p:nvPr/>
        </p:nvSpPr>
        <p:spPr>
          <a:xfrm>
            <a:off x="1638300" y="609600"/>
            <a:ext cx="89154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功</a:t>
            </a:r>
            <a:r>
              <a:rPr lang="en-US" altLang="zh-CN" sz="4000" dirty="0">
                <a:solidFill>
                  <a:srgbClr val="FF0000"/>
                </a:solidFill>
                <a:latin typeface="宋体" panose="02010600030101010101" pitchFamily="2" charset="-122"/>
              </a:rPr>
              <a:t>: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</a:rPr>
              <a:t>在物理学中，把</a:t>
            </a:r>
            <a:r>
              <a:rPr lang="zh-CN" altLang="en-US" sz="3600" dirty="0">
                <a:solidFill>
                  <a:srgbClr val="FF0000"/>
                </a:solidFill>
                <a:latin typeface="宋体" panose="02010600030101010101" pitchFamily="2" charset="-122"/>
              </a:rPr>
              <a:t>力与物体在力的方向上通过的距离的乘积称为机械功，简称功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</a:rPr>
              <a:t>。 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endParaRPr lang="en-US" altLang="zh-CN" sz="40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307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738" y="2276475"/>
            <a:ext cx="7096125" cy="332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1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1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55" name="Picture 11" descr="大火箭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91400" y="1125538"/>
            <a:ext cx="3276600" cy="32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61" name="Line 17"/>
          <p:cNvSpPr/>
          <p:nvPr/>
        </p:nvSpPr>
        <p:spPr>
          <a:xfrm flipV="1">
            <a:off x="8975725" y="765175"/>
            <a:ext cx="0" cy="1828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62" name="Line 18"/>
          <p:cNvSpPr/>
          <p:nvPr/>
        </p:nvSpPr>
        <p:spPr>
          <a:xfrm flipH="1">
            <a:off x="9983788" y="2205038"/>
            <a:ext cx="0" cy="42672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arrow" w="med" len="med"/>
            <a:tailEnd type="none" w="med" len="med"/>
          </a:ln>
        </p:spPr>
      </p:sp>
      <p:sp>
        <p:nvSpPr>
          <p:cNvPr id="6163" name="Line 19"/>
          <p:cNvSpPr/>
          <p:nvPr/>
        </p:nvSpPr>
        <p:spPr>
          <a:xfrm>
            <a:off x="9767888" y="2205038"/>
            <a:ext cx="381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65" name="Text Box 21"/>
          <p:cNvSpPr txBox="1"/>
          <p:nvPr/>
        </p:nvSpPr>
        <p:spPr>
          <a:xfrm>
            <a:off x="8256588" y="0"/>
            <a:ext cx="55499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 dirty="0">
                <a:solidFill>
                  <a:srgbClr val="FF0000"/>
                </a:solidFill>
              </a:rPr>
              <a:t>F</a:t>
            </a:r>
            <a:endParaRPr lang="en-US" altLang="zh-CN" sz="4800" b="1" dirty="0">
              <a:solidFill>
                <a:srgbClr val="FF0000"/>
              </a:solidFill>
            </a:endParaRPr>
          </a:p>
        </p:txBody>
      </p:sp>
      <p:sp>
        <p:nvSpPr>
          <p:cNvPr id="6166" name="Text Box 22"/>
          <p:cNvSpPr txBox="1"/>
          <p:nvPr/>
        </p:nvSpPr>
        <p:spPr>
          <a:xfrm>
            <a:off x="9409113" y="3500438"/>
            <a:ext cx="42037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 dirty="0">
                <a:solidFill>
                  <a:srgbClr val="FF0000"/>
                </a:solidFill>
              </a:rPr>
              <a:t>s</a:t>
            </a:r>
            <a:endParaRPr lang="en-US" altLang="zh-CN" sz="4800" b="1" dirty="0">
              <a:solidFill>
                <a:srgbClr val="FF0000"/>
              </a:solidFill>
            </a:endParaRPr>
          </a:p>
        </p:txBody>
      </p:sp>
      <p:pic>
        <p:nvPicPr>
          <p:cNvPr id="410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275" y="260350"/>
            <a:ext cx="3914775" cy="5619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/>
      <p:bldP spid="61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2" descr="马拉原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433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5" name="Text Box 7"/>
          <p:cNvSpPr txBox="1"/>
          <p:nvPr/>
        </p:nvSpPr>
        <p:spPr>
          <a:xfrm>
            <a:off x="1828800" y="4495800"/>
            <a:ext cx="8569325" cy="2029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 b="1" dirty="0">
                <a:solidFill>
                  <a:srgbClr val="FF0000"/>
                </a:solidFill>
              </a:rPr>
              <a:t>2.</a:t>
            </a:r>
            <a:r>
              <a:rPr lang="zh-CN" altLang="en-US" sz="3600" b="1" dirty="0">
                <a:solidFill>
                  <a:srgbClr val="FF0000"/>
                </a:solidFill>
              </a:rPr>
              <a:t>Ｗ表示功，Ｆ表示力，</a:t>
            </a:r>
            <a:r>
              <a:rPr lang="en-US" altLang="zh-CN" sz="3600" b="1" dirty="0">
                <a:solidFill>
                  <a:srgbClr val="FF0000"/>
                </a:solidFill>
              </a:rPr>
              <a:t>s</a:t>
            </a:r>
            <a:r>
              <a:rPr lang="zh-CN" altLang="en-US" sz="3600" b="1" dirty="0">
                <a:solidFill>
                  <a:srgbClr val="FF0000"/>
                </a:solidFill>
              </a:rPr>
              <a:t>表示物体在力的方向上通过的距离，则功的公式为：</a:t>
            </a:r>
            <a:endParaRPr lang="zh-CN" altLang="en-US" sz="3600" b="1" dirty="0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</a:rPr>
              <a:t>Ｗ＝Ｆ</a:t>
            </a:r>
            <a:r>
              <a:rPr lang="en-US" altLang="zh-CN" sz="3600" b="1" dirty="0">
                <a:solidFill>
                  <a:srgbClr val="FF0000"/>
                </a:solidFill>
              </a:rPr>
              <a:t>s       </a:t>
            </a:r>
            <a:r>
              <a:rPr lang="zh-CN" altLang="en-US" sz="3600" b="1" dirty="0">
                <a:solidFill>
                  <a:srgbClr val="FF0000"/>
                </a:solidFill>
              </a:rPr>
              <a:t>单位：焦耳，简称：焦（Ｊ）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70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4044950" cy="673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1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963" y="0"/>
            <a:ext cx="3983037" cy="6630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Text Box 6"/>
          <p:cNvSpPr txBox="1"/>
          <p:nvPr/>
        </p:nvSpPr>
        <p:spPr>
          <a:xfrm>
            <a:off x="1847850" y="188913"/>
            <a:ext cx="49688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/>
              <a:t>１Ｊ的功有多大？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8"/>
          <p:cNvSpPr txBox="1"/>
          <p:nvPr/>
        </p:nvSpPr>
        <p:spPr>
          <a:xfrm>
            <a:off x="3278188" y="0"/>
            <a:ext cx="29749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2000" b="1" dirty="0">
              <a:solidFill>
                <a:schemeClr val="accent2"/>
              </a:solidFill>
            </a:endParaRPr>
          </a:p>
        </p:txBody>
      </p:sp>
      <p:sp>
        <p:nvSpPr>
          <p:cNvPr id="7171" name="Text Box 9"/>
          <p:cNvSpPr txBox="1"/>
          <p:nvPr/>
        </p:nvSpPr>
        <p:spPr>
          <a:xfrm>
            <a:off x="3887788" y="619125"/>
            <a:ext cx="309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2000" b="1" dirty="0">
              <a:solidFill>
                <a:schemeClr val="accent2"/>
              </a:solidFill>
            </a:endParaRPr>
          </a:p>
        </p:txBody>
      </p:sp>
      <p:sp>
        <p:nvSpPr>
          <p:cNvPr id="7172" name="Text Box 10"/>
          <p:cNvSpPr txBox="1"/>
          <p:nvPr/>
        </p:nvSpPr>
        <p:spPr>
          <a:xfrm>
            <a:off x="1524000" y="0"/>
            <a:ext cx="87487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 dirty="0">
                <a:solidFill>
                  <a:schemeClr val="accent2"/>
                </a:solidFill>
              </a:rPr>
              <a:t>3.</a:t>
            </a:r>
            <a:r>
              <a:rPr lang="zh-CN" altLang="en-US" sz="3600" b="1" dirty="0">
                <a:solidFill>
                  <a:schemeClr val="accent2"/>
                </a:solidFill>
              </a:rPr>
              <a:t>力学中的“</a:t>
            </a:r>
            <a:r>
              <a:rPr lang="zh-CN" altLang="en-US" sz="3600" b="1" dirty="0">
                <a:solidFill>
                  <a:srgbClr val="FF0000"/>
                </a:solidFill>
              </a:rPr>
              <a:t>功</a:t>
            </a:r>
            <a:r>
              <a:rPr lang="zh-CN" altLang="en-US" sz="3600" b="1" dirty="0">
                <a:solidFill>
                  <a:schemeClr val="accent2"/>
                </a:solidFill>
              </a:rPr>
              <a:t>”包括的两个</a:t>
            </a:r>
            <a:r>
              <a:rPr lang="zh-CN" altLang="en-US" sz="3600" b="1" dirty="0">
                <a:solidFill>
                  <a:srgbClr val="FF0000"/>
                </a:solidFill>
              </a:rPr>
              <a:t>必要</a:t>
            </a:r>
            <a:r>
              <a:rPr lang="zh-CN" altLang="en-US" sz="3600" b="1" dirty="0">
                <a:solidFill>
                  <a:schemeClr val="accent2"/>
                </a:solidFill>
              </a:rPr>
              <a:t>因素：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11275" name="Text Box 11"/>
          <p:cNvSpPr txBox="1"/>
          <p:nvPr/>
        </p:nvSpPr>
        <p:spPr>
          <a:xfrm>
            <a:off x="1703388" y="620713"/>
            <a:ext cx="39608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chemeClr val="accent2"/>
                </a:solidFill>
              </a:rPr>
              <a:t>(1)</a:t>
            </a:r>
            <a:r>
              <a:rPr lang="zh-CN" altLang="en-US" b="1" dirty="0">
                <a:solidFill>
                  <a:schemeClr val="accent2"/>
                </a:solidFill>
              </a:rPr>
              <a:t>作用在物体上的</a:t>
            </a:r>
            <a:r>
              <a:rPr lang="zh-CN" altLang="en-US" b="1" dirty="0">
                <a:solidFill>
                  <a:srgbClr val="FF0000"/>
                </a:solidFill>
              </a:rPr>
              <a:t>力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276" name="Text Box 12"/>
          <p:cNvSpPr txBox="1"/>
          <p:nvPr/>
        </p:nvSpPr>
        <p:spPr>
          <a:xfrm>
            <a:off x="1703388" y="1125538"/>
            <a:ext cx="73453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dirty="0">
                <a:solidFill>
                  <a:schemeClr val="accent2"/>
                </a:solidFill>
              </a:rPr>
              <a:t>(2)</a:t>
            </a:r>
            <a:r>
              <a:rPr lang="zh-CN" altLang="en-US" b="1" dirty="0">
                <a:solidFill>
                  <a:schemeClr val="accent2"/>
                </a:solidFill>
              </a:rPr>
              <a:t>物体在力的方向上通过的</a:t>
            </a:r>
            <a:r>
              <a:rPr lang="zh-CN" altLang="en-US" b="1" dirty="0">
                <a:solidFill>
                  <a:srgbClr val="FF0000"/>
                </a:solidFill>
              </a:rPr>
              <a:t>距离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1278" name="Picture 14" descr="好冰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24600" y="1828800"/>
            <a:ext cx="3962400" cy="32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9" name="Text Box 15"/>
          <p:cNvSpPr txBox="1"/>
          <p:nvPr/>
        </p:nvSpPr>
        <p:spPr>
          <a:xfrm>
            <a:off x="6400800" y="5487988"/>
            <a:ext cx="4038600" cy="1383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冰块在光滑的冰面上滑动，没有力对它做功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en-US" altLang="zh-CN" sz="2400" dirty="0"/>
          </a:p>
        </p:txBody>
      </p:sp>
      <p:sp>
        <p:nvSpPr>
          <p:cNvPr id="11280" name="Text Box 16"/>
          <p:cNvSpPr txBox="1"/>
          <p:nvPr/>
        </p:nvSpPr>
        <p:spPr>
          <a:xfrm>
            <a:off x="2286000" y="5638800"/>
            <a:ext cx="2819400" cy="1014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有力无距离不做功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en-US" altLang="zh-CN" sz="2400" dirty="0"/>
          </a:p>
        </p:txBody>
      </p:sp>
      <p:pic>
        <p:nvPicPr>
          <p:cNvPr id="717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0" y="1828800"/>
            <a:ext cx="4391025" cy="3390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6" grpId="0"/>
      <p:bldP spid="11279" grpId="0"/>
      <p:bldP spid="112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295400"/>
            <a:ext cx="48768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0" name="Text Box 6"/>
          <p:cNvSpPr txBox="1"/>
          <p:nvPr/>
        </p:nvSpPr>
        <p:spPr>
          <a:xfrm>
            <a:off x="1752600" y="5486400"/>
            <a:ext cx="3810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虽然司机费了九牛二虎之力，汽车还是纹丝不动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31749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295400"/>
            <a:ext cx="41148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1" name="Text Box 7"/>
          <p:cNvSpPr txBox="1"/>
          <p:nvPr/>
        </p:nvSpPr>
        <p:spPr>
          <a:xfrm>
            <a:off x="6705600" y="5486400"/>
            <a:ext cx="36576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运动员踢了足球一下，球在草地上滚动了一段距离。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317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6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4724400" cy="670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100" y="260350"/>
            <a:ext cx="4787900" cy="2157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8" name="Picture 6" descr="diaoche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438" y="2590800"/>
            <a:ext cx="4500562" cy="3375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9" name="Text Box 7"/>
          <p:cNvSpPr txBox="1"/>
          <p:nvPr/>
        </p:nvSpPr>
        <p:spPr>
          <a:xfrm>
            <a:off x="6600825" y="6035675"/>
            <a:ext cx="40671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力和物体运动方向垂直时，力不做功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4"/>
          <p:cNvSpPr/>
          <p:nvPr/>
        </p:nvSpPr>
        <p:spPr>
          <a:xfrm>
            <a:off x="4511675" y="476250"/>
            <a:ext cx="41605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66FF"/>
                </a:solidFill>
              </a:rPr>
              <a:t>活动</a:t>
            </a:r>
            <a:r>
              <a:rPr lang="zh-CN" altLang="en-US" sz="2400" dirty="0">
                <a:solidFill>
                  <a:srgbClr val="0066FF"/>
                </a:solidFill>
              </a:rPr>
              <a:t>：</a:t>
            </a:r>
            <a:r>
              <a:rPr lang="zh-CN" altLang="en-US" sz="2400" b="1" i="1" dirty="0">
                <a:solidFill>
                  <a:srgbClr val="0066FF"/>
                </a:solidFill>
              </a:rPr>
              <a:t>探究提升物体所做的功</a:t>
            </a:r>
            <a:endParaRPr lang="zh-CN" altLang="en-US" sz="2400" b="1" i="1" dirty="0">
              <a:solidFill>
                <a:srgbClr val="0066FF"/>
              </a:solidFill>
            </a:endParaRPr>
          </a:p>
        </p:txBody>
      </p:sp>
      <p:pic>
        <p:nvPicPr>
          <p:cNvPr id="1024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977900"/>
            <a:ext cx="9144000" cy="58848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WPS 演示</Application>
  <PresentationFormat>宽屏</PresentationFormat>
  <Paragraphs>88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Times New Roman</vt:lpstr>
      <vt:lpstr>华文新魏</vt:lpstr>
      <vt:lpstr>楷体_GB2312</vt:lpstr>
      <vt:lpstr>Arial Unicode MS</vt:lpstr>
      <vt:lpstr>Webdings</vt:lpstr>
      <vt:lpstr>微软雅黑</vt:lpstr>
      <vt:lpstr>Calibri</vt:lpstr>
      <vt:lpstr>Arial Unicode MS</vt:lpstr>
      <vt:lpstr>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AE4C60DFB1DE41FABD9FAA2C0659E795</vt:lpwstr>
  </property>
</Properties>
</file>