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20"/>
        <p:guide pos="387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0" Type="http://schemas.openxmlformats.org/officeDocument/2006/relationships/tags" Target="tags/tag63.xml"/><Relationship Id="rId4" Type="http://schemas.openxmlformats.org/officeDocument/2006/relationships/slide" Target="slides/slide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64F571-CC4D-4CAF-95CA-82E8E884E0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2C009-38D3-453E-BFB9-6B8208E1B0FB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DB4D4-5880-4ED2-AE35-0BE747D10BCA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FA3F8-50F5-47E9-A57E-8E5FE544069E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728EC-D0AB-4946-9E3C-5DA10D2938CA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00C82-7E9D-4826-8360-CD939895FCEB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353D0-90EB-412D-B14C-6809E24987C2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FC0EB-E895-42A8-B11A-5F936953B5ED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1F85B-53C8-44DB-A9A2-0CCA8FF6C876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F4AD4-9A03-4382-AB94-5FA78432F51E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3440B-D6C2-4DAB-B960-07BF5AA3DB1A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DC9A5-8DF6-4167-83FF-824C78AF8A94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 bwMode="auto">
          <a:xfrm rot="-8149545">
            <a:off x="11038417" y="5341938"/>
            <a:ext cx="660400" cy="1681162"/>
            <a:chOff x="11762339" y="3746221"/>
            <a:chExt cx="406107" cy="1155987"/>
          </a:xfrm>
        </p:grpSpPr>
        <p:sp>
          <p:nvSpPr>
            <p:cNvPr id="3" name="Freeform 16"/>
            <p:cNvSpPr/>
            <p:nvPr userDrawn="1"/>
          </p:nvSpPr>
          <p:spPr bwMode="auto">
            <a:xfrm flipV="1">
              <a:off x="11768025" y="3746390"/>
              <a:ext cx="395694" cy="564349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4" name="Freeform 30"/>
            <p:cNvSpPr/>
            <p:nvPr userDrawn="1"/>
          </p:nvSpPr>
          <p:spPr bwMode="auto">
            <a:xfrm rot="15296182">
              <a:off x="11841127" y="4190598"/>
              <a:ext cx="275079" cy="329311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5" name="Freeform 12"/>
            <p:cNvSpPr/>
            <p:nvPr userDrawn="1"/>
          </p:nvSpPr>
          <p:spPr bwMode="auto">
            <a:xfrm rot="7160246">
              <a:off x="11697835" y="4421519"/>
              <a:ext cx="546883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" name="组合 11"/>
          <p:cNvGrpSpPr/>
          <p:nvPr/>
        </p:nvGrpSpPr>
        <p:grpSpPr bwMode="auto">
          <a:xfrm rot="2731254">
            <a:off x="396875" y="38894"/>
            <a:ext cx="753533" cy="1208088"/>
            <a:chOff x="4454660" y="3810474"/>
            <a:chExt cx="406107" cy="1155987"/>
          </a:xfrm>
        </p:grpSpPr>
        <p:sp>
          <p:nvSpPr>
            <p:cNvPr id="7" name="Freeform 16"/>
            <p:cNvSpPr/>
            <p:nvPr userDrawn="1"/>
          </p:nvSpPr>
          <p:spPr bwMode="auto">
            <a:xfrm flipV="1">
              <a:off x="4457584" y="3806791"/>
              <a:ext cx="396981" cy="565081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8" name="Freeform 30"/>
            <p:cNvSpPr/>
            <p:nvPr userDrawn="1"/>
          </p:nvSpPr>
          <p:spPr bwMode="auto">
            <a:xfrm rot="15296182">
              <a:off x="4521344" y="4260128"/>
              <a:ext cx="276465" cy="329676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9" name="Freeform 12"/>
            <p:cNvSpPr/>
            <p:nvPr userDrawn="1"/>
          </p:nvSpPr>
          <p:spPr bwMode="auto">
            <a:xfrm rot="7160246">
              <a:off x="4382670" y="4480291"/>
              <a:ext cx="546853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0" name="组合 15"/>
          <p:cNvGrpSpPr/>
          <p:nvPr/>
        </p:nvGrpSpPr>
        <p:grpSpPr bwMode="auto">
          <a:xfrm rot="2280000" flipV="1">
            <a:off x="162984" y="1588"/>
            <a:ext cx="213783" cy="604837"/>
            <a:chOff x="4454660" y="3810474"/>
            <a:chExt cx="406107" cy="1155987"/>
          </a:xfrm>
        </p:grpSpPr>
        <p:sp>
          <p:nvSpPr>
            <p:cNvPr id="11" name="Freeform 16"/>
            <p:cNvSpPr/>
            <p:nvPr userDrawn="1"/>
          </p:nvSpPr>
          <p:spPr bwMode="auto">
            <a:xfrm flipV="1">
              <a:off x="4457946" y="3811315"/>
              <a:ext cx="398068" cy="564341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30"/>
            <p:cNvSpPr/>
            <p:nvPr userDrawn="1"/>
          </p:nvSpPr>
          <p:spPr bwMode="auto">
            <a:xfrm rot="15296182">
              <a:off x="4497531" y="4254843"/>
              <a:ext cx="276103" cy="329712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12"/>
            <p:cNvSpPr/>
            <p:nvPr userDrawn="1"/>
          </p:nvSpPr>
          <p:spPr bwMode="auto">
            <a:xfrm rot="7160246">
              <a:off x="4384290" y="4491306"/>
              <a:ext cx="546136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4" name="组合 19"/>
          <p:cNvGrpSpPr/>
          <p:nvPr/>
        </p:nvGrpSpPr>
        <p:grpSpPr bwMode="auto">
          <a:xfrm rot="2280000" flipV="1">
            <a:off x="11732684" y="6251575"/>
            <a:ext cx="211667" cy="604838"/>
            <a:chOff x="4454660" y="3810474"/>
            <a:chExt cx="406107" cy="1155987"/>
          </a:xfrm>
        </p:grpSpPr>
        <p:sp>
          <p:nvSpPr>
            <p:cNvPr id="15" name="Freeform 16"/>
            <p:cNvSpPr/>
            <p:nvPr userDrawn="1"/>
          </p:nvSpPr>
          <p:spPr bwMode="auto">
            <a:xfrm flipV="1">
              <a:off x="4457978" y="3811316"/>
              <a:ext cx="397985" cy="564340"/>
            </a:xfrm>
            <a:custGeom>
              <a:avLst/>
              <a:gdLst>
                <a:gd name="T0" fmla="*/ 284 w 758"/>
                <a:gd name="T1" fmla="*/ 1081 h 1081"/>
                <a:gd name="T2" fmla="*/ 758 w 758"/>
                <a:gd name="T3" fmla="*/ 0 h 1081"/>
                <a:gd name="T4" fmla="*/ 0 w 758"/>
                <a:gd name="T5" fmla="*/ 288 h 1081"/>
                <a:gd name="T6" fmla="*/ 284 w 758"/>
                <a:gd name="T7" fmla="*/ 108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8" h="1081">
                  <a:moveTo>
                    <a:pt x="284" y="1081"/>
                  </a:moveTo>
                  <a:lnTo>
                    <a:pt x="758" y="0"/>
                  </a:lnTo>
                  <a:lnTo>
                    <a:pt x="0" y="288"/>
                  </a:lnTo>
                  <a:lnTo>
                    <a:pt x="284" y="1081"/>
                  </a:lnTo>
                  <a:close/>
                </a:path>
              </a:pathLst>
            </a:custGeom>
            <a:solidFill>
              <a:srgbClr val="319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Freeform 30"/>
            <p:cNvSpPr/>
            <p:nvPr userDrawn="1"/>
          </p:nvSpPr>
          <p:spPr bwMode="auto">
            <a:xfrm rot="15296182">
              <a:off x="4521162" y="4259522"/>
              <a:ext cx="276101" cy="328945"/>
            </a:xfrm>
            <a:custGeom>
              <a:avLst/>
              <a:gdLst>
                <a:gd name="T0" fmla="*/ 0 w 261"/>
                <a:gd name="T1" fmla="*/ 0 h 312"/>
                <a:gd name="T2" fmla="*/ 119 w 261"/>
                <a:gd name="T3" fmla="*/ 312 h 312"/>
                <a:gd name="T4" fmla="*/ 119 w 261"/>
                <a:gd name="T5" fmla="*/ 312 h 312"/>
                <a:gd name="T6" fmla="*/ 261 w 261"/>
                <a:gd name="T7" fmla="*/ 0 h 312"/>
                <a:gd name="T8" fmla="*/ 0 w 261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312">
                  <a:moveTo>
                    <a:pt x="0" y="0"/>
                  </a:moveTo>
                  <a:lnTo>
                    <a:pt x="119" y="312"/>
                  </a:lnTo>
                  <a:lnTo>
                    <a:pt x="119" y="312"/>
                  </a:lnTo>
                  <a:lnTo>
                    <a:pt x="2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BF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Freeform 12"/>
            <p:cNvSpPr/>
            <p:nvPr userDrawn="1"/>
          </p:nvSpPr>
          <p:spPr bwMode="auto">
            <a:xfrm rot="7160246">
              <a:off x="4384287" y="4491304"/>
              <a:ext cx="546135" cy="406107"/>
            </a:xfrm>
            <a:custGeom>
              <a:avLst/>
              <a:gdLst>
                <a:gd name="T0" fmla="*/ 782 w 1067"/>
                <a:gd name="T1" fmla="*/ 0 h 793"/>
                <a:gd name="T2" fmla="*/ 0 w 1067"/>
                <a:gd name="T3" fmla="*/ 288 h 793"/>
                <a:gd name="T4" fmla="*/ 1067 w 1067"/>
                <a:gd name="T5" fmla="*/ 793 h 793"/>
                <a:gd name="T6" fmla="*/ 782 w 1067"/>
                <a:gd name="T7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7" h="793">
                  <a:moveTo>
                    <a:pt x="782" y="0"/>
                  </a:moveTo>
                  <a:lnTo>
                    <a:pt x="0" y="288"/>
                  </a:lnTo>
                  <a:lnTo>
                    <a:pt x="1067" y="793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DB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8"/>
            <a:ext cx="10972800" cy="58515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84C45-E998-4C07-8889-720C0FBAC383}" type="slidenum">
              <a:rPr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03A09-3428-41FA-A02E-8AFE215C227F}" type="slidenum">
              <a:rPr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 rtlCol="0">
            <a:normAutofit/>
          </a:bodyPr>
          <a:lstStyle/>
          <a:p>
            <a:pPr lvl="0"/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555B3-C295-4E10-9968-6C091EBD8FA6}" type="slidenum">
              <a:rPr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8" Type="http://schemas.openxmlformats.org/officeDocument/2006/relationships/theme" Target="../theme/theme2.xml"/><Relationship Id="rId17" Type="http://schemas.openxmlformats.org/officeDocument/2006/relationships/image" Target="../media/image1.png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1A63A2-B459-4081-B9F8-EE1866A4E8EA}" type="slidenum">
              <a:rPr lang="en-US" altLang="zh-CN"/>
            </a:fld>
            <a:endParaRPr lang="zh-CN" altLang="en-US"/>
          </a:p>
        </p:txBody>
      </p:sp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1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3.png"/><Relationship Id="rId1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2049"/>
          <p:cNvSpPr>
            <a:spLocks noGrp="1" noChangeArrowheads="1"/>
          </p:cNvSpPr>
          <p:nvPr>
            <p:ph type="ctrTitle"/>
          </p:nvPr>
        </p:nvSpPr>
        <p:spPr>
          <a:xfrm>
            <a:off x="2495550" y="1628775"/>
            <a:ext cx="7772400" cy="1470025"/>
          </a:xfrm>
        </p:spPr>
        <p:txBody>
          <a:bodyPr/>
          <a:lstStyle/>
          <a:p>
            <a:pPr algn="l" eaLnBrk="1" hangingPunct="1"/>
            <a:r>
              <a:rPr lang="zh-CN" altLang="en-US" b="1" dirty="0" smtClean="0"/>
              <a:t>第十四章 欧姆定律 复习课件</a:t>
            </a:r>
            <a:endParaRPr lang="zh-CN" alt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2289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0099"/>
                </a:solidFill>
              </a:rPr>
              <a:t>知识点四：欧姆定律</a:t>
            </a:r>
            <a:endParaRPr lang="zh-CN" altLang="en-US" sz="3200" b="1" dirty="0" smtClean="0">
              <a:solidFill>
                <a:srgbClr val="000099"/>
              </a:solidFill>
            </a:endParaRPr>
          </a:p>
        </p:txBody>
      </p:sp>
      <p:sp>
        <p:nvSpPr>
          <p:cNvPr id="16387" name="文本占位符 12290"/>
          <p:cNvSpPr>
            <a:spLocks noGrp="1" noChangeArrowheads="1"/>
          </p:cNvSpPr>
          <p:nvPr>
            <p:ph idx="1"/>
          </p:nvPr>
        </p:nvSpPr>
        <p:spPr>
          <a:xfrm>
            <a:off x="2208213" y="3357563"/>
            <a:ext cx="6769100" cy="12239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smtClean="0"/>
              <a:t>4</a:t>
            </a:r>
            <a:r>
              <a:rPr lang="zh-CN" altLang="en-US" sz="2800" b="1" smtClean="0"/>
              <a:t>、</a:t>
            </a:r>
            <a:r>
              <a:rPr lang="zh-CN" altLang="en-US" sz="2800" b="1" smtClean="0">
                <a:latin typeface="宋体" panose="02010600030101010101" pitchFamily="2" charset="-122"/>
                <a:ea typeface="宋体" panose="02010600030101010101" pitchFamily="2" charset="-122"/>
              </a:rPr>
              <a:t>使用公式时注意点： 同体性</a:t>
            </a:r>
            <a:endParaRPr lang="en-US" altLang="zh-CN" sz="2800" b="1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smtClean="0">
                <a:latin typeface="宋体" panose="02010600030101010101" pitchFamily="2" charset="-122"/>
                <a:ea typeface="宋体" panose="02010600030101010101" pitchFamily="2" charset="-122"/>
              </a:rPr>
              <a:t>                      </a:t>
            </a:r>
            <a:r>
              <a:rPr lang="zh-CN" altLang="en-US" sz="2800" b="1" smtClean="0">
                <a:latin typeface="宋体" panose="02010600030101010101" pitchFamily="2" charset="-122"/>
                <a:ea typeface="宋体" panose="02010600030101010101" pitchFamily="2" charset="-122"/>
              </a:rPr>
              <a:t>同时性</a:t>
            </a:r>
            <a:endParaRPr lang="zh-CN" altLang="en-US" sz="2800" b="1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mtClean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88" name="矩形 12291"/>
          <p:cNvSpPr>
            <a:spLocks noChangeArrowheads="1"/>
          </p:cNvSpPr>
          <p:nvPr/>
        </p:nvSpPr>
        <p:spPr bwMode="auto">
          <a:xfrm>
            <a:off x="2208213" y="981075"/>
            <a:ext cx="38163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/>
              <a:t>1</a:t>
            </a:r>
            <a:r>
              <a:rPr lang="zh-CN" altLang="en-US" sz="2800" b="1"/>
              <a:t>、欧姆定律内容</a:t>
            </a:r>
            <a:endParaRPr lang="zh-CN" altLang="en-US" sz="2800" b="1"/>
          </a:p>
        </p:txBody>
      </p:sp>
      <p:sp>
        <p:nvSpPr>
          <p:cNvPr id="16389" name="矩形 12292"/>
          <p:cNvSpPr>
            <a:spLocks noChangeArrowheads="1"/>
          </p:cNvSpPr>
          <p:nvPr/>
        </p:nvSpPr>
        <p:spPr bwMode="auto">
          <a:xfrm>
            <a:off x="2208213" y="1700213"/>
            <a:ext cx="4310062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/>
              <a:t>2</a:t>
            </a:r>
            <a:r>
              <a:rPr lang="zh-CN" altLang="en-US" sz="2800" b="1"/>
              <a:t>、计算表达式：</a:t>
            </a:r>
            <a:r>
              <a:rPr lang="en-US" altLang="zh-CN" sz="2800" b="1"/>
              <a:t>I=U/R</a:t>
            </a:r>
            <a:endParaRPr lang="en-US" altLang="zh-CN" sz="2800" b="1"/>
          </a:p>
        </p:txBody>
      </p:sp>
      <p:sp>
        <p:nvSpPr>
          <p:cNvPr id="16390" name="矩形 12294"/>
          <p:cNvSpPr>
            <a:spLocks noChangeArrowheads="1"/>
          </p:cNvSpPr>
          <p:nvPr/>
        </p:nvSpPr>
        <p:spPr bwMode="auto">
          <a:xfrm>
            <a:off x="2208213" y="2349500"/>
            <a:ext cx="4562475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/>
              <a:t>3</a:t>
            </a:r>
            <a:r>
              <a:rPr lang="zh-CN" altLang="en-US" sz="2800" b="1"/>
              <a:t>、公式变形：</a:t>
            </a:r>
            <a:r>
              <a:rPr lang="en-US" altLang="zh-CN" sz="2800" b="1"/>
              <a:t>U=IR</a:t>
            </a:r>
            <a:endParaRPr lang="en-US" altLang="zh-CN" sz="2800" b="1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/>
              <a:t>                        R=U/I</a:t>
            </a:r>
            <a:endParaRPr lang="en-US" altLang="zh-CN" sz="2800" b="1"/>
          </a:p>
        </p:txBody>
      </p:sp>
      <p:sp>
        <p:nvSpPr>
          <p:cNvPr id="16391" name="矩形 12295"/>
          <p:cNvSpPr>
            <a:spLocks noChangeArrowheads="1"/>
          </p:cNvSpPr>
          <p:nvPr/>
        </p:nvSpPr>
        <p:spPr bwMode="auto">
          <a:xfrm>
            <a:off x="2208213" y="5013325"/>
            <a:ext cx="78486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b="1"/>
              <a:t>5</a:t>
            </a:r>
            <a:r>
              <a:rPr lang="zh-CN" altLang="en-US" sz="2800" b="1"/>
              <a:t>、串、并联电路的电流、电压、电阻的关系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314" name="表格 141313"/>
          <p:cNvGraphicFramePr/>
          <p:nvPr/>
        </p:nvGraphicFramePr>
        <p:xfrm>
          <a:off x="1752600" y="100013"/>
          <a:ext cx="8610600" cy="6686550"/>
        </p:xfrm>
        <a:graphic>
          <a:graphicData uri="http://schemas.openxmlformats.org/drawingml/2006/table">
            <a:tbl>
              <a:tblPr/>
              <a:tblGrid>
                <a:gridCol w="1981200"/>
                <a:gridCol w="3200400"/>
                <a:gridCol w="3429000"/>
              </a:tblGrid>
              <a:tr h="60483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串联电路</a:t>
                      </a: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dirty="0"/>
                        <a:t> </a:t>
                      </a:r>
                      <a:r>
                        <a:rPr lang="zh-CN" altLang="en-US" dirty="0"/>
                        <a:t>并联电路</a:t>
                      </a: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85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en-US" altLang="zh-CN" dirty="0"/>
                    </a:p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电</a:t>
                      </a:r>
                      <a:endParaRPr lang="zh-CN" altLang="en-US" dirty="0"/>
                    </a:p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路</a:t>
                      </a:r>
                      <a:endParaRPr lang="zh-CN" altLang="en-US" dirty="0"/>
                    </a:p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图</a:t>
                      </a:r>
                      <a:endParaRPr lang="zh-CN" altLang="en-US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dirty="0"/>
                        <a:t>                                       </a:t>
                      </a:r>
                      <a:endParaRPr lang="zh-CN" altLang="en-US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en-US" altLang="zh-CN" dirty="0"/>
                    </a:p>
                    <a:p>
                      <a:pPr marL="0" lvl="0" indent="0">
                        <a:buNone/>
                      </a:pPr>
                      <a:r>
                        <a:rPr lang="en-US" altLang="zh-CN" dirty="0"/>
                        <a:t>      </a:t>
                      </a:r>
                      <a:endParaRPr lang="en-US" altLang="zh-CN" dirty="0"/>
                    </a:p>
                    <a:p>
                      <a:pPr marL="0" lvl="0" indent="0">
                        <a:buNone/>
                      </a:pPr>
                      <a:r>
                        <a:rPr lang="en-US" altLang="zh-CN" dirty="0"/>
                        <a:t>      I    I</a:t>
                      </a:r>
                      <a:r>
                        <a:rPr lang="en-US" altLang="zh-CN" baseline="-25000" dirty="0"/>
                        <a:t>1</a:t>
                      </a:r>
                      <a:r>
                        <a:rPr lang="en-US" altLang="zh-CN" dirty="0"/>
                        <a:t>         I</a:t>
                      </a:r>
                      <a:r>
                        <a:rPr lang="en-US" altLang="zh-CN" baseline="-25000" dirty="0"/>
                        <a:t>2</a:t>
                      </a:r>
                      <a:endParaRPr lang="zh-CN" altLang="en-US" baseline="-250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en-US" altLang="zh-CN" dirty="0"/>
                    </a:p>
                    <a:p>
                      <a:pPr marL="0" lvl="0" indent="0">
                        <a:buNone/>
                      </a:pPr>
                      <a:r>
                        <a:rPr lang="en-US" altLang="zh-CN"/>
                        <a:t>   I         I</a:t>
                      </a:r>
                      <a:r>
                        <a:rPr lang="en-US" altLang="zh-CN" baseline="-25000"/>
                        <a:t>1</a:t>
                      </a:r>
                      <a:endParaRPr lang="en-US" altLang="zh-CN" baseline="-25000"/>
                    </a:p>
                    <a:p>
                      <a:pPr marL="0" lvl="0" indent="0">
                        <a:buNone/>
                      </a:pPr>
                      <a:endParaRPr lang="en-US" altLang="zh-CN"/>
                    </a:p>
                    <a:p>
                      <a:pPr marL="0" lvl="0" indent="0">
                        <a:buNone/>
                      </a:pPr>
                      <a:r>
                        <a:rPr lang="en-US" altLang="zh-CN"/>
                        <a:t>              I</a:t>
                      </a:r>
                      <a:r>
                        <a:rPr lang="en-US" altLang="zh-CN" baseline="-25000"/>
                        <a:t>2</a:t>
                      </a:r>
                      <a:endParaRPr lang="zh-CN" altLang="en-US" baseline="-250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31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电流</a:t>
                      </a: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/>
                        <a:t>电压</a:t>
                      </a: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/>
                        <a:t>    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/>
                        <a:t>     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287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fontAlgn="ctr">
                        <a:buNone/>
                      </a:pPr>
                      <a:r>
                        <a:rPr lang="zh-CN" altLang="en-US" dirty="0"/>
                        <a:t>电</a:t>
                      </a:r>
                      <a:endParaRPr lang="zh-CN" altLang="en-US" dirty="0"/>
                    </a:p>
                    <a:p>
                      <a:pPr marL="0" lvl="0" indent="0" algn="ctr" fontAlgn="ctr">
                        <a:buNone/>
                      </a:pPr>
                      <a:r>
                        <a:rPr lang="zh-CN" altLang="en-US" dirty="0"/>
                        <a:t>阻</a:t>
                      </a: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dirty="0"/>
                        <a:t>    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dirty="0"/>
                        <a:t>电流与电压的分配关系</a:t>
                      </a:r>
                      <a:endParaRPr lang="zh-CN" altLang="en-US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/>
                        <a:t>    </a:t>
                      </a:r>
                      <a:endParaRPr lang="zh-CN" altLang="en-US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baseline="-250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40" name="直接连接符 141343"/>
          <p:cNvSpPr>
            <a:spLocks noChangeShapeType="1"/>
          </p:cNvSpPr>
          <p:nvPr/>
        </p:nvSpPr>
        <p:spPr bwMode="auto">
          <a:xfrm>
            <a:off x="3962400" y="1143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41" name="直接连接符 141344"/>
          <p:cNvSpPr>
            <a:spLocks noChangeShapeType="1"/>
          </p:cNvSpPr>
          <p:nvPr/>
        </p:nvSpPr>
        <p:spPr bwMode="auto">
          <a:xfrm>
            <a:off x="4724400" y="99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42" name="直接连接符 141345"/>
          <p:cNvSpPr>
            <a:spLocks noChangeShapeType="1"/>
          </p:cNvSpPr>
          <p:nvPr/>
        </p:nvSpPr>
        <p:spPr bwMode="auto">
          <a:xfrm>
            <a:off x="4800600" y="1066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43" name="直接连接符 141346"/>
          <p:cNvSpPr>
            <a:spLocks noChangeShapeType="1"/>
          </p:cNvSpPr>
          <p:nvPr/>
        </p:nvSpPr>
        <p:spPr bwMode="auto">
          <a:xfrm>
            <a:off x="4819650" y="1143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44" name="直接连接符 141347"/>
          <p:cNvSpPr>
            <a:spLocks noChangeShapeType="1"/>
          </p:cNvSpPr>
          <p:nvPr/>
        </p:nvSpPr>
        <p:spPr bwMode="auto">
          <a:xfrm>
            <a:off x="4953000" y="1143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45" name="直接连接符 141348"/>
          <p:cNvSpPr>
            <a:spLocks noChangeShapeType="1"/>
          </p:cNvSpPr>
          <p:nvPr/>
        </p:nvSpPr>
        <p:spPr bwMode="auto">
          <a:xfrm>
            <a:off x="5105400" y="1143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46" name="直接连接符 141349"/>
          <p:cNvSpPr>
            <a:spLocks noChangeShapeType="1"/>
          </p:cNvSpPr>
          <p:nvPr/>
        </p:nvSpPr>
        <p:spPr bwMode="auto">
          <a:xfrm>
            <a:off x="5181600" y="99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47" name="直接连接符 141350"/>
          <p:cNvSpPr>
            <a:spLocks noChangeShapeType="1"/>
          </p:cNvSpPr>
          <p:nvPr/>
        </p:nvSpPr>
        <p:spPr bwMode="auto">
          <a:xfrm>
            <a:off x="5257800" y="1066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48" name="直接连接符 141351"/>
          <p:cNvSpPr>
            <a:spLocks noChangeShapeType="1"/>
          </p:cNvSpPr>
          <p:nvPr/>
        </p:nvSpPr>
        <p:spPr bwMode="auto">
          <a:xfrm>
            <a:off x="5257800" y="1143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49" name="直接连接符 141352"/>
          <p:cNvSpPr>
            <a:spLocks noChangeShapeType="1"/>
          </p:cNvSpPr>
          <p:nvPr/>
        </p:nvSpPr>
        <p:spPr bwMode="auto">
          <a:xfrm>
            <a:off x="3962400" y="1143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50" name="直接连接符 141353"/>
          <p:cNvSpPr>
            <a:spLocks noChangeShapeType="1"/>
          </p:cNvSpPr>
          <p:nvPr/>
        </p:nvSpPr>
        <p:spPr bwMode="auto">
          <a:xfrm>
            <a:off x="39624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51" name="矩形 141354"/>
          <p:cNvSpPr>
            <a:spLocks noChangeArrowheads="1"/>
          </p:cNvSpPr>
          <p:nvPr/>
        </p:nvSpPr>
        <p:spPr bwMode="auto">
          <a:xfrm>
            <a:off x="4419600" y="2495550"/>
            <a:ext cx="6096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52" name="直接连接符 141355"/>
          <p:cNvSpPr>
            <a:spLocks noChangeShapeType="1"/>
          </p:cNvSpPr>
          <p:nvPr/>
        </p:nvSpPr>
        <p:spPr bwMode="auto">
          <a:xfrm>
            <a:off x="5029200" y="25717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53" name="矩形 141356"/>
          <p:cNvSpPr>
            <a:spLocks noChangeArrowheads="1"/>
          </p:cNvSpPr>
          <p:nvPr/>
        </p:nvSpPr>
        <p:spPr bwMode="auto">
          <a:xfrm>
            <a:off x="5448300" y="2476500"/>
            <a:ext cx="6096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54" name="直接连接符 141357"/>
          <p:cNvSpPr>
            <a:spLocks noChangeShapeType="1"/>
          </p:cNvSpPr>
          <p:nvPr/>
        </p:nvSpPr>
        <p:spPr bwMode="auto">
          <a:xfrm>
            <a:off x="6477000" y="11430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55" name="直接连接符 141358"/>
          <p:cNvSpPr>
            <a:spLocks noChangeShapeType="1"/>
          </p:cNvSpPr>
          <p:nvPr/>
        </p:nvSpPr>
        <p:spPr bwMode="auto">
          <a:xfrm>
            <a:off x="6096000" y="25527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56" name="直接连接符 141359"/>
          <p:cNvSpPr>
            <a:spLocks noChangeShapeType="1"/>
          </p:cNvSpPr>
          <p:nvPr/>
        </p:nvSpPr>
        <p:spPr bwMode="auto">
          <a:xfrm>
            <a:off x="3962400" y="12954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57" name="直接连接符 141360"/>
          <p:cNvSpPr>
            <a:spLocks noChangeShapeType="1"/>
          </p:cNvSpPr>
          <p:nvPr/>
        </p:nvSpPr>
        <p:spPr bwMode="auto">
          <a:xfrm>
            <a:off x="3962400" y="2590800"/>
            <a:ext cx="2286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58" name="直接连接符 141361"/>
          <p:cNvSpPr>
            <a:spLocks noChangeShapeType="1"/>
          </p:cNvSpPr>
          <p:nvPr/>
        </p:nvSpPr>
        <p:spPr bwMode="auto">
          <a:xfrm>
            <a:off x="5029200" y="2571750"/>
            <a:ext cx="3048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59" name="直接连接符 141362"/>
          <p:cNvSpPr>
            <a:spLocks noChangeShapeType="1"/>
          </p:cNvSpPr>
          <p:nvPr/>
        </p:nvSpPr>
        <p:spPr bwMode="auto">
          <a:xfrm>
            <a:off x="7467600" y="1143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0" name="直接连接符 141363"/>
          <p:cNvSpPr>
            <a:spLocks noChangeShapeType="1"/>
          </p:cNvSpPr>
          <p:nvPr/>
        </p:nvSpPr>
        <p:spPr bwMode="auto">
          <a:xfrm>
            <a:off x="8229600" y="9525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1" name="直接连接符 141364"/>
          <p:cNvSpPr>
            <a:spLocks noChangeShapeType="1"/>
          </p:cNvSpPr>
          <p:nvPr/>
        </p:nvSpPr>
        <p:spPr bwMode="auto">
          <a:xfrm>
            <a:off x="8324850" y="1143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2" name="直接连接符 141365"/>
          <p:cNvSpPr>
            <a:spLocks noChangeShapeType="1"/>
          </p:cNvSpPr>
          <p:nvPr/>
        </p:nvSpPr>
        <p:spPr bwMode="auto">
          <a:xfrm>
            <a:off x="8534400" y="1143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3" name="直接连接符 141366"/>
          <p:cNvSpPr>
            <a:spLocks noChangeShapeType="1"/>
          </p:cNvSpPr>
          <p:nvPr/>
        </p:nvSpPr>
        <p:spPr bwMode="auto">
          <a:xfrm>
            <a:off x="8667750" y="1143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4" name="直接连接符 141367"/>
          <p:cNvSpPr>
            <a:spLocks noChangeShapeType="1"/>
          </p:cNvSpPr>
          <p:nvPr/>
        </p:nvSpPr>
        <p:spPr bwMode="auto">
          <a:xfrm>
            <a:off x="8743950" y="9525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5" name="直接连接符 141368"/>
          <p:cNvSpPr>
            <a:spLocks noChangeShapeType="1"/>
          </p:cNvSpPr>
          <p:nvPr/>
        </p:nvSpPr>
        <p:spPr bwMode="auto">
          <a:xfrm>
            <a:off x="8820150" y="1066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6" name="直接连接符 141369"/>
          <p:cNvSpPr>
            <a:spLocks noChangeShapeType="1"/>
          </p:cNvSpPr>
          <p:nvPr/>
        </p:nvSpPr>
        <p:spPr bwMode="auto">
          <a:xfrm>
            <a:off x="8305800" y="10287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7" name="直接连接符 141370"/>
          <p:cNvSpPr>
            <a:spLocks noChangeShapeType="1"/>
          </p:cNvSpPr>
          <p:nvPr/>
        </p:nvSpPr>
        <p:spPr bwMode="auto">
          <a:xfrm>
            <a:off x="8839200" y="1143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8" name="直接连接符 141371"/>
          <p:cNvSpPr>
            <a:spLocks noChangeShapeType="1"/>
          </p:cNvSpPr>
          <p:nvPr/>
        </p:nvSpPr>
        <p:spPr bwMode="auto">
          <a:xfrm>
            <a:off x="7467600" y="1143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69" name="直接连接符 141372"/>
          <p:cNvSpPr>
            <a:spLocks noChangeShapeType="1"/>
          </p:cNvSpPr>
          <p:nvPr/>
        </p:nvSpPr>
        <p:spPr bwMode="auto">
          <a:xfrm>
            <a:off x="7924800" y="1828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70" name="直接连接符 141373"/>
          <p:cNvSpPr>
            <a:spLocks noChangeShapeType="1"/>
          </p:cNvSpPr>
          <p:nvPr/>
        </p:nvSpPr>
        <p:spPr bwMode="auto">
          <a:xfrm>
            <a:off x="7924800" y="28765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71" name="矩形 141374"/>
          <p:cNvSpPr>
            <a:spLocks noChangeArrowheads="1"/>
          </p:cNvSpPr>
          <p:nvPr/>
        </p:nvSpPr>
        <p:spPr bwMode="auto">
          <a:xfrm>
            <a:off x="8382000" y="1752600"/>
            <a:ext cx="6858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72" name="矩形 141375"/>
          <p:cNvSpPr>
            <a:spLocks noChangeArrowheads="1"/>
          </p:cNvSpPr>
          <p:nvPr/>
        </p:nvSpPr>
        <p:spPr bwMode="auto">
          <a:xfrm>
            <a:off x="8382000" y="2762250"/>
            <a:ext cx="6858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73" name="直接连接符 141376"/>
          <p:cNvSpPr>
            <a:spLocks noChangeShapeType="1"/>
          </p:cNvSpPr>
          <p:nvPr/>
        </p:nvSpPr>
        <p:spPr bwMode="auto">
          <a:xfrm>
            <a:off x="9067800" y="1828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74" name="直接连接符 141377"/>
          <p:cNvSpPr>
            <a:spLocks noChangeShapeType="1"/>
          </p:cNvSpPr>
          <p:nvPr/>
        </p:nvSpPr>
        <p:spPr bwMode="auto">
          <a:xfrm>
            <a:off x="9067800" y="2819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75" name="直接连接符 141378"/>
          <p:cNvSpPr>
            <a:spLocks noChangeShapeType="1"/>
          </p:cNvSpPr>
          <p:nvPr/>
        </p:nvSpPr>
        <p:spPr bwMode="auto">
          <a:xfrm>
            <a:off x="9448800" y="1828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76" name="直接连接符 141379"/>
          <p:cNvSpPr>
            <a:spLocks noChangeShapeType="1"/>
          </p:cNvSpPr>
          <p:nvPr/>
        </p:nvSpPr>
        <p:spPr bwMode="auto">
          <a:xfrm>
            <a:off x="9448800" y="2286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77" name="直接连接符 141380"/>
          <p:cNvSpPr>
            <a:spLocks noChangeShapeType="1"/>
          </p:cNvSpPr>
          <p:nvPr/>
        </p:nvSpPr>
        <p:spPr bwMode="auto">
          <a:xfrm>
            <a:off x="10058400" y="1143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78" name="直接连接符 141381"/>
          <p:cNvSpPr>
            <a:spLocks noChangeShapeType="1"/>
          </p:cNvSpPr>
          <p:nvPr/>
        </p:nvSpPr>
        <p:spPr bwMode="auto">
          <a:xfrm>
            <a:off x="7924800" y="18288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79" name="直接连接符 141382"/>
          <p:cNvSpPr>
            <a:spLocks noChangeShapeType="1"/>
          </p:cNvSpPr>
          <p:nvPr/>
        </p:nvSpPr>
        <p:spPr bwMode="auto">
          <a:xfrm>
            <a:off x="7467600" y="1447800"/>
            <a:ext cx="0" cy="5334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80" name="直接连接符 141383"/>
          <p:cNvSpPr>
            <a:spLocks noChangeShapeType="1"/>
          </p:cNvSpPr>
          <p:nvPr/>
        </p:nvSpPr>
        <p:spPr bwMode="auto">
          <a:xfrm>
            <a:off x="7467600" y="22669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81" name="直接连接符 141384"/>
          <p:cNvSpPr>
            <a:spLocks noChangeShapeType="1"/>
          </p:cNvSpPr>
          <p:nvPr/>
        </p:nvSpPr>
        <p:spPr bwMode="auto">
          <a:xfrm>
            <a:off x="7924800" y="1828800"/>
            <a:ext cx="3048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82" name="直接连接符 141385"/>
          <p:cNvSpPr>
            <a:spLocks noChangeShapeType="1"/>
          </p:cNvSpPr>
          <p:nvPr/>
        </p:nvSpPr>
        <p:spPr bwMode="auto">
          <a:xfrm>
            <a:off x="7924800" y="2876550"/>
            <a:ext cx="3048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83" name="文本框 141386"/>
          <p:cNvSpPr txBox="1">
            <a:spLocks noChangeArrowheads="1"/>
          </p:cNvSpPr>
          <p:nvPr/>
        </p:nvSpPr>
        <p:spPr bwMode="auto">
          <a:xfrm>
            <a:off x="4419600" y="2667000"/>
            <a:ext cx="5384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R1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7484" name="文本框 141387"/>
          <p:cNvSpPr txBox="1">
            <a:spLocks noChangeArrowheads="1"/>
          </p:cNvSpPr>
          <p:nvPr/>
        </p:nvSpPr>
        <p:spPr bwMode="auto">
          <a:xfrm>
            <a:off x="5486400" y="2667000"/>
            <a:ext cx="5384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R2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7485" name="文本框 141388"/>
          <p:cNvSpPr txBox="1">
            <a:spLocks noChangeArrowheads="1"/>
          </p:cNvSpPr>
          <p:nvPr/>
        </p:nvSpPr>
        <p:spPr bwMode="auto">
          <a:xfrm>
            <a:off x="8458200" y="1905000"/>
            <a:ext cx="5384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R1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7486" name="文本框 141389"/>
          <p:cNvSpPr txBox="1">
            <a:spLocks noChangeArrowheads="1"/>
          </p:cNvSpPr>
          <p:nvPr/>
        </p:nvSpPr>
        <p:spPr bwMode="auto">
          <a:xfrm>
            <a:off x="8458200" y="2286000"/>
            <a:ext cx="53848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R2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41391" name="文本框 141390"/>
          <p:cNvSpPr txBox="1">
            <a:spLocks noChangeArrowheads="1"/>
          </p:cNvSpPr>
          <p:nvPr/>
        </p:nvSpPr>
        <p:spPr bwMode="auto">
          <a:xfrm>
            <a:off x="4341813" y="3276600"/>
            <a:ext cx="143637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I = I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 =I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141392" name="文本框 141391"/>
          <p:cNvSpPr txBox="1">
            <a:spLocks noChangeArrowheads="1"/>
          </p:cNvSpPr>
          <p:nvPr/>
        </p:nvSpPr>
        <p:spPr bwMode="auto">
          <a:xfrm>
            <a:off x="7772400" y="3276600"/>
            <a:ext cx="13716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 I =I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+I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41393" name="文本框 141392"/>
          <p:cNvSpPr txBox="1">
            <a:spLocks noChangeArrowheads="1"/>
          </p:cNvSpPr>
          <p:nvPr/>
        </p:nvSpPr>
        <p:spPr bwMode="auto">
          <a:xfrm>
            <a:off x="4257675" y="3962400"/>
            <a:ext cx="167386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U =U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+U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141394" name="文本框 141393"/>
          <p:cNvSpPr txBox="1">
            <a:spLocks noChangeArrowheads="1"/>
          </p:cNvSpPr>
          <p:nvPr/>
        </p:nvSpPr>
        <p:spPr bwMode="auto">
          <a:xfrm>
            <a:off x="7686675" y="3962400"/>
            <a:ext cx="167386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U =U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=U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endParaRPr lang="en-US" altLang="zh-CN" sz="2800">
              <a:latin typeface="Times New Roman" panose="02020603050405020304" pitchFamily="18" charset="0"/>
            </a:endParaRPr>
          </a:p>
        </p:txBody>
      </p:sp>
      <p:sp>
        <p:nvSpPr>
          <p:cNvPr id="141395" name="文本框 141394"/>
          <p:cNvSpPr txBox="1">
            <a:spLocks noChangeArrowheads="1"/>
          </p:cNvSpPr>
          <p:nvPr/>
        </p:nvSpPr>
        <p:spPr bwMode="auto">
          <a:xfrm>
            <a:off x="4191000" y="4572000"/>
            <a:ext cx="1828800" cy="1038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 R =R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+R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endParaRPr lang="en-US" altLang="zh-CN" sz="28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 (R = nR</a:t>
            </a:r>
            <a:r>
              <a:rPr lang="en-US" altLang="zh-CN" sz="2800" baseline="-25000">
                <a:latin typeface="Times New Roman" panose="02020603050405020304" pitchFamily="18" charset="0"/>
              </a:rPr>
              <a:t>0</a:t>
            </a:r>
            <a:r>
              <a:rPr lang="en-US" altLang="zh-CN" sz="2800">
                <a:latin typeface="Times New Roman" panose="02020603050405020304" pitchFamily="18" charset="0"/>
              </a:rPr>
              <a:t>)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41396" name="文本框 141395"/>
          <p:cNvSpPr txBox="1">
            <a:spLocks noChangeArrowheads="1"/>
          </p:cNvSpPr>
          <p:nvPr/>
        </p:nvSpPr>
        <p:spPr bwMode="auto">
          <a:xfrm>
            <a:off x="7542213" y="4572000"/>
            <a:ext cx="2358390" cy="1038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1/R=1/R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+1/R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endParaRPr lang="en-US" altLang="zh-CN" sz="2800" baseline="-250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latin typeface="Times New Roman" panose="02020603050405020304" pitchFamily="18" charset="0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</a:rPr>
              <a:t>R=R</a:t>
            </a:r>
            <a:r>
              <a:rPr lang="en-US" altLang="zh-CN" sz="2800" baseline="-25000">
                <a:latin typeface="Times New Roman" panose="02020603050405020304" pitchFamily="18" charset="0"/>
              </a:rPr>
              <a:t>0</a:t>
            </a:r>
            <a:r>
              <a:rPr lang="en-US" altLang="zh-CN" sz="2800">
                <a:latin typeface="Times New Roman" panose="02020603050405020304" pitchFamily="18" charset="0"/>
              </a:rPr>
              <a:t>/n</a:t>
            </a:r>
            <a:r>
              <a:rPr lang="zh-CN" altLang="en-US" sz="2800">
                <a:latin typeface="Times New Roman" panose="02020603050405020304" pitchFamily="18" charset="0"/>
              </a:rPr>
              <a:t>）</a:t>
            </a:r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141397" name="文本框 141396"/>
          <p:cNvSpPr txBox="1">
            <a:spLocks noChangeArrowheads="1"/>
          </p:cNvSpPr>
          <p:nvPr/>
        </p:nvSpPr>
        <p:spPr bwMode="auto">
          <a:xfrm>
            <a:off x="4191000" y="5638800"/>
            <a:ext cx="2032000" cy="10388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U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/U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r>
              <a:rPr lang="en-US" altLang="zh-CN" sz="2800">
                <a:latin typeface="Times New Roman" panose="02020603050405020304" pitchFamily="18" charset="0"/>
              </a:rPr>
              <a:t>=R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/R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endParaRPr lang="en-US" altLang="zh-CN" sz="2800" baseline="-2500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 U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/U=R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/R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41398" name="文本框 141397"/>
          <p:cNvSpPr txBox="1">
            <a:spLocks noChangeArrowheads="1"/>
          </p:cNvSpPr>
          <p:nvPr/>
        </p:nvSpPr>
        <p:spPr bwMode="auto">
          <a:xfrm>
            <a:off x="7772400" y="5791200"/>
            <a:ext cx="184404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sz="2800">
                <a:latin typeface="Times New Roman" panose="02020603050405020304" pitchFamily="18" charset="0"/>
              </a:rPr>
              <a:t> I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latin typeface="Times New Roman" panose="02020603050405020304" pitchFamily="18" charset="0"/>
              </a:rPr>
              <a:t>/I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r>
              <a:rPr lang="en-US" altLang="zh-CN" sz="2800">
                <a:latin typeface="Times New Roman" panose="02020603050405020304" pitchFamily="18" charset="0"/>
              </a:rPr>
              <a:t>=R</a:t>
            </a:r>
            <a:r>
              <a:rPr lang="en-US" altLang="zh-CN" sz="2800" baseline="-25000">
                <a:latin typeface="Times New Roman" panose="02020603050405020304" pitchFamily="18" charset="0"/>
              </a:rPr>
              <a:t>2</a:t>
            </a:r>
            <a:r>
              <a:rPr lang="en-US" altLang="zh-CN" sz="2800">
                <a:latin typeface="Times New Roman" panose="02020603050405020304" pitchFamily="18" charset="0"/>
              </a:rPr>
              <a:t>/R</a:t>
            </a:r>
            <a:r>
              <a:rPr lang="en-US" altLang="zh-CN" sz="2800" baseline="-25000">
                <a:latin typeface="Times New Roman" panose="02020603050405020304" pitchFamily="18" charset="0"/>
              </a:rPr>
              <a:t>1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13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13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13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13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413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413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413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1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1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91" grpId="0"/>
      <p:bldP spid="141392" grpId="0"/>
      <p:bldP spid="141393" grpId="0"/>
      <p:bldP spid="141394" grpId="0"/>
      <p:bldP spid="141395" grpId="0"/>
      <p:bldP spid="141396" grpId="0"/>
      <p:bldP spid="141397" grpId="0"/>
      <p:bldP spid="1413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标题 100353"/>
          <p:cNvSpPr>
            <a:spLocks noGrp="1" noChangeArrowheads="1"/>
          </p:cNvSpPr>
          <p:nvPr>
            <p:ph type="title"/>
          </p:nvPr>
        </p:nvSpPr>
        <p:spPr>
          <a:xfrm>
            <a:off x="1847850" y="260350"/>
            <a:ext cx="8640763" cy="3370263"/>
          </a:xfrm>
        </p:spPr>
        <p:txBody>
          <a:bodyPr/>
          <a:lstStyle/>
          <a:p>
            <a:pPr algn="l" eaLnBrk="1" hangingPunct="1"/>
            <a:r>
              <a:rPr lang="zh-CN" altLang="en-US" sz="2800" b="1" dirty="0" smtClean="0"/>
              <a:t>例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、如图，</a:t>
            </a:r>
            <a:r>
              <a:rPr lang="en-US" altLang="zh-CN" sz="2800" b="1" dirty="0" smtClean="0"/>
              <a:t>AB</a:t>
            </a:r>
            <a:r>
              <a:rPr lang="zh-CN" altLang="en-US" sz="2800" b="1" dirty="0" smtClean="0"/>
              <a:t>和</a:t>
            </a:r>
            <a:r>
              <a:rPr lang="en-US" altLang="zh-CN" sz="2800" b="1" dirty="0" smtClean="0"/>
              <a:t>BC</a:t>
            </a:r>
            <a:r>
              <a:rPr lang="zh-CN" altLang="en-US" sz="2800" b="1" dirty="0" smtClean="0"/>
              <a:t>是由同种材料制成的长度相同、横截面积不同的两段导体，将它们串联连入电路。比较这两段导体两端的电压及通过的电流的大小，有</a:t>
            </a:r>
            <a:r>
              <a:rPr lang="en-US" altLang="zh-CN" sz="2800" b="1" dirty="0" smtClean="0"/>
              <a:t>(       ) </a:t>
            </a:r>
            <a:br>
              <a:rPr lang="en-US" altLang="zh-CN" sz="2800" b="1" dirty="0" smtClean="0"/>
            </a:br>
            <a:r>
              <a:rPr lang="en-US" altLang="zh-CN" sz="2800" b="1" dirty="0" smtClean="0"/>
              <a:t>A</a:t>
            </a:r>
            <a:r>
              <a:rPr lang="zh-CN" altLang="en-US" sz="2800" b="1" dirty="0" smtClean="0"/>
              <a:t>．</a:t>
            </a:r>
            <a:r>
              <a:rPr lang="en-US" altLang="zh-CN" sz="2800" b="1" dirty="0" smtClean="0"/>
              <a:t>U</a:t>
            </a:r>
            <a:r>
              <a:rPr lang="en-US" altLang="zh-CN" sz="2800" b="1" baseline="-25000" dirty="0" smtClean="0"/>
              <a:t>AB</a:t>
            </a:r>
            <a:r>
              <a:rPr lang="en-US" altLang="zh-CN" sz="2800" b="1" dirty="0" smtClean="0"/>
              <a:t>&gt;U</a:t>
            </a:r>
            <a:r>
              <a:rPr lang="en-US" altLang="zh-CN" sz="2800" b="1" baseline="-25000" dirty="0" smtClean="0"/>
              <a:t>BC</a:t>
            </a:r>
            <a:r>
              <a:rPr lang="zh-CN" altLang="en-US" sz="2800" b="1" dirty="0" smtClean="0"/>
              <a:t>，</a:t>
            </a:r>
            <a:r>
              <a:rPr lang="en-US" altLang="zh-CN" sz="2800" b="1" dirty="0" smtClean="0"/>
              <a:t>I</a:t>
            </a:r>
            <a:r>
              <a:rPr lang="en-US" altLang="zh-CN" sz="2800" b="1" baseline="-25000" dirty="0" smtClean="0"/>
              <a:t>AB</a:t>
            </a:r>
            <a:r>
              <a:rPr lang="en-US" altLang="zh-CN" sz="2800" b="1" dirty="0" smtClean="0"/>
              <a:t>&lt;I</a:t>
            </a:r>
            <a:r>
              <a:rPr lang="en-US" altLang="zh-CN" sz="2800" b="1" baseline="-25000" dirty="0" smtClean="0"/>
              <a:t>BC</a:t>
            </a:r>
            <a:r>
              <a:rPr lang="en-US" altLang="zh-CN" sz="2800" b="1" dirty="0" smtClean="0"/>
              <a:t>     B</a:t>
            </a:r>
            <a:r>
              <a:rPr lang="zh-CN" altLang="en-US" sz="2800" b="1" dirty="0" smtClean="0"/>
              <a:t>．</a:t>
            </a:r>
            <a:r>
              <a:rPr lang="en-US" altLang="zh-CN" sz="2800" b="1" dirty="0" smtClean="0"/>
              <a:t>U</a:t>
            </a:r>
            <a:r>
              <a:rPr lang="en-US" altLang="zh-CN" sz="2800" b="1" baseline="-25000" dirty="0" smtClean="0"/>
              <a:t>AB</a:t>
            </a:r>
            <a:r>
              <a:rPr lang="en-US" altLang="zh-CN" sz="2800" b="1" dirty="0" smtClean="0"/>
              <a:t>&lt;U</a:t>
            </a:r>
            <a:r>
              <a:rPr lang="en-US" altLang="zh-CN" sz="2800" b="1" baseline="-25000" dirty="0" smtClean="0"/>
              <a:t>BC</a:t>
            </a:r>
            <a:r>
              <a:rPr lang="zh-CN" altLang="en-US" sz="2800" b="1" dirty="0" smtClean="0"/>
              <a:t>，</a:t>
            </a:r>
            <a:r>
              <a:rPr lang="en-US" altLang="zh-CN" sz="2800" b="1" dirty="0" smtClean="0"/>
              <a:t>I</a:t>
            </a:r>
            <a:r>
              <a:rPr lang="en-US" altLang="zh-CN" sz="2800" b="1" baseline="-25000" dirty="0" smtClean="0"/>
              <a:t>AB</a:t>
            </a:r>
            <a:r>
              <a:rPr lang="en-US" altLang="zh-CN" sz="2800" b="1" dirty="0" smtClean="0"/>
              <a:t>=I</a:t>
            </a:r>
            <a:r>
              <a:rPr lang="en-US" altLang="zh-CN" sz="2800" b="1" baseline="-25000" dirty="0" smtClean="0"/>
              <a:t>BC</a:t>
            </a:r>
            <a:br>
              <a:rPr lang="en-US" altLang="zh-CN" sz="2800" b="1" dirty="0" smtClean="0"/>
            </a:br>
            <a:r>
              <a:rPr lang="en-US" altLang="zh-CN" sz="2800" b="1" dirty="0" smtClean="0"/>
              <a:t>C</a:t>
            </a:r>
            <a:r>
              <a:rPr lang="zh-CN" altLang="en-US" sz="2800" b="1" dirty="0" smtClean="0"/>
              <a:t>．</a:t>
            </a:r>
            <a:r>
              <a:rPr lang="en-US" altLang="zh-CN" sz="2800" b="1" dirty="0" smtClean="0"/>
              <a:t>U</a:t>
            </a:r>
            <a:r>
              <a:rPr lang="en-US" altLang="zh-CN" sz="2800" b="1" baseline="-25000" dirty="0" smtClean="0"/>
              <a:t>AB</a:t>
            </a:r>
            <a:r>
              <a:rPr lang="en-US" altLang="zh-CN" sz="2800" b="1" dirty="0" smtClean="0"/>
              <a:t>&gt;U</a:t>
            </a:r>
            <a:r>
              <a:rPr lang="en-US" altLang="zh-CN" sz="2800" b="1" baseline="-25000" dirty="0" smtClean="0"/>
              <a:t>BC</a:t>
            </a:r>
            <a:r>
              <a:rPr lang="zh-CN" altLang="en-US" sz="2800" b="1" dirty="0" smtClean="0"/>
              <a:t>，</a:t>
            </a:r>
            <a:r>
              <a:rPr lang="en-US" altLang="zh-CN" sz="2800" b="1" dirty="0" smtClean="0"/>
              <a:t>I</a:t>
            </a:r>
            <a:r>
              <a:rPr lang="en-US" altLang="zh-CN" sz="2800" b="1" baseline="-25000" dirty="0" smtClean="0"/>
              <a:t>AB</a:t>
            </a:r>
            <a:r>
              <a:rPr lang="zh-CN" altLang="en-US" sz="2800" b="1" dirty="0" smtClean="0"/>
              <a:t>＝</a:t>
            </a:r>
            <a:r>
              <a:rPr lang="en-US" altLang="zh-CN" sz="2800" b="1" dirty="0" smtClean="0"/>
              <a:t>I</a:t>
            </a:r>
            <a:r>
              <a:rPr lang="en-US" altLang="zh-CN" sz="2800" b="1" baseline="-25000" dirty="0" smtClean="0"/>
              <a:t>BC    </a:t>
            </a:r>
            <a:r>
              <a:rPr lang="en-US" altLang="zh-CN" sz="2800" b="1" dirty="0" smtClean="0"/>
              <a:t> D</a:t>
            </a:r>
            <a:r>
              <a:rPr lang="zh-CN" altLang="en-US" sz="2800" b="1" dirty="0" smtClean="0"/>
              <a:t>．</a:t>
            </a:r>
            <a:r>
              <a:rPr lang="en-US" altLang="zh-CN" sz="2800" b="1" dirty="0" smtClean="0"/>
              <a:t>U</a:t>
            </a:r>
            <a:r>
              <a:rPr lang="en-US" altLang="zh-CN" sz="2800" b="1" baseline="-25000" dirty="0" smtClean="0"/>
              <a:t>AB</a:t>
            </a:r>
            <a:r>
              <a:rPr lang="zh-CN" altLang="en-US" sz="2800" b="1" dirty="0" smtClean="0"/>
              <a:t>＝</a:t>
            </a:r>
            <a:r>
              <a:rPr lang="en-US" altLang="zh-CN" sz="2800" b="1" dirty="0" smtClean="0"/>
              <a:t>U</a:t>
            </a:r>
            <a:r>
              <a:rPr lang="en-US" altLang="zh-CN" sz="2800" b="1" baseline="-25000" dirty="0" smtClean="0"/>
              <a:t>BC</a:t>
            </a:r>
            <a:r>
              <a:rPr lang="zh-CN" altLang="en-US" sz="2800" b="1" dirty="0" smtClean="0"/>
              <a:t>，</a:t>
            </a:r>
            <a:r>
              <a:rPr lang="en-US" altLang="zh-CN" sz="2800" b="1" dirty="0" smtClean="0"/>
              <a:t>I</a:t>
            </a:r>
            <a:r>
              <a:rPr lang="en-US" altLang="zh-CN" sz="2800" b="1" baseline="-25000" dirty="0" smtClean="0"/>
              <a:t>AB</a:t>
            </a:r>
            <a:r>
              <a:rPr lang="en-US" altLang="zh-CN" sz="2800" b="1" dirty="0" smtClean="0"/>
              <a:t>&lt;I</a:t>
            </a:r>
            <a:r>
              <a:rPr lang="en-US" altLang="zh-CN" sz="2800" b="1" baseline="-25000" dirty="0" smtClean="0"/>
              <a:t>BC</a:t>
            </a:r>
            <a:br>
              <a:rPr lang="en-US" altLang="zh-CN" sz="2800" b="1" dirty="0" smtClean="0"/>
            </a:br>
            <a:endParaRPr lang="en-US" altLang="zh-CN" sz="2800" b="1" dirty="0" smtClean="0"/>
          </a:p>
        </p:txBody>
      </p:sp>
      <p:sp>
        <p:nvSpPr>
          <p:cNvPr id="100397" name="矩形 100396"/>
          <p:cNvSpPr>
            <a:spLocks noChangeArrowheads="1"/>
          </p:cNvSpPr>
          <p:nvPr/>
        </p:nvSpPr>
        <p:spPr bwMode="auto">
          <a:xfrm>
            <a:off x="2135188" y="1700213"/>
            <a:ext cx="5715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</a:rPr>
              <a:t>C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03613" y="3716338"/>
            <a:ext cx="49720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  <p:bldP spid="1003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48481"/>
          <p:cNvSpPr txBox="1">
            <a:spLocks noChangeArrowheads="1"/>
          </p:cNvSpPr>
          <p:nvPr/>
        </p:nvSpPr>
        <p:spPr bwMode="auto">
          <a:xfrm>
            <a:off x="2381250" y="914400"/>
            <a:ext cx="7772400" cy="2245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Garamond" panose="02020404030301010803" pitchFamily="18" charset="0"/>
              </a:rPr>
              <a:t> </a:t>
            </a:r>
            <a:r>
              <a:rPr lang="zh-CN" altLang="en-US" sz="2800" b="1" dirty="0" smtClean="0">
                <a:latin typeface="Garamond" panose="02020404030301010803" pitchFamily="18" charset="0"/>
              </a:rPr>
              <a:t>       如</a:t>
            </a:r>
            <a:r>
              <a:rPr lang="zh-CN" altLang="en-US" sz="2800" b="1" dirty="0">
                <a:latin typeface="Garamond" panose="02020404030301010803" pitchFamily="18" charset="0"/>
              </a:rPr>
              <a:t>图</a:t>
            </a:r>
            <a:r>
              <a:rPr lang="en-US" altLang="zh-CN" sz="2800" b="1" dirty="0">
                <a:latin typeface="Garamond" panose="02020404030301010803" pitchFamily="18" charset="0"/>
              </a:rPr>
              <a:t>9</a:t>
            </a:r>
            <a:r>
              <a:rPr lang="zh-CN" altLang="en-US" sz="2800" b="1" dirty="0">
                <a:latin typeface="Garamond" panose="02020404030301010803" pitchFamily="18" charset="0"/>
              </a:rPr>
              <a:t>所</a:t>
            </a:r>
            <a:r>
              <a:rPr lang="zh-CN" altLang="en-US" sz="2800" b="1" dirty="0" smtClean="0">
                <a:latin typeface="Garamond" panose="02020404030301010803" pitchFamily="18" charset="0"/>
              </a:rPr>
              <a:t>示，</a:t>
            </a:r>
            <a:r>
              <a:rPr lang="en-US" altLang="zh-CN" sz="2800" b="1" dirty="0" smtClean="0">
                <a:latin typeface="Garamond" panose="02020404030301010803" pitchFamily="18" charset="0"/>
              </a:rPr>
              <a:t>R1=5Ω</a:t>
            </a:r>
            <a:r>
              <a:rPr lang="zh-CN" altLang="en-US" sz="2800" b="1" dirty="0" smtClean="0">
                <a:latin typeface="Garamond" panose="02020404030301010803" pitchFamily="18" charset="0"/>
              </a:rPr>
              <a:t>，</a:t>
            </a:r>
            <a:r>
              <a:rPr lang="en-US" altLang="zh-CN" sz="2800" b="1" dirty="0" smtClean="0">
                <a:latin typeface="Garamond" panose="02020404030301010803" pitchFamily="18" charset="0"/>
              </a:rPr>
              <a:t>R2=10Ω</a:t>
            </a:r>
            <a:r>
              <a:rPr lang="zh-CN" altLang="en-US" sz="2800" b="1" dirty="0" smtClean="0">
                <a:latin typeface="Garamond" panose="02020404030301010803" pitchFamily="18" charset="0"/>
              </a:rPr>
              <a:t>，</a:t>
            </a:r>
            <a:r>
              <a:rPr lang="en-US" altLang="zh-CN" sz="2800" b="1" dirty="0" smtClean="0">
                <a:latin typeface="Garamond" panose="02020404030301010803" pitchFamily="18" charset="0"/>
              </a:rPr>
              <a:t>R3=15Ω</a:t>
            </a:r>
            <a:r>
              <a:rPr lang="zh-CN" altLang="en-US" sz="2800" b="1" dirty="0" smtClean="0">
                <a:latin typeface="Garamond" panose="02020404030301010803" pitchFamily="18" charset="0"/>
              </a:rPr>
              <a:t>，某</a:t>
            </a:r>
            <a:r>
              <a:rPr lang="zh-CN" altLang="en-US" sz="2800" b="1" dirty="0">
                <a:latin typeface="Garamond" panose="02020404030301010803" pitchFamily="18" charset="0"/>
              </a:rPr>
              <a:t>同学将一电流表接在</a:t>
            </a:r>
            <a:r>
              <a:rPr lang="en-US" altLang="zh-CN" sz="2800" b="1" dirty="0">
                <a:latin typeface="Garamond" panose="02020404030301010803" pitchFamily="18" charset="0"/>
              </a:rPr>
              <a:t>R2</a:t>
            </a:r>
            <a:r>
              <a:rPr lang="zh-CN" altLang="en-US" sz="2800" b="1" dirty="0">
                <a:latin typeface="Garamond" panose="02020404030301010803" pitchFamily="18" charset="0"/>
              </a:rPr>
              <a:t>的</a:t>
            </a:r>
            <a:r>
              <a:rPr lang="zh-CN" altLang="en-US" sz="2800" b="1" dirty="0" smtClean="0">
                <a:latin typeface="Garamond" panose="02020404030301010803" pitchFamily="18" charset="0"/>
              </a:rPr>
              <a:t>两端，发现</a:t>
            </a:r>
            <a:r>
              <a:rPr lang="zh-CN" altLang="en-US" sz="2800" b="1" dirty="0">
                <a:latin typeface="Garamond" panose="02020404030301010803" pitchFamily="18" charset="0"/>
              </a:rPr>
              <a:t>示数为</a:t>
            </a:r>
            <a:r>
              <a:rPr lang="en-US" altLang="zh-CN" sz="2800" b="1" dirty="0" smtClean="0">
                <a:latin typeface="Garamond" panose="02020404030301010803" pitchFamily="18" charset="0"/>
              </a:rPr>
              <a:t>1.5A</a:t>
            </a:r>
            <a:r>
              <a:rPr lang="zh-CN" altLang="en-US" sz="2800" b="1" dirty="0" smtClean="0">
                <a:latin typeface="Garamond" panose="02020404030301010803" pitchFamily="18" charset="0"/>
              </a:rPr>
              <a:t>，据此</a:t>
            </a:r>
            <a:r>
              <a:rPr lang="zh-CN" altLang="en-US" sz="2800" b="1" dirty="0">
                <a:latin typeface="Garamond" panose="02020404030301010803" pitchFamily="18" charset="0"/>
              </a:rPr>
              <a:t>可推知</a:t>
            </a:r>
            <a:r>
              <a:rPr lang="en-US" altLang="zh-CN" sz="2800" b="1" dirty="0">
                <a:latin typeface="Garamond" panose="02020404030301010803" pitchFamily="18" charset="0"/>
              </a:rPr>
              <a:t>U=</a:t>
            </a:r>
            <a:r>
              <a:rPr lang="en-US" altLang="zh-CN" sz="2800" b="1" u="sng" dirty="0">
                <a:latin typeface="Garamond" panose="02020404030301010803" pitchFamily="18" charset="0"/>
              </a:rPr>
              <a:t>       </a:t>
            </a:r>
            <a:r>
              <a:rPr lang="en-US" altLang="zh-CN" sz="2800" b="1" dirty="0" smtClean="0">
                <a:latin typeface="Garamond" panose="02020404030301010803" pitchFamily="18" charset="0"/>
              </a:rPr>
              <a:t>V</a:t>
            </a:r>
            <a:r>
              <a:rPr lang="zh-CN" altLang="en-US" sz="2800" b="1" dirty="0" smtClean="0">
                <a:latin typeface="Garamond" panose="02020404030301010803" pitchFamily="18" charset="0"/>
              </a:rPr>
              <a:t>；</a:t>
            </a:r>
            <a:endParaRPr lang="en-US" altLang="zh-CN" sz="2800" b="1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>
                <a:latin typeface="Garamond" panose="02020404030301010803" pitchFamily="18" charset="0"/>
              </a:rPr>
              <a:t>        若</a:t>
            </a:r>
            <a:r>
              <a:rPr lang="zh-CN" altLang="en-US" sz="2800" b="1" dirty="0">
                <a:latin typeface="Garamond" panose="02020404030301010803" pitchFamily="18" charset="0"/>
              </a:rPr>
              <a:t>用一只电压表接在</a:t>
            </a:r>
            <a:r>
              <a:rPr lang="en-US" altLang="zh-CN" sz="2800" b="1" dirty="0">
                <a:latin typeface="Garamond" panose="02020404030301010803" pitchFamily="18" charset="0"/>
              </a:rPr>
              <a:t>R2</a:t>
            </a:r>
            <a:r>
              <a:rPr lang="zh-CN" altLang="en-US" sz="2800" b="1" dirty="0">
                <a:latin typeface="Garamond" panose="02020404030301010803" pitchFamily="18" charset="0"/>
              </a:rPr>
              <a:t>的</a:t>
            </a:r>
            <a:r>
              <a:rPr lang="zh-CN" altLang="en-US" sz="2800" b="1" dirty="0" smtClean="0">
                <a:latin typeface="Garamond" panose="02020404030301010803" pitchFamily="18" charset="0"/>
              </a:rPr>
              <a:t>两端，则</a:t>
            </a:r>
            <a:r>
              <a:rPr lang="zh-CN" altLang="en-US" sz="2800" b="1" dirty="0">
                <a:latin typeface="Garamond" panose="02020404030301010803" pitchFamily="18" charset="0"/>
              </a:rPr>
              <a:t>电压表的示数为</a:t>
            </a:r>
            <a:r>
              <a:rPr lang="zh-CN" altLang="en-US" sz="2800" b="1" u="sng" dirty="0">
                <a:latin typeface="Garamond" panose="02020404030301010803" pitchFamily="18" charset="0"/>
              </a:rPr>
              <a:t>     </a:t>
            </a:r>
            <a:r>
              <a:rPr lang="en-US" altLang="zh-CN" sz="2800" b="1" dirty="0">
                <a:latin typeface="Garamond" panose="02020404030301010803" pitchFamily="18" charset="0"/>
              </a:rPr>
              <a:t>V</a:t>
            </a:r>
            <a:r>
              <a:rPr lang="zh-CN" altLang="en-US" sz="2800" b="1" dirty="0">
                <a:latin typeface="Garamond" panose="02020404030301010803" pitchFamily="18" charset="0"/>
              </a:rPr>
              <a:t>。</a:t>
            </a:r>
            <a:endParaRPr lang="en-US" altLang="zh-CN" sz="2800" b="1" dirty="0">
              <a:latin typeface="Garamond" panose="02020404030301010803" pitchFamily="18" charset="0"/>
            </a:endParaRPr>
          </a:p>
        </p:txBody>
      </p:sp>
      <p:pic>
        <p:nvPicPr>
          <p:cNvPr id="19459" name="图片 14848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48150" y="3429000"/>
            <a:ext cx="40386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文本占位符 101378"/>
          <p:cNvSpPr>
            <a:spLocks noGrp="1" noChangeArrowheads="1"/>
          </p:cNvSpPr>
          <p:nvPr>
            <p:ph idx="1"/>
          </p:nvPr>
        </p:nvSpPr>
        <p:spPr>
          <a:xfrm>
            <a:off x="1992313" y="188913"/>
            <a:ext cx="8229600" cy="40322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2800" b="1" dirty="0" smtClean="0"/>
              <a:t>例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、如图所示，电源电压一定。关于电路的工作情况，下列说法正确的是（      ）</a:t>
            </a:r>
            <a:endParaRPr lang="zh-CN" altLang="en-US" sz="2800" b="1" dirty="0" smtClean="0"/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A</a:t>
            </a:r>
            <a:r>
              <a:rPr lang="zh-CN" altLang="en-US" sz="2800" b="1" dirty="0" smtClean="0"/>
              <a:t>．只闭合</a:t>
            </a:r>
            <a:r>
              <a:rPr lang="en-US" altLang="zh-CN" sz="2800" b="1" dirty="0" smtClean="0"/>
              <a:t>S</a:t>
            </a:r>
            <a:r>
              <a:rPr lang="en-US" altLang="zh-CN" sz="2800" b="1" baseline="-25000" dirty="0" smtClean="0"/>
              <a:t>1</a:t>
            </a:r>
            <a:r>
              <a:rPr lang="zh-CN" altLang="en-US" sz="2800" b="1" dirty="0" smtClean="0"/>
              <a:t>时，两只灯泡是串联的</a:t>
            </a:r>
            <a:endParaRPr lang="zh-CN" altLang="en-US" sz="2800" b="1" dirty="0" smtClean="0"/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B</a:t>
            </a:r>
            <a:r>
              <a:rPr lang="zh-CN" altLang="en-US" sz="2800" b="1" dirty="0" smtClean="0"/>
              <a:t>．若先闭合</a:t>
            </a:r>
            <a:r>
              <a:rPr lang="en-US" altLang="zh-CN" sz="2800" b="1" dirty="0" smtClean="0"/>
              <a:t>S</a:t>
            </a:r>
            <a:r>
              <a:rPr lang="en-US" altLang="zh-CN" sz="2800" b="1" baseline="-25000" dirty="0" smtClean="0"/>
              <a:t>1</a:t>
            </a:r>
            <a:r>
              <a:rPr lang="zh-CN" altLang="en-US" sz="2800" b="1" dirty="0" smtClean="0"/>
              <a:t>，再闭合</a:t>
            </a:r>
            <a:r>
              <a:rPr lang="en-US" altLang="zh-CN" sz="2800" b="1" dirty="0" smtClean="0"/>
              <a:t>S</a:t>
            </a:r>
            <a:r>
              <a:rPr lang="en-US" altLang="zh-CN" sz="2800" b="1" baseline="-25000" dirty="0" smtClean="0"/>
              <a:t>2</a:t>
            </a:r>
            <a:r>
              <a:rPr lang="zh-CN" altLang="en-US" sz="2800" b="1" dirty="0" smtClean="0"/>
              <a:t>，电压表读数不变、电流表读数变大</a:t>
            </a:r>
            <a:endParaRPr lang="zh-CN" altLang="en-US" sz="2800" b="1" dirty="0" smtClean="0"/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C</a:t>
            </a:r>
            <a:r>
              <a:rPr lang="zh-CN" altLang="en-US" sz="2800" b="1" dirty="0" smtClean="0"/>
              <a:t>．若电压表和电流表位置对调，闭合</a:t>
            </a:r>
            <a:r>
              <a:rPr lang="en-US" altLang="zh-CN" sz="2800" b="1" dirty="0" smtClean="0"/>
              <a:t>S</a:t>
            </a:r>
            <a:r>
              <a:rPr lang="en-US" altLang="zh-CN" sz="2800" b="1" baseline="-25000" dirty="0" smtClean="0"/>
              <a:t>1</a:t>
            </a:r>
            <a:r>
              <a:rPr lang="en-US" altLang="zh-CN" sz="2800" b="1" dirty="0" smtClean="0"/>
              <a:t> </a:t>
            </a:r>
            <a:r>
              <a:rPr lang="zh-CN" altLang="en-US" sz="2800" b="1" dirty="0" smtClean="0"/>
              <a:t>、</a:t>
            </a:r>
            <a:r>
              <a:rPr lang="en-US" altLang="zh-CN" sz="2800" b="1" dirty="0" smtClean="0"/>
              <a:t>S</a:t>
            </a:r>
            <a:r>
              <a:rPr lang="en-US" altLang="zh-CN" sz="2800" b="1" baseline="-25000" dirty="0" smtClean="0"/>
              <a:t>2</a:t>
            </a:r>
            <a:r>
              <a:rPr lang="zh-CN" altLang="en-US" sz="2800" b="1" dirty="0" smtClean="0"/>
              <a:t>后，则两表都被烧坏</a:t>
            </a:r>
            <a:endParaRPr lang="zh-CN" altLang="en-US" sz="2800" b="1" dirty="0" smtClean="0"/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D</a:t>
            </a:r>
            <a:r>
              <a:rPr lang="zh-CN" altLang="en-US" sz="2800" b="1" dirty="0" smtClean="0"/>
              <a:t>．若灯</a:t>
            </a:r>
            <a:r>
              <a:rPr lang="en-US" altLang="zh-CN" sz="2800" b="1" dirty="0" smtClean="0"/>
              <a:t>L</a:t>
            </a:r>
            <a:r>
              <a:rPr lang="en-US" altLang="zh-CN" sz="2800" b="1" baseline="-25000" dirty="0" smtClean="0"/>
              <a:t>1</a:t>
            </a:r>
            <a:r>
              <a:rPr lang="zh-CN" altLang="en-US" sz="2800" b="1" dirty="0" smtClean="0"/>
              <a:t>被短路，闭合</a:t>
            </a:r>
            <a:r>
              <a:rPr lang="en-US" altLang="zh-CN" sz="2800" b="1" dirty="0" smtClean="0"/>
              <a:t>S</a:t>
            </a:r>
            <a:r>
              <a:rPr lang="en-US" altLang="zh-CN" sz="2800" b="1" baseline="-25000" dirty="0" smtClean="0"/>
              <a:t>1</a:t>
            </a:r>
            <a:r>
              <a:rPr lang="en-US" altLang="zh-CN" sz="2800" b="1" dirty="0" smtClean="0"/>
              <a:t> </a:t>
            </a:r>
            <a:r>
              <a:rPr lang="zh-CN" altLang="en-US" sz="2800" b="1" dirty="0" smtClean="0"/>
              <a:t>、</a:t>
            </a:r>
            <a:r>
              <a:rPr lang="en-US" altLang="zh-CN" sz="2800" b="1" dirty="0" smtClean="0"/>
              <a:t>S</a:t>
            </a:r>
            <a:r>
              <a:rPr lang="en-US" altLang="zh-CN" sz="2800" b="1" baseline="-25000" dirty="0" smtClean="0"/>
              <a:t>2</a:t>
            </a:r>
            <a:r>
              <a:rPr lang="zh-CN" altLang="en-US" sz="2800" b="1" dirty="0" smtClean="0"/>
              <a:t>后，则灯</a:t>
            </a:r>
            <a:r>
              <a:rPr lang="en-US" altLang="zh-CN" sz="2800" b="1" dirty="0" smtClean="0"/>
              <a:t>L</a:t>
            </a:r>
            <a:r>
              <a:rPr lang="en-US" altLang="zh-CN" sz="2800" b="1" baseline="-25000" dirty="0" smtClean="0"/>
              <a:t>1</a:t>
            </a:r>
            <a:r>
              <a:rPr lang="zh-CN" altLang="en-US" sz="2800" b="1" dirty="0" smtClean="0"/>
              <a:t>不亮，灯</a:t>
            </a:r>
            <a:r>
              <a:rPr lang="en-US" altLang="zh-CN" sz="2800" b="1" dirty="0" smtClean="0"/>
              <a:t>L</a:t>
            </a:r>
            <a:r>
              <a:rPr lang="en-US" altLang="zh-CN" sz="2800" b="1" baseline="-25000" dirty="0" smtClean="0"/>
              <a:t>2</a:t>
            </a:r>
            <a:r>
              <a:rPr lang="zh-CN" altLang="en-US" sz="2800" b="1" dirty="0" smtClean="0"/>
              <a:t>亮，电流表损坏</a:t>
            </a:r>
            <a:endParaRPr lang="zh-CN" altLang="en-US" sz="2800" b="1" dirty="0" smtClean="0"/>
          </a:p>
        </p:txBody>
      </p:sp>
      <p:pic>
        <p:nvPicPr>
          <p:cNvPr id="101385" name="图片 10138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367213" y="4292600"/>
            <a:ext cx="35401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文本框 101385"/>
          <p:cNvSpPr txBox="1">
            <a:spLocks noChangeArrowheads="1"/>
          </p:cNvSpPr>
          <p:nvPr/>
        </p:nvSpPr>
        <p:spPr bwMode="auto">
          <a:xfrm>
            <a:off x="1524000" y="6159500"/>
            <a:ext cx="920750" cy="771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101387" name="矩形 101386"/>
          <p:cNvSpPr>
            <a:spLocks noChangeArrowheads="1"/>
          </p:cNvSpPr>
          <p:nvPr/>
        </p:nvSpPr>
        <p:spPr bwMode="auto">
          <a:xfrm>
            <a:off x="6096000" y="548680"/>
            <a:ext cx="42037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</a:rPr>
              <a:t>B</a:t>
            </a:r>
            <a:endParaRPr lang="en-US" altLang="zh-CN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  <p:bldP spid="1013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46433"/>
          <p:cNvSpPr txBox="1">
            <a:spLocks noChangeArrowheads="1"/>
          </p:cNvSpPr>
          <p:nvPr/>
        </p:nvSpPr>
        <p:spPr bwMode="auto">
          <a:xfrm>
            <a:off x="2438400" y="609600"/>
            <a:ext cx="7620000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Garamond" panose="02020404030301010803" pitchFamily="18" charset="0"/>
              </a:rPr>
              <a:t>        如</a:t>
            </a:r>
            <a:r>
              <a:rPr lang="zh-CN" altLang="en-US" sz="2400" b="1" dirty="0">
                <a:latin typeface="Garamond" panose="02020404030301010803" pitchFamily="18" charset="0"/>
              </a:rPr>
              <a:t>图</a:t>
            </a:r>
            <a:r>
              <a:rPr lang="en-US" altLang="zh-CN" sz="2400" b="1" dirty="0">
                <a:latin typeface="Garamond" panose="02020404030301010803" pitchFamily="18" charset="0"/>
              </a:rPr>
              <a:t>6</a:t>
            </a:r>
            <a:r>
              <a:rPr lang="zh-CN" altLang="en-US" sz="2400" b="1" dirty="0">
                <a:latin typeface="Garamond" panose="02020404030301010803" pitchFamily="18" charset="0"/>
              </a:rPr>
              <a:t>所示的电路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中，闭合</a:t>
            </a:r>
            <a:r>
              <a:rPr lang="zh-CN" altLang="en-US" sz="2400" b="1" dirty="0">
                <a:latin typeface="Garamond" panose="02020404030301010803" pitchFamily="18" charset="0"/>
              </a:rPr>
              <a:t>开关</a:t>
            </a:r>
            <a:r>
              <a:rPr lang="en-US" altLang="zh-CN" sz="2400" b="1" dirty="0">
                <a:latin typeface="Garamond" panose="02020404030301010803" pitchFamily="18" charset="0"/>
              </a:rPr>
              <a:t>S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后，当</a:t>
            </a:r>
            <a:r>
              <a:rPr lang="zh-CN" altLang="en-US" sz="2400" b="1" dirty="0">
                <a:latin typeface="Garamond" panose="02020404030301010803" pitchFamily="18" charset="0"/>
              </a:rPr>
              <a:t>滑片</a:t>
            </a:r>
            <a:r>
              <a:rPr lang="en-US" altLang="zh-CN" sz="2400" b="1" dirty="0">
                <a:latin typeface="Garamond" panose="02020404030301010803" pitchFamily="18" charset="0"/>
              </a:rPr>
              <a:t>P</a:t>
            </a:r>
            <a:r>
              <a:rPr lang="zh-CN" altLang="en-US" sz="2400" b="1" dirty="0">
                <a:latin typeface="Garamond" panose="02020404030301010803" pitchFamily="18" charset="0"/>
              </a:rPr>
              <a:t>向右移动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时，下列</a:t>
            </a:r>
            <a:r>
              <a:rPr lang="zh-CN" altLang="en-US" sz="2400" b="1" dirty="0">
                <a:latin typeface="Garamond" panose="02020404030301010803" pitchFamily="18" charset="0"/>
              </a:rPr>
              <a:t>判断正确的是（  ）</a:t>
            </a:r>
            <a:endParaRPr lang="zh-CN" altLang="en-US" sz="2400" b="1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Garamond" panose="02020404030301010803" pitchFamily="18" charset="0"/>
              </a:rPr>
              <a:t>A</a:t>
            </a:r>
            <a:r>
              <a:rPr lang="zh-CN" altLang="en-US" sz="2400" b="1" dirty="0">
                <a:latin typeface="Garamond" panose="02020404030301010803" pitchFamily="18" charset="0"/>
              </a:rPr>
              <a:t>．电流表、电压表的示数都变小</a:t>
            </a:r>
            <a:endParaRPr lang="zh-CN" altLang="en-US" sz="2400" b="1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Garamond" panose="02020404030301010803" pitchFamily="18" charset="0"/>
              </a:rPr>
              <a:t>B</a:t>
            </a:r>
            <a:r>
              <a:rPr lang="zh-CN" altLang="en-US" sz="2400" b="1" dirty="0">
                <a:latin typeface="Garamond" panose="02020404030301010803" pitchFamily="18" charset="0"/>
              </a:rPr>
              <a:t>．电流表、电压表的示数都变大</a:t>
            </a:r>
            <a:endParaRPr lang="zh-CN" altLang="en-US" sz="2400" b="1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Garamond" panose="02020404030301010803" pitchFamily="18" charset="0"/>
              </a:rPr>
              <a:t>C</a:t>
            </a:r>
            <a:r>
              <a:rPr lang="zh-CN" altLang="en-US" sz="2400" b="1" dirty="0">
                <a:latin typeface="Garamond" panose="02020404030301010803" pitchFamily="18" charset="0"/>
              </a:rPr>
              <a:t>．电流表的示数变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大，电压表</a:t>
            </a:r>
            <a:r>
              <a:rPr lang="zh-CN" altLang="en-US" sz="2400" b="1" dirty="0">
                <a:latin typeface="Garamond" panose="02020404030301010803" pitchFamily="18" charset="0"/>
              </a:rPr>
              <a:t>的示数变小</a:t>
            </a:r>
            <a:endParaRPr lang="zh-CN" altLang="en-US" sz="2400" b="1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Garamond" panose="02020404030301010803" pitchFamily="18" charset="0"/>
              </a:rPr>
              <a:t>D</a:t>
            </a:r>
            <a:r>
              <a:rPr lang="zh-CN" altLang="en-US" sz="2400" b="1" dirty="0">
                <a:latin typeface="Garamond" panose="02020404030301010803" pitchFamily="18" charset="0"/>
              </a:rPr>
              <a:t>．电流表的示数变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小，电压表</a:t>
            </a:r>
            <a:r>
              <a:rPr lang="zh-CN" altLang="en-US" sz="2400" b="1" dirty="0">
                <a:latin typeface="Garamond" panose="02020404030301010803" pitchFamily="18" charset="0"/>
              </a:rPr>
              <a:t>的示数变大</a:t>
            </a:r>
            <a:endParaRPr lang="zh-CN" altLang="en-US" sz="2400" b="1" dirty="0">
              <a:latin typeface="Garamond" panose="02020404030301010803" pitchFamily="18" charset="0"/>
            </a:endParaRPr>
          </a:p>
        </p:txBody>
      </p:sp>
      <p:pic>
        <p:nvPicPr>
          <p:cNvPr id="21507" name="图片 14643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60725" y="3213100"/>
            <a:ext cx="597535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47457"/>
          <p:cNvSpPr txBox="1">
            <a:spLocks noChangeArrowheads="1"/>
          </p:cNvSpPr>
          <p:nvPr/>
        </p:nvSpPr>
        <p:spPr bwMode="auto">
          <a:xfrm>
            <a:off x="2590800" y="609600"/>
            <a:ext cx="7177608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 smtClean="0">
                <a:latin typeface="Garamond" panose="02020404030301010803" pitchFamily="18" charset="0"/>
              </a:rPr>
              <a:t>        如</a:t>
            </a:r>
            <a:r>
              <a:rPr lang="zh-CN" altLang="en-US" sz="2400" b="1" dirty="0">
                <a:latin typeface="Garamond" panose="02020404030301010803" pitchFamily="18" charset="0"/>
              </a:rPr>
              <a:t>图</a:t>
            </a:r>
            <a:r>
              <a:rPr lang="en-US" altLang="zh-CN" sz="2400" b="1" dirty="0">
                <a:latin typeface="Garamond" panose="02020404030301010803" pitchFamily="18" charset="0"/>
              </a:rPr>
              <a:t>5</a:t>
            </a:r>
            <a:r>
              <a:rPr lang="zh-CN" altLang="en-US" sz="2400" b="1" dirty="0">
                <a:latin typeface="Garamond" panose="02020404030301010803" pitchFamily="18" charset="0"/>
              </a:rPr>
              <a:t>所示的电路中</a:t>
            </a:r>
            <a:r>
              <a:rPr lang="en-US" altLang="zh-CN" sz="2400" b="1" dirty="0">
                <a:latin typeface="Garamond" panose="02020404030301010803" pitchFamily="18" charset="0"/>
              </a:rPr>
              <a:t>(</a:t>
            </a:r>
            <a:r>
              <a:rPr lang="zh-CN" altLang="en-US" sz="2400" b="1" dirty="0">
                <a:latin typeface="Garamond" panose="02020404030301010803" pitchFamily="18" charset="0"/>
              </a:rPr>
              <a:t>电源电压不变</a:t>
            </a:r>
            <a:r>
              <a:rPr lang="en-US" altLang="zh-CN" sz="2400" b="1" dirty="0" smtClean="0">
                <a:latin typeface="Garamond" panose="02020404030301010803" pitchFamily="18" charset="0"/>
              </a:rPr>
              <a:t>)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，闭合</a:t>
            </a:r>
            <a:r>
              <a:rPr lang="zh-CN" altLang="en-US" sz="2400" b="1" dirty="0">
                <a:latin typeface="Garamond" panose="02020404030301010803" pitchFamily="18" charset="0"/>
              </a:rPr>
              <a:t>开关</a:t>
            </a:r>
            <a:r>
              <a:rPr lang="en-US" altLang="zh-CN" sz="2400" b="1" dirty="0">
                <a:latin typeface="Garamond" panose="02020404030301010803" pitchFamily="18" charset="0"/>
              </a:rPr>
              <a:t>S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后，当</a:t>
            </a:r>
            <a:r>
              <a:rPr lang="zh-CN" altLang="en-US" sz="2400" b="1" dirty="0">
                <a:latin typeface="Garamond" panose="02020404030301010803" pitchFamily="18" charset="0"/>
              </a:rPr>
              <a:t>滑动变阻器的滑片向右移动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时，电流表</a:t>
            </a:r>
            <a:r>
              <a:rPr lang="zh-CN" altLang="en-US" sz="2400" b="1" dirty="0">
                <a:latin typeface="Garamond" panose="02020404030301010803" pitchFamily="18" charset="0"/>
              </a:rPr>
              <a:t>、电压表的示数变化情况正确的是（  ）                </a:t>
            </a:r>
            <a:endParaRPr lang="zh-CN" altLang="en-US" sz="2400" b="1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Garamond" panose="02020404030301010803" pitchFamily="18" charset="0"/>
              </a:rPr>
              <a:t>A</a:t>
            </a:r>
            <a:r>
              <a:rPr lang="zh-CN" altLang="en-US" sz="2400" b="1" dirty="0">
                <a:latin typeface="Garamond" panose="02020404030301010803" pitchFamily="18" charset="0"/>
              </a:rPr>
              <a:t>．两块表的示数不变 </a:t>
            </a:r>
            <a:endParaRPr lang="zh-CN" altLang="en-US" sz="2400" b="1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Garamond" panose="02020404030301010803" pitchFamily="18" charset="0"/>
              </a:rPr>
              <a:t>B</a:t>
            </a:r>
            <a:r>
              <a:rPr lang="zh-CN" altLang="en-US" sz="2400" b="1" dirty="0">
                <a:latin typeface="Garamond" panose="02020404030301010803" pitchFamily="18" charset="0"/>
              </a:rPr>
              <a:t>．两块表的示数变小</a:t>
            </a:r>
            <a:endParaRPr lang="zh-CN" altLang="en-US" sz="2400" b="1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Garamond" panose="02020404030301010803" pitchFamily="18" charset="0"/>
              </a:rPr>
              <a:t>C</a:t>
            </a:r>
            <a:r>
              <a:rPr lang="zh-CN" altLang="en-US" sz="2400" b="1" dirty="0">
                <a:latin typeface="Garamond" panose="02020404030301010803" pitchFamily="18" charset="0"/>
              </a:rPr>
              <a:t>．电流表的示数变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大，电压表</a:t>
            </a:r>
            <a:r>
              <a:rPr lang="zh-CN" altLang="en-US" sz="2400" b="1" dirty="0">
                <a:latin typeface="Garamond" panose="02020404030301010803" pitchFamily="18" charset="0"/>
              </a:rPr>
              <a:t>的示数变小</a:t>
            </a:r>
            <a:endParaRPr lang="zh-CN" altLang="en-US" sz="2400" b="1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Garamond" panose="02020404030301010803" pitchFamily="18" charset="0"/>
              </a:rPr>
              <a:t>D.   </a:t>
            </a:r>
            <a:r>
              <a:rPr lang="zh-CN" altLang="en-US" sz="2400" b="1" dirty="0">
                <a:latin typeface="Garamond" panose="02020404030301010803" pitchFamily="18" charset="0"/>
              </a:rPr>
              <a:t>电流表的示数变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小，电压表</a:t>
            </a:r>
            <a:r>
              <a:rPr lang="zh-CN" altLang="en-US" sz="2400" b="1" dirty="0">
                <a:latin typeface="Garamond" panose="02020404030301010803" pitchFamily="18" charset="0"/>
              </a:rPr>
              <a:t>的示数变大</a:t>
            </a:r>
            <a:endParaRPr lang="zh-CN" altLang="en-US" sz="2400" b="1" dirty="0">
              <a:latin typeface="Garamond" panose="02020404030301010803" pitchFamily="18" charset="0"/>
            </a:endParaRPr>
          </a:p>
        </p:txBody>
      </p:sp>
      <p:pic>
        <p:nvPicPr>
          <p:cNvPr id="22531" name="图片 147458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02038" y="3429000"/>
            <a:ext cx="4835525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5330825" y="6310313"/>
            <a:ext cx="230346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/>
              <a:t>图</a:t>
            </a:r>
            <a:r>
              <a:rPr lang="en-US" altLang="zh-CN" sz="2800" b="1"/>
              <a:t>5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占位符 22532"/>
          <p:cNvSpPr>
            <a:spLocks noGrp="1" noChangeArrowheads="1"/>
          </p:cNvSpPr>
          <p:nvPr>
            <p:ph type="body" sz="half" idx="1"/>
          </p:nvPr>
        </p:nvSpPr>
        <p:spPr>
          <a:xfrm>
            <a:off x="1774824" y="260350"/>
            <a:ext cx="8893175" cy="5865813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例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、</a:t>
            </a:r>
            <a:r>
              <a:rPr lang="zh-CN" altLang="en-US" sz="2800" b="1" dirty="0" smtClean="0"/>
              <a:t>如图，电源电压为</a:t>
            </a:r>
            <a:r>
              <a:rPr lang="en-US" altLang="zh-CN" sz="2800" b="1" dirty="0" smtClean="0"/>
              <a:t>6V</a:t>
            </a:r>
            <a:r>
              <a:rPr lang="zh-CN" altLang="en-US" sz="2800" b="1" dirty="0" smtClean="0"/>
              <a:t>，电阻</a:t>
            </a:r>
            <a:r>
              <a:rPr lang="en-US" altLang="zh-CN" sz="2800" b="1" dirty="0" smtClean="0"/>
              <a:t>R</a:t>
            </a:r>
            <a:r>
              <a:rPr lang="en-US" altLang="zh-CN" sz="2800" b="1" baseline="-25000" dirty="0" smtClean="0"/>
              <a:t>1</a:t>
            </a:r>
            <a:r>
              <a:rPr lang="zh-CN" altLang="en-US" sz="2800" b="1" dirty="0" smtClean="0"/>
              <a:t>为</a:t>
            </a:r>
            <a:r>
              <a:rPr lang="en-US" altLang="zh-CN" sz="2800" b="1" dirty="0" smtClean="0"/>
              <a:t>8Ω</a:t>
            </a:r>
            <a:r>
              <a:rPr lang="zh-CN" altLang="en-US" sz="2800" b="1" dirty="0" smtClean="0"/>
              <a:t>，变阻器的最大阻值为</a:t>
            </a:r>
            <a:r>
              <a:rPr lang="en-US" altLang="zh-CN" sz="2800" b="1" dirty="0" smtClean="0"/>
              <a:t>22Ω</a:t>
            </a:r>
            <a:r>
              <a:rPr lang="zh-CN" altLang="en-US" sz="2800" b="1" dirty="0" smtClean="0"/>
              <a:t>。</a:t>
            </a:r>
            <a:endParaRPr lang="zh-CN" altLang="en-US" sz="2800" b="1" dirty="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）滑片由左端滑到右端，电表的示数变化范围</a:t>
            </a:r>
            <a:r>
              <a:rPr lang="en-US" altLang="zh-CN" sz="2800" b="1" dirty="0" smtClean="0"/>
              <a:t>? </a:t>
            </a:r>
            <a:endParaRPr lang="en-US" altLang="zh-CN" sz="2800" b="1" dirty="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）如果电流表的示数为</a:t>
            </a:r>
            <a:r>
              <a:rPr lang="en-US" altLang="zh-CN" sz="2800" b="1" dirty="0" smtClean="0"/>
              <a:t>0.6A </a:t>
            </a:r>
            <a:r>
              <a:rPr lang="zh-CN" altLang="en-US" sz="2800" b="1" dirty="0" smtClean="0"/>
              <a:t>，电压表的示数为多少？</a:t>
            </a:r>
            <a:endParaRPr lang="zh-CN" altLang="en-US" sz="2800" b="1" dirty="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）如果电压表的示数为</a:t>
            </a:r>
            <a:r>
              <a:rPr lang="en-US" altLang="zh-CN" sz="2800" b="1" dirty="0" smtClean="0"/>
              <a:t>3V</a:t>
            </a:r>
            <a:r>
              <a:rPr lang="zh-CN" altLang="en-US" sz="2800" b="1" dirty="0" smtClean="0"/>
              <a:t>，电流表的示数为多少？</a:t>
            </a:r>
            <a:endParaRPr lang="zh-CN" altLang="en-US" sz="2800" b="1" dirty="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）如果电流表的量程为</a:t>
            </a:r>
            <a:r>
              <a:rPr lang="en-US" altLang="zh-CN" sz="2800" b="1" dirty="0" smtClean="0"/>
              <a:t>0~0.6A</a:t>
            </a:r>
            <a:r>
              <a:rPr lang="zh-CN" altLang="en-US" sz="2800" b="1" dirty="0" smtClean="0"/>
              <a:t>，电压表的量程为</a:t>
            </a:r>
            <a:r>
              <a:rPr lang="en-US" altLang="zh-CN" sz="2800" b="1" dirty="0" smtClean="0"/>
              <a:t>0~3V</a:t>
            </a:r>
            <a:r>
              <a:rPr lang="zh-CN" altLang="en-US" sz="2800" b="1" dirty="0" smtClean="0"/>
              <a:t>，为保证电表的安全使用，变阻器</a:t>
            </a:r>
            <a:r>
              <a:rPr lang="en-US" altLang="zh-CN" sz="2800" b="1" dirty="0" smtClean="0"/>
              <a:t>R</a:t>
            </a:r>
            <a:r>
              <a:rPr lang="en-US" altLang="zh-CN" sz="2800" b="1" baseline="-25000" dirty="0" smtClean="0"/>
              <a:t>2</a:t>
            </a:r>
            <a:r>
              <a:rPr lang="zh-CN" altLang="en-US" sz="2800" b="1" dirty="0" smtClean="0"/>
              <a:t>连入的阻值范围应为多少？ </a:t>
            </a:r>
            <a:endParaRPr lang="zh-CN" altLang="en-US" sz="2800" b="1" dirty="0" smtClean="0"/>
          </a:p>
        </p:txBody>
      </p:sp>
      <p:pic>
        <p:nvPicPr>
          <p:cNvPr id="23555" name="内容占位符 22562" descr="变阻器~3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 cstate="print">
            <a:biLevel thresh="50000"/>
            <a:grayscl/>
          </a:blip>
          <a:srcRect/>
          <a:stretch>
            <a:fillRect/>
          </a:stretch>
        </p:blipFill>
        <p:spPr>
          <a:xfrm>
            <a:off x="5159375" y="4005263"/>
            <a:ext cx="3600450" cy="2584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24577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0099"/>
                </a:solidFill>
              </a:rPr>
              <a:t>知识点五：伏安法测电阻</a:t>
            </a:r>
            <a:endParaRPr lang="zh-CN" altLang="en-US" sz="3200" b="1" dirty="0" smtClean="0">
              <a:solidFill>
                <a:srgbClr val="000099"/>
              </a:solidFill>
            </a:endParaRPr>
          </a:p>
        </p:txBody>
      </p:sp>
      <p:sp>
        <p:nvSpPr>
          <p:cNvPr id="24579" name="文本占位符 24578"/>
          <p:cNvSpPr>
            <a:spLocks noGrp="1" noChangeArrowheads="1"/>
          </p:cNvSpPr>
          <p:nvPr>
            <p:ph idx="1"/>
          </p:nvPr>
        </p:nvSpPr>
        <p:spPr>
          <a:xfrm>
            <a:off x="1847850" y="981075"/>
            <a:ext cx="8640638" cy="52562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、原理：</a:t>
            </a:r>
            <a:r>
              <a:rPr lang="en-US" altLang="zh-CN" sz="2800" b="1" dirty="0" smtClean="0"/>
              <a:t>R=U/I</a:t>
            </a:r>
            <a:endParaRPr lang="en-US" altLang="zh-CN" sz="28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、电路图</a:t>
            </a: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zh-CN" altLang="en-US" sz="28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zh-CN" altLang="en-US" sz="28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、实验步骤：</a:t>
            </a: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、注意点：</a:t>
            </a: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2800" b="1" dirty="0" smtClean="0">
                <a:sym typeface="Wingdings" panose="05000000000000000000" pitchFamily="2" charset="2"/>
              </a:rPr>
              <a:t>（</a:t>
            </a:r>
            <a:r>
              <a:rPr lang="en-US" altLang="zh-CN" sz="2800" b="1" dirty="0" smtClean="0">
                <a:sym typeface="Wingdings" panose="05000000000000000000" pitchFamily="2" charset="2"/>
              </a:rPr>
              <a:t>1</a:t>
            </a:r>
            <a:r>
              <a:rPr lang="zh-CN" altLang="en-US" sz="2800" b="1" dirty="0" smtClean="0">
                <a:sym typeface="Wingdings" panose="05000000000000000000" pitchFamily="2" charset="2"/>
              </a:rPr>
              <a:t>）连接电路时，开关断开，滑片置于阻值最大位置。</a:t>
            </a:r>
            <a:endParaRPr lang="zh-CN" altLang="en-US" sz="2800" b="1" dirty="0" smtClean="0">
              <a:sym typeface="Wingdings" panose="05000000000000000000" pitchFamily="2" charset="2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2800" b="1" dirty="0" smtClean="0">
                <a:sym typeface="Wingdings" panose="05000000000000000000" pitchFamily="2" charset="2"/>
              </a:rPr>
              <a:t>（</a:t>
            </a:r>
            <a:r>
              <a:rPr lang="en-US" altLang="zh-CN" sz="2800" b="1" dirty="0" smtClean="0">
                <a:sym typeface="Wingdings" panose="05000000000000000000" pitchFamily="2" charset="2"/>
              </a:rPr>
              <a:t>2</a:t>
            </a:r>
            <a:r>
              <a:rPr lang="zh-CN" altLang="en-US" sz="2800" b="1" dirty="0" smtClean="0">
                <a:sym typeface="Wingdings" panose="05000000000000000000" pitchFamily="2" charset="2"/>
              </a:rPr>
              <a:t>）注意电压表、电流表量程的选择。</a:t>
            </a:r>
            <a:endParaRPr lang="zh-CN" altLang="en-US" sz="2800" b="1" dirty="0" smtClean="0">
              <a:sym typeface="Wingdings" panose="05000000000000000000" pitchFamily="2" charset="2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）实验中要调变阻器，测出三组数据，求出电阻的平均值。</a:t>
            </a:r>
            <a:endParaRPr lang="zh-CN" altLang="en-US" sz="2800" b="1" dirty="0" smtClean="0"/>
          </a:p>
        </p:txBody>
      </p:sp>
      <p:pic>
        <p:nvPicPr>
          <p:cNvPr id="24653" name="图片 2465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383338" y="908050"/>
            <a:ext cx="3509962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02401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2867025"/>
          </a:xfrm>
        </p:spPr>
        <p:txBody>
          <a:bodyPr/>
          <a:lstStyle/>
          <a:p>
            <a:pPr algn="l" eaLnBrk="1" hangingPunct="1"/>
            <a:r>
              <a:rPr lang="zh-CN" altLang="en-US" sz="2800" b="1" dirty="0" smtClean="0"/>
              <a:t>例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、如图所示是伏安法测一阻值约为</a:t>
            </a:r>
            <a:r>
              <a:rPr lang="en-US" altLang="zh-CN" sz="2800" b="1" dirty="0" smtClean="0"/>
              <a:t>10Ω</a:t>
            </a:r>
            <a:r>
              <a:rPr lang="zh-CN" altLang="en-US" sz="2800" b="1" dirty="0" smtClean="0"/>
              <a:t>小灯泡电阻的实物图。</a:t>
            </a:r>
            <a:br>
              <a:rPr lang="zh-CN" altLang="en-US" sz="2800" b="1" dirty="0" smtClean="0"/>
            </a:b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）连接下列实物图，要使滑动变阻器的滑片</a:t>
            </a:r>
            <a:r>
              <a:rPr lang="en-US" altLang="zh-CN" sz="2800" b="1" dirty="0" smtClean="0"/>
              <a:t>P</a:t>
            </a:r>
            <a:r>
              <a:rPr lang="zh-CN" altLang="en-US" sz="2800" b="1" dirty="0" smtClean="0"/>
              <a:t>右移时电流表示数变大。</a:t>
            </a:r>
            <a:endParaRPr lang="zh-CN" altLang="en-US" sz="2800" b="1" dirty="0" smtClean="0"/>
          </a:p>
        </p:txBody>
      </p:sp>
      <p:grpSp>
        <p:nvGrpSpPr>
          <p:cNvPr id="25603" name="组合 102524"/>
          <p:cNvGrpSpPr/>
          <p:nvPr/>
        </p:nvGrpSpPr>
        <p:grpSpPr bwMode="auto">
          <a:xfrm>
            <a:off x="3575050" y="2997200"/>
            <a:ext cx="5761038" cy="3240088"/>
            <a:chOff x="1429" y="1480"/>
            <a:chExt cx="2630" cy="1729"/>
          </a:xfrm>
        </p:grpSpPr>
        <p:grpSp>
          <p:nvGrpSpPr>
            <p:cNvPr id="25605" name="组合 102482"/>
            <p:cNvGrpSpPr/>
            <p:nvPr/>
          </p:nvGrpSpPr>
          <p:grpSpPr bwMode="auto">
            <a:xfrm>
              <a:off x="2608" y="2115"/>
              <a:ext cx="635" cy="453"/>
              <a:chOff x="7773" y="2888"/>
              <a:chExt cx="677" cy="849"/>
            </a:xfrm>
          </p:grpSpPr>
          <p:grpSp>
            <p:nvGrpSpPr>
              <p:cNvPr id="25606" name="组合 102483"/>
              <p:cNvGrpSpPr>
                <a:grpSpLocks noChangeAspect="1"/>
              </p:cNvGrpSpPr>
              <p:nvPr/>
            </p:nvGrpSpPr>
            <p:grpSpPr bwMode="auto">
              <a:xfrm>
                <a:off x="7773" y="2888"/>
                <a:ext cx="397" cy="430"/>
                <a:chOff x="3956" y="1986"/>
                <a:chExt cx="441" cy="478"/>
              </a:xfrm>
            </p:grpSpPr>
            <p:grpSp>
              <p:nvGrpSpPr>
                <p:cNvPr id="25608" name="组合 102484"/>
                <p:cNvGrpSpPr>
                  <a:grpSpLocks noChangeAspect="1"/>
                </p:cNvGrpSpPr>
                <p:nvPr/>
              </p:nvGrpSpPr>
              <p:grpSpPr bwMode="auto">
                <a:xfrm>
                  <a:off x="4125" y="2314"/>
                  <a:ext cx="107" cy="101"/>
                  <a:chOff x="2528" y="2909"/>
                  <a:chExt cx="699" cy="657"/>
                </a:xfrm>
              </p:grpSpPr>
              <p:grpSp>
                <p:nvGrpSpPr>
                  <p:cNvPr id="25630" name="组合 10248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528" y="2909"/>
                    <a:ext cx="699" cy="657"/>
                    <a:chOff x="2528" y="2909"/>
                    <a:chExt cx="699" cy="657"/>
                  </a:xfrm>
                </p:grpSpPr>
                <p:grpSp>
                  <p:nvGrpSpPr>
                    <p:cNvPr id="25636" name="组合 10248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703" y="3415"/>
                      <a:ext cx="381" cy="151"/>
                      <a:chOff x="2703" y="3415"/>
                      <a:chExt cx="381" cy="151"/>
                    </a:xfrm>
                  </p:grpSpPr>
                  <p:sp>
                    <p:nvSpPr>
                      <p:cNvPr id="25645" name="任意多边形 1024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703" y="3415"/>
                        <a:ext cx="381" cy="151"/>
                      </a:xfrm>
                      <a:custGeom>
                        <a:avLst/>
                        <a:gdLst>
                          <a:gd name="T0" fmla="*/ 0 w 381"/>
                          <a:gd name="T1" fmla="*/ 0 h 151"/>
                          <a:gd name="T2" fmla="*/ 77 w 381"/>
                          <a:gd name="T3" fmla="*/ 120 h 151"/>
                          <a:gd name="T4" fmla="*/ 84 w 381"/>
                          <a:gd name="T5" fmla="*/ 127 h 151"/>
                          <a:gd name="T6" fmla="*/ 93 w 381"/>
                          <a:gd name="T7" fmla="*/ 132 h 151"/>
                          <a:gd name="T8" fmla="*/ 104 w 381"/>
                          <a:gd name="T9" fmla="*/ 136 h 151"/>
                          <a:gd name="T10" fmla="*/ 117 w 381"/>
                          <a:gd name="T11" fmla="*/ 142 h 151"/>
                          <a:gd name="T12" fmla="*/ 133 w 381"/>
                          <a:gd name="T13" fmla="*/ 145 h 151"/>
                          <a:gd name="T14" fmla="*/ 144 w 381"/>
                          <a:gd name="T15" fmla="*/ 146 h 151"/>
                          <a:gd name="T16" fmla="*/ 157 w 381"/>
                          <a:gd name="T17" fmla="*/ 148 h 151"/>
                          <a:gd name="T18" fmla="*/ 170 w 381"/>
                          <a:gd name="T19" fmla="*/ 149 h 151"/>
                          <a:gd name="T20" fmla="*/ 186 w 381"/>
                          <a:gd name="T21" fmla="*/ 151 h 151"/>
                          <a:gd name="T22" fmla="*/ 197 w 381"/>
                          <a:gd name="T23" fmla="*/ 151 h 151"/>
                          <a:gd name="T24" fmla="*/ 213 w 381"/>
                          <a:gd name="T25" fmla="*/ 149 h 151"/>
                          <a:gd name="T26" fmla="*/ 226 w 381"/>
                          <a:gd name="T27" fmla="*/ 148 h 151"/>
                          <a:gd name="T28" fmla="*/ 241 w 381"/>
                          <a:gd name="T29" fmla="*/ 146 h 151"/>
                          <a:gd name="T30" fmla="*/ 254 w 381"/>
                          <a:gd name="T31" fmla="*/ 145 h 151"/>
                          <a:gd name="T32" fmla="*/ 267 w 381"/>
                          <a:gd name="T33" fmla="*/ 141 h 151"/>
                          <a:gd name="T34" fmla="*/ 280 w 381"/>
                          <a:gd name="T35" fmla="*/ 138 h 151"/>
                          <a:gd name="T36" fmla="*/ 291 w 381"/>
                          <a:gd name="T37" fmla="*/ 132 h 151"/>
                          <a:gd name="T38" fmla="*/ 300 w 381"/>
                          <a:gd name="T39" fmla="*/ 126 h 151"/>
                          <a:gd name="T40" fmla="*/ 304 w 381"/>
                          <a:gd name="T41" fmla="*/ 122 h 151"/>
                          <a:gd name="T42" fmla="*/ 310 w 381"/>
                          <a:gd name="T43" fmla="*/ 116 h 151"/>
                          <a:gd name="T44" fmla="*/ 381 w 381"/>
                          <a:gd name="T45" fmla="*/ 0 h 151"/>
                          <a:gd name="T46" fmla="*/ 0 w 381"/>
                          <a:gd name="T47" fmla="*/ 0 h 151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</a:gdLst>
                        <a:ahLst/>
                        <a:cxnLst>
                          <a:cxn ang="T48">
                            <a:pos x="T0" y="T1"/>
                          </a:cxn>
                          <a:cxn ang="T49">
                            <a:pos x="T2" y="T3"/>
                          </a:cxn>
                          <a:cxn ang="T50">
                            <a:pos x="T4" y="T5"/>
                          </a:cxn>
                          <a:cxn ang="T51">
                            <a:pos x="T6" y="T7"/>
                          </a:cxn>
                          <a:cxn ang="T52">
                            <a:pos x="T8" y="T9"/>
                          </a:cxn>
                          <a:cxn ang="T53">
                            <a:pos x="T10" y="T11"/>
                          </a:cxn>
                          <a:cxn ang="T54">
                            <a:pos x="T12" y="T13"/>
                          </a:cxn>
                          <a:cxn ang="T55">
                            <a:pos x="T14" y="T15"/>
                          </a:cxn>
                          <a:cxn ang="T56">
                            <a:pos x="T16" y="T17"/>
                          </a:cxn>
                          <a:cxn ang="T57">
                            <a:pos x="T18" y="T19"/>
                          </a:cxn>
                          <a:cxn ang="T58">
                            <a:pos x="T20" y="T21"/>
                          </a:cxn>
                          <a:cxn ang="T59">
                            <a:pos x="T22" y="T23"/>
                          </a:cxn>
                          <a:cxn ang="T60">
                            <a:pos x="T24" y="T25"/>
                          </a:cxn>
                          <a:cxn ang="T61">
                            <a:pos x="T26" y="T27"/>
                          </a:cxn>
                          <a:cxn ang="T62">
                            <a:pos x="T28" y="T29"/>
                          </a:cxn>
                          <a:cxn ang="T63">
                            <a:pos x="T30" y="T31"/>
                          </a:cxn>
                          <a:cxn ang="T64">
                            <a:pos x="T32" y="T33"/>
                          </a:cxn>
                          <a:cxn ang="T65">
                            <a:pos x="T34" y="T35"/>
                          </a:cxn>
                          <a:cxn ang="T66">
                            <a:pos x="T36" y="T37"/>
                          </a:cxn>
                          <a:cxn ang="T67">
                            <a:pos x="T38" y="T39"/>
                          </a:cxn>
                          <a:cxn ang="T68">
                            <a:pos x="T40" y="T41"/>
                          </a:cxn>
                          <a:cxn ang="T69">
                            <a:pos x="T42" y="T43"/>
                          </a:cxn>
                          <a:cxn ang="T70">
                            <a:pos x="T44" y="T45"/>
                          </a:cxn>
                          <a:cxn ang="T71">
                            <a:pos x="T46" y="T47"/>
                          </a:cxn>
                        </a:cxnLst>
                        <a:rect l="0" t="0" r="r" b="b"/>
                        <a:pathLst>
                          <a:path w="381" h="151">
                            <a:moveTo>
                              <a:pt x="0" y="0"/>
                            </a:moveTo>
                            <a:lnTo>
                              <a:pt x="77" y="120"/>
                            </a:lnTo>
                            <a:lnTo>
                              <a:pt x="84" y="127"/>
                            </a:lnTo>
                            <a:lnTo>
                              <a:pt x="93" y="132"/>
                            </a:lnTo>
                            <a:lnTo>
                              <a:pt x="104" y="136"/>
                            </a:lnTo>
                            <a:lnTo>
                              <a:pt x="117" y="142"/>
                            </a:lnTo>
                            <a:lnTo>
                              <a:pt x="133" y="145"/>
                            </a:lnTo>
                            <a:lnTo>
                              <a:pt x="144" y="146"/>
                            </a:lnTo>
                            <a:lnTo>
                              <a:pt x="157" y="148"/>
                            </a:lnTo>
                            <a:lnTo>
                              <a:pt x="170" y="149"/>
                            </a:lnTo>
                            <a:lnTo>
                              <a:pt x="186" y="151"/>
                            </a:lnTo>
                            <a:lnTo>
                              <a:pt x="197" y="151"/>
                            </a:lnTo>
                            <a:lnTo>
                              <a:pt x="213" y="149"/>
                            </a:lnTo>
                            <a:lnTo>
                              <a:pt x="226" y="148"/>
                            </a:lnTo>
                            <a:lnTo>
                              <a:pt x="241" y="146"/>
                            </a:lnTo>
                            <a:lnTo>
                              <a:pt x="254" y="145"/>
                            </a:lnTo>
                            <a:lnTo>
                              <a:pt x="267" y="141"/>
                            </a:lnTo>
                            <a:lnTo>
                              <a:pt x="280" y="138"/>
                            </a:lnTo>
                            <a:lnTo>
                              <a:pt x="291" y="132"/>
                            </a:lnTo>
                            <a:lnTo>
                              <a:pt x="300" y="126"/>
                            </a:lnTo>
                            <a:lnTo>
                              <a:pt x="304" y="122"/>
                            </a:lnTo>
                            <a:lnTo>
                              <a:pt x="310" y="116"/>
                            </a:lnTo>
                            <a:lnTo>
                              <a:pt x="381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00000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46" name="任意多边形 1024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763" y="3415"/>
                        <a:ext cx="170" cy="151"/>
                      </a:xfrm>
                      <a:custGeom>
                        <a:avLst/>
                        <a:gdLst>
                          <a:gd name="T0" fmla="*/ 0 w 170"/>
                          <a:gd name="T1" fmla="*/ 0 h 151"/>
                          <a:gd name="T2" fmla="*/ 47 w 170"/>
                          <a:gd name="T3" fmla="*/ 136 h 151"/>
                          <a:gd name="T4" fmla="*/ 57 w 170"/>
                          <a:gd name="T5" fmla="*/ 142 h 151"/>
                          <a:gd name="T6" fmla="*/ 73 w 170"/>
                          <a:gd name="T7" fmla="*/ 145 h 151"/>
                          <a:gd name="T8" fmla="*/ 84 w 170"/>
                          <a:gd name="T9" fmla="*/ 146 h 151"/>
                          <a:gd name="T10" fmla="*/ 97 w 170"/>
                          <a:gd name="T11" fmla="*/ 148 h 151"/>
                          <a:gd name="T12" fmla="*/ 110 w 170"/>
                          <a:gd name="T13" fmla="*/ 149 h 151"/>
                          <a:gd name="T14" fmla="*/ 126 w 170"/>
                          <a:gd name="T15" fmla="*/ 151 h 151"/>
                          <a:gd name="T16" fmla="*/ 137 w 170"/>
                          <a:gd name="T17" fmla="*/ 151 h 151"/>
                          <a:gd name="T18" fmla="*/ 153 w 170"/>
                          <a:gd name="T19" fmla="*/ 149 h 151"/>
                          <a:gd name="T20" fmla="*/ 170 w 170"/>
                          <a:gd name="T21" fmla="*/ 0 h 151"/>
                          <a:gd name="T22" fmla="*/ 0 w 170"/>
                          <a:gd name="T23" fmla="*/ 0 h 151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</a:gdLst>
                        <a:ahLst/>
                        <a:cxnLst>
                          <a:cxn ang="T24">
                            <a:pos x="T0" y="T1"/>
                          </a:cxn>
                          <a:cxn ang="T25">
                            <a:pos x="T2" y="T3"/>
                          </a:cxn>
                          <a:cxn ang="T26">
                            <a:pos x="T4" y="T5"/>
                          </a:cxn>
                          <a:cxn ang="T27">
                            <a:pos x="T6" y="T7"/>
                          </a:cxn>
                          <a:cxn ang="T28">
                            <a:pos x="T8" y="T9"/>
                          </a:cxn>
                          <a:cxn ang="T29">
                            <a:pos x="T10" y="T11"/>
                          </a:cxn>
                          <a:cxn ang="T30">
                            <a:pos x="T12" y="T13"/>
                          </a:cxn>
                          <a:cxn ang="T31">
                            <a:pos x="T14" y="T15"/>
                          </a:cxn>
                          <a:cxn ang="T32">
                            <a:pos x="T16" y="T17"/>
                          </a:cxn>
                          <a:cxn ang="T33">
                            <a:pos x="T18" y="T19"/>
                          </a:cxn>
                          <a:cxn ang="T34">
                            <a:pos x="T20" y="T21"/>
                          </a:cxn>
                          <a:cxn ang="T35">
                            <a:pos x="T22" y="T23"/>
                          </a:cxn>
                        </a:cxnLst>
                        <a:rect l="0" t="0" r="r" b="b"/>
                        <a:pathLst>
                          <a:path w="170" h="151">
                            <a:moveTo>
                              <a:pt x="0" y="0"/>
                            </a:moveTo>
                            <a:lnTo>
                              <a:pt x="47" y="136"/>
                            </a:lnTo>
                            <a:lnTo>
                              <a:pt x="57" y="142"/>
                            </a:lnTo>
                            <a:lnTo>
                              <a:pt x="73" y="145"/>
                            </a:lnTo>
                            <a:lnTo>
                              <a:pt x="84" y="146"/>
                            </a:lnTo>
                            <a:lnTo>
                              <a:pt x="97" y="148"/>
                            </a:lnTo>
                            <a:lnTo>
                              <a:pt x="110" y="149"/>
                            </a:lnTo>
                            <a:lnTo>
                              <a:pt x="126" y="151"/>
                            </a:lnTo>
                            <a:lnTo>
                              <a:pt x="137" y="151"/>
                            </a:lnTo>
                            <a:lnTo>
                              <a:pt x="153" y="149"/>
                            </a:lnTo>
                            <a:lnTo>
                              <a:pt x="170" y="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40404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25637" name="组合 10248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528" y="2909"/>
                      <a:ext cx="699" cy="548"/>
                      <a:chOff x="2528" y="2909"/>
                      <a:chExt cx="699" cy="548"/>
                    </a:xfrm>
                  </p:grpSpPr>
                  <p:sp>
                    <p:nvSpPr>
                      <p:cNvPr id="25638" name="任意多边形 1024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528" y="2909"/>
                        <a:ext cx="699" cy="548"/>
                      </a:xfrm>
                      <a:custGeom>
                        <a:avLst/>
                        <a:gdLst>
                          <a:gd name="T0" fmla="*/ 16 w 699"/>
                          <a:gd name="T1" fmla="*/ 15 h 548"/>
                          <a:gd name="T2" fmla="*/ 19 w 699"/>
                          <a:gd name="T3" fmla="*/ 29 h 548"/>
                          <a:gd name="T4" fmla="*/ 17 w 699"/>
                          <a:gd name="T5" fmla="*/ 56 h 548"/>
                          <a:gd name="T6" fmla="*/ 9 w 699"/>
                          <a:gd name="T7" fmla="*/ 73 h 548"/>
                          <a:gd name="T8" fmla="*/ 4 w 699"/>
                          <a:gd name="T9" fmla="*/ 96 h 548"/>
                          <a:gd name="T10" fmla="*/ 13 w 699"/>
                          <a:gd name="T11" fmla="*/ 114 h 548"/>
                          <a:gd name="T12" fmla="*/ 26 w 699"/>
                          <a:gd name="T13" fmla="*/ 134 h 548"/>
                          <a:gd name="T14" fmla="*/ 23 w 699"/>
                          <a:gd name="T15" fmla="*/ 149 h 548"/>
                          <a:gd name="T16" fmla="*/ 10 w 699"/>
                          <a:gd name="T17" fmla="*/ 165 h 548"/>
                          <a:gd name="T18" fmla="*/ 4 w 699"/>
                          <a:gd name="T19" fmla="*/ 180 h 548"/>
                          <a:gd name="T20" fmla="*/ 14 w 699"/>
                          <a:gd name="T21" fmla="*/ 198 h 548"/>
                          <a:gd name="T22" fmla="*/ 23 w 699"/>
                          <a:gd name="T23" fmla="*/ 212 h 548"/>
                          <a:gd name="T24" fmla="*/ 23 w 699"/>
                          <a:gd name="T25" fmla="*/ 230 h 548"/>
                          <a:gd name="T26" fmla="*/ 9 w 699"/>
                          <a:gd name="T27" fmla="*/ 246 h 548"/>
                          <a:gd name="T28" fmla="*/ 0 w 699"/>
                          <a:gd name="T29" fmla="*/ 266 h 548"/>
                          <a:gd name="T30" fmla="*/ 10 w 699"/>
                          <a:gd name="T31" fmla="*/ 284 h 548"/>
                          <a:gd name="T32" fmla="*/ 25 w 699"/>
                          <a:gd name="T33" fmla="*/ 302 h 548"/>
                          <a:gd name="T34" fmla="*/ 25 w 699"/>
                          <a:gd name="T35" fmla="*/ 329 h 548"/>
                          <a:gd name="T36" fmla="*/ 14 w 699"/>
                          <a:gd name="T37" fmla="*/ 347 h 548"/>
                          <a:gd name="T38" fmla="*/ 16 w 699"/>
                          <a:gd name="T39" fmla="*/ 361 h 548"/>
                          <a:gd name="T40" fmla="*/ 32 w 699"/>
                          <a:gd name="T41" fmla="*/ 381 h 548"/>
                          <a:gd name="T42" fmla="*/ 82 w 699"/>
                          <a:gd name="T43" fmla="*/ 437 h 548"/>
                          <a:gd name="T44" fmla="*/ 127 w 699"/>
                          <a:gd name="T45" fmla="*/ 480 h 548"/>
                          <a:gd name="T46" fmla="*/ 166 w 699"/>
                          <a:gd name="T47" fmla="*/ 504 h 548"/>
                          <a:gd name="T48" fmla="*/ 239 w 699"/>
                          <a:gd name="T49" fmla="*/ 535 h 548"/>
                          <a:gd name="T50" fmla="*/ 307 w 699"/>
                          <a:gd name="T51" fmla="*/ 546 h 548"/>
                          <a:gd name="T52" fmla="*/ 400 w 699"/>
                          <a:gd name="T53" fmla="*/ 546 h 548"/>
                          <a:gd name="T54" fmla="*/ 478 w 699"/>
                          <a:gd name="T55" fmla="*/ 539 h 548"/>
                          <a:gd name="T56" fmla="*/ 533 w 699"/>
                          <a:gd name="T57" fmla="*/ 523 h 548"/>
                          <a:gd name="T58" fmla="*/ 569 w 699"/>
                          <a:gd name="T59" fmla="*/ 503 h 548"/>
                          <a:gd name="T60" fmla="*/ 595 w 699"/>
                          <a:gd name="T61" fmla="*/ 480 h 548"/>
                          <a:gd name="T62" fmla="*/ 669 w 699"/>
                          <a:gd name="T63" fmla="*/ 376 h 548"/>
                          <a:gd name="T64" fmla="*/ 684 w 699"/>
                          <a:gd name="T65" fmla="*/ 342 h 548"/>
                          <a:gd name="T66" fmla="*/ 685 w 699"/>
                          <a:gd name="T67" fmla="*/ 326 h 548"/>
                          <a:gd name="T68" fmla="*/ 675 w 699"/>
                          <a:gd name="T69" fmla="*/ 310 h 548"/>
                          <a:gd name="T70" fmla="*/ 675 w 699"/>
                          <a:gd name="T71" fmla="*/ 291 h 548"/>
                          <a:gd name="T72" fmla="*/ 684 w 699"/>
                          <a:gd name="T73" fmla="*/ 276 h 548"/>
                          <a:gd name="T74" fmla="*/ 695 w 699"/>
                          <a:gd name="T75" fmla="*/ 260 h 548"/>
                          <a:gd name="T76" fmla="*/ 698 w 699"/>
                          <a:gd name="T77" fmla="*/ 241 h 548"/>
                          <a:gd name="T78" fmla="*/ 689 w 699"/>
                          <a:gd name="T79" fmla="*/ 225 h 548"/>
                          <a:gd name="T80" fmla="*/ 678 w 699"/>
                          <a:gd name="T81" fmla="*/ 210 h 548"/>
                          <a:gd name="T82" fmla="*/ 678 w 699"/>
                          <a:gd name="T83" fmla="*/ 194 h 548"/>
                          <a:gd name="T84" fmla="*/ 692 w 699"/>
                          <a:gd name="T85" fmla="*/ 175 h 548"/>
                          <a:gd name="T86" fmla="*/ 695 w 699"/>
                          <a:gd name="T87" fmla="*/ 154 h 548"/>
                          <a:gd name="T88" fmla="*/ 684 w 699"/>
                          <a:gd name="T89" fmla="*/ 134 h 548"/>
                          <a:gd name="T90" fmla="*/ 678 w 699"/>
                          <a:gd name="T91" fmla="*/ 118 h 548"/>
                          <a:gd name="T92" fmla="*/ 685 w 699"/>
                          <a:gd name="T93" fmla="*/ 99 h 548"/>
                          <a:gd name="T94" fmla="*/ 695 w 699"/>
                          <a:gd name="T95" fmla="*/ 86 h 548"/>
                          <a:gd name="T96" fmla="*/ 699 w 699"/>
                          <a:gd name="T97" fmla="*/ 67 h 548"/>
                          <a:gd name="T98" fmla="*/ 691 w 699"/>
                          <a:gd name="T99" fmla="*/ 51 h 548"/>
                          <a:gd name="T100" fmla="*/ 681 w 699"/>
                          <a:gd name="T101" fmla="*/ 32 h 548"/>
                          <a:gd name="T102" fmla="*/ 684 w 699"/>
                          <a:gd name="T103" fmla="*/ 14 h 548"/>
                          <a:gd name="T104" fmla="*/ 20 w 699"/>
                          <a:gd name="T105" fmla="*/ 0 h 548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</a:gdLst>
                        <a:ahLst/>
                        <a:cxnLst>
                          <a:cxn ang="T106">
                            <a:pos x="T0" y="T1"/>
                          </a:cxn>
                          <a:cxn ang="T107">
                            <a:pos x="T2" y="T3"/>
                          </a:cxn>
                          <a:cxn ang="T108">
                            <a:pos x="T4" y="T5"/>
                          </a:cxn>
                          <a:cxn ang="T109">
                            <a:pos x="T6" y="T7"/>
                          </a:cxn>
                          <a:cxn ang="T110">
                            <a:pos x="T8" y="T9"/>
                          </a:cxn>
                          <a:cxn ang="T111">
                            <a:pos x="T10" y="T11"/>
                          </a:cxn>
                          <a:cxn ang="T112">
                            <a:pos x="T12" y="T13"/>
                          </a:cxn>
                          <a:cxn ang="T113">
                            <a:pos x="T14" y="T15"/>
                          </a:cxn>
                          <a:cxn ang="T114">
                            <a:pos x="T16" y="T17"/>
                          </a:cxn>
                          <a:cxn ang="T115">
                            <a:pos x="T18" y="T19"/>
                          </a:cxn>
                          <a:cxn ang="T116">
                            <a:pos x="T20" y="T21"/>
                          </a:cxn>
                          <a:cxn ang="T117">
                            <a:pos x="T22" y="T23"/>
                          </a:cxn>
                          <a:cxn ang="T118">
                            <a:pos x="T24" y="T25"/>
                          </a:cxn>
                          <a:cxn ang="T119">
                            <a:pos x="T26" y="T27"/>
                          </a:cxn>
                          <a:cxn ang="T120">
                            <a:pos x="T28" y="T29"/>
                          </a:cxn>
                          <a:cxn ang="T121">
                            <a:pos x="T30" y="T31"/>
                          </a:cxn>
                          <a:cxn ang="T122">
                            <a:pos x="T32" y="T33"/>
                          </a:cxn>
                          <a:cxn ang="T123">
                            <a:pos x="T34" y="T35"/>
                          </a:cxn>
                          <a:cxn ang="T124">
                            <a:pos x="T36" y="T37"/>
                          </a:cxn>
                          <a:cxn ang="T125">
                            <a:pos x="T38" y="T39"/>
                          </a:cxn>
                          <a:cxn ang="T126">
                            <a:pos x="T40" y="T41"/>
                          </a:cxn>
                          <a:cxn ang="T127">
                            <a:pos x="T42" y="T43"/>
                          </a:cxn>
                          <a:cxn ang="T128">
                            <a:pos x="T44" y="T45"/>
                          </a:cxn>
                          <a:cxn ang="T129">
                            <a:pos x="T46" y="T47"/>
                          </a:cxn>
                          <a:cxn ang="T130">
                            <a:pos x="T48" y="T49"/>
                          </a:cxn>
                          <a:cxn ang="T131">
                            <a:pos x="T50" y="T51"/>
                          </a:cxn>
                          <a:cxn ang="T132">
                            <a:pos x="T52" y="T53"/>
                          </a:cxn>
                          <a:cxn ang="T133">
                            <a:pos x="T54" y="T55"/>
                          </a:cxn>
                          <a:cxn ang="T134">
                            <a:pos x="T56" y="T57"/>
                          </a:cxn>
                          <a:cxn ang="T135">
                            <a:pos x="T58" y="T59"/>
                          </a:cxn>
                          <a:cxn ang="T136">
                            <a:pos x="T60" y="T61"/>
                          </a:cxn>
                          <a:cxn ang="T137">
                            <a:pos x="T62" y="T63"/>
                          </a:cxn>
                          <a:cxn ang="T138">
                            <a:pos x="T64" y="T65"/>
                          </a:cxn>
                          <a:cxn ang="T139">
                            <a:pos x="T66" y="T67"/>
                          </a:cxn>
                          <a:cxn ang="T140">
                            <a:pos x="T68" y="T69"/>
                          </a:cxn>
                          <a:cxn ang="T141">
                            <a:pos x="T70" y="T71"/>
                          </a:cxn>
                          <a:cxn ang="T142">
                            <a:pos x="T72" y="T73"/>
                          </a:cxn>
                          <a:cxn ang="T143">
                            <a:pos x="T74" y="T75"/>
                          </a:cxn>
                          <a:cxn ang="T144">
                            <a:pos x="T76" y="T77"/>
                          </a:cxn>
                          <a:cxn ang="T145">
                            <a:pos x="T78" y="T79"/>
                          </a:cxn>
                          <a:cxn ang="T146">
                            <a:pos x="T80" y="T81"/>
                          </a:cxn>
                          <a:cxn ang="T147">
                            <a:pos x="T82" y="T83"/>
                          </a:cxn>
                          <a:cxn ang="T148">
                            <a:pos x="T84" y="T85"/>
                          </a:cxn>
                          <a:cxn ang="T149">
                            <a:pos x="T86" y="T87"/>
                          </a:cxn>
                          <a:cxn ang="T150">
                            <a:pos x="T88" y="T89"/>
                          </a:cxn>
                          <a:cxn ang="T151">
                            <a:pos x="T90" y="T91"/>
                          </a:cxn>
                          <a:cxn ang="T152">
                            <a:pos x="T92" y="T93"/>
                          </a:cxn>
                          <a:cxn ang="T153">
                            <a:pos x="T94" y="T95"/>
                          </a:cxn>
                          <a:cxn ang="T154">
                            <a:pos x="T96" y="T97"/>
                          </a:cxn>
                          <a:cxn ang="T155">
                            <a:pos x="T98" y="T99"/>
                          </a:cxn>
                          <a:cxn ang="T156">
                            <a:pos x="T100" y="T101"/>
                          </a:cxn>
                          <a:cxn ang="T157">
                            <a:pos x="T102" y="T103"/>
                          </a:cxn>
                          <a:cxn ang="T158">
                            <a:pos x="T104" y="T105"/>
                          </a:cxn>
                        </a:cxnLst>
                        <a:rect l="0" t="0" r="r" b="b"/>
                        <a:pathLst>
                          <a:path w="699" h="548">
                            <a:moveTo>
                              <a:pt x="20" y="0"/>
                            </a:moveTo>
                            <a:lnTo>
                              <a:pt x="16" y="15"/>
                            </a:lnTo>
                            <a:lnTo>
                              <a:pt x="17" y="22"/>
                            </a:lnTo>
                            <a:lnTo>
                              <a:pt x="19" y="29"/>
                            </a:lnTo>
                            <a:lnTo>
                              <a:pt x="20" y="45"/>
                            </a:lnTo>
                            <a:lnTo>
                              <a:pt x="17" y="56"/>
                            </a:lnTo>
                            <a:lnTo>
                              <a:pt x="13" y="66"/>
                            </a:lnTo>
                            <a:lnTo>
                              <a:pt x="9" y="73"/>
                            </a:lnTo>
                            <a:lnTo>
                              <a:pt x="4" y="86"/>
                            </a:lnTo>
                            <a:lnTo>
                              <a:pt x="4" y="96"/>
                            </a:lnTo>
                            <a:lnTo>
                              <a:pt x="9" y="105"/>
                            </a:lnTo>
                            <a:lnTo>
                              <a:pt x="13" y="114"/>
                            </a:lnTo>
                            <a:lnTo>
                              <a:pt x="22" y="124"/>
                            </a:lnTo>
                            <a:lnTo>
                              <a:pt x="26" y="134"/>
                            </a:lnTo>
                            <a:lnTo>
                              <a:pt x="26" y="141"/>
                            </a:lnTo>
                            <a:lnTo>
                              <a:pt x="23" y="149"/>
                            </a:lnTo>
                            <a:lnTo>
                              <a:pt x="16" y="156"/>
                            </a:lnTo>
                            <a:lnTo>
                              <a:pt x="10" y="165"/>
                            </a:lnTo>
                            <a:lnTo>
                              <a:pt x="6" y="172"/>
                            </a:lnTo>
                            <a:lnTo>
                              <a:pt x="4" y="180"/>
                            </a:lnTo>
                            <a:lnTo>
                              <a:pt x="9" y="189"/>
                            </a:lnTo>
                            <a:lnTo>
                              <a:pt x="14" y="198"/>
                            </a:lnTo>
                            <a:lnTo>
                              <a:pt x="20" y="205"/>
                            </a:lnTo>
                            <a:lnTo>
                              <a:pt x="23" y="212"/>
                            </a:lnTo>
                            <a:lnTo>
                              <a:pt x="26" y="220"/>
                            </a:lnTo>
                            <a:lnTo>
                              <a:pt x="23" y="230"/>
                            </a:lnTo>
                            <a:lnTo>
                              <a:pt x="16" y="239"/>
                            </a:lnTo>
                            <a:lnTo>
                              <a:pt x="9" y="246"/>
                            </a:lnTo>
                            <a:lnTo>
                              <a:pt x="1" y="257"/>
                            </a:lnTo>
                            <a:lnTo>
                              <a:pt x="0" y="266"/>
                            </a:lnTo>
                            <a:lnTo>
                              <a:pt x="3" y="276"/>
                            </a:lnTo>
                            <a:lnTo>
                              <a:pt x="10" y="284"/>
                            </a:lnTo>
                            <a:lnTo>
                              <a:pt x="17" y="292"/>
                            </a:lnTo>
                            <a:lnTo>
                              <a:pt x="25" y="302"/>
                            </a:lnTo>
                            <a:lnTo>
                              <a:pt x="29" y="316"/>
                            </a:lnTo>
                            <a:lnTo>
                              <a:pt x="25" y="329"/>
                            </a:lnTo>
                            <a:lnTo>
                              <a:pt x="17" y="339"/>
                            </a:lnTo>
                            <a:lnTo>
                              <a:pt x="14" y="347"/>
                            </a:lnTo>
                            <a:lnTo>
                              <a:pt x="14" y="356"/>
                            </a:lnTo>
                            <a:lnTo>
                              <a:pt x="16" y="361"/>
                            </a:lnTo>
                            <a:lnTo>
                              <a:pt x="22" y="369"/>
                            </a:lnTo>
                            <a:lnTo>
                              <a:pt x="32" y="381"/>
                            </a:lnTo>
                            <a:lnTo>
                              <a:pt x="49" y="403"/>
                            </a:lnTo>
                            <a:lnTo>
                              <a:pt x="82" y="437"/>
                            </a:lnTo>
                            <a:lnTo>
                              <a:pt x="110" y="465"/>
                            </a:lnTo>
                            <a:lnTo>
                              <a:pt x="127" y="480"/>
                            </a:lnTo>
                            <a:lnTo>
                              <a:pt x="145" y="491"/>
                            </a:lnTo>
                            <a:lnTo>
                              <a:pt x="166" y="504"/>
                            </a:lnTo>
                            <a:lnTo>
                              <a:pt x="195" y="520"/>
                            </a:lnTo>
                            <a:lnTo>
                              <a:pt x="239" y="535"/>
                            </a:lnTo>
                            <a:lnTo>
                              <a:pt x="272" y="542"/>
                            </a:lnTo>
                            <a:lnTo>
                              <a:pt x="307" y="546"/>
                            </a:lnTo>
                            <a:lnTo>
                              <a:pt x="352" y="548"/>
                            </a:lnTo>
                            <a:lnTo>
                              <a:pt x="400" y="546"/>
                            </a:lnTo>
                            <a:lnTo>
                              <a:pt x="442" y="545"/>
                            </a:lnTo>
                            <a:lnTo>
                              <a:pt x="478" y="539"/>
                            </a:lnTo>
                            <a:lnTo>
                              <a:pt x="510" y="532"/>
                            </a:lnTo>
                            <a:lnTo>
                              <a:pt x="533" y="523"/>
                            </a:lnTo>
                            <a:lnTo>
                              <a:pt x="553" y="513"/>
                            </a:lnTo>
                            <a:lnTo>
                              <a:pt x="569" y="503"/>
                            </a:lnTo>
                            <a:lnTo>
                              <a:pt x="582" y="494"/>
                            </a:lnTo>
                            <a:lnTo>
                              <a:pt x="595" y="480"/>
                            </a:lnTo>
                            <a:lnTo>
                              <a:pt x="637" y="424"/>
                            </a:lnTo>
                            <a:lnTo>
                              <a:pt x="669" y="376"/>
                            </a:lnTo>
                            <a:lnTo>
                              <a:pt x="681" y="352"/>
                            </a:lnTo>
                            <a:lnTo>
                              <a:pt x="684" y="342"/>
                            </a:lnTo>
                            <a:lnTo>
                              <a:pt x="685" y="334"/>
                            </a:lnTo>
                            <a:lnTo>
                              <a:pt x="685" y="326"/>
                            </a:lnTo>
                            <a:lnTo>
                              <a:pt x="679" y="316"/>
                            </a:lnTo>
                            <a:lnTo>
                              <a:pt x="675" y="310"/>
                            </a:lnTo>
                            <a:lnTo>
                              <a:pt x="673" y="301"/>
                            </a:lnTo>
                            <a:lnTo>
                              <a:pt x="675" y="291"/>
                            </a:lnTo>
                            <a:lnTo>
                              <a:pt x="679" y="284"/>
                            </a:lnTo>
                            <a:lnTo>
                              <a:pt x="684" y="276"/>
                            </a:lnTo>
                            <a:lnTo>
                              <a:pt x="689" y="269"/>
                            </a:lnTo>
                            <a:lnTo>
                              <a:pt x="695" y="260"/>
                            </a:lnTo>
                            <a:lnTo>
                              <a:pt x="699" y="252"/>
                            </a:lnTo>
                            <a:lnTo>
                              <a:pt x="698" y="241"/>
                            </a:lnTo>
                            <a:lnTo>
                              <a:pt x="694" y="233"/>
                            </a:lnTo>
                            <a:lnTo>
                              <a:pt x="689" y="225"/>
                            </a:lnTo>
                            <a:lnTo>
                              <a:pt x="684" y="218"/>
                            </a:lnTo>
                            <a:lnTo>
                              <a:pt x="678" y="210"/>
                            </a:lnTo>
                            <a:lnTo>
                              <a:pt x="676" y="201"/>
                            </a:lnTo>
                            <a:lnTo>
                              <a:pt x="678" y="194"/>
                            </a:lnTo>
                            <a:lnTo>
                              <a:pt x="685" y="183"/>
                            </a:lnTo>
                            <a:lnTo>
                              <a:pt x="692" y="175"/>
                            </a:lnTo>
                            <a:lnTo>
                              <a:pt x="695" y="166"/>
                            </a:lnTo>
                            <a:lnTo>
                              <a:pt x="695" y="154"/>
                            </a:lnTo>
                            <a:lnTo>
                              <a:pt x="691" y="143"/>
                            </a:lnTo>
                            <a:lnTo>
                              <a:pt x="684" y="134"/>
                            </a:lnTo>
                            <a:lnTo>
                              <a:pt x="681" y="128"/>
                            </a:lnTo>
                            <a:lnTo>
                              <a:pt x="678" y="118"/>
                            </a:lnTo>
                            <a:lnTo>
                              <a:pt x="679" y="108"/>
                            </a:lnTo>
                            <a:lnTo>
                              <a:pt x="685" y="99"/>
                            </a:lnTo>
                            <a:lnTo>
                              <a:pt x="689" y="93"/>
                            </a:lnTo>
                            <a:lnTo>
                              <a:pt x="695" y="86"/>
                            </a:lnTo>
                            <a:lnTo>
                              <a:pt x="698" y="77"/>
                            </a:lnTo>
                            <a:lnTo>
                              <a:pt x="699" y="67"/>
                            </a:lnTo>
                            <a:lnTo>
                              <a:pt x="697" y="61"/>
                            </a:lnTo>
                            <a:lnTo>
                              <a:pt x="691" y="51"/>
                            </a:lnTo>
                            <a:lnTo>
                              <a:pt x="685" y="43"/>
                            </a:lnTo>
                            <a:lnTo>
                              <a:pt x="681" y="32"/>
                            </a:lnTo>
                            <a:lnTo>
                              <a:pt x="681" y="22"/>
                            </a:lnTo>
                            <a:lnTo>
                              <a:pt x="684" y="14"/>
                            </a:lnTo>
                            <a:lnTo>
                              <a:pt x="682" y="0"/>
                            </a:lnTo>
                            <a:lnTo>
                              <a:pt x="20" y="0"/>
                            </a:lnTo>
                            <a:close/>
                          </a:path>
                        </a:pathLst>
                      </a:custGeom>
                      <a:solidFill>
                        <a:srgbClr val="FFC08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39" name="任意多边形 1024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532" y="2982"/>
                        <a:ext cx="87" cy="76"/>
                      </a:xfrm>
                      <a:custGeom>
                        <a:avLst/>
                        <a:gdLst>
                          <a:gd name="T0" fmla="*/ 5 w 87"/>
                          <a:gd name="T1" fmla="*/ 0 h 76"/>
                          <a:gd name="T2" fmla="*/ 10 w 87"/>
                          <a:gd name="T3" fmla="*/ 10 h 76"/>
                          <a:gd name="T4" fmla="*/ 19 w 87"/>
                          <a:gd name="T5" fmla="*/ 20 h 76"/>
                          <a:gd name="T6" fmla="*/ 34 w 87"/>
                          <a:gd name="T7" fmla="*/ 33 h 76"/>
                          <a:gd name="T8" fmla="*/ 52 w 87"/>
                          <a:gd name="T9" fmla="*/ 44 h 76"/>
                          <a:gd name="T10" fmla="*/ 70 w 87"/>
                          <a:gd name="T11" fmla="*/ 51 h 76"/>
                          <a:gd name="T12" fmla="*/ 87 w 87"/>
                          <a:gd name="T13" fmla="*/ 55 h 76"/>
                          <a:gd name="T14" fmla="*/ 80 w 87"/>
                          <a:gd name="T15" fmla="*/ 68 h 76"/>
                          <a:gd name="T16" fmla="*/ 58 w 87"/>
                          <a:gd name="T17" fmla="*/ 65 h 76"/>
                          <a:gd name="T18" fmla="*/ 34 w 87"/>
                          <a:gd name="T19" fmla="*/ 67 h 76"/>
                          <a:gd name="T20" fmla="*/ 19 w 87"/>
                          <a:gd name="T21" fmla="*/ 76 h 76"/>
                          <a:gd name="T22" fmla="*/ 22 w 87"/>
                          <a:gd name="T23" fmla="*/ 68 h 76"/>
                          <a:gd name="T24" fmla="*/ 21 w 87"/>
                          <a:gd name="T25" fmla="*/ 60 h 76"/>
                          <a:gd name="T26" fmla="*/ 16 w 87"/>
                          <a:gd name="T27" fmla="*/ 48 h 76"/>
                          <a:gd name="T28" fmla="*/ 9 w 87"/>
                          <a:gd name="T29" fmla="*/ 38 h 76"/>
                          <a:gd name="T30" fmla="*/ 2 w 87"/>
                          <a:gd name="T31" fmla="*/ 26 h 76"/>
                          <a:gd name="T32" fmla="*/ 0 w 87"/>
                          <a:gd name="T33" fmla="*/ 13 h 76"/>
                          <a:gd name="T34" fmla="*/ 5 w 87"/>
                          <a:gd name="T35" fmla="*/ 0 h 7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</a:gdLst>
                        <a:ahLst/>
                        <a:cxnLst>
                          <a:cxn ang="T36">
                            <a:pos x="T0" y="T1"/>
                          </a:cxn>
                          <a:cxn ang="T37">
                            <a:pos x="T2" y="T3"/>
                          </a:cxn>
                          <a:cxn ang="T38">
                            <a:pos x="T4" y="T5"/>
                          </a:cxn>
                          <a:cxn ang="T39">
                            <a:pos x="T6" y="T7"/>
                          </a:cxn>
                          <a:cxn ang="T40">
                            <a:pos x="T8" y="T9"/>
                          </a:cxn>
                          <a:cxn ang="T41">
                            <a:pos x="T10" y="T11"/>
                          </a:cxn>
                          <a:cxn ang="T42">
                            <a:pos x="T12" y="T13"/>
                          </a:cxn>
                          <a:cxn ang="T43">
                            <a:pos x="T14" y="T15"/>
                          </a:cxn>
                          <a:cxn ang="T44">
                            <a:pos x="T16" y="T17"/>
                          </a:cxn>
                          <a:cxn ang="T45">
                            <a:pos x="T18" y="T19"/>
                          </a:cxn>
                          <a:cxn ang="T46">
                            <a:pos x="T20" y="T21"/>
                          </a:cxn>
                          <a:cxn ang="T47">
                            <a:pos x="T22" y="T23"/>
                          </a:cxn>
                          <a:cxn ang="T48">
                            <a:pos x="T24" y="T25"/>
                          </a:cxn>
                          <a:cxn ang="T49">
                            <a:pos x="T26" y="T27"/>
                          </a:cxn>
                          <a:cxn ang="T50">
                            <a:pos x="T28" y="T29"/>
                          </a:cxn>
                          <a:cxn ang="T51">
                            <a:pos x="T30" y="T31"/>
                          </a:cxn>
                          <a:cxn ang="T52">
                            <a:pos x="T32" y="T33"/>
                          </a:cxn>
                          <a:cxn ang="T53">
                            <a:pos x="T34" y="T35"/>
                          </a:cxn>
                        </a:cxnLst>
                        <a:rect l="0" t="0" r="r" b="b"/>
                        <a:pathLst>
                          <a:path w="87" h="76">
                            <a:moveTo>
                              <a:pt x="5" y="0"/>
                            </a:moveTo>
                            <a:lnTo>
                              <a:pt x="10" y="10"/>
                            </a:lnTo>
                            <a:lnTo>
                              <a:pt x="19" y="20"/>
                            </a:lnTo>
                            <a:lnTo>
                              <a:pt x="34" y="33"/>
                            </a:lnTo>
                            <a:lnTo>
                              <a:pt x="52" y="44"/>
                            </a:lnTo>
                            <a:lnTo>
                              <a:pt x="70" y="51"/>
                            </a:lnTo>
                            <a:lnTo>
                              <a:pt x="87" y="55"/>
                            </a:lnTo>
                            <a:lnTo>
                              <a:pt x="80" y="68"/>
                            </a:lnTo>
                            <a:lnTo>
                              <a:pt x="58" y="65"/>
                            </a:lnTo>
                            <a:lnTo>
                              <a:pt x="34" y="67"/>
                            </a:lnTo>
                            <a:lnTo>
                              <a:pt x="19" y="76"/>
                            </a:lnTo>
                            <a:lnTo>
                              <a:pt x="22" y="68"/>
                            </a:lnTo>
                            <a:lnTo>
                              <a:pt x="21" y="60"/>
                            </a:lnTo>
                            <a:lnTo>
                              <a:pt x="16" y="48"/>
                            </a:lnTo>
                            <a:lnTo>
                              <a:pt x="9" y="38"/>
                            </a:lnTo>
                            <a:lnTo>
                              <a:pt x="2" y="26"/>
                            </a:lnTo>
                            <a:lnTo>
                              <a:pt x="0" y="13"/>
                            </a:lnTo>
                            <a:lnTo>
                              <a:pt x="5" y="0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40" name="任意多边形 1024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534" y="3076"/>
                        <a:ext cx="114" cy="64"/>
                      </a:xfrm>
                      <a:custGeom>
                        <a:avLst/>
                        <a:gdLst>
                          <a:gd name="T0" fmla="*/ 0 w 114"/>
                          <a:gd name="T1" fmla="*/ 8 h 64"/>
                          <a:gd name="T2" fmla="*/ 3 w 114"/>
                          <a:gd name="T3" fmla="*/ 0 h 64"/>
                          <a:gd name="T4" fmla="*/ 7 w 114"/>
                          <a:gd name="T5" fmla="*/ 8 h 64"/>
                          <a:gd name="T6" fmla="*/ 16 w 114"/>
                          <a:gd name="T7" fmla="*/ 12 h 64"/>
                          <a:gd name="T8" fmla="*/ 32 w 114"/>
                          <a:gd name="T9" fmla="*/ 19 h 64"/>
                          <a:gd name="T10" fmla="*/ 49 w 114"/>
                          <a:gd name="T11" fmla="*/ 24 h 64"/>
                          <a:gd name="T12" fmla="*/ 75 w 114"/>
                          <a:gd name="T13" fmla="*/ 29 h 64"/>
                          <a:gd name="T14" fmla="*/ 105 w 114"/>
                          <a:gd name="T15" fmla="*/ 34 h 64"/>
                          <a:gd name="T16" fmla="*/ 114 w 114"/>
                          <a:gd name="T17" fmla="*/ 61 h 64"/>
                          <a:gd name="T18" fmla="*/ 81 w 114"/>
                          <a:gd name="T19" fmla="*/ 53 h 64"/>
                          <a:gd name="T20" fmla="*/ 55 w 114"/>
                          <a:gd name="T21" fmla="*/ 50 h 64"/>
                          <a:gd name="T22" fmla="*/ 34 w 114"/>
                          <a:gd name="T23" fmla="*/ 54 h 64"/>
                          <a:gd name="T24" fmla="*/ 19 w 114"/>
                          <a:gd name="T25" fmla="*/ 64 h 64"/>
                          <a:gd name="T26" fmla="*/ 19 w 114"/>
                          <a:gd name="T27" fmla="*/ 56 h 64"/>
                          <a:gd name="T28" fmla="*/ 19 w 114"/>
                          <a:gd name="T29" fmla="*/ 48 h 64"/>
                          <a:gd name="T30" fmla="*/ 16 w 114"/>
                          <a:gd name="T31" fmla="*/ 40 h 64"/>
                          <a:gd name="T32" fmla="*/ 7 w 114"/>
                          <a:gd name="T33" fmla="*/ 28 h 64"/>
                          <a:gd name="T34" fmla="*/ 0 w 114"/>
                          <a:gd name="T35" fmla="*/ 18 h 64"/>
                          <a:gd name="T36" fmla="*/ 0 w 114"/>
                          <a:gd name="T37" fmla="*/ 8 h 64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0" t="0" r="r" b="b"/>
                        <a:pathLst>
                          <a:path w="114" h="64">
                            <a:moveTo>
                              <a:pt x="0" y="8"/>
                            </a:moveTo>
                            <a:lnTo>
                              <a:pt x="3" y="0"/>
                            </a:lnTo>
                            <a:lnTo>
                              <a:pt x="7" y="8"/>
                            </a:lnTo>
                            <a:lnTo>
                              <a:pt x="16" y="12"/>
                            </a:lnTo>
                            <a:lnTo>
                              <a:pt x="32" y="19"/>
                            </a:lnTo>
                            <a:lnTo>
                              <a:pt x="49" y="24"/>
                            </a:lnTo>
                            <a:lnTo>
                              <a:pt x="75" y="29"/>
                            </a:lnTo>
                            <a:lnTo>
                              <a:pt x="105" y="34"/>
                            </a:lnTo>
                            <a:lnTo>
                              <a:pt x="114" y="61"/>
                            </a:lnTo>
                            <a:lnTo>
                              <a:pt x="81" y="53"/>
                            </a:lnTo>
                            <a:lnTo>
                              <a:pt x="55" y="50"/>
                            </a:lnTo>
                            <a:lnTo>
                              <a:pt x="34" y="54"/>
                            </a:lnTo>
                            <a:lnTo>
                              <a:pt x="19" y="64"/>
                            </a:lnTo>
                            <a:lnTo>
                              <a:pt x="19" y="56"/>
                            </a:lnTo>
                            <a:lnTo>
                              <a:pt x="19" y="48"/>
                            </a:lnTo>
                            <a:lnTo>
                              <a:pt x="16" y="40"/>
                            </a:lnTo>
                            <a:lnTo>
                              <a:pt x="7" y="28"/>
                            </a:lnTo>
                            <a:lnTo>
                              <a:pt x="0" y="18"/>
                            </a:lnTo>
                            <a:lnTo>
                              <a:pt x="0" y="8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41" name="任意多边形 1024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529" y="3156"/>
                        <a:ext cx="134" cy="80"/>
                      </a:xfrm>
                      <a:custGeom>
                        <a:avLst/>
                        <a:gdLst>
                          <a:gd name="T0" fmla="*/ 2 w 134"/>
                          <a:gd name="T1" fmla="*/ 10 h 80"/>
                          <a:gd name="T2" fmla="*/ 8 w 134"/>
                          <a:gd name="T3" fmla="*/ 0 h 80"/>
                          <a:gd name="T4" fmla="*/ 16 w 134"/>
                          <a:gd name="T5" fmla="*/ 13 h 80"/>
                          <a:gd name="T6" fmla="*/ 25 w 134"/>
                          <a:gd name="T7" fmla="*/ 19 h 80"/>
                          <a:gd name="T8" fmla="*/ 35 w 134"/>
                          <a:gd name="T9" fmla="*/ 26 h 80"/>
                          <a:gd name="T10" fmla="*/ 53 w 134"/>
                          <a:gd name="T11" fmla="*/ 32 h 80"/>
                          <a:gd name="T12" fmla="*/ 74 w 134"/>
                          <a:gd name="T13" fmla="*/ 38 h 80"/>
                          <a:gd name="T14" fmla="*/ 97 w 134"/>
                          <a:gd name="T15" fmla="*/ 45 h 80"/>
                          <a:gd name="T16" fmla="*/ 128 w 134"/>
                          <a:gd name="T17" fmla="*/ 55 h 80"/>
                          <a:gd name="T18" fmla="*/ 134 w 134"/>
                          <a:gd name="T19" fmla="*/ 80 h 80"/>
                          <a:gd name="T20" fmla="*/ 102 w 134"/>
                          <a:gd name="T21" fmla="*/ 67 h 80"/>
                          <a:gd name="T22" fmla="*/ 79 w 134"/>
                          <a:gd name="T23" fmla="*/ 58 h 80"/>
                          <a:gd name="T24" fmla="*/ 60 w 134"/>
                          <a:gd name="T25" fmla="*/ 55 h 80"/>
                          <a:gd name="T26" fmla="*/ 45 w 134"/>
                          <a:gd name="T27" fmla="*/ 55 h 80"/>
                          <a:gd name="T28" fmla="*/ 37 w 134"/>
                          <a:gd name="T29" fmla="*/ 61 h 80"/>
                          <a:gd name="T30" fmla="*/ 28 w 134"/>
                          <a:gd name="T31" fmla="*/ 70 h 80"/>
                          <a:gd name="T32" fmla="*/ 26 w 134"/>
                          <a:gd name="T33" fmla="*/ 60 h 80"/>
                          <a:gd name="T34" fmla="*/ 16 w 134"/>
                          <a:gd name="T35" fmla="*/ 45 h 80"/>
                          <a:gd name="T36" fmla="*/ 8 w 134"/>
                          <a:gd name="T37" fmla="*/ 35 h 80"/>
                          <a:gd name="T38" fmla="*/ 0 w 134"/>
                          <a:gd name="T39" fmla="*/ 24 h 80"/>
                          <a:gd name="T40" fmla="*/ 2 w 134"/>
                          <a:gd name="T41" fmla="*/ 10 h 80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</a:gdLst>
                        <a:ahLst/>
                        <a:cxnLst>
                          <a:cxn ang="T42">
                            <a:pos x="T0" y="T1"/>
                          </a:cxn>
                          <a:cxn ang="T43">
                            <a:pos x="T2" y="T3"/>
                          </a:cxn>
                          <a:cxn ang="T44">
                            <a:pos x="T4" y="T5"/>
                          </a:cxn>
                          <a:cxn ang="T45">
                            <a:pos x="T6" y="T7"/>
                          </a:cxn>
                          <a:cxn ang="T46">
                            <a:pos x="T8" y="T9"/>
                          </a:cxn>
                          <a:cxn ang="T47">
                            <a:pos x="T10" y="T11"/>
                          </a:cxn>
                          <a:cxn ang="T48">
                            <a:pos x="T12" y="T13"/>
                          </a:cxn>
                          <a:cxn ang="T49">
                            <a:pos x="T14" y="T15"/>
                          </a:cxn>
                          <a:cxn ang="T50">
                            <a:pos x="T16" y="T17"/>
                          </a:cxn>
                          <a:cxn ang="T51">
                            <a:pos x="T18" y="T19"/>
                          </a:cxn>
                          <a:cxn ang="T52">
                            <a:pos x="T20" y="T21"/>
                          </a:cxn>
                          <a:cxn ang="T53">
                            <a:pos x="T22" y="T23"/>
                          </a:cxn>
                          <a:cxn ang="T54">
                            <a:pos x="T24" y="T25"/>
                          </a:cxn>
                          <a:cxn ang="T55">
                            <a:pos x="T26" y="T27"/>
                          </a:cxn>
                          <a:cxn ang="T56">
                            <a:pos x="T28" y="T29"/>
                          </a:cxn>
                          <a:cxn ang="T57">
                            <a:pos x="T30" y="T31"/>
                          </a:cxn>
                          <a:cxn ang="T58">
                            <a:pos x="T32" y="T33"/>
                          </a:cxn>
                          <a:cxn ang="T59">
                            <a:pos x="T34" y="T35"/>
                          </a:cxn>
                          <a:cxn ang="T60">
                            <a:pos x="T36" y="T37"/>
                          </a:cxn>
                          <a:cxn ang="T61">
                            <a:pos x="T38" y="T39"/>
                          </a:cxn>
                          <a:cxn ang="T62">
                            <a:pos x="T40" y="T41"/>
                          </a:cxn>
                        </a:cxnLst>
                        <a:rect l="0" t="0" r="r" b="b"/>
                        <a:pathLst>
                          <a:path w="134" h="80">
                            <a:moveTo>
                              <a:pt x="2" y="10"/>
                            </a:moveTo>
                            <a:lnTo>
                              <a:pt x="8" y="0"/>
                            </a:lnTo>
                            <a:lnTo>
                              <a:pt x="16" y="13"/>
                            </a:lnTo>
                            <a:lnTo>
                              <a:pt x="25" y="19"/>
                            </a:lnTo>
                            <a:lnTo>
                              <a:pt x="35" y="26"/>
                            </a:lnTo>
                            <a:lnTo>
                              <a:pt x="53" y="32"/>
                            </a:lnTo>
                            <a:lnTo>
                              <a:pt x="74" y="38"/>
                            </a:lnTo>
                            <a:lnTo>
                              <a:pt x="97" y="45"/>
                            </a:lnTo>
                            <a:lnTo>
                              <a:pt x="128" y="55"/>
                            </a:lnTo>
                            <a:lnTo>
                              <a:pt x="134" y="80"/>
                            </a:lnTo>
                            <a:lnTo>
                              <a:pt x="102" y="67"/>
                            </a:lnTo>
                            <a:lnTo>
                              <a:pt x="79" y="58"/>
                            </a:lnTo>
                            <a:lnTo>
                              <a:pt x="60" y="55"/>
                            </a:lnTo>
                            <a:lnTo>
                              <a:pt x="45" y="55"/>
                            </a:lnTo>
                            <a:lnTo>
                              <a:pt x="37" y="61"/>
                            </a:lnTo>
                            <a:lnTo>
                              <a:pt x="28" y="70"/>
                            </a:lnTo>
                            <a:lnTo>
                              <a:pt x="26" y="60"/>
                            </a:lnTo>
                            <a:lnTo>
                              <a:pt x="16" y="45"/>
                            </a:lnTo>
                            <a:lnTo>
                              <a:pt x="8" y="35"/>
                            </a:lnTo>
                            <a:lnTo>
                              <a:pt x="0" y="24"/>
                            </a:lnTo>
                            <a:lnTo>
                              <a:pt x="2" y="10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42" name="任意多边形 1024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544" y="3243"/>
                        <a:ext cx="159" cy="176"/>
                      </a:xfrm>
                      <a:custGeom>
                        <a:avLst/>
                        <a:gdLst>
                          <a:gd name="T0" fmla="*/ 1 w 159"/>
                          <a:gd name="T1" fmla="*/ 27 h 176"/>
                          <a:gd name="T2" fmla="*/ 0 w 159"/>
                          <a:gd name="T3" fmla="*/ 16 h 176"/>
                          <a:gd name="T4" fmla="*/ 0 w 159"/>
                          <a:gd name="T5" fmla="*/ 9 h 176"/>
                          <a:gd name="T6" fmla="*/ 6 w 159"/>
                          <a:gd name="T7" fmla="*/ 0 h 176"/>
                          <a:gd name="T8" fmla="*/ 17 w 159"/>
                          <a:gd name="T9" fmla="*/ 13 h 176"/>
                          <a:gd name="T10" fmla="*/ 36 w 159"/>
                          <a:gd name="T11" fmla="*/ 25 h 176"/>
                          <a:gd name="T12" fmla="*/ 55 w 159"/>
                          <a:gd name="T13" fmla="*/ 34 h 176"/>
                          <a:gd name="T14" fmla="*/ 81 w 159"/>
                          <a:gd name="T15" fmla="*/ 42 h 176"/>
                          <a:gd name="T16" fmla="*/ 119 w 159"/>
                          <a:gd name="T17" fmla="*/ 50 h 176"/>
                          <a:gd name="T18" fmla="*/ 127 w 159"/>
                          <a:gd name="T19" fmla="*/ 70 h 176"/>
                          <a:gd name="T20" fmla="*/ 107 w 159"/>
                          <a:gd name="T21" fmla="*/ 64 h 176"/>
                          <a:gd name="T22" fmla="*/ 87 w 159"/>
                          <a:gd name="T23" fmla="*/ 61 h 176"/>
                          <a:gd name="T24" fmla="*/ 77 w 159"/>
                          <a:gd name="T25" fmla="*/ 63 h 176"/>
                          <a:gd name="T26" fmla="*/ 74 w 159"/>
                          <a:gd name="T27" fmla="*/ 73 h 176"/>
                          <a:gd name="T28" fmla="*/ 80 w 159"/>
                          <a:gd name="T29" fmla="*/ 86 h 176"/>
                          <a:gd name="T30" fmla="*/ 88 w 159"/>
                          <a:gd name="T31" fmla="*/ 98 h 176"/>
                          <a:gd name="T32" fmla="*/ 104 w 159"/>
                          <a:gd name="T33" fmla="*/ 117 h 176"/>
                          <a:gd name="T34" fmla="*/ 127 w 159"/>
                          <a:gd name="T35" fmla="*/ 137 h 176"/>
                          <a:gd name="T36" fmla="*/ 159 w 159"/>
                          <a:gd name="T37" fmla="*/ 160 h 176"/>
                          <a:gd name="T38" fmla="*/ 159 w 159"/>
                          <a:gd name="T39" fmla="*/ 176 h 176"/>
                          <a:gd name="T40" fmla="*/ 145 w 159"/>
                          <a:gd name="T41" fmla="*/ 167 h 176"/>
                          <a:gd name="T42" fmla="*/ 127 w 159"/>
                          <a:gd name="T43" fmla="*/ 157 h 176"/>
                          <a:gd name="T44" fmla="*/ 101 w 159"/>
                          <a:gd name="T45" fmla="*/ 137 h 176"/>
                          <a:gd name="T46" fmla="*/ 80 w 159"/>
                          <a:gd name="T47" fmla="*/ 115 h 176"/>
                          <a:gd name="T48" fmla="*/ 61 w 159"/>
                          <a:gd name="T49" fmla="*/ 98 h 176"/>
                          <a:gd name="T50" fmla="*/ 43 w 159"/>
                          <a:gd name="T51" fmla="*/ 77 h 176"/>
                          <a:gd name="T52" fmla="*/ 27 w 159"/>
                          <a:gd name="T53" fmla="*/ 60 h 176"/>
                          <a:gd name="T54" fmla="*/ 11 w 159"/>
                          <a:gd name="T55" fmla="*/ 44 h 176"/>
                          <a:gd name="T56" fmla="*/ 1 w 159"/>
                          <a:gd name="T57" fmla="*/ 27 h 17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</a:gdLst>
                        <a:ahLst/>
                        <a:cxnLst>
                          <a:cxn ang="T58">
                            <a:pos x="T0" y="T1"/>
                          </a:cxn>
                          <a:cxn ang="T59">
                            <a:pos x="T2" y="T3"/>
                          </a:cxn>
                          <a:cxn ang="T60">
                            <a:pos x="T4" y="T5"/>
                          </a:cxn>
                          <a:cxn ang="T61">
                            <a:pos x="T6" y="T7"/>
                          </a:cxn>
                          <a:cxn ang="T62">
                            <a:pos x="T8" y="T9"/>
                          </a:cxn>
                          <a:cxn ang="T63">
                            <a:pos x="T10" y="T11"/>
                          </a:cxn>
                          <a:cxn ang="T64">
                            <a:pos x="T12" y="T13"/>
                          </a:cxn>
                          <a:cxn ang="T65">
                            <a:pos x="T14" y="T15"/>
                          </a:cxn>
                          <a:cxn ang="T66">
                            <a:pos x="T16" y="T17"/>
                          </a:cxn>
                          <a:cxn ang="T67">
                            <a:pos x="T18" y="T19"/>
                          </a:cxn>
                          <a:cxn ang="T68">
                            <a:pos x="T20" y="T21"/>
                          </a:cxn>
                          <a:cxn ang="T69">
                            <a:pos x="T22" y="T23"/>
                          </a:cxn>
                          <a:cxn ang="T70">
                            <a:pos x="T24" y="T25"/>
                          </a:cxn>
                          <a:cxn ang="T71">
                            <a:pos x="T26" y="T27"/>
                          </a:cxn>
                          <a:cxn ang="T72">
                            <a:pos x="T28" y="T29"/>
                          </a:cxn>
                          <a:cxn ang="T73">
                            <a:pos x="T30" y="T31"/>
                          </a:cxn>
                          <a:cxn ang="T74">
                            <a:pos x="T32" y="T33"/>
                          </a:cxn>
                          <a:cxn ang="T75">
                            <a:pos x="T34" y="T35"/>
                          </a:cxn>
                          <a:cxn ang="T76">
                            <a:pos x="T36" y="T37"/>
                          </a:cxn>
                          <a:cxn ang="T77">
                            <a:pos x="T38" y="T39"/>
                          </a:cxn>
                          <a:cxn ang="T78">
                            <a:pos x="T40" y="T41"/>
                          </a:cxn>
                          <a:cxn ang="T79">
                            <a:pos x="T42" y="T43"/>
                          </a:cxn>
                          <a:cxn ang="T80">
                            <a:pos x="T44" y="T45"/>
                          </a:cxn>
                          <a:cxn ang="T81">
                            <a:pos x="T46" y="T47"/>
                          </a:cxn>
                          <a:cxn ang="T82">
                            <a:pos x="T48" y="T49"/>
                          </a:cxn>
                          <a:cxn ang="T83">
                            <a:pos x="T50" y="T51"/>
                          </a:cxn>
                          <a:cxn ang="T84">
                            <a:pos x="T52" y="T53"/>
                          </a:cxn>
                          <a:cxn ang="T85">
                            <a:pos x="T54" y="T55"/>
                          </a:cxn>
                          <a:cxn ang="T86">
                            <a:pos x="T56" y="T57"/>
                          </a:cxn>
                        </a:cxnLst>
                        <a:rect l="0" t="0" r="r" b="b"/>
                        <a:pathLst>
                          <a:path w="159" h="176">
                            <a:moveTo>
                              <a:pt x="1" y="27"/>
                            </a:moveTo>
                            <a:lnTo>
                              <a:pt x="0" y="16"/>
                            </a:lnTo>
                            <a:lnTo>
                              <a:pt x="0" y="9"/>
                            </a:lnTo>
                            <a:lnTo>
                              <a:pt x="6" y="0"/>
                            </a:lnTo>
                            <a:lnTo>
                              <a:pt x="17" y="13"/>
                            </a:lnTo>
                            <a:lnTo>
                              <a:pt x="36" y="25"/>
                            </a:lnTo>
                            <a:lnTo>
                              <a:pt x="55" y="34"/>
                            </a:lnTo>
                            <a:lnTo>
                              <a:pt x="81" y="42"/>
                            </a:lnTo>
                            <a:lnTo>
                              <a:pt x="119" y="50"/>
                            </a:lnTo>
                            <a:lnTo>
                              <a:pt x="127" y="70"/>
                            </a:lnTo>
                            <a:lnTo>
                              <a:pt x="107" y="64"/>
                            </a:lnTo>
                            <a:lnTo>
                              <a:pt x="87" y="61"/>
                            </a:lnTo>
                            <a:lnTo>
                              <a:pt x="77" y="63"/>
                            </a:lnTo>
                            <a:lnTo>
                              <a:pt x="74" y="73"/>
                            </a:lnTo>
                            <a:lnTo>
                              <a:pt x="80" y="86"/>
                            </a:lnTo>
                            <a:lnTo>
                              <a:pt x="88" y="98"/>
                            </a:lnTo>
                            <a:lnTo>
                              <a:pt x="104" y="117"/>
                            </a:lnTo>
                            <a:lnTo>
                              <a:pt x="127" y="137"/>
                            </a:lnTo>
                            <a:lnTo>
                              <a:pt x="159" y="160"/>
                            </a:lnTo>
                            <a:lnTo>
                              <a:pt x="159" y="176"/>
                            </a:lnTo>
                            <a:lnTo>
                              <a:pt x="145" y="167"/>
                            </a:lnTo>
                            <a:lnTo>
                              <a:pt x="127" y="157"/>
                            </a:lnTo>
                            <a:lnTo>
                              <a:pt x="101" y="137"/>
                            </a:lnTo>
                            <a:lnTo>
                              <a:pt x="80" y="115"/>
                            </a:lnTo>
                            <a:lnTo>
                              <a:pt x="61" y="98"/>
                            </a:lnTo>
                            <a:lnTo>
                              <a:pt x="43" y="77"/>
                            </a:lnTo>
                            <a:lnTo>
                              <a:pt x="27" y="60"/>
                            </a:lnTo>
                            <a:lnTo>
                              <a:pt x="11" y="44"/>
                            </a:lnTo>
                            <a:lnTo>
                              <a:pt x="1" y="27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43" name="任意多边形 1024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547" y="2928"/>
                        <a:ext cx="66" cy="53"/>
                      </a:xfrm>
                      <a:custGeom>
                        <a:avLst/>
                        <a:gdLst>
                          <a:gd name="T0" fmla="*/ 0 w 66"/>
                          <a:gd name="T1" fmla="*/ 0 h 53"/>
                          <a:gd name="T2" fmla="*/ 8 w 66"/>
                          <a:gd name="T3" fmla="*/ 8 h 53"/>
                          <a:gd name="T4" fmla="*/ 19 w 66"/>
                          <a:gd name="T5" fmla="*/ 16 h 53"/>
                          <a:gd name="T6" fmla="*/ 32 w 66"/>
                          <a:gd name="T7" fmla="*/ 25 h 53"/>
                          <a:gd name="T8" fmla="*/ 46 w 66"/>
                          <a:gd name="T9" fmla="*/ 34 h 53"/>
                          <a:gd name="T10" fmla="*/ 59 w 66"/>
                          <a:gd name="T11" fmla="*/ 41 h 53"/>
                          <a:gd name="T12" fmla="*/ 66 w 66"/>
                          <a:gd name="T13" fmla="*/ 47 h 53"/>
                          <a:gd name="T14" fmla="*/ 50 w 66"/>
                          <a:gd name="T15" fmla="*/ 53 h 53"/>
                          <a:gd name="T16" fmla="*/ 32 w 66"/>
                          <a:gd name="T17" fmla="*/ 47 h 53"/>
                          <a:gd name="T18" fmla="*/ 14 w 66"/>
                          <a:gd name="T19" fmla="*/ 40 h 53"/>
                          <a:gd name="T20" fmla="*/ 0 w 66"/>
                          <a:gd name="T21" fmla="*/ 32 h 53"/>
                          <a:gd name="T22" fmla="*/ 1 w 66"/>
                          <a:gd name="T23" fmla="*/ 25 h 53"/>
                          <a:gd name="T24" fmla="*/ 3 w 66"/>
                          <a:gd name="T25" fmla="*/ 13 h 53"/>
                          <a:gd name="T26" fmla="*/ 0 w 66"/>
                          <a:gd name="T27" fmla="*/ 0 h 53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0" t="0" r="r" b="b"/>
                        <a:pathLst>
                          <a:path w="66" h="53">
                            <a:moveTo>
                              <a:pt x="0" y="0"/>
                            </a:moveTo>
                            <a:lnTo>
                              <a:pt x="8" y="8"/>
                            </a:lnTo>
                            <a:lnTo>
                              <a:pt x="19" y="16"/>
                            </a:lnTo>
                            <a:lnTo>
                              <a:pt x="32" y="25"/>
                            </a:lnTo>
                            <a:lnTo>
                              <a:pt x="46" y="34"/>
                            </a:lnTo>
                            <a:lnTo>
                              <a:pt x="59" y="41"/>
                            </a:lnTo>
                            <a:lnTo>
                              <a:pt x="66" y="47"/>
                            </a:lnTo>
                            <a:lnTo>
                              <a:pt x="50" y="53"/>
                            </a:lnTo>
                            <a:lnTo>
                              <a:pt x="32" y="47"/>
                            </a:lnTo>
                            <a:lnTo>
                              <a:pt x="14" y="40"/>
                            </a:lnTo>
                            <a:lnTo>
                              <a:pt x="0" y="32"/>
                            </a:lnTo>
                            <a:lnTo>
                              <a:pt x="1" y="25"/>
                            </a:lnTo>
                            <a:lnTo>
                              <a:pt x="3" y="13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44" name="任意多边形 1024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666" y="2915"/>
                        <a:ext cx="561" cy="526"/>
                      </a:xfrm>
                      <a:custGeom>
                        <a:avLst/>
                        <a:gdLst>
                          <a:gd name="T0" fmla="*/ 267 w 561"/>
                          <a:gd name="T1" fmla="*/ 121 h 526"/>
                          <a:gd name="T2" fmla="*/ 224 w 561"/>
                          <a:gd name="T3" fmla="*/ 138 h 526"/>
                          <a:gd name="T4" fmla="*/ 134 w 561"/>
                          <a:gd name="T5" fmla="*/ 153 h 526"/>
                          <a:gd name="T6" fmla="*/ 0 w 561"/>
                          <a:gd name="T7" fmla="*/ 160 h 526"/>
                          <a:gd name="T8" fmla="*/ 157 w 561"/>
                          <a:gd name="T9" fmla="*/ 186 h 526"/>
                          <a:gd name="T10" fmla="*/ 333 w 561"/>
                          <a:gd name="T11" fmla="*/ 172 h 526"/>
                          <a:gd name="T12" fmla="*/ 457 w 561"/>
                          <a:gd name="T13" fmla="*/ 135 h 526"/>
                          <a:gd name="T14" fmla="*/ 496 w 561"/>
                          <a:gd name="T15" fmla="*/ 129 h 526"/>
                          <a:gd name="T16" fmla="*/ 479 w 561"/>
                          <a:gd name="T17" fmla="*/ 159 h 526"/>
                          <a:gd name="T18" fmla="*/ 391 w 561"/>
                          <a:gd name="T19" fmla="*/ 201 h 526"/>
                          <a:gd name="T20" fmla="*/ 233 w 561"/>
                          <a:gd name="T21" fmla="*/ 235 h 526"/>
                          <a:gd name="T22" fmla="*/ 136 w 561"/>
                          <a:gd name="T23" fmla="*/ 269 h 526"/>
                          <a:gd name="T24" fmla="*/ 315 w 561"/>
                          <a:gd name="T25" fmla="*/ 265 h 526"/>
                          <a:gd name="T26" fmla="*/ 434 w 561"/>
                          <a:gd name="T27" fmla="*/ 235 h 526"/>
                          <a:gd name="T28" fmla="*/ 505 w 561"/>
                          <a:gd name="T29" fmla="*/ 211 h 526"/>
                          <a:gd name="T30" fmla="*/ 506 w 561"/>
                          <a:gd name="T31" fmla="*/ 228 h 526"/>
                          <a:gd name="T32" fmla="*/ 447 w 561"/>
                          <a:gd name="T33" fmla="*/ 270 h 526"/>
                          <a:gd name="T34" fmla="*/ 336 w 561"/>
                          <a:gd name="T35" fmla="*/ 311 h 526"/>
                          <a:gd name="T36" fmla="*/ 182 w 561"/>
                          <a:gd name="T37" fmla="*/ 339 h 526"/>
                          <a:gd name="T38" fmla="*/ 234 w 561"/>
                          <a:gd name="T39" fmla="*/ 356 h 526"/>
                          <a:gd name="T40" fmla="*/ 369 w 561"/>
                          <a:gd name="T41" fmla="*/ 350 h 526"/>
                          <a:gd name="T42" fmla="*/ 482 w 561"/>
                          <a:gd name="T43" fmla="*/ 315 h 526"/>
                          <a:gd name="T44" fmla="*/ 492 w 561"/>
                          <a:gd name="T45" fmla="*/ 328 h 526"/>
                          <a:gd name="T46" fmla="*/ 459 w 561"/>
                          <a:gd name="T47" fmla="*/ 362 h 526"/>
                          <a:gd name="T48" fmla="*/ 375 w 561"/>
                          <a:gd name="T49" fmla="*/ 398 h 526"/>
                          <a:gd name="T50" fmla="*/ 276 w 561"/>
                          <a:gd name="T51" fmla="*/ 414 h 526"/>
                          <a:gd name="T52" fmla="*/ 127 w 561"/>
                          <a:gd name="T53" fmla="*/ 417 h 526"/>
                          <a:gd name="T54" fmla="*/ 231 w 561"/>
                          <a:gd name="T55" fmla="*/ 442 h 526"/>
                          <a:gd name="T56" fmla="*/ 327 w 561"/>
                          <a:gd name="T57" fmla="*/ 443 h 526"/>
                          <a:gd name="T58" fmla="*/ 414 w 561"/>
                          <a:gd name="T59" fmla="*/ 429 h 526"/>
                          <a:gd name="T60" fmla="*/ 451 w 561"/>
                          <a:gd name="T61" fmla="*/ 431 h 526"/>
                          <a:gd name="T62" fmla="*/ 430 w 561"/>
                          <a:gd name="T63" fmla="*/ 456 h 526"/>
                          <a:gd name="T64" fmla="*/ 379 w 561"/>
                          <a:gd name="T65" fmla="*/ 475 h 526"/>
                          <a:gd name="T66" fmla="*/ 194 w 561"/>
                          <a:gd name="T67" fmla="*/ 495 h 526"/>
                          <a:gd name="T68" fmla="*/ 347 w 561"/>
                          <a:gd name="T69" fmla="*/ 506 h 526"/>
                          <a:gd name="T70" fmla="*/ 357 w 561"/>
                          <a:gd name="T71" fmla="*/ 524 h 526"/>
                          <a:gd name="T72" fmla="*/ 415 w 561"/>
                          <a:gd name="T73" fmla="*/ 507 h 526"/>
                          <a:gd name="T74" fmla="*/ 457 w 561"/>
                          <a:gd name="T75" fmla="*/ 474 h 526"/>
                          <a:gd name="T76" fmla="*/ 543 w 561"/>
                          <a:gd name="T77" fmla="*/ 346 h 526"/>
                          <a:gd name="T78" fmla="*/ 547 w 561"/>
                          <a:gd name="T79" fmla="*/ 320 h 526"/>
                          <a:gd name="T80" fmla="*/ 535 w 561"/>
                          <a:gd name="T81" fmla="*/ 295 h 526"/>
                          <a:gd name="T82" fmla="*/ 546 w 561"/>
                          <a:gd name="T83" fmla="*/ 270 h 526"/>
                          <a:gd name="T84" fmla="*/ 561 w 561"/>
                          <a:gd name="T85" fmla="*/ 246 h 526"/>
                          <a:gd name="T86" fmla="*/ 551 w 561"/>
                          <a:gd name="T87" fmla="*/ 219 h 526"/>
                          <a:gd name="T88" fmla="*/ 538 w 561"/>
                          <a:gd name="T89" fmla="*/ 195 h 526"/>
                          <a:gd name="T90" fmla="*/ 554 w 561"/>
                          <a:gd name="T91" fmla="*/ 169 h 526"/>
                          <a:gd name="T92" fmla="*/ 553 w 561"/>
                          <a:gd name="T93" fmla="*/ 137 h 526"/>
                          <a:gd name="T94" fmla="*/ 540 w 561"/>
                          <a:gd name="T95" fmla="*/ 112 h 526"/>
                          <a:gd name="T96" fmla="*/ 551 w 561"/>
                          <a:gd name="T97" fmla="*/ 87 h 526"/>
                          <a:gd name="T98" fmla="*/ 561 w 561"/>
                          <a:gd name="T99" fmla="*/ 61 h 526"/>
                          <a:gd name="T100" fmla="*/ 547 w 561"/>
                          <a:gd name="T101" fmla="*/ 37 h 526"/>
                          <a:gd name="T102" fmla="*/ 486 w 561"/>
                          <a:gd name="T103" fmla="*/ 38 h 526"/>
                          <a:gd name="T104" fmla="*/ 364 w 561"/>
                          <a:gd name="T105" fmla="*/ 80 h 526"/>
                          <a:gd name="T106" fmla="*/ 225 w 561"/>
                          <a:gd name="T107" fmla="*/ 103 h 52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</a:gdLst>
                        <a:ahLst/>
                        <a:cxnLst>
                          <a:cxn ang="T108">
                            <a:pos x="T0" y="T1"/>
                          </a:cxn>
                          <a:cxn ang="T109">
                            <a:pos x="T2" y="T3"/>
                          </a:cxn>
                          <a:cxn ang="T110">
                            <a:pos x="T4" y="T5"/>
                          </a:cxn>
                          <a:cxn ang="T111">
                            <a:pos x="T6" y="T7"/>
                          </a:cxn>
                          <a:cxn ang="T112">
                            <a:pos x="T8" y="T9"/>
                          </a:cxn>
                          <a:cxn ang="T113">
                            <a:pos x="T10" y="T11"/>
                          </a:cxn>
                          <a:cxn ang="T114">
                            <a:pos x="T12" y="T13"/>
                          </a:cxn>
                          <a:cxn ang="T115">
                            <a:pos x="T14" y="T15"/>
                          </a:cxn>
                          <a:cxn ang="T116">
                            <a:pos x="T16" y="T17"/>
                          </a:cxn>
                          <a:cxn ang="T117">
                            <a:pos x="T18" y="T19"/>
                          </a:cxn>
                          <a:cxn ang="T118">
                            <a:pos x="T20" y="T21"/>
                          </a:cxn>
                          <a:cxn ang="T119">
                            <a:pos x="T22" y="T23"/>
                          </a:cxn>
                          <a:cxn ang="T120">
                            <a:pos x="T24" y="T25"/>
                          </a:cxn>
                          <a:cxn ang="T121">
                            <a:pos x="T26" y="T27"/>
                          </a:cxn>
                          <a:cxn ang="T122">
                            <a:pos x="T28" y="T29"/>
                          </a:cxn>
                          <a:cxn ang="T123">
                            <a:pos x="T30" y="T31"/>
                          </a:cxn>
                          <a:cxn ang="T124">
                            <a:pos x="T32" y="T33"/>
                          </a:cxn>
                          <a:cxn ang="T125">
                            <a:pos x="T34" y="T35"/>
                          </a:cxn>
                          <a:cxn ang="T126">
                            <a:pos x="T36" y="T37"/>
                          </a:cxn>
                          <a:cxn ang="T127">
                            <a:pos x="T38" y="T39"/>
                          </a:cxn>
                          <a:cxn ang="T128">
                            <a:pos x="T40" y="T41"/>
                          </a:cxn>
                          <a:cxn ang="T129">
                            <a:pos x="T42" y="T43"/>
                          </a:cxn>
                          <a:cxn ang="T130">
                            <a:pos x="T44" y="T45"/>
                          </a:cxn>
                          <a:cxn ang="T131">
                            <a:pos x="T46" y="T47"/>
                          </a:cxn>
                          <a:cxn ang="T132">
                            <a:pos x="T48" y="T49"/>
                          </a:cxn>
                          <a:cxn ang="T133">
                            <a:pos x="T50" y="T51"/>
                          </a:cxn>
                          <a:cxn ang="T134">
                            <a:pos x="T52" y="T53"/>
                          </a:cxn>
                          <a:cxn ang="T135">
                            <a:pos x="T54" y="T55"/>
                          </a:cxn>
                          <a:cxn ang="T136">
                            <a:pos x="T56" y="T57"/>
                          </a:cxn>
                          <a:cxn ang="T137">
                            <a:pos x="T58" y="T59"/>
                          </a:cxn>
                          <a:cxn ang="T138">
                            <a:pos x="T60" y="T61"/>
                          </a:cxn>
                          <a:cxn ang="T139">
                            <a:pos x="T62" y="T63"/>
                          </a:cxn>
                          <a:cxn ang="T140">
                            <a:pos x="T64" y="T65"/>
                          </a:cxn>
                          <a:cxn ang="T141">
                            <a:pos x="T66" y="T67"/>
                          </a:cxn>
                          <a:cxn ang="T142">
                            <a:pos x="T68" y="T69"/>
                          </a:cxn>
                          <a:cxn ang="T143">
                            <a:pos x="T70" y="T71"/>
                          </a:cxn>
                          <a:cxn ang="T144">
                            <a:pos x="T72" y="T73"/>
                          </a:cxn>
                          <a:cxn ang="T145">
                            <a:pos x="T74" y="T75"/>
                          </a:cxn>
                          <a:cxn ang="T146">
                            <a:pos x="T76" y="T77"/>
                          </a:cxn>
                          <a:cxn ang="T147">
                            <a:pos x="T78" y="T79"/>
                          </a:cxn>
                          <a:cxn ang="T148">
                            <a:pos x="T80" y="T81"/>
                          </a:cxn>
                          <a:cxn ang="T149">
                            <a:pos x="T82" y="T83"/>
                          </a:cxn>
                          <a:cxn ang="T150">
                            <a:pos x="T84" y="T85"/>
                          </a:cxn>
                          <a:cxn ang="T151">
                            <a:pos x="T86" y="T87"/>
                          </a:cxn>
                          <a:cxn ang="T152">
                            <a:pos x="T88" y="T89"/>
                          </a:cxn>
                          <a:cxn ang="T153">
                            <a:pos x="T90" y="T91"/>
                          </a:cxn>
                          <a:cxn ang="T154">
                            <a:pos x="T92" y="T93"/>
                          </a:cxn>
                          <a:cxn ang="T155">
                            <a:pos x="T94" y="T95"/>
                          </a:cxn>
                          <a:cxn ang="T156">
                            <a:pos x="T96" y="T97"/>
                          </a:cxn>
                          <a:cxn ang="T157">
                            <a:pos x="T98" y="T99"/>
                          </a:cxn>
                          <a:cxn ang="T158">
                            <a:pos x="T100" y="T101"/>
                          </a:cxn>
                          <a:cxn ang="T159">
                            <a:pos x="T102" y="T103"/>
                          </a:cxn>
                          <a:cxn ang="T160">
                            <a:pos x="T104" y="T105"/>
                          </a:cxn>
                          <a:cxn ang="T161">
                            <a:pos x="T106" y="T107"/>
                          </a:cxn>
                        </a:cxnLst>
                        <a:rect l="0" t="0" r="r" b="b"/>
                        <a:pathLst>
                          <a:path w="561" h="526">
                            <a:moveTo>
                              <a:pt x="225" y="103"/>
                            </a:moveTo>
                            <a:lnTo>
                              <a:pt x="143" y="109"/>
                            </a:lnTo>
                            <a:lnTo>
                              <a:pt x="267" y="121"/>
                            </a:lnTo>
                            <a:lnTo>
                              <a:pt x="259" y="127"/>
                            </a:lnTo>
                            <a:lnTo>
                              <a:pt x="244" y="132"/>
                            </a:lnTo>
                            <a:lnTo>
                              <a:pt x="224" y="138"/>
                            </a:lnTo>
                            <a:lnTo>
                              <a:pt x="198" y="145"/>
                            </a:lnTo>
                            <a:lnTo>
                              <a:pt x="170" y="150"/>
                            </a:lnTo>
                            <a:lnTo>
                              <a:pt x="134" y="153"/>
                            </a:lnTo>
                            <a:lnTo>
                              <a:pt x="92" y="157"/>
                            </a:lnTo>
                            <a:lnTo>
                              <a:pt x="47" y="160"/>
                            </a:lnTo>
                            <a:lnTo>
                              <a:pt x="0" y="160"/>
                            </a:lnTo>
                            <a:lnTo>
                              <a:pt x="73" y="177"/>
                            </a:lnTo>
                            <a:lnTo>
                              <a:pt x="118" y="186"/>
                            </a:lnTo>
                            <a:lnTo>
                              <a:pt x="157" y="186"/>
                            </a:lnTo>
                            <a:lnTo>
                              <a:pt x="205" y="186"/>
                            </a:lnTo>
                            <a:lnTo>
                              <a:pt x="275" y="180"/>
                            </a:lnTo>
                            <a:lnTo>
                              <a:pt x="333" y="172"/>
                            </a:lnTo>
                            <a:lnTo>
                              <a:pt x="382" y="160"/>
                            </a:lnTo>
                            <a:lnTo>
                              <a:pt x="434" y="144"/>
                            </a:lnTo>
                            <a:lnTo>
                              <a:pt x="457" y="135"/>
                            </a:lnTo>
                            <a:lnTo>
                              <a:pt x="479" y="128"/>
                            </a:lnTo>
                            <a:lnTo>
                              <a:pt x="490" y="125"/>
                            </a:lnTo>
                            <a:lnTo>
                              <a:pt x="496" y="129"/>
                            </a:lnTo>
                            <a:lnTo>
                              <a:pt x="496" y="138"/>
                            </a:lnTo>
                            <a:lnTo>
                              <a:pt x="492" y="148"/>
                            </a:lnTo>
                            <a:lnTo>
                              <a:pt x="479" y="159"/>
                            </a:lnTo>
                            <a:lnTo>
                              <a:pt x="457" y="173"/>
                            </a:lnTo>
                            <a:lnTo>
                              <a:pt x="427" y="186"/>
                            </a:lnTo>
                            <a:lnTo>
                              <a:pt x="391" y="201"/>
                            </a:lnTo>
                            <a:lnTo>
                              <a:pt x="343" y="215"/>
                            </a:lnTo>
                            <a:lnTo>
                              <a:pt x="288" y="227"/>
                            </a:lnTo>
                            <a:lnTo>
                              <a:pt x="233" y="235"/>
                            </a:lnTo>
                            <a:lnTo>
                              <a:pt x="175" y="244"/>
                            </a:lnTo>
                            <a:lnTo>
                              <a:pt x="73" y="254"/>
                            </a:lnTo>
                            <a:lnTo>
                              <a:pt x="136" y="269"/>
                            </a:lnTo>
                            <a:lnTo>
                              <a:pt x="186" y="275"/>
                            </a:lnTo>
                            <a:lnTo>
                              <a:pt x="250" y="273"/>
                            </a:lnTo>
                            <a:lnTo>
                              <a:pt x="315" y="265"/>
                            </a:lnTo>
                            <a:lnTo>
                              <a:pt x="363" y="254"/>
                            </a:lnTo>
                            <a:lnTo>
                              <a:pt x="402" y="244"/>
                            </a:lnTo>
                            <a:lnTo>
                              <a:pt x="434" y="235"/>
                            </a:lnTo>
                            <a:lnTo>
                              <a:pt x="467" y="224"/>
                            </a:lnTo>
                            <a:lnTo>
                              <a:pt x="493" y="214"/>
                            </a:lnTo>
                            <a:lnTo>
                              <a:pt x="505" y="211"/>
                            </a:lnTo>
                            <a:lnTo>
                              <a:pt x="512" y="211"/>
                            </a:lnTo>
                            <a:lnTo>
                              <a:pt x="511" y="219"/>
                            </a:lnTo>
                            <a:lnTo>
                              <a:pt x="506" y="228"/>
                            </a:lnTo>
                            <a:lnTo>
                              <a:pt x="496" y="240"/>
                            </a:lnTo>
                            <a:lnTo>
                              <a:pt x="473" y="256"/>
                            </a:lnTo>
                            <a:lnTo>
                              <a:pt x="447" y="270"/>
                            </a:lnTo>
                            <a:lnTo>
                              <a:pt x="418" y="283"/>
                            </a:lnTo>
                            <a:lnTo>
                              <a:pt x="380" y="298"/>
                            </a:lnTo>
                            <a:lnTo>
                              <a:pt x="336" y="311"/>
                            </a:lnTo>
                            <a:lnTo>
                              <a:pt x="270" y="325"/>
                            </a:lnTo>
                            <a:lnTo>
                              <a:pt x="225" y="334"/>
                            </a:lnTo>
                            <a:lnTo>
                              <a:pt x="182" y="339"/>
                            </a:lnTo>
                            <a:lnTo>
                              <a:pt x="118" y="343"/>
                            </a:lnTo>
                            <a:lnTo>
                              <a:pt x="183" y="352"/>
                            </a:lnTo>
                            <a:lnTo>
                              <a:pt x="234" y="356"/>
                            </a:lnTo>
                            <a:lnTo>
                              <a:pt x="276" y="357"/>
                            </a:lnTo>
                            <a:lnTo>
                              <a:pt x="324" y="356"/>
                            </a:lnTo>
                            <a:lnTo>
                              <a:pt x="369" y="350"/>
                            </a:lnTo>
                            <a:lnTo>
                              <a:pt x="406" y="341"/>
                            </a:lnTo>
                            <a:lnTo>
                              <a:pt x="435" y="331"/>
                            </a:lnTo>
                            <a:lnTo>
                              <a:pt x="482" y="315"/>
                            </a:lnTo>
                            <a:lnTo>
                              <a:pt x="488" y="315"/>
                            </a:lnTo>
                            <a:lnTo>
                              <a:pt x="493" y="318"/>
                            </a:lnTo>
                            <a:lnTo>
                              <a:pt x="492" y="328"/>
                            </a:lnTo>
                            <a:lnTo>
                              <a:pt x="486" y="339"/>
                            </a:lnTo>
                            <a:lnTo>
                              <a:pt x="475" y="350"/>
                            </a:lnTo>
                            <a:lnTo>
                              <a:pt x="459" y="362"/>
                            </a:lnTo>
                            <a:lnTo>
                              <a:pt x="431" y="376"/>
                            </a:lnTo>
                            <a:lnTo>
                              <a:pt x="402" y="389"/>
                            </a:lnTo>
                            <a:lnTo>
                              <a:pt x="375" y="398"/>
                            </a:lnTo>
                            <a:lnTo>
                              <a:pt x="343" y="405"/>
                            </a:lnTo>
                            <a:lnTo>
                              <a:pt x="314" y="410"/>
                            </a:lnTo>
                            <a:lnTo>
                              <a:pt x="276" y="414"/>
                            </a:lnTo>
                            <a:lnTo>
                              <a:pt x="234" y="416"/>
                            </a:lnTo>
                            <a:lnTo>
                              <a:pt x="192" y="417"/>
                            </a:lnTo>
                            <a:lnTo>
                              <a:pt x="127" y="417"/>
                            </a:lnTo>
                            <a:lnTo>
                              <a:pt x="162" y="429"/>
                            </a:lnTo>
                            <a:lnTo>
                              <a:pt x="194" y="437"/>
                            </a:lnTo>
                            <a:lnTo>
                              <a:pt x="231" y="442"/>
                            </a:lnTo>
                            <a:lnTo>
                              <a:pt x="262" y="443"/>
                            </a:lnTo>
                            <a:lnTo>
                              <a:pt x="294" y="445"/>
                            </a:lnTo>
                            <a:lnTo>
                              <a:pt x="327" y="443"/>
                            </a:lnTo>
                            <a:lnTo>
                              <a:pt x="354" y="442"/>
                            </a:lnTo>
                            <a:lnTo>
                              <a:pt x="379" y="437"/>
                            </a:lnTo>
                            <a:lnTo>
                              <a:pt x="414" y="429"/>
                            </a:lnTo>
                            <a:lnTo>
                              <a:pt x="440" y="423"/>
                            </a:lnTo>
                            <a:lnTo>
                              <a:pt x="450" y="424"/>
                            </a:lnTo>
                            <a:lnTo>
                              <a:pt x="451" y="431"/>
                            </a:lnTo>
                            <a:lnTo>
                              <a:pt x="448" y="439"/>
                            </a:lnTo>
                            <a:lnTo>
                              <a:pt x="441" y="447"/>
                            </a:lnTo>
                            <a:lnTo>
                              <a:pt x="430" y="456"/>
                            </a:lnTo>
                            <a:lnTo>
                              <a:pt x="417" y="462"/>
                            </a:lnTo>
                            <a:lnTo>
                              <a:pt x="402" y="469"/>
                            </a:lnTo>
                            <a:lnTo>
                              <a:pt x="379" y="475"/>
                            </a:lnTo>
                            <a:lnTo>
                              <a:pt x="331" y="482"/>
                            </a:lnTo>
                            <a:lnTo>
                              <a:pt x="285" y="488"/>
                            </a:lnTo>
                            <a:lnTo>
                              <a:pt x="194" y="495"/>
                            </a:lnTo>
                            <a:lnTo>
                              <a:pt x="312" y="501"/>
                            </a:lnTo>
                            <a:lnTo>
                              <a:pt x="336" y="501"/>
                            </a:lnTo>
                            <a:lnTo>
                              <a:pt x="347" y="506"/>
                            </a:lnTo>
                            <a:lnTo>
                              <a:pt x="353" y="511"/>
                            </a:lnTo>
                            <a:lnTo>
                              <a:pt x="351" y="520"/>
                            </a:lnTo>
                            <a:lnTo>
                              <a:pt x="357" y="524"/>
                            </a:lnTo>
                            <a:lnTo>
                              <a:pt x="372" y="526"/>
                            </a:lnTo>
                            <a:lnTo>
                              <a:pt x="395" y="517"/>
                            </a:lnTo>
                            <a:lnTo>
                              <a:pt x="415" y="507"/>
                            </a:lnTo>
                            <a:lnTo>
                              <a:pt x="431" y="497"/>
                            </a:lnTo>
                            <a:lnTo>
                              <a:pt x="444" y="488"/>
                            </a:lnTo>
                            <a:lnTo>
                              <a:pt x="457" y="474"/>
                            </a:lnTo>
                            <a:lnTo>
                              <a:pt x="499" y="418"/>
                            </a:lnTo>
                            <a:lnTo>
                              <a:pt x="531" y="370"/>
                            </a:lnTo>
                            <a:lnTo>
                              <a:pt x="543" y="346"/>
                            </a:lnTo>
                            <a:lnTo>
                              <a:pt x="546" y="336"/>
                            </a:lnTo>
                            <a:lnTo>
                              <a:pt x="547" y="328"/>
                            </a:lnTo>
                            <a:lnTo>
                              <a:pt x="547" y="320"/>
                            </a:lnTo>
                            <a:lnTo>
                              <a:pt x="541" y="310"/>
                            </a:lnTo>
                            <a:lnTo>
                              <a:pt x="537" y="304"/>
                            </a:lnTo>
                            <a:lnTo>
                              <a:pt x="535" y="295"/>
                            </a:lnTo>
                            <a:lnTo>
                              <a:pt x="537" y="285"/>
                            </a:lnTo>
                            <a:lnTo>
                              <a:pt x="541" y="278"/>
                            </a:lnTo>
                            <a:lnTo>
                              <a:pt x="546" y="270"/>
                            </a:lnTo>
                            <a:lnTo>
                              <a:pt x="551" y="263"/>
                            </a:lnTo>
                            <a:lnTo>
                              <a:pt x="557" y="254"/>
                            </a:lnTo>
                            <a:lnTo>
                              <a:pt x="561" y="246"/>
                            </a:lnTo>
                            <a:lnTo>
                              <a:pt x="560" y="235"/>
                            </a:lnTo>
                            <a:lnTo>
                              <a:pt x="556" y="227"/>
                            </a:lnTo>
                            <a:lnTo>
                              <a:pt x="551" y="219"/>
                            </a:lnTo>
                            <a:lnTo>
                              <a:pt x="546" y="212"/>
                            </a:lnTo>
                            <a:lnTo>
                              <a:pt x="540" y="204"/>
                            </a:lnTo>
                            <a:lnTo>
                              <a:pt x="538" y="195"/>
                            </a:lnTo>
                            <a:lnTo>
                              <a:pt x="540" y="188"/>
                            </a:lnTo>
                            <a:lnTo>
                              <a:pt x="547" y="177"/>
                            </a:lnTo>
                            <a:lnTo>
                              <a:pt x="554" y="169"/>
                            </a:lnTo>
                            <a:lnTo>
                              <a:pt x="557" y="160"/>
                            </a:lnTo>
                            <a:lnTo>
                              <a:pt x="557" y="148"/>
                            </a:lnTo>
                            <a:lnTo>
                              <a:pt x="553" y="137"/>
                            </a:lnTo>
                            <a:lnTo>
                              <a:pt x="546" y="128"/>
                            </a:lnTo>
                            <a:lnTo>
                              <a:pt x="543" y="122"/>
                            </a:lnTo>
                            <a:lnTo>
                              <a:pt x="540" y="112"/>
                            </a:lnTo>
                            <a:lnTo>
                              <a:pt x="541" y="102"/>
                            </a:lnTo>
                            <a:lnTo>
                              <a:pt x="547" y="93"/>
                            </a:lnTo>
                            <a:lnTo>
                              <a:pt x="551" y="87"/>
                            </a:lnTo>
                            <a:lnTo>
                              <a:pt x="557" y="80"/>
                            </a:lnTo>
                            <a:lnTo>
                              <a:pt x="560" y="71"/>
                            </a:lnTo>
                            <a:lnTo>
                              <a:pt x="561" y="61"/>
                            </a:lnTo>
                            <a:lnTo>
                              <a:pt x="559" y="55"/>
                            </a:lnTo>
                            <a:lnTo>
                              <a:pt x="553" y="45"/>
                            </a:lnTo>
                            <a:lnTo>
                              <a:pt x="547" y="37"/>
                            </a:lnTo>
                            <a:lnTo>
                              <a:pt x="543" y="26"/>
                            </a:lnTo>
                            <a:lnTo>
                              <a:pt x="543" y="0"/>
                            </a:lnTo>
                            <a:lnTo>
                              <a:pt x="486" y="38"/>
                            </a:lnTo>
                            <a:lnTo>
                              <a:pt x="451" y="53"/>
                            </a:lnTo>
                            <a:lnTo>
                              <a:pt x="411" y="66"/>
                            </a:lnTo>
                            <a:lnTo>
                              <a:pt x="364" y="80"/>
                            </a:lnTo>
                            <a:lnTo>
                              <a:pt x="322" y="89"/>
                            </a:lnTo>
                            <a:lnTo>
                              <a:pt x="280" y="96"/>
                            </a:lnTo>
                            <a:lnTo>
                              <a:pt x="225" y="103"/>
                            </a:lnTo>
                            <a:close/>
                          </a:path>
                        </a:pathLst>
                      </a:custGeom>
                      <a:solidFill>
                        <a:srgbClr val="FFA040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grpSp>
                <p:nvGrpSpPr>
                  <p:cNvPr id="25631" name="组合 10249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994" y="2998"/>
                    <a:ext cx="167" cy="333"/>
                    <a:chOff x="2994" y="2998"/>
                    <a:chExt cx="167" cy="333"/>
                  </a:xfrm>
                </p:grpSpPr>
                <p:sp>
                  <p:nvSpPr>
                    <p:cNvPr id="25632" name="任意多边形 10249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026" y="3087"/>
                      <a:ext cx="128" cy="53"/>
                    </a:xfrm>
                    <a:custGeom>
                      <a:avLst/>
                      <a:gdLst>
                        <a:gd name="T0" fmla="*/ 128 w 128"/>
                        <a:gd name="T1" fmla="*/ 10 h 53"/>
                        <a:gd name="T2" fmla="*/ 116 w 128"/>
                        <a:gd name="T3" fmla="*/ 0 h 53"/>
                        <a:gd name="T4" fmla="*/ 77 w 128"/>
                        <a:gd name="T5" fmla="*/ 20 h 53"/>
                        <a:gd name="T6" fmla="*/ 38 w 128"/>
                        <a:gd name="T7" fmla="*/ 34 h 53"/>
                        <a:gd name="T8" fmla="*/ 0 w 128"/>
                        <a:gd name="T9" fmla="*/ 45 h 53"/>
                        <a:gd name="T10" fmla="*/ 7 w 128"/>
                        <a:gd name="T11" fmla="*/ 53 h 53"/>
                        <a:gd name="T12" fmla="*/ 33 w 128"/>
                        <a:gd name="T13" fmla="*/ 53 h 53"/>
                        <a:gd name="T14" fmla="*/ 68 w 128"/>
                        <a:gd name="T15" fmla="*/ 46 h 53"/>
                        <a:gd name="T16" fmla="*/ 100 w 128"/>
                        <a:gd name="T17" fmla="*/ 30 h 53"/>
                        <a:gd name="T18" fmla="*/ 128 w 128"/>
                        <a:gd name="T19" fmla="*/ 10 h 53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128" h="53">
                          <a:moveTo>
                            <a:pt x="128" y="10"/>
                          </a:moveTo>
                          <a:lnTo>
                            <a:pt x="116" y="0"/>
                          </a:lnTo>
                          <a:lnTo>
                            <a:pt x="77" y="20"/>
                          </a:lnTo>
                          <a:lnTo>
                            <a:pt x="38" y="34"/>
                          </a:lnTo>
                          <a:lnTo>
                            <a:pt x="0" y="45"/>
                          </a:lnTo>
                          <a:lnTo>
                            <a:pt x="7" y="53"/>
                          </a:lnTo>
                          <a:lnTo>
                            <a:pt x="33" y="53"/>
                          </a:lnTo>
                          <a:lnTo>
                            <a:pt x="68" y="46"/>
                          </a:lnTo>
                          <a:lnTo>
                            <a:pt x="100" y="30"/>
                          </a:lnTo>
                          <a:lnTo>
                            <a:pt x="128" y="10"/>
                          </a:lnTo>
                          <a:close/>
                        </a:path>
                      </a:pathLst>
                    </a:custGeom>
                    <a:solidFill>
                      <a:srgbClr val="FFE0C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633" name="任意多边形 10249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049" y="3172"/>
                      <a:ext cx="112" cy="60"/>
                    </a:xfrm>
                    <a:custGeom>
                      <a:avLst/>
                      <a:gdLst>
                        <a:gd name="T0" fmla="*/ 112 w 112"/>
                        <a:gd name="T1" fmla="*/ 12 h 60"/>
                        <a:gd name="T2" fmla="*/ 106 w 112"/>
                        <a:gd name="T3" fmla="*/ 0 h 60"/>
                        <a:gd name="T4" fmla="*/ 68 w 112"/>
                        <a:gd name="T5" fmla="*/ 26 h 60"/>
                        <a:gd name="T6" fmla="*/ 38 w 112"/>
                        <a:gd name="T7" fmla="*/ 39 h 60"/>
                        <a:gd name="T8" fmla="*/ 0 w 112"/>
                        <a:gd name="T9" fmla="*/ 51 h 60"/>
                        <a:gd name="T10" fmla="*/ 8 w 112"/>
                        <a:gd name="T11" fmla="*/ 60 h 60"/>
                        <a:gd name="T12" fmla="*/ 32 w 112"/>
                        <a:gd name="T13" fmla="*/ 60 h 60"/>
                        <a:gd name="T14" fmla="*/ 57 w 112"/>
                        <a:gd name="T15" fmla="*/ 53 h 60"/>
                        <a:gd name="T16" fmla="*/ 86 w 112"/>
                        <a:gd name="T17" fmla="*/ 35 h 60"/>
                        <a:gd name="T18" fmla="*/ 112 w 112"/>
                        <a:gd name="T19" fmla="*/ 12 h 60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112" h="60">
                          <a:moveTo>
                            <a:pt x="112" y="12"/>
                          </a:moveTo>
                          <a:lnTo>
                            <a:pt x="106" y="0"/>
                          </a:lnTo>
                          <a:lnTo>
                            <a:pt x="68" y="26"/>
                          </a:lnTo>
                          <a:lnTo>
                            <a:pt x="38" y="39"/>
                          </a:lnTo>
                          <a:lnTo>
                            <a:pt x="0" y="51"/>
                          </a:lnTo>
                          <a:lnTo>
                            <a:pt x="8" y="60"/>
                          </a:lnTo>
                          <a:lnTo>
                            <a:pt x="32" y="60"/>
                          </a:lnTo>
                          <a:lnTo>
                            <a:pt x="57" y="53"/>
                          </a:lnTo>
                          <a:lnTo>
                            <a:pt x="86" y="35"/>
                          </a:lnTo>
                          <a:lnTo>
                            <a:pt x="112" y="12"/>
                          </a:lnTo>
                          <a:close/>
                        </a:path>
                      </a:pathLst>
                    </a:custGeom>
                    <a:solidFill>
                      <a:srgbClr val="FFE0C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634" name="任意多边形 10250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042" y="3272"/>
                      <a:ext cx="114" cy="59"/>
                    </a:xfrm>
                    <a:custGeom>
                      <a:avLst/>
                      <a:gdLst>
                        <a:gd name="T0" fmla="*/ 114 w 114"/>
                        <a:gd name="T1" fmla="*/ 9 h 59"/>
                        <a:gd name="T2" fmla="*/ 106 w 114"/>
                        <a:gd name="T3" fmla="*/ 0 h 59"/>
                        <a:gd name="T4" fmla="*/ 71 w 114"/>
                        <a:gd name="T5" fmla="*/ 24 h 59"/>
                        <a:gd name="T6" fmla="*/ 38 w 114"/>
                        <a:gd name="T7" fmla="*/ 38 h 59"/>
                        <a:gd name="T8" fmla="*/ 0 w 114"/>
                        <a:gd name="T9" fmla="*/ 48 h 59"/>
                        <a:gd name="T10" fmla="*/ 7 w 114"/>
                        <a:gd name="T11" fmla="*/ 59 h 59"/>
                        <a:gd name="T12" fmla="*/ 32 w 114"/>
                        <a:gd name="T13" fmla="*/ 57 h 59"/>
                        <a:gd name="T14" fmla="*/ 62 w 114"/>
                        <a:gd name="T15" fmla="*/ 50 h 59"/>
                        <a:gd name="T16" fmla="*/ 93 w 114"/>
                        <a:gd name="T17" fmla="*/ 31 h 59"/>
                        <a:gd name="T18" fmla="*/ 114 w 114"/>
                        <a:gd name="T19" fmla="*/ 9 h 59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114" h="59">
                          <a:moveTo>
                            <a:pt x="114" y="9"/>
                          </a:moveTo>
                          <a:lnTo>
                            <a:pt x="106" y="0"/>
                          </a:lnTo>
                          <a:lnTo>
                            <a:pt x="71" y="24"/>
                          </a:lnTo>
                          <a:lnTo>
                            <a:pt x="38" y="38"/>
                          </a:lnTo>
                          <a:lnTo>
                            <a:pt x="0" y="48"/>
                          </a:lnTo>
                          <a:lnTo>
                            <a:pt x="7" y="59"/>
                          </a:lnTo>
                          <a:lnTo>
                            <a:pt x="32" y="57"/>
                          </a:lnTo>
                          <a:lnTo>
                            <a:pt x="62" y="50"/>
                          </a:lnTo>
                          <a:lnTo>
                            <a:pt x="93" y="31"/>
                          </a:lnTo>
                          <a:lnTo>
                            <a:pt x="114" y="9"/>
                          </a:lnTo>
                          <a:close/>
                        </a:path>
                      </a:pathLst>
                    </a:custGeom>
                    <a:solidFill>
                      <a:srgbClr val="FFE0C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635" name="任意多边形 10250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994" y="2998"/>
                      <a:ext cx="131" cy="52"/>
                    </a:xfrm>
                    <a:custGeom>
                      <a:avLst/>
                      <a:gdLst>
                        <a:gd name="T0" fmla="*/ 131 w 131"/>
                        <a:gd name="T1" fmla="*/ 10 h 52"/>
                        <a:gd name="T2" fmla="*/ 118 w 131"/>
                        <a:gd name="T3" fmla="*/ 0 h 52"/>
                        <a:gd name="T4" fmla="*/ 74 w 131"/>
                        <a:gd name="T5" fmla="*/ 20 h 52"/>
                        <a:gd name="T6" fmla="*/ 38 w 131"/>
                        <a:gd name="T7" fmla="*/ 32 h 52"/>
                        <a:gd name="T8" fmla="*/ 0 w 131"/>
                        <a:gd name="T9" fmla="*/ 42 h 52"/>
                        <a:gd name="T10" fmla="*/ 8 w 131"/>
                        <a:gd name="T11" fmla="*/ 52 h 52"/>
                        <a:gd name="T12" fmla="*/ 32 w 131"/>
                        <a:gd name="T13" fmla="*/ 51 h 52"/>
                        <a:gd name="T14" fmla="*/ 63 w 131"/>
                        <a:gd name="T15" fmla="*/ 44 h 52"/>
                        <a:gd name="T16" fmla="*/ 97 w 131"/>
                        <a:gd name="T17" fmla="*/ 31 h 52"/>
                        <a:gd name="T18" fmla="*/ 131 w 131"/>
                        <a:gd name="T19" fmla="*/ 10 h 52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0" t="0" r="r" b="b"/>
                      <a:pathLst>
                        <a:path w="131" h="52">
                          <a:moveTo>
                            <a:pt x="131" y="10"/>
                          </a:moveTo>
                          <a:lnTo>
                            <a:pt x="118" y="0"/>
                          </a:lnTo>
                          <a:lnTo>
                            <a:pt x="74" y="20"/>
                          </a:lnTo>
                          <a:lnTo>
                            <a:pt x="38" y="32"/>
                          </a:lnTo>
                          <a:lnTo>
                            <a:pt x="0" y="42"/>
                          </a:lnTo>
                          <a:lnTo>
                            <a:pt x="8" y="52"/>
                          </a:lnTo>
                          <a:lnTo>
                            <a:pt x="32" y="51"/>
                          </a:lnTo>
                          <a:lnTo>
                            <a:pt x="63" y="44"/>
                          </a:lnTo>
                          <a:lnTo>
                            <a:pt x="97" y="31"/>
                          </a:lnTo>
                          <a:lnTo>
                            <a:pt x="131" y="10"/>
                          </a:lnTo>
                          <a:close/>
                        </a:path>
                      </a:pathLst>
                    </a:custGeom>
                    <a:solidFill>
                      <a:srgbClr val="FFE0C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25609" name="任意多边形 102502"/>
                <p:cNvSpPr>
                  <a:spLocks noChangeAspect="1" noChangeArrowheads="1"/>
                </p:cNvSpPr>
                <p:nvPr/>
              </p:nvSpPr>
              <p:spPr bwMode="auto">
                <a:xfrm>
                  <a:off x="4060" y="1986"/>
                  <a:ext cx="237" cy="340"/>
                </a:xfrm>
                <a:custGeom>
                  <a:avLst/>
                  <a:gdLst>
                    <a:gd name="T0" fmla="*/ 0 w 1545"/>
                    <a:gd name="T1" fmla="*/ 0 h 2219"/>
                    <a:gd name="T2" fmla="*/ 0 w 1545"/>
                    <a:gd name="T3" fmla="*/ 0 h 2219"/>
                    <a:gd name="T4" fmla="*/ 0 w 1545"/>
                    <a:gd name="T5" fmla="*/ 0 h 2219"/>
                    <a:gd name="T6" fmla="*/ 0 w 1545"/>
                    <a:gd name="T7" fmla="*/ 0 h 2219"/>
                    <a:gd name="T8" fmla="*/ 0 w 1545"/>
                    <a:gd name="T9" fmla="*/ 0 h 2219"/>
                    <a:gd name="T10" fmla="*/ 0 w 1545"/>
                    <a:gd name="T11" fmla="*/ 0 h 2219"/>
                    <a:gd name="T12" fmla="*/ 0 w 1545"/>
                    <a:gd name="T13" fmla="*/ 0 h 2219"/>
                    <a:gd name="T14" fmla="*/ 0 w 1545"/>
                    <a:gd name="T15" fmla="*/ 0 h 2219"/>
                    <a:gd name="T16" fmla="*/ 0 w 1545"/>
                    <a:gd name="T17" fmla="*/ 0 h 2219"/>
                    <a:gd name="T18" fmla="*/ 0 w 1545"/>
                    <a:gd name="T19" fmla="*/ 0 h 2219"/>
                    <a:gd name="T20" fmla="*/ 0 w 1545"/>
                    <a:gd name="T21" fmla="*/ 0 h 2219"/>
                    <a:gd name="T22" fmla="*/ 0 w 1545"/>
                    <a:gd name="T23" fmla="*/ 0 h 2219"/>
                    <a:gd name="T24" fmla="*/ 0 w 1545"/>
                    <a:gd name="T25" fmla="*/ 0 h 2219"/>
                    <a:gd name="T26" fmla="*/ 0 w 1545"/>
                    <a:gd name="T27" fmla="*/ 0 h 2219"/>
                    <a:gd name="T28" fmla="*/ 0 w 1545"/>
                    <a:gd name="T29" fmla="*/ 0 h 2219"/>
                    <a:gd name="T30" fmla="*/ 0 w 1545"/>
                    <a:gd name="T31" fmla="*/ 0 h 2219"/>
                    <a:gd name="T32" fmla="*/ 0 w 1545"/>
                    <a:gd name="T33" fmla="*/ 0 h 2219"/>
                    <a:gd name="T34" fmla="*/ 0 w 1545"/>
                    <a:gd name="T35" fmla="*/ 0 h 2219"/>
                    <a:gd name="T36" fmla="*/ 0 w 1545"/>
                    <a:gd name="T37" fmla="*/ 0 h 2219"/>
                    <a:gd name="T38" fmla="*/ 0 w 1545"/>
                    <a:gd name="T39" fmla="*/ 0 h 2219"/>
                    <a:gd name="T40" fmla="*/ 0 w 1545"/>
                    <a:gd name="T41" fmla="*/ 0 h 2219"/>
                    <a:gd name="T42" fmla="*/ 0 w 1545"/>
                    <a:gd name="T43" fmla="*/ 0 h 2219"/>
                    <a:gd name="T44" fmla="*/ 0 w 1545"/>
                    <a:gd name="T45" fmla="*/ 0 h 2219"/>
                    <a:gd name="T46" fmla="*/ 0 w 1545"/>
                    <a:gd name="T47" fmla="*/ 0 h 2219"/>
                    <a:gd name="T48" fmla="*/ 0 w 1545"/>
                    <a:gd name="T49" fmla="*/ 0 h 2219"/>
                    <a:gd name="T50" fmla="*/ 0 w 1545"/>
                    <a:gd name="T51" fmla="*/ 0 h 2219"/>
                    <a:gd name="T52" fmla="*/ 0 w 1545"/>
                    <a:gd name="T53" fmla="*/ 0 h 2219"/>
                    <a:gd name="T54" fmla="*/ 0 w 1545"/>
                    <a:gd name="T55" fmla="*/ 0 h 2219"/>
                    <a:gd name="T56" fmla="*/ 0 w 1545"/>
                    <a:gd name="T57" fmla="*/ 0 h 2219"/>
                    <a:gd name="T58" fmla="*/ 0 w 1545"/>
                    <a:gd name="T59" fmla="*/ 0 h 2219"/>
                    <a:gd name="T60" fmla="*/ 0 w 1545"/>
                    <a:gd name="T61" fmla="*/ 0 h 2219"/>
                    <a:gd name="T62" fmla="*/ 0 w 1545"/>
                    <a:gd name="T63" fmla="*/ 0 h 2219"/>
                    <a:gd name="T64" fmla="*/ 0 w 1545"/>
                    <a:gd name="T65" fmla="*/ 0 h 2219"/>
                    <a:gd name="T66" fmla="*/ 0 w 1545"/>
                    <a:gd name="T67" fmla="*/ 0 h 2219"/>
                    <a:gd name="T68" fmla="*/ 0 w 1545"/>
                    <a:gd name="T69" fmla="*/ 0 h 2219"/>
                    <a:gd name="T70" fmla="*/ 0 w 1545"/>
                    <a:gd name="T71" fmla="*/ 0 h 2219"/>
                    <a:gd name="T72" fmla="*/ 0 w 1545"/>
                    <a:gd name="T73" fmla="*/ 0 h 2219"/>
                    <a:gd name="T74" fmla="*/ 0 w 1545"/>
                    <a:gd name="T75" fmla="*/ 0 h 2219"/>
                    <a:gd name="T76" fmla="*/ 0 w 1545"/>
                    <a:gd name="T77" fmla="*/ 0 h 2219"/>
                    <a:gd name="T78" fmla="*/ 0 w 1545"/>
                    <a:gd name="T79" fmla="*/ 0 h 2219"/>
                    <a:gd name="T80" fmla="*/ 0 w 1545"/>
                    <a:gd name="T81" fmla="*/ 0 h 2219"/>
                    <a:gd name="T82" fmla="*/ 0 w 1545"/>
                    <a:gd name="T83" fmla="*/ 0 h 2219"/>
                    <a:gd name="T84" fmla="*/ 0 w 1545"/>
                    <a:gd name="T85" fmla="*/ 0 h 2219"/>
                    <a:gd name="T86" fmla="*/ 0 w 1545"/>
                    <a:gd name="T87" fmla="*/ 0 h 2219"/>
                    <a:gd name="T88" fmla="*/ 0 w 1545"/>
                    <a:gd name="T89" fmla="*/ 0 h 2219"/>
                    <a:gd name="T90" fmla="*/ 0 w 1545"/>
                    <a:gd name="T91" fmla="*/ 0 h 2219"/>
                    <a:gd name="T92" fmla="*/ 0 w 1545"/>
                    <a:gd name="T93" fmla="*/ 0 h 2219"/>
                    <a:gd name="T94" fmla="*/ 0 w 1545"/>
                    <a:gd name="T95" fmla="*/ 0 h 2219"/>
                    <a:gd name="T96" fmla="*/ 0 w 1545"/>
                    <a:gd name="T97" fmla="*/ 0 h 2219"/>
                    <a:gd name="T98" fmla="*/ 0 w 1545"/>
                    <a:gd name="T99" fmla="*/ 0 h 2219"/>
                    <a:gd name="T100" fmla="*/ 0 w 1545"/>
                    <a:gd name="T101" fmla="*/ 0 h 2219"/>
                    <a:gd name="T102" fmla="*/ 0 w 1545"/>
                    <a:gd name="T103" fmla="*/ 0 h 2219"/>
                    <a:gd name="T104" fmla="*/ 0 w 1545"/>
                    <a:gd name="T105" fmla="*/ 0 h 2219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545" h="2219">
                      <a:moveTo>
                        <a:pt x="1083" y="2160"/>
                      </a:moveTo>
                      <a:lnTo>
                        <a:pt x="1096" y="2151"/>
                      </a:lnTo>
                      <a:lnTo>
                        <a:pt x="1106" y="2142"/>
                      </a:lnTo>
                      <a:lnTo>
                        <a:pt x="1112" y="2136"/>
                      </a:lnTo>
                      <a:lnTo>
                        <a:pt x="1116" y="2129"/>
                      </a:lnTo>
                      <a:lnTo>
                        <a:pt x="1120" y="2125"/>
                      </a:lnTo>
                      <a:lnTo>
                        <a:pt x="1122" y="2120"/>
                      </a:lnTo>
                      <a:lnTo>
                        <a:pt x="1125" y="2116"/>
                      </a:lnTo>
                      <a:lnTo>
                        <a:pt x="1126" y="2110"/>
                      </a:lnTo>
                      <a:lnTo>
                        <a:pt x="1128" y="2103"/>
                      </a:lnTo>
                      <a:lnTo>
                        <a:pt x="1129" y="2094"/>
                      </a:lnTo>
                      <a:lnTo>
                        <a:pt x="1136" y="2059"/>
                      </a:lnTo>
                      <a:lnTo>
                        <a:pt x="1181" y="1772"/>
                      </a:lnTo>
                      <a:lnTo>
                        <a:pt x="1189" y="1731"/>
                      </a:lnTo>
                      <a:lnTo>
                        <a:pt x="1196" y="1701"/>
                      </a:lnTo>
                      <a:lnTo>
                        <a:pt x="1207" y="1660"/>
                      </a:lnTo>
                      <a:lnTo>
                        <a:pt x="1223" y="1614"/>
                      </a:lnTo>
                      <a:lnTo>
                        <a:pt x="1239" y="1574"/>
                      </a:lnTo>
                      <a:lnTo>
                        <a:pt x="1254" y="1540"/>
                      </a:lnTo>
                      <a:lnTo>
                        <a:pt x="1267" y="1511"/>
                      </a:lnTo>
                      <a:lnTo>
                        <a:pt x="1280" y="1483"/>
                      </a:lnTo>
                      <a:lnTo>
                        <a:pt x="1306" y="1435"/>
                      </a:lnTo>
                      <a:lnTo>
                        <a:pt x="1332" y="1389"/>
                      </a:lnTo>
                      <a:lnTo>
                        <a:pt x="1357" y="1347"/>
                      </a:lnTo>
                      <a:lnTo>
                        <a:pt x="1377" y="1315"/>
                      </a:lnTo>
                      <a:lnTo>
                        <a:pt x="1413" y="1255"/>
                      </a:lnTo>
                      <a:lnTo>
                        <a:pt x="1438" y="1213"/>
                      </a:lnTo>
                      <a:lnTo>
                        <a:pt x="1458" y="1178"/>
                      </a:lnTo>
                      <a:lnTo>
                        <a:pt x="1475" y="1138"/>
                      </a:lnTo>
                      <a:lnTo>
                        <a:pt x="1494" y="1090"/>
                      </a:lnTo>
                      <a:lnTo>
                        <a:pt x="1507" y="1048"/>
                      </a:lnTo>
                      <a:lnTo>
                        <a:pt x="1519" y="1004"/>
                      </a:lnTo>
                      <a:lnTo>
                        <a:pt x="1527" y="966"/>
                      </a:lnTo>
                      <a:lnTo>
                        <a:pt x="1536" y="924"/>
                      </a:lnTo>
                      <a:lnTo>
                        <a:pt x="1542" y="871"/>
                      </a:lnTo>
                      <a:lnTo>
                        <a:pt x="1545" y="810"/>
                      </a:lnTo>
                      <a:lnTo>
                        <a:pt x="1545" y="753"/>
                      </a:lnTo>
                      <a:lnTo>
                        <a:pt x="1540" y="708"/>
                      </a:lnTo>
                      <a:lnTo>
                        <a:pt x="1533" y="666"/>
                      </a:lnTo>
                      <a:lnTo>
                        <a:pt x="1526" y="628"/>
                      </a:lnTo>
                      <a:lnTo>
                        <a:pt x="1514" y="579"/>
                      </a:lnTo>
                      <a:lnTo>
                        <a:pt x="1500" y="529"/>
                      </a:lnTo>
                      <a:lnTo>
                        <a:pt x="1485" y="483"/>
                      </a:lnTo>
                      <a:lnTo>
                        <a:pt x="1467" y="441"/>
                      </a:lnTo>
                      <a:lnTo>
                        <a:pt x="1445" y="403"/>
                      </a:lnTo>
                      <a:lnTo>
                        <a:pt x="1416" y="355"/>
                      </a:lnTo>
                      <a:lnTo>
                        <a:pt x="1383" y="307"/>
                      </a:lnTo>
                      <a:lnTo>
                        <a:pt x="1351" y="270"/>
                      </a:lnTo>
                      <a:lnTo>
                        <a:pt x="1322" y="238"/>
                      </a:lnTo>
                      <a:lnTo>
                        <a:pt x="1288" y="207"/>
                      </a:lnTo>
                      <a:lnTo>
                        <a:pt x="1252" y="177"/>
                      </a:lnTo>
                      <a:lnTo>
                        <a:pt x="1217" y="149"/>
                      </a:lnTo>
                      <a:lnTo>
                        <a:pt x="1175" y="121"/>
                      </a:lnTo>
                      <a:lnTo>
                        <a:pt x="1126" y="91"/>
                      </a:lnTo>
                      <a:lnTo>
                        <a:pt x="1080" y="68"/>
                      </a:lnTo>
                      <a:lnTo>
                        <a:pt x="1026" y="46"/>
                      </a:lnTo>
                      <a:lnTo>
                        <a:pt x="977" y="30"/>
                      </a:lnTo>
                      <a:lnTo>
                        <a:pt x="937" y="20"/>
                      </a:lnTo>
                      <a:lnTo>
                        <a:pt x="893" y="10"/>
                      </a:lnTo>
                      <a:lnTo>
                        <a:pt x="853" y="4"/>
                      </a:lnTo>
                      <a:lnTo>
                        <a:pt x="806" y="0"/>
                      </a:lnTo>
                      <a:lnTo>
                        <a:pt x="763" y="0"/>
                      </a:lnTo>
                      <a:lnTo>
                        <a:pt x="716" y="0"/>
                      </a:lnTo>
                      <a:lnTo>
                        <a:pt x="677" y="4"/>
                      </a:lnTo>
                      <a:lnTo>
                        <a:pt x="632" y="14"/>
                      </a:lnTo>
                      <a:lnTo>
                        <a:pt x="598" y="21"/>
                      </a:lnTo>
                      <a:lnTo>
                        <a:pt x="556" y="33"/>
                      </a:lnTo>
                      <a:lnTo>
                        <a:pt x="517" y="45"/>
                      </a:lnTo>
                      <a:lnTo>
                        <a:pt x="482" y="59"/>
                      </a:lnTo>
                      <a:lnTo>
                        <a:pt x="448" y="74"/>
                      </a:lnTo>
                      <a:lnTo>
                        <a:pt x="414" y="92"/>
                      </a:lnTo>
                      <a:lnTo>
                        <a:pt x="383" y="110"/>
                      </a:lnTo>
                      <a:lnTo>
                        <a:pt x="349" y="133"/>
                      </a:lnTo>
                      <a:lnTo>
                        <a:pt x="312" y="159"/>
                      </a:lnTo>
                      <a:lnTo>
                        <a:pt x="279" y="184"/>
                      </a:lnTo>
                      <a:lnTo>
                        <a:pt x="249" y="211"/>
                      </a:lnTo>
                      <a:lnTo>
                        <a:pt x="217" y="241"/>
                      </a:lnTo>
                      <a:lnTo>
                        <a:pt x="185" y="274"/>
                      </a:lnTo>
                      <a:lnTo>
                        <a:pt x="157" y="306"/>
                      </a:lnTo>
                      <a:lnTo>
                        <a:pt x="134" y="336"/>
                      </a:lnTo>
                      <a:lnTo>
                        <a:pt x="107" y="377"/>
                      </a:lnTo>
                      <a:lnTo>
                        <a:pt x="81" y="422"/>
                      </a:lnTo>
                      <a:lnTo>
                        <a:pt x="57" y="473"/>
                      </a:lnTo>
                      <a:lnTo>
                        <a:pt x="40" y="522"/>
                      </a:lnTo>
                      <a:lnTo>
                        <a:pt x="26" y="573"/>
                      </a:lnTo>
                      <a:lnTo>
                        <a:pt x="13" y="624"/>
                      </a:lnTo>
                      <a:lnTo>
                        <a:pt x="5" y="670"/>
                      </a:lnTo>
                      <a:lnTo>
                        <a:pt x="0" y="717"/>
                      </a:lnTo>
                      <a:lnTo>
                        <a:pt x="0" y="762"/>
                      </a:lnTo>
                      <a:lnTo>
                        <a:pt x="0" y="802"/>
                      </a:lnTo>
                      <a:lnTo>
                        <a:pt x="0" y="850"/>
                      </a:lnTo>
                      <a:lnTo>
                        <a:pt x="2" y="892"/>
                      </a:lnTo>
                      <a:lnTo>
                        <a:pt x="10" y="945"/>
                      </a:lnTo>
                      <a:lnTo>
                        <a:pt x="18" y="991"/>
                      </a:lnTo>
                      <a:lnTo>
                        <a:pt x="30" y="1036"/>
                      </a:lnTo>
                      <a:lnTo>
                        <a:pt x="47" y="1088"/>
                      </a:lnTo>
                      <a:lnTo>
                        <a:pt x="66" y="1135"/>
                      </a:lnTo>
                      <a:lnTo>
                        <a:pt x="86" y="1176"/>
                      </a:lnTo>
                      <a:lnTo>
                        <a:pt x="110" y="1222"/>
                      </a:lnTo>
                      <a:lnTo>
                        <a:pt x="136" y="1266"/>
                      </a:lnTo>
                      <a:lnTo>
                        <a:pt x="159" y="1308"/>
                      </a:lnTo>
                      <a:lnTo>
                        <a:pt x="183" y="1350"/>
                      </a:lnTo>
                      <a:lnTo>
                        <a:pt x="208" y="1396"/>
                      </a:lnTo>
                      <a:lnTo>
                        <a:pt x="247" y="1463"/>
                      </a:lnTo>
                      <a:lnTo>
                        <a:pt x="283" y="1532"/>
                      </a:lnTo>
                      <a:lnTo>
                        <a:pt x="304" y="1567"/>
                      </a:lnTo>
                      <a:lnTo>
                        <a:pt x="315" y="1596"/>
                      </a:lnTo>
                      <a:lnTo>
                        <a:pt x="328" y="1632"/>
                      </a:lnTo>
                      <a:lnTo>
                        <a:pt x="340" y="1673"/>
                      </a:lnTo>
                      <a:lnTo>
                        <a:pt x="350" y="1709"/>
                      </a:lnTo>
                      <a:lnTo>
                        <a:pt x="359" y="1749"/>
                      </a:lnTo>
                      <a:lnTo>
                        <a:pt x="366" y="1805"/>
                      </a:lnTo>
                      <a:lnTo>
                        <a:pt x="376" y="1865"/>
                      </a:lnTo>
                      <a:lnTo>
                        <a:pt x="383" y="1913"/>
                      </a:lnTo>
                      <a:lnTo>
                        <a:pt x="391" y="1974"/>
                      </a:lnTo>
                      <a:lnTo>
                        <a:pt x="396" y="2017"/>
                      </a:lnTo>
                      <a:lnTo>
                        <a:pt x="402" y="2055"/>
                      </a:lnTo>
                      <a:lnTo>
                        <a:pt x="411" y="2093"/>
                      </a:lnTo>
                      <a:lnTo>
                        <a:pt x="414" y="2103"/>
                      </a:lnTo>
                      <a:lnTo>
                        <a:pt x="415" y="2112"/>
                      </a:lnTo>
                      <a:lnTo>
                        <a:pt x="417" y="2116"/>
                      </a:lnTo>
                      <a:lnTo>
                        <a:pt x="418" y="2120"/>
                      </a:lnTo>
                      <a:lnTo>
                        <a:pt x="422" y="2125"/>
                      </a:lnTo>
                      <a:lnTo>
                        <a:pt x="427" y="2132"/>
                      </a:lnTo>
                      <a:lnTo>
                        <a:pt x="434" y="2139"/>
                      </a:lnTo>
                      <a:lnTo>
                        <a:pt x="441" y="2146"/>
                      </a:lnTo>
                      <a:lnTo>
                        <a:pt x="453" y="2155"/>
                      </a:lnTo>
                      <a:lnTo>
                        <a:pt x="467" y="2162"/>
                      </a:lnTo>
                      <a:lnTo>
                        <a:pt x="486" y="2173"/>
                      </a:lnTo>
                      <a:lnTo>
                        <a:pt x="503" y="2180"/>
                      </a:lnTo>
                      <a:lnTo>
                        <a:pt x="521" y="2186"/>
                      </a:lnTo>
                      <a:lnTo>
                        <a:pt x="538" y="2190"/>
                      </a:lnTo>
                      <a:lnTo>
                        <a:pt x="553" y="2194"/>
                      </a:lnTo>
                      <a:lnTo>
                        <a:pt x="576" y="2200"/>
                      </a:lnTo>
                      <a:lnTo>
                        <a:pt x="595" y="2205"/>
                      </a:lnTo>
                      <a:lnTo>
                        <a:pt x="614" y="2207"/>
                      </a:lnTo>
                      <a:lnTo>
                        <a:pt x="634" y="2210"/>
                      </a:lnTo>
                      <a:lnTo>
                        <a:pt x="656" y="2213"/>
                      </a:lnTo>
                      <a:lnTo>
                        <a:pt x="676" y="2215"/>
                      </a:lnTo>
                      <a:lnTo>
                        <a:pt x="693" y="2216"/>
                      </a:lnTo>
                      <a:lnTo>
                        <a:pt x="715" y="2218"/>
                      </a:lnTo>
                      <a:lnTo>
                        <a:pt x="734" y="2219"/>
                      </a:lnTo>
                      <a:lnTo>
                        <a:pt x="753" y="2219"/>
                      </a:lnTo>
                      <a:lnTo>
                        <a:pt x="770" y="2219"/>
                      </a:lnTo>
                      <a:lnTo>
                        <a:pt x="789" y="2219"/>
                      </a:lnTo>
                      <a:lnTo>
                        <a:pt x="812" y="2219"/>
                      </a:lnTo>
                      <a:lnTo>
                        <a:pt x="831" y="2218"/>
                      </a:lnTo>
                      <a:lnTo>
                        <a:pt x="848" y="2218"/>
                      </a:lnTo>
                      <a:lnTo>
                        <a:pt x="868" y="2215"/>
                      </a:lnTo>
                      <a:lnTo>
                        <a:pt x="892" y="2213"/>
                      </a:lnTo>
                      <a:lnTo>
                        <a:pt x="909" y="2210"/>
                      </a:lnTo>
                      <a:lnTo>
                        <a:pt x="931" y="2207"/>
                      </a:lnTo>
                      <a:lnTo>
                        <a:pt x="950" y="2203"/>
                      </a:lnTo>
                      <a:lnTo>
                        <a:pt x="968" y="2200"/>
                      </a:lnTo>
                      <a:lnTo>
                        <a:pt x="986" y="2196"/>
                      </a:lnTo>
                      <a:lnTo>
                        <a:pt x="1002" y="2191"/>
                      </a:lnTo>
                      <a:lnTo>
                        <a:pt x="1021" y="2186"/>
                      </a:lnTo>
                      <a:lnTo>
                        <a:pt x="1036" y="2180"/>
                      </a:lnTo>
                      <a:lnTo>
                        <a:pt x="1052" y="2174"/>
                      </a:lnTo>
                      <a:lnTo>
                        <a:pt x="1068" y="2167"/>
                      </a:lnTo>
                      <a:lnTo>
                        <a:pt x="1083" y="216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25610" name="组合 102503"/>
                <p:cNvGrpSpPr>
                  <a:grpSpLocks noChangeAspect="1"/>
                </p:cNvGrpSpPr>
                <p:nvPr/>
              </p:nvGrpSpPr>
              <p:grpSpPr bwMode="auto">
                <a:xfrm>
                  <a:off x="4127" y="2020"/>
                  <a:ext cx="148" cy="302"/>
                  <a:chOff x="2541" y="986"/>
                  <a:chExt cx="966" cy="1971"/>
                </a:xfrm>
              </p:grpSpPr>
              <p:sp>
                <p:nvSpPr>
                  <p:cNvPr id="25616" name="椭圆 1025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41" y="2731"/>
                    <a:ext cx="678" cy="226"/>
                  </a:xfrm>
                  <a:prstGeom prst="ellipse">
                    <a:avLst/>
                  </a:prstGeom>
                  <a:solidFill>
                    <a:srgbClr val="A0A0A0"/>
                  </a:solid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pPr eaLnBrk="1" hangingPunct="1">
                      <a:buFont typeface="Arial" panose="020B0604020202020204" pitchFamily="34" charset="0"/>
                      <a:buNone/>
                    </a:pPr>
                    <a:endParaRPr lang="zh-CN" altLang="en-US"/>
                  </a:p>
                </p:txBody>
              </p:sp>
              <p:sp>
                <p:nvSpPr>
                  <p:cNvPr id="25617" name="任意多边形 1025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48" y="986"/>
                    <a:ext cx="259" cy="330"/>
                  </a:xfrm>
                  <a:custGeom>
                    <a:avLst/>
                    <a:gdLst>
                      <a:gd name="T0" fmla="*/ 0 w 259"/>
                      <a:gd name="T1" fmla="*/ 0 h 330"/>
                      <a:gd name="T2" fmla="*/ 69 w 259"/>
                      <a:gd name="T3" fmla="*/ 35 h 330"/>
                      <a:gd name="T4" fmla="*/ 132 w 259"/>
                      <a:gd name="T5" fmla="*/ 74 h 330"/>
                      <a:gd name="T6" fmla="*/ 179 w 259"/>
                      <a:gd name="T7" fmla="*/ 113 h 330"/>
                      <a:gd name="T8" fmla="*/ 211 w 259"/>
                      <a:gd name="T9" fmla="*/ 155 h 330"/>
                      <a:gd name="T10" fmla="*/ 233 w 259"/>
                      <a:gd name="T11" fmla="*/ 198 h 330"/>
                      <a:gd name="T12" fmla="*/ 249 w 259"/>
                      <a:gd name="T13" fmla="*/ 235 h 330"/>
                      <a:gd name="T14" fmla="*/ 259 w 259"/>
                      <a:gd name="T15" fmla="*/ 273 h 330"/>
                      <a:gd name="T16" fmla="*/ 168 w 259"/>
                      <a:gd name="T17" fmla="*/ 330 h 330"/>
                      <a:gd name="T18" fmla="*/ 159 w 259"/>
                      <a:gd name="T19" fmla="*/ 276 h 330"/>
                      <a:gd name="T20" fmla="*/ 145 w 259"/>
                      <a:gd name="T21" fmla="*/ 219 h 330"/>
                      <a:gd name="T22" fmla="*/ 123 w 259"/>
                      <a:gd name="T23" fmla="*/ 160 h 330"/>
                      <a:gd name="T24" fmla="*/ 95 w 259"/>
                      <a:gd name="T25" fmla="*/ 110 h 330"/>
                      <a:gd name="T26" fmla="*/ 56 w 259"/>
                      <a:gd name="T27" fmla="*/ 60 h 330"/>
                      <a:gd name="T28" fmla="*/ 0 w 259"/>
                      <a:gd name="T29" fmla="*/ 0 h 330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0" t="0" r="r" b="b"/>
                    <a:pathLst>
                      <a:path w="259" h="330">
                        <a:moveTo>
                          <a:pt x="0" y="0"/>
                        </a:moveTo>
                        <a:lnTo>
                          <a:pt x="69" y="35"/>
                        </a:lnTo>
                        <a:lnTo>
                          <a:pt x="132" y="74"/>
                        </a:lnTo>
                        <a:lnTo>
                          <a:pt x="179" y="113"/>
                        </a:lnTo>
                        <a:lnTo>
                          <a:pt x="211" y="155"/>
                        </a:lnTo>
                        <a:lnTo>
                          <a:pt x="233" y="198"/>
                        </a:lnTo>
                        <a:lnTo>
                          <a:pt x="249" y="235"/>
                        </a:lnTo>
                        <a:lnTo>
                          <a:pt x="259" y="273"/>
                        </a:lnTo>
                        <a:lnTo>
                          <a:pt x="168" y="330"/>
                        </a:lnTo>
                        <a:lnTo>
                          <a:pt x="159" y="276"/>
                        </a:lnTo>
                        <a:lnTo>
                          <a:pt x="145" y="219"/>
                        </a:lnTo>
                        <a:lnTo>
                          <a:pt x="123" y="160"/>
                        </a:lnTo>
                        <a:lnTo>
                          <a:pt x="95" y="110"/>
                        </a:lnTo>
                        <a:lnTo>
                          <a:pt x="56" y="6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25618" name="组合 10250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64" y="1430"/>
                    <a:ext cx="430" cy="1379"/>
                    <a:chOff x="2664" y="1430"/>
                    <a:chExt cx="430" cy="1379"/>
                  </a:xfrm>
                </p:grpSpPr>
                <p:sp>
                  <p:nvSpPr>
                    <p:cNvPr id="25620" name="任意多边形 1025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745" y="2005"/>
                      <a:ext cx="264" cy="804"/>
                    </a:xfrm>
                    <a:custGeom>
                      <a:avLst/>
                      <a:gdLst>
                        <a:gd name="T0" fmla="*/ 0 w 264"/>
                        <a:gd name="T1" fmla="*/ 61 h 804"/>
                        <a:gd name="T2" fmla="*/ 5 w 264"/>
                        <a:gd name="T3" fmla="*/ 193 h 804"/>
                        <a:gd name="T4" fmla="*/ 18 w 264"/>
                        <a:gd name="T5" fmla="*/ 210 h 804"/>
                        <a:gd name="T6" fmla="*/ 13 w 264"/>
                        <a:gd name="T7" fmla="*/ 745 h 804"/>
                        <a:gd name="T8" fmla="*/ 31 w 264"/>
                        <a:gd name="T9" fmla="*/ 804 h 804"/>
                        <a:gd name="T10" fmla="*/ 75 w 264"/>
                        <a:gd name="T11" fmla="*/ 804 h 804"/>
                        <a:gd name="T12" fmla="*/ 112 w 264"/>
                        <a:gd name="T13" fmla="*/ 775 h 804"/>
                        <a:gd name="T14" fmla="*/ 154 w 264"/>
                        <a:gd name="T15" fmla="*/ 775 h 804"/>
                        <a:gd name="T16" fmla="*/ 188 w 264"/>
                        <a:gd name="T17" fmla="*/ 804 h 804"/>
                        <a:gd name="T18" fmla="*/ 235 w 264"/>
                        <a:gd name="T19" fmla="*/ 804 h 804"/>
                        <a:gd name="T20" fmla="*/ 251 w 264"/>
                        <a:gd name="T21" fmla="*/ 745 h 804"/>
                        <a:gd name="T22" fmla="*/ 243 w 264"/>
                        <a:gd name="T23" fmla="*/ 210 h 804"/>
                        <a:gd name="T24" fmla="*/ 255 w 264"/>
                        <a:gd name="T25" fmla="*/ 193 h 804"/>
                        <a:gd name="T26" fmla="*/ 264 w 264"/>
                        <a:gd name="T27" fmla="*/ 61 h 804"/>
                        <a:gd name="T28" fmla="*/ 206 w 264"/>
                        <a:gd name="T29" fmla="*/ 13 h 804"/>
                        <a:gd name="T30" fmla="*/ 177 w 264"/>
                        <a:gd name="T31" fmla="*/ 13 h 804"/>
                        <a:gd name="T32" fmla="*/ 161 w 264"/>
                        <a:gd name="T33" fmla="*/ 0 h 804"/>
                        <a:gd name="T34" fmla="*/ 94 w 264"/>
                        <a:gd name="T35" fmla="*/ 0 h 804"/>
                        <a:gd name="T36" fmla="*/ 80 w 264"/>
                        <a:gd name="T37" fmla="*/ 13 h 804"/>
                        <a:gd name="T38" fmla="*/ 55 w 264"/>
                        <a:gd name="T39" fmla="*/ 13 h 804"/>
                        <a:gd name="T40" fmla="*/ 0 w 264"/>
                        <a:gd name="T41" fmla="*/ 61 h 804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0" t="0" r="r" b="b"/>
                      <a:pathLst>
                        <a:path w="264" h="804">
                          <a:moveTo>
                            <a:pt x="0" y="61"/>
                          </a:moveTo>
                          <a:lnTo>
                            <a:pt x="5" y="193"/>
                          </a:lnTo>
                          <a:lnTo>
                            <a:pt x="18" y="210"/>
                          </a:lnTo>
                          <a:lnTo>
                            <a:pt x="13" y="745"/>
                          </a:lnTo>
                          <a:lnTo>
                            <a:pt x="31" y="804"/>
                          </a:lnTo>
                          <a:lnTo>
                            <a:pt x="75" y="804"/>
                          </a:lnTo>
                          <a:lnTo>
                            <a:pt x="112" y="775"/>
                          </a:lnTo>
                          <a:lnTo>
                            <a:pt x="154" y="775"/>
                          </a:lnTo>
                          <a:lnTo>
                            <a:pt x="188" y="804"/>
                          </a:lnTo>
                          <a:lnTo>
                            <a:pt x="235" y="804"/>
                          </a:lnTo>
                          <a:lnTo>
                            <a:pt x="251" y="745"/>
                          </a:lnTo>
                          <a:lnTo>
                            <a:pt x="243" y="210"/>
                          </a:lnTo>
                          <a:lnTo>
                            <a:pt x="255" y="193"/>
                          </a:lnTo>
                          <a:lnTo>
                            <a:pt x="264" y="61"/>
                          </a:lnTo>
                          <a:lnTo>
                            <a:pt x="206" y="13"/>
                          </a:lnTo>
                          <a:lnTo>
                            <a:pt x="177" y="13"/>
                          </a:lnTo>
                          <a:lnTo>
                            <a:pt x="161" y="0"/>
                          </a:lnTo>
                          <a:lnTo>
                            <a:pt x="94" y="0"/>
                          </a:lnTo>
                          <a:lnTo>
                            <a:pt x="80" y="13"/>
                          </a:lnTo>
                          <a:lnTo>
                            <a:pt x="55" y="13"/>
                          </a:lnTo>
                          <a:lnTo>
                            <a:pt x="0" y="6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621" name="椭圆 1025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881" y="2030"/>
                      <a:ext cx="34" cy="55"/>
                    </a:xfrm>
                    <a:prstGeom prst="ellipse">
                      <a:avLst/>
                    </a:prstGeom>
                    <a:solidFill>
                      <a:srgbClr val="E0E0E0"/>
                    </a:solidFill>
                    <a:ln w="9525">
                      <a:noFill/>
                      <a:round/>
                    </a:ln>
                  </p:spPr>
                  <p:txBody>
                    <a:bodyPr/>
                    <a:lstStyle/>
                    <a:p>
                      <a:pPr eaLnBrk="1" hangingPunct="1">
                        <a:buFont typeface="Arial" panose="020B0604020202020204" pitchFamily="34" charset="0"/>
                        <a:buNone/>
                      </a:pPr>
                      <a:endParaRPr lang="zh-CN" altLang="en-US"/>
                    </a:p>
                  </p:txBody>
                </p:sp>
                <p:grpSp>
                  <p:nvGrpSpPr>
                    <p:cNvPr id="25622" name="组合 10250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64" y="1430"/>
                      <a:ext cx="430" cy="632"/>
                      <a:chOff x="2664" y="1430"/>
                      <a:chExt cx="430" cy="632"/>
                    </a:xfrm>
                  </p:grpSpPr>
                  <p:sp>
                    <p:nvSpPr>
                      <p:cNvPr id="25628" name="椭圆 1025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689" y="1430"/>
                        <a:ext cx="394" cy="215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round/>
                      </a:ln>
                    </p:spPr>
                    <p:txBody>
                      <a:bodyPr/>
                      <a:lstStyle/>
                      <a:p>
                        <a:pPr eaLnBrk="1" hangingPunct="1">
                          <a:buFont typeface="Arial" panose="020B0604020202020204" pitchFamily="34" charset="0"/>
                          <a:buNone/>
                        </a:pPr>
                        <a:endParaRPr lang="zh-CN" altLang="en-US"/>
                      </a:p>
                    </p:txBody>
                  </p:sp>
                  <p:sp>
                    <p:nvSpPr>
                      <p:cNvPr id="25629" name="任意多边形 1025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2664" y="1529"/>
                        <a:ext cx="430" cy="533"/>
                      </a:xfrm>
                      <a:custGeom>
                        <a:avLst/>
                        <a:gdLst>
                          <a:gd name="T0" fmla="*/ 274 w 430"/>
                          <a:gd name="T1" fmla="*/ 533 h 533"/>
                          <a:gd name="T2" fmla="*/ 430 w 430"/>
                          <a:gd name="T3" fmla="*/ 52 h 533"/>
                          <a:gd name="T4" fmla="*/ 403 w 430"/>
                          <a:gd name="T5" fmla="*/ 42 h 533"/>
                          <a:gd name="T6" fmla="*/ 371 w 430"/>
                          <a:gd name="T7" fmla="*/ 29 h 533"/>
                          <a:gd name="T8" fmla="*/ 330 w 430"/>
                          <a:gd name="T9" fmla="*/ 18 h 533"/>
                          <a:gd name="T10" fmla="*/ 294 w 430"/>
                          <a:gd name="T11" fmla="*/ 9 h 533"/>
                          <a:gd name="T12" fmla="*/ 262 w 430"/>
                          <a:gd name="T13" fmla="*/ 3 h 533"/>
                          <a:gd name="T14" fmla="*/ 227 w 430"/>
                          <a:gd name="T15" fmla="*/ 0 h 533"/>
                          <a:gd name="T16" fmla="*/ 190 w 430"/>
                          <a:gd name="T17" fmla="*/ 2 h 533"/>
                          <a:gd name="T18" fmla="*/ 142 w 430"/>
                          <a:gd name="T19" fmla="*/ 7 h 533"/>
                          <a:gd name="T20" fmla="*/ 101 w 430"/>
                          <a:gd name="T21" fmla="*/ 18 h 533"/>
                          <a:gd name="T22" fmla="*/ 61 w 430"/>
                          <a:gd name="T23" fmla="*/ 29 h 533"/>
                          <a:gd name="T24" fmla="*/ 26 w 430"/>
                          <a:gd name="T25" fmla="*/ 44 h 533"/>
                          <a:gd name="T26" fmla="*/ 0 w 430"/>
                          <a:gd name="T27" fmla="*/ 58 h 533"/>
                          <a:gd name="T28" fmla="*/ 151 w 430"/>
                          <a:gd name="T29" fmla="*/ 533 h 533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</a:gdLst>
                        <a:ahLst/>
                        <a:cxnLst>
                          <a:cxn ang="T30">
                            <a:pos x="T0" y="T1"/>
                          </a:cxn>
                          <a:cxn ang="T31">
                            <a:pos x="T2" y="T3"/>
                          </a:cxn>
                          <a:cxn ang="T32">
                            <a:pos x="T4" y="T5"/>
                          </a:cxn>
                          <a:cxn ang="T33">
                            <a:pos x="T6" y="T7"/>
                          </a:cxn>
                          <a:cxn ang="T34">
                            <a:pos x="T8" y="T9"/>
                          </a:cxn>
                          <a:cxn ang="T35">
                            <a:pos x="T10" y="T11"/>
                          </a:cxn>
                          <a:cxn ang="T36">
                            <a:pos x="T12" y="T13"/>
                          </a:cxn>
                          <a:cxn ang="T37">
                            <a:pos x="T14" y="T15"/>
                          </a:cxn>
                          <a:cxn ang="T38">
                            <a:pos x="T16" y="T17"/>
                          </a:cxn>
                          <a:cxn ang="T39">
                            <a:pos x="T18" y="T19"/>
                          </a:cxn>
                          <a:cxn ang="T40">
                            <a:pos x="T20" y="T21"/>
                          </a:cxn>
                          <a:cxn ang="T41">
                            <a:pos x="T22" y="T23"/>
                          </a:cxn>
                          <a:cxn ang="T42">
                            <a:pos x="T24" y="T25"/>
                          </a:cxn>
                          <a:cxn ang="T43">
                            <a:pos x="T26" y="T27"/>
                          </a:cxn>
                          <a:cxn ang="T44">
                            <a:pos x="T28" y="T29"/>
                          </a:cxn>
                        </a:cxnLst>
                        <a:rect l="0" t="0" r="r" b="b"/>
                        <a:pathLst>
                          <a:path w="430" h="533">
                            <a:moveTo>
                              <a:pt x="274" y="533"/>
                            </a:moveTo>
                            <a:lnTo>
                              <a:pt x="430" y="52"/>
                            </a:lnTo>
                            <a:lnTo>
                              <a:pt x="403" y="42"/>
                            </a:lnTo>
                            <a:lnTo>
                              <a:pt x="371" y="29"/>
                            </a:lnTo>
                            <a:lnTo>
                              <a:pt x="330" y="18"/>
                            </a:lnTo>
                            <a:lnTo>
                              <a:pt x="294" y="9"/>
                            </a:lnTo>
                            <a:lnTo>
                              <a:pt x="262" y="3"/>
                            </a:lnTo>
                            <a:lnTo>
                              <a:pt x="227" y="0"/>
                            </a:lnTo>
                            <a:lnTo>
                              <a:pt x="190" y="2"/>
                            </a:lnTo>
                            <a:lnTo>
                              <a:pt x="142" y="7"/>
                            </a:lnTo>
                            <a:lnTo>
                              <a:pt x="101" y="18"/>
                            </a:lnTo>
                            <a:lnTo>
                              <a:pt x="61" y="29"/>
                            </a:lnTo>
                            <a:lnTo>
                              <a:pt x="26" y="44"/>
                            </a:lnTo>
                            <a:lnTo>
                              <a:pt x="0" y="58"/>
                            </a:lnTo>
                            <a:lnTo>
                              <a:pt x="151" y="533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A0A0A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25623" name="组合 10251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800" y="2120"/>
                      <a:ext cx="148" cy="614"/>
                      <a:chOff x="2800" y="2120"/>
                      <a:chExt cx="148" cy="614"/>
                    </a:xfrm>
                  </p:grpSpPr>
                  <p:sp>
                    <p:nvSpPr>
                      <p:cNvPr id="25624" name="直接连接符 102513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2825" y="2136"/>
                        <a:ext cx="1" cy="598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25" name="直接连接符 102514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2923" y="2136"/>
                        <a:ext cx="3" cy="595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808080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26" name="直接连接符 102515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2946" y="2120"/>
                        <a:ext cx="2" cy="59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FFFFFF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5627" name="直接连接符 102516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H="1" flipV="1">
                        <a:off x="2800" y="2120"/>
                        <a:ext cx="2" cy="59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FFFFFF"/>
                        </a:solidFill>
                        <a:round/>
                      </a:ln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25619" name="任意多边形 1025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849" y="2412"/>
                    <a:ext cx="418" cy="519"/>
                  </a:xfrm>
                  <a:custGeom>
                    <a:avLst/>
                    <a:gdLst>
                      <a:gd name="T0" fmla="*/ 418 w 418"/>
                      <a:gd name="T1" fmla="*/ 0 h 519"/>
                      <a:gd name="T2" fmla="*/ 401 w 418"/>
                      <a:gd name="T3" fmla="*/ 15 h 519"/>
                      <a:gd name="T4" fmla="*/ 331 w 418"/>
                      <a:gd name="T5" fmla="*/ 336 h 519"/>
                      <a:gd name="T6" fmla="*/ 318 w 418"/>
                      <a:gd name="T7" fmla="*/ 368 h 519"/>
                      <a:gd name="T8" fmla="*/ 297 w 418"/>
                      <a:gd name="T9" fmla="*/ 395 h 519"/>
                      <a:gd name="T10" fmla="*/ 266 w 418"/>
                      <a:gd name="T11" fmla="*/ 419 h 519"/>
                      <a:gd name="T12" fmla="*/ 235 w 418"/>
                      <a:gd name="T13" fmla="*/ 438 h 519"/>
                      <a:gd name="T14" fmla="*/ 201 w 418"/>
                      <a:gd name="T15" fmla="*/ 456 h 519"/>
                      <a:gd name="T16" fmla="*/ 165 w 418"/>
                      <a:gd name="T17" fmla="*/ 471 h 519"/>
                      <a:gd name="T18" fmla="*/ 125 w 418"/>
                      <a:gd name="T19" fmla="*/ 486 h 519"/>
                      <a:gd name="T20" fmla="*/ 91 w 418"/>
                      <a:gd name="T21" fmla="*/ 493 h 519"/>
                      <a:gd name="T22" fmla="*/ 50 w 418"/>
                      <a:gd name="T23" fmla="*/ 500 h 519"/>
                      <a:gd name="T24" fmla="*/ 0 w 418"/>
                      <a:gd name="T25" fmla="*/ 497 h 519"/>
                      <a:gd name="T26" fmla="*/ 8 w 418"/>
                      <a:gd name="T27" fmla="*/ 516 h 519"/>
                      <a:gd name="T28" fmla="*/ 42 w 418"/>
                      <a:gd name="T29" fmla="*/ 519 h 519"/>
                      <a:gd name="T30" fmla="*/ 66 w 418"/>
                      <a:gd name="T31" fmla="*/ 519 h 519"/>
                      <a:gd name="T32" fmla="*/ 103 w 418"/>
                      <a:gd name="T33" fmla="*/ 516 h 519"/>
                      <a:gd name="T34" fmla="*/ 133 w 418"/>
                      <a:gd name="T35" fmla="*/ 514 h 519"/>
                      <a:gd name="T36" fmla="*/ 174 w 418"/>
                      <a:gd name="T37" fmla="*/ 507 h 519"/>
                      <a:gd name="T38" fmla="*/ 206 w 418"/>
                      <a:gd name="T39" fmla="*/ 501 h 519"/>
                      <a:gd name="T40" fmla="*/ 242 w 418"/>
                      <a:gd name="T41" fmla="*/ 490 h 519"/>
                      <a:gd name="T42" fmla="*/ 263 w 418"/>
                      <a:gd name="T43" fmla="*/ 484 h 519"/>
                      <a:gd name="T44" fmla="*/ 294 w 418"/>
                      <a:gd name="T45" fmla="*/ 471 h 519"/>
                      <a:gd name="T46" fmla="*/ 327 w 418"/>
                      <a:gd name="T47" fmla="*/ 450 h 519"/>
                      <a:gd name="T48" fmla="*/ 337 w 418"/>
                      <a:gd name="T49" fmla="*/ 438 h 519"/>
                      <a:gd name="T50" fmla="*/ 346 w 418"/>
                      <a:gd name="T51" fmla="*/ 422 h 519"/>
                      <a:gd name="T52" fmla="*/ 354 w 418"/>
                      <a:gd name="T53" fmla="*/ 390 h 519"/>
                      <a:gd name="T54" fmla="*/ 361 w 418"/>
                      <a:gd name="T55" fmla="*/ 358 h 519"/>
                      <a:gd name="T56" fmla="*/ 418 w 418"/>
                      <a:gd name="T57" fmla="*/ 0 h 519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418" h="519">
                        <a:moveTo>
                          <a:pt x="418" y="0"/>
                        </a:moveTo>
                        <a:lnTo>
                          <a:pt x="401" y="15"/>
                        </a:lnTo>
                        <a:lnTo>
                          <a:pt x="331" y="336"/>
                        </a:lnTo>
                        <a:lnTo>
                          <a:pt x="318" y="368"/>
                        </a:lnTo>
                        <a:lnTo>
                          <a:pt x="297" y="395"/>
                        </a:lnTo>
                        <a:lnTo>
                          <a:pt x="266" y="419"/>
                        </a:lnTo>
                        <a:lnTo>
                          <a:pt x="235" y="438"/>
                        </a:lnTo>
                        <a:lnTo>
                          <a:pt x="201" y="456"/>
                        </a:lnTo>
                        <a:lnTo>
                          <a:pt x="165" y="471"/>
                        </a:lnTo>
                        <a:lnTo>
                          <a:pt x="125" y="486"/>
                        </a:lnTo>
                        <a:lnTo>
                          <a:pt x="91" y="493"/>
                        </a:lnTo>
                        <a:lnTo>
                          <a:pt x="50" y="500"/>
                        </a:lnTo>
                        <a:lnTo>
                          <a:pt x="0" y="497"/>
                        </a:lnTo>
                        <a:lnTo>
                          <a:pt x="8" y="516"/>
                        </a:lnTo>
                        <a:lnTo>
                          <a:pt x="42" y="519"/>
                        </a:lnTo>
                        <a:lnTo>
                          <a:pt x="66" y="519"/>
                        </a:lnTo>
                        <a:lnTo>
                          <a:pt x="103" y="516"/>
                        </a:lnTo>
                        <a:lnTo>
                          <a:pt x="133" y="514"/>
                        </a:lnTo>
                        <a:lnTo>
                          <a:pt x="174" y="507"/>
                        </a:lnTo>
                        <a:lnTo>
                          <a:pt x="206" y="501"/>
                        </a:lnTo>
                        <a:lnTo>
                          <a:pt x="242" y="490"/>
                        </a:lnTo>
                        <a:lnTo>
                          <a:pt x="263" y="484"/>
                        </a:lnTo>
                        <a:lnTo>
                          <a:pt x="294" y="471"/>
                        </a:lnTo>
                        <a:lnTo>
                          <a:pt x="327" y="450"/>
                        </a:lnTo>
                        <a:lnTo>
                          <a:pt x="337" y="438"/>
                        </a:lnTo>
                        <a:lnTo>
                          <a:pt x="346" y="422"/>
                        </a:lnTo>
                        <a:lnTo>
                          <a:pt x="354" y="390"/>
                        </a:lnTo>
                        <a:lnTo>
                          <a:pt x="361" y="358"/>
                        </a:lnTo>
                        <a:lnTo>
                          <a:pt x="41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5611" name="圆柱形 102518"/>
                <p:cNvSpPr>
                  <a:spLocks noChangeAspect="1" noChangeArrowheads="1"/>
                </p:cNvSpPr>
                <p:nvPr/>
              </p:nvSpPr>
              <p:spPr bwMode="auto">
                <a:xfrm>
                  <a:off x="4096" y="2344"/>
                  <a:ext cx="161" cy="120"/>
                </a:xfrm>
                <a:prstGeom prst="can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FFFFFF"/>
                    </a:gs>
                    <a:gs pos="50000">
                      <a:srgbClr val="767676"/>
                    </a:gs>
                    <a:gs pos="100000">
                      <a:srgbClr val="FFFFFF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/>
                </a:p>
              </p:txBody>
            </p:sp>
            <p:sp>
              <p:nvSpPr>
                <p:cNvPr id="25612" name="圆柱形 102519"/>
                <p:cNvSpPr>
                  <a:spLocks noChangeAspect="1" noChangeArrowheads="1"/>
                </p:cNvSpPr>
                <p:nvPr/>
              </p:nvSpPr>
              <p:spPr bwMode="auto">
                <a:xfrm>
                  <a:off x="4116" y="2314"/>
                  <a:ext cx="121" cy="120"/>
                </a:xfrm>
                <a:prstGeom prst="can">
                  <a:avLst>
                    <a:gd name="adj" fmla="val 25000"/>
                  </a:avLst>
                </a:prstGeom>
                <a:gradFill rotWithShape="0">
                  <a:gsLst>
                    <a:gs pos="0">
                      <a:srgbClr val="FFFFFF"/>
                    </a:gs>
                    <a:gs pos="50000">
                      <a:srgbClr val="767676"/>
                    </a:gs>
                    <a:gs pos="100000">
                      <a:srgbClr val="FFFFFF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/>
                </a:p>
              </p:txBody>
            </p:sp>
            <p:sp>
              <p:nvSpPr>
                <p:cNvPr id="25613" name="矩形 102520"/>
                <p:cNvSpPr>
                  <a:spLocks noChangeAspect="1" noChangeArrowheads="1"/>
                </p:cNvSpPr>
                <p:nvPr/>
              </p:nvSpPr>
              <p:spPr bwMode="auto">
                <a:xfrm>
                  <a:off x="3956" y="2424"/>
                  <a:ext cx="441" cy="4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/>
                </a:p>
              </p:txBody>
            </p:sp>
            <p:sp>
              <p:nvSpPr>
                <p:cNvPr id="25614" name="圆柱形 102521"/>
                <p:cNvSpPr>
                  <a:spLocks noChangeAspect="1" noChangeArrowheads="1"/>
                </p:cNvSpPr>
                <p:nvPr/>
              </p:nvSpPr>
              <p:spPr bwMode="auto">
                <a:xfrm>
                  <a:off x="4327" y="2344"/>
                  <a:ext cx="40" cy="80"/>
                </a:xfrm>
                <a:prstGeom prst="can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FFFFFF"/>
                    </a:gs>
                    <a:gs pos="50000">
                      <a:srgbClr val="767676"/>
                    </a:gs>
                    <a:gs pos="100000">
                      <a:srgbClr val="FFFFFF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/>
                </a:p>
              </p:txBody>
            </p:sp>
            <p:sp>
              <p:nvSpPr>
                <p:cNvPr id="25615" name="圆柱形 102522"/>
                <p:cNvSpPr>
                  <a:spLocks noChangeAspect="1" noChangeArrowheads="1"/>
                </p:cNvSpPr>
                <p:nvPr/>
              </p:nvSpPr>
              <p:spPr bwMode="auto">
                <a:xfrm>
                  <a:off x="3986" y="2344"/>
                  <a:ext cx="40" cy="80"/>
                </a:xfrm>
                <a:prstGeom prst="can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FFFFFF"/>
                    </a:gs>
                    <a:gs pos="50000">
                      <a:srgbClr val="767676"/>
                    </a:gs>
                    <a:gs pos="100000">
                      <a:srgbClr val="FFFFFF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</a:ln>
              </p:spPr>
              <p:txBody>
                <a:bodyPr/>
                <a:lstStyle/>
                <a:p>
                  <a:pPr eaLnBrk="1" hangingPunct="1">
                    <a:buFont typeface="Arial" panose="020B0604020202020204" pitchFamily="34" charset="0"/>
                    <a:buNone/>
                  </a:pPr>
                  <a:endParaRPr lang="zh-CN" altLang="en-US"/>
                </a:p>
              </p:txBody>
            </p:sp>
          </p:grpSp>
          <p:sp>
            <p:nvSpPr>
              <p:cNvPr id="25607" name="文本框 102523"/>
              <p:cNvSpPr txBox="1">
                <a:spLocks noChangeAspect="1" noChangeArrowheads="1"/>
              </p:cNvSpPr>
              <p:nvPr/>
            </p:nvSpPr>
            <p:spPr bwMode="auto">
              <a:xfrm>
                <a:off x="7773" y="3224"/>
                <a:ext cx="677" cy="5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pPr algn="just" eaLnBrk="1" hangingPunct="1">
                  <a:buFont typeface="Arial" panose="020B0604020202020204" pitchFamily="34" charset="0"/>
                  <a:buNone/>
                </a:pPr>
                <a:r>
                  <a:rPr lang="en-US" altLang="zh-CN" sz="900">
                    <a:latin typeface="Times New Roman" panose="02020603050405020304" pitchFamily="18" charset="0"/>
                  </a:rPr>
                  <a:t>L</a:t>
                </a:r>
                <a:r>
                  <a:rPr lang="en-US" altLang="zh-CN" sz="900" baseline="-25000">
                    <a:latin typeface="Times New Roman" panose="02020603050405020304" pitchFamily="18" charset="0"/>
                  </a:rPr>
                  <a:t>3</a:t>
                </a:r>
                <a:endParaRPr lang="en-US" altLang="zh-CN"/>
              </a:p>
            </p:txBody>
          </p:sp>
        </p:grpSp>
      </p:grpSp>
      <p:graphicFrame>
        <p:nvGraphicFramePr>
          <p:cNvPr id="25604" name="内容占位符 102481"/>
          <p:cNvGraphicFramePr>
            <a:graphicFrameLocks noGrp="1"/>
          </p:cNvGraphicFramePr>
          <p:nvPr/>
        </p:nvGraphicFramePr>
        <p:xfrm>
          <a:off x="3863975" y="3406775"/>
          <a:ext cx="4175125" cy="274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" r:id="rId1" imgW="3171825" imgH="2085975" progId="PBrush">
                  <p:embed/>
                </p:oleObj>
              </mc:Choice>
              <mc:Fallback>
                <p:oleObj name="" r:id="rId1" imgW="3171825" imgH="2085975" progId="PBrush">
                  <p:embed/>
                  <p:pic>
                    <p:nvPicPr>
                      <p:cNvPr id="0" name="内容占位符 102481"/>
                      <p:cNvPicPr>
                        <a:picLocks noGrp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863975" y="3406775"/>
                        <a:ext cx="4175125" cy="2744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4097"/>
          <p:cNvSpPr>
            <a:spLocks noGrp="1" noChangeArrowheads="1"/>
          </p:cNvSpPr>
          <p:nvPr>
            <p:ph type="title"/>
          </p:nvPr>
        </p:nvSpPr>
        <p:spPr>
          <a:xfrm>
            <a:off x="2022475" y="331788"/>
            <a:ext cx="3671888" cy="6477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0099"/>
                </a:solidFill>
              </a:rPr>
              <a:t>知识点一：电阻</a:t>
            </a:r>
            <a:br>
              <a:rPr lang="zh-CN" altLang="en-US" sz="3200" dirty="0" smtClean="0"/>
            </a:br>
            <a:endParaRPr lang="zh-CN" altLang="en-US" sz="3200" dirty="0" smtClean="0"/>
          </a:p>
        </p:txBody>
      </p:sp>
      <p:sp>
        <p:nvSpPr>
          <p:cNvPr id="4099" name="文本占位符 4098"/>
          <p:cNvSpPr>
            <a:spLocks noGrp="1" noChangeArrowheads="1"/>
          </p:cNvSpPr>
          <p:nvPr>
            <p:ph idx="1"/>
          </p:nvPr>
        </p:nvSpPr>
        <p:spPr>
          <a:xfrm>
            <a:off x="1974850" y="2894013"/>
            <a:ext cx="8497888" cy="30972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2800" b="1" dirty="0" smtClean="0"/>
              <a:t>例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   对</a:t>
            </a:r>
            <a:r>
              <a:rPr lang="en-US" altLang="zh-CN" sz="2800" b="1" dirty="0" smtClean="0"/>
              <a:t>R</a:t>
            </a:r>
            <a:r>
              <a:rPr lang="zh-CN" altLang="en-US" sz="2800" b="1" dirty="0" smtClean="0"/>
              <a:t>＝</a:t>
            </a:r>
            <a:r>
              <a:rPr lang="en-US" altLang="zh-CN" sz="2800" b="1" dirty="0" smtClean="0"/>
              <a:t>U/I</a:t>
            </a:r>
            <a:r>
              <a:rPr lang="zh-CN" altLang="en-US" sz="2800" b="1" dirty="0" smtClean="0"/>
              <a:t>的理解，下列说法正确的是 （  ）</a:t>
            </a: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A</a:t>
            </a:r>
            <a:r>
              <a:rPr lang="zh-CN" altLang="en-US" sz="2800" b="1" dirty="0" smtClean="0"/>
              <a:t>．同一导体，它的电阻与它两端的电压成正比</a:t>
            </a: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B</a:t>
            </a:r>
            <a:r>
              <a:rPr lang="zh-CN" altLang="en-US" sz="2800" b="1" dirty="0" smtClean="0"/>
              <a:t>．同一导体，它的电阻与通过它的电流成反比</a:t>
            </a:r>
            <a:endParaRPr lang="zh-CN" altLang="en-US" sz="2800" b="1" dirty="0" smtClean="0"/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C</a:t>
            </a:r>
            <a:r>
              <a:rPr lang="zh-CN" altLang="en-US" sz="2800" b="1" dirty="0" smtClean="0"/>
              <a:t>．不同导体，两端电压与通过的电流之比，比值大的电阻大</a:t>
            </a: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D</a:t>
            </a:r>
            <a:r>
              <a:rPr lang="zh-CN" altLang="en-US" sz="2800" b="1" dirty="0" smtClean="0"/>
              <a:t>．不同导体，谁两端电压大，谁的电阻就大</a:t>
            </a:r>
            <a:endParaRPr lang="zh-CN" altLang="en-US" sz="2800" b="1" dirty="0" smtClean="0"/>
          </a:p>
        </p:txBody>
      </p:sp>
      <p:sp>
        <p:nvSpPr>
          <p:cNvPr id="4100" name="矩形 4099"/>
          <p:cNvSpPr>
            <a:spLocks noChangeArrowheads="1"/>
          </p:cNvSpPr>
          <p:nvPr/>
        </p:nvSpPr>
        <p:spPr bwMode="auto">
          <a:xfrm>
            <a:off x="1992313" y="979488"/>
            <a:ext cx="4535487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/>
              <a:t>1</a:t>
            </a:r>
            <a:r>
              <a:rPr lang="zh-CN" altLang="en-US" sz="2800" b="1"/>
              <a:t>、电阻的定义、单位</a:t>
            </a:r>
            <a:endParaRPr lang="zh-CN" altLang="en-US" sz="2800" b="1"/>
          </a:p>
        </p:txBody>
      </p:sp>
      <p:sp>
        <p:nvSpPr>
          <p:cNvPr id="4101" name="矩形 4100"/>
          <p:cNvSpPr>
            <a:spLocks noChangeArrowheads="1"/>
          </p:cNvSpPr>
          <p:nvPr/>
        </p:nvSpPr>
        <p:spPr bwMode="auto">
          <a:xfrm>
            <a:off x="1992313" y="1916113"/>
            <a:ext cx="8280151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2800" b="1" dirty="0"/>
              <a:t>2</a:t>
            </a:r>
            <a:r>
              <a:rPr lang="zh-CN" altLang="en-US" sz="2800" b="1" dirty="0"/>
              <a:t>、电阻是导体本身的一种</a:t>
            </a:r>
            <a:r>
              <a:rPr lang="zh-CN" altLang="en-US" sz="2800" b="1" dirty="0" smtClean="0"/>
              <a:t>性质，与</a:t>
            </a:r>
            <a:r>
              <a:rPr lang="zh-CN" altLang="en-US" sz="2800" b="1" dirty="0"/>
              <a:t>电流、电压无关。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0" grpId="0"/>
      <p:bldP spid="410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标题 103425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507413" cy="3154362"/>
          </a:xfrm>
        </p:spPr>
        <p:txBody>
          <a:bodyPr/>
          <a:lstStyle/>
          <a:p>
            <a:pPr algn="l" eaLnBrk="1" hangingPunct="1"/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）若电压表、电流表示数如图所示，则小灯泡的电阻为</a:t>
            </a:r>
            <a:r>
              <a:rPr lang="en-US" altLang="zh-CN" sz="2800" b="1" dirty="0" smtClean="0"/>
              <a:t>_______Ω</a:t>
            </a:r>
            <a:r>
              <a:rPr lang="zh-CN" altLang="en-US" sz="2800" b="1" dirty="0" smtClean="0"/>
              <a:t>。</a:t>
            </a:r>
            <a:br>
              <a:rPr lang="zh-CN" altLang="en-US" sz="2800" b="1" dirty="0" smtClean="0"/>
            </a:b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）若闭合开关后发现电流表指针偏转，电压表指针没有偏转，该故障的原因是（    ） </a:t>
            </a:r>
            <a:r>
              <a:rPr lang="en-US" altLang="zh-CN" sz="2800" b="1" dirty="0" smtClean="0"/>
              <a:t>(</a:t>
            </a:r>
            <a:r>
              <a:rPr lang="zh-CN" altLang="en-US" sz="2800" b="1" dirty="0" smtClean="0"/>
              <a:t>选填下列故障原因的字母代号</a:t>
            </a:r>
            <a:r>
              <a:rPr lang="en-US" altLang="zh-CN" sz="2800" b="1" dirty="0" smtClean="0"/>
              <a:t>)	</a:t>
            </a:r>
            <a:br>
              <a:rPr lang="en-US" altLang="zh-CN" sz="2800" b="1" dirty="0" smtClean="0"/>
            </a:br>
            <a:r>
              <a:rPr lang="en-US" altLang="zh-CN" sz="2800" b="1" dirty="0" smtClean="0"/>
              <a:t>A</a:t>
            </a:r>
            <a:r>
              <a:rPr lang="zh-CN" altLang="en-US" sz="2800" b="1" dirty="0" smtClean="0"/>
              <a:t>．小灯泡接线短路    </a:t>
            </a:r>
            <a:r>
              <a:rPr lang="en-US" altLang="zh-CN" sz="2800" b="1" dirty="0" smtClean="0"/>
              <a:t>B</a:t>
            </a:r>
            <a:r>
              <a:rPr lang="zh-CN" altLang="en-US" sz="2800" b="1" dirty="0" smtClean="0"/>
              <a:t>．电源接触不良  	</a:t>
            </a:r>
            <a:br>
              <a:rPr lang="zh-CN" altLang="en-US" sz="2800" b="1" dirty="0" smtClean="0"/>
            </a:br>
            <a:r>
              <a:rPr lang="en-US" altLang="zh-CN" sz="2800" b="1" dirty="0" smtClean="0"/>
              <a:t>C</a:t>
            </a:r>
            <a:r>
              <a:rPr lang="zh-CN" altLang="en-US" sz="2800" b="1" dirty="0" smtClean="0"/>
              <a:t>．小灯泡接线断路    </a:t>
            </a:r>
            <a:r>
              <a:rPr lang="en-US" altLang="zh-CN" sz="2800" b="1" dirty="0" smtClean="0"/>
              <a:t>D</a:t>
            </a:r>
            <a:r>
              <a:rPr lang="zh-CN" altLang="en-US" sz="2800" b="1" dirty="0" smtClean="0"/>
              <a:t>．电流表接线短路</a:t>
            </a:r>
            <a:endParaRPr lang="zh-CN" altLang="en-US" sz="2800" b="1" dirty="0" smtClean="0"/>
          </a:p>
        </p:txBody>
      </p:sp>
      <p:sp>
        <p:nvSpPr>
          <p:cNvPr id="103531" name="矩形 103530"/>
          <p:cNvSpPr>
            <a:spLocks noChangeArrowheads="1"/>
          </p:cNvSpPr>
          <p:nvPr/>
        </p:nvSpPr>
        <p:spPr bwMode="auto">
          <a:xfrm>
            <a:off x="6985000" y="1498600"/>
            <a:ext cx="61214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/>
              <a:t> </a:t>
            </a:r>
            <a:r>
              <a:rPr lang="en-US" altLang="zh-CN" sz="3200" b="1">
                <a:solidFill>
                  <a:srgbClr val="FF0000"/>
                </a:solidFill>
              </a:rPr>
              <a:t>A 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pic>
        <p:nvPicPr>
          <p:cNvPr id="22532" name="图片 10353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03613" y="3644900"/>
            <a:ext cx="52197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34" name="矩形 103533"/>
          <p:cNvSpPr>
            <a:spLocks noChangeArrowheads="1"/>
          </p:cNvSpPr>
          <p:nvPr/>
        </p:nvSpPr>
        <p:spPr bwMode="auto">
          <a:xfrm>
            <a:off x="3323590" y="668655"/>
            <a:ext cx="64643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/>
              <a:t> </a:t>
            </a:r>
            <a:r>
              <a:rPr lang="en-US" altLang="zh-CN" sz="3200" b="1">
                <a:solidFill>
                  <a:srgbClr val="FF0000"/>
                </a:solidFill>
              </a:rPr>
              <a:t>10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  <p:bldP spid="103531" grpId="0"/>
      <p:bldP spid="1035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04449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91513" cy="1858962"/>
          </a:xfrm>
        </p:spPr>
        <p:txBody>
          <a:bodyPr/>
          <a:lstStyle/>
          <a:p>
            <a:pPr algn="l" eaLnBrk="1" hangingPunct="1"/>
            <a:r>
              <a:rPr lang="zh-CN" altLang="en-US" sz="2800" dirty="0" smtClean="0"/>
              <a:t>（</a:t>
            </a:r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）排除故障后，按正确的操作测得的数据如表：</a:t>
            </a:r>
            <a:br>
              <a:rPr lang="zh-CN" altLang="en-US" sz="2800" b="1" dirty="0" smtClean="0"/>
            </a:br>
            <a:r>
              <a:rPr lang="zh-CN" altLang="en-US" sz="2800" b="1" dirty="0" smtClean="0"/>
              <a:t>从表中计算出三次小灯泡的电阻不相等，你认</a:t>
            </a:r>
            <a:br>
              <a:rPr lang="zh-CN" altLang="en-US" sz="2800" b="1" dirty="0" smtClean="0"/>
            </a:br>
            <a:r>
              <a:rPr lang="zh-CN" altLang="en-US" sz="2800" b="1" dirty="0" smtClean="0"/>
              <a:t>为可能的原因是</a:t>
            </a:r>
            <a:r>
              <a:rPr lang="en-US" altLang="zh-CN" sz="2800" b="1" dirty="0" smtClean="0"/>
              <a:t>______________________</a:t>
            </a:r>
            <a:r>
              <a:rPr lang="zh-CN" altLang="en-US" sz="2800" b="1" dirty="0" smtClean="0"/>
              <a:t>。</a:t>
            </a:r>
            <a:r>
              <a:rPr lang="zh-CN" altLang="en-US" sz="4000" dirty="0" smtClean="0"/>
              <a:t> </a:t>
            </a:r>
            <a:endParaRPr lang="zh-CN" altLang="en-US" sz="4000" dirty="0" smtClean="0"/>
          </a:p>
        </p:txBody>
      </p:sp>
      <p:pic>
        <p:nvPicPr>
          <p:cNvPr id="27651" name="图片 10452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720975" y="2328863"/>
            <a:ext cx="6751638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06497"/>
          <p:cNvSpPr>
            <a:spLocks noGrp="1" noChangeArrowheads="1"/>
          </p:cNvSpPr>
          <p:nvPr>
            <p:ph type="title"/>
          </p:nvPr>
        </p:nvSpPr>
        <p:spPr>
          <a:xfrm>
            <a:off x="1992313" y="836613"/>
            <a:ext cx="8218487" cy="1714500"/>
          </a:xfrm>
        </p:spPr>
        <p:txBody>
          <a:bodyPr/>
          <a:lstStyle/>
          <a:p>
            <a:pPr algn="l" eaLnBrk="1" hangingPunct="1"/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5</a:t>
            </a:r>
            <a:r>
              <a:rPr lang="zh-CN" altLang="en-US" sz="2800" b="1" dirty="0" smtClean="0"/>
              <a:t>）若伏安法测小灯泡电阻的实验方案与操作过程均正确，两表的示数如图所示，你认为这个实验可以改进的地方是</a:t>
            </a:r>
            <a:r>
              <a:rPr lang="en-US" altLang="zh-CN" sz="2800" b="1" dirty="0" smtClean="0"/>
              <a:t>_________________________</a:t>
            </a:r>
            <a:r>
              <a:rPr lang="zh-CN" altLang="en-US" sz="2800" b="1" dirty="0" smtClean="0"/>
              <a:t>。</a:t>
            </a:r>
            <a:endParaRPr lang="zh-CN" altLang="en-US" sz="2800" b="1" dirty="0" smtClean="0"/>
          </a:p>
        </p:txBody>
      </p:sp>
      <p:pic>
        <p:nvPicPr>
          <p:cNvPr id="28675" name="图片 10660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87713" y="3141663"/>
            <a:ext cx="50768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占位符 12595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795338"/>
            <a:ext cx="9144000" cy="41148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000" b="1" dirty="0" smtClean="0"/>
              <a:t>2</a:t>
            </a:r>
            <a:r>
              <a:rPr lang="zh-CN" altLang="en-US" sz="3000" b="1" dirty="0"/>
              <a:t>、</a:t>
            </a:r>
            <a:r>
              <a:rPr lang="zh-CN" altLang="en-US" sz="3000" b="1" dirty="0" smtClean="0"/>
              <a:t>在测量某一定值电阻</a:t>
            </a:r>
            <a:r>
              <a:rPr lang="en-US" altLang="zh-CN" sz="3000" b="1" dirty="0" smtClean="0"/>
              <a:t>Rx</a:t>
            </a:r>
            <a:r>
              <a:rPr lang="zh-CN" altLang="en-US" sz="3000" b="1" dirty="0" smtClean="0"/>
              <a:t>阻值的实验中，由于张楠同学的疏忽，做完实验后他才发现，把测量的电流值都写在草稿纸上而忘记填入记录表格中。</a:t>
            </a:r>
            <a:endParaRPr lang="en-US" altLang="zh-CN" sz="30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8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/>
              <a:t>(1)</a:t>
            </a:r>
            <a:r>
              <a:rPr lang="zh-CN" altLang="en-US" sz="2800" b="1" dirty="0" smtClean="0"/>
              <a:t>请你帮助张楠同学把记录在草稿纸上的电流值对应填入表格中，并写出你所依据的物理规律是 </a:t>
            </a:r>
            <a:r>
              <a:rPr lang="zh-CN" altLang="en-US" sz="2800" b="1" u="sng" dirty="0" smtClean="0"/>
              <a:t>                                              </a:t>
            </a:r>
            <a:r>
              <a:rPr lang="zh-CN" altLang="en-US" sz="2800" b="1" dirty="0" smtClean="0"/>
              <a:t> 。</a:t>
            </a:r>
            <a:endParaRPr lang="zh-CN" altLang="en-US" sz="28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8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/>
              <a:t>(2)</a:t>
            </a:r>
            <a:r>
              <a:rPr lang="zh-CN" altLang="en-US" sz="2800" b="1" dirty="0" smtClean="0"/>
              <a:t>根据测量数据计算该定值电阻的阻值为 </a:t>
            </a:r>
            <a:r>
              <a:rPr lang="zh-CN" altLang="en-US" sz="2800" b="1" u="sng" dirty="0" smtClean="0"/>
              <a:t>        </a:t>
            </a:r>
            <a:r>
              <a:rPr lang="zh-CN" altLang="en-US" sz="2800" b="1" dirty="0" smtClean="0"/>
              <a:t> </a:t>
            </a:r>
            <a:r>
              <a:rPr lang="en-US" altLang="zh-CN" sz="2800" b="1" dirty="0" smtClean="0"/>
              <a:t>Ω(</a:t>
            </a:r>
            <a:r>
              <a:rPr lang="zh-CN" altLang="en-US" sz="2800" b="1" dirty="0" smtClean="0"/>
              <a:t>小数点后保留一位数字</a:t>
            </a:r>
            <a:r>
              <a:rPr lang="en-US" altLang="zh-CN" sz="2800" b="1" dirty="0" smtClean="0"/>
              <a:t>)</a:t>
            </a:r>
            <a:r>
              <a:rPr lang="en-US" altLang="zh-CN" sz="4000" b="1" dirty="0" smtClean="0"/>
              <a:t> </a:t>
            </a:r>
            <a:endParaRPr lang="en-US" altLang="zh-CN" sz="4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120833"/>
          <p:cNvPicPr>
            <a:picLocks noChangeAspect="1" noChangeArrowheads="1"/>
          </p:cNvPicPr>
          <p:nvPr/>
        </p:nvPicPr>
        <p:blipFill>
          <a:blip r:embed="rId1" cstate="print">
            <a:lum bright="-36000" contrast="60000"/>
          </a:blip>
          <a:srcRect/>
          <a:stretch>
            <a:fillRect/>
          </a:stretch>
        </p:blipFill>
        <p:spPr bwMode="auto">
          <a:xfrm>
            <a:off x="2324100" y="3471863"/>
            <a:ext cx="769620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0835" name="内容占位符 120834"/>
          <p:cNvGraphicFramePr>
            <a:graphicFrameLocks noGrp="1"/>
          </p:cNvGraphicFramePr>
          <p:nvPr>
            <p:ph type="tbl" idx="1"/>
          </p:nvPr>
        </p:nvGraphicFramePr>
        <p:xfrm>
          <a:off x="1524000" y="0"/>
          <a:ext cx="8915400" cy="3321050"/>
        </p:xfrm>
        <a:graphic>
          <a:graphicData uri="http://schemas.openxmlformats.org/drawingml/2006/table">
            <a:tbl>
              <a:tblPr/>
              <a:tblGrid>
                <a:gridCol w="2246630"/>
                <a:gridCol w="1152525"/>
                <a:gridCol w="1133475"/>
                <a:gridCol w="1144270"/>
                <a:gridCol w="1141730"/>
                <a:gridCol w="1371600"/>
                <a:gridCol w="725170"/>
              </a:tblGrid>
              <a:tr h="83026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实验次数</a:t>
                      </a:r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1</a:t>
                      </a:r>
                      <a:endParaRPr lang="zh-CN" altLang="en-US" sz="3600" b="1" dirty="0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2</a:t>
                      </a:r>
                      <a:endParaRPr lang="zh-CN" altLang="en-US" sz="3600" b="1" dirty="0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3</a:t>
                      </a:r>
                      <a:endParaRPr lang="zh-CN" altLang="en-US" sz="3600" b="1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4</a:t>
                      </a:r>
                      <a:endParaRPr lang="zh-CN" altLang="en-US" sz="3600" b="1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5</a:t>
                      </a:r>
                      <a:endParaRPr lang="zh-CN" altLang="en-US" sz="3600" b="1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endParaRPr lang="en-US" altLang="zh-CN" sz="3600" b="1" dirty="0">
                        <a:solidFill>
                          <a:schemeClr val="bg1"/>
                        </a:solidFill>
                      </a:endParaRPr>
                    </a:p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1" dirty="0">
                          <a:solidFill>
                            <a:schemeClr val="tx1"/>
                          </a:solidFill>
                        </a:rPr>
                        <a:t>平</a:t>
                      </a:r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1" dirty="0">
                          <a:solidFill>
                            <a:schemeClr val="tx1"/>
                          </a:solidFill>
                        </a:rPr>
                        <a:t>均</a:t>
                      </a:r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1" dirty="0">
                          <a:solidFill>
                            <a:schemeClr val="tx1"/>
                          </a:solidFill>
                        </a:rPr>
                        <a:t>值</a:t>
                      </a:r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电压</a:t>
                      </a: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／</a:t>
                      </a: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0</a:t>
                      </a: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．</a:t>
                      </a:r>
                      <a:r>
                        <a:rPr lang="en-US" altLang="zh-CN" sz="3600"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5</a:t>
                      </a:r>
                      <a:endParaRPr lang="zh-CN" altLang="en-US" sz="3600" b="1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1</a:t>
                      </a: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．</a:t>
                      </a: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0</a:t>
                      </a:r>
                      <a:endParaRPr lang="zh-CN" altLang="en-US" sz="3600" b="1" dirty="0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1</a:t>
                      </a: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．</a:t>
                      </a: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5</a:t>
                      </a:r>
                      <a:endParaRPr lang="zh-CN" altLang="en-US" sz="3600" b="1" dirty="0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2</a:t>
                      </a: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．</a:t>
                      </a: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0</a:t>
                      </a:r>
                      <a:endParaRPr lang="zh-CN" altLang="en-US" sz="3600" b="1" dirty="0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2</a:t>
                      </a: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．</a:t>
                      </a: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5</a:t>
                      </a:r>
                      <a:endParaRPr lang="zh-CN" altLang="en-US" sz="3600" b="1" dirty="0">
                        <a:solidFill>
                          <a:schemeClr val="tx1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83026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电流</a:t>
                      </a: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／</a:t>
                      </a: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83026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电阻</a:t>
                      </a:r>
                      <a:r>
                        <a:rPr lang="en-US" altLang="zh-CN" sz="3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R/Ω</a:t>
                      </a:r>
                      <a:endParaRPr lang="zh-CN" altLang="en-US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600" b="1" dirty="0">
                          <a:solidFill>
                            <a:srgbClr val="0000FF"/>
                          </a:solidFill>
                          <a:ea typeface="楷体_GB2312" panose="02010609030101010101" pitchFamily="49" charset="-122"/>
                        </a:rPr>
                        <a:t>  </a:t>
                      </a:r>
                      <a:endParaRPr lang="zh-CN" altLang="en-US" sz="3600" b="1" dirty="0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3600" b="1">
                          <a:solidFill>
                            <a:srgbClr val="0000FF"/>
                          </a:solidFill>
                          <a:ea typeface="楷体_GB2312" panose="02010609030101010101" pitchFamily="49" charset="-122"/>
                        </a:rPr>
                        <a:t> </a:t>
                      </a:r>
                      <a:endParaRPr lang="zh-CN" altLang="en-US" sz="3600" b="1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FF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36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0875" name="文本框 120874"/>
          <p:cNvSpPr txBox="1">
            <a:spLocks noChangeArrowheads="1"/>
          </p:cNvSpPr>
          <p:nvPr/>
        </p:nvSpPr>
        <p:spPr bwMode="auto">
          <a:xfrm>
            <a:off x="4114800" y="2590800"/>
            <a:ext cx="8382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5.0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120876" name="文本框 120875"/>
          <p:cNvSpPr txBox="1">
            <a:spLocks noChangeArrowheads="1"/>
          </p:cNvSpPr>
          <p:nvPr/>
        </p:nvSpPr>
        <p:spPr bwMode="auto">
          <a:xfrm>
            <a:off x="5181600" y="2590800"/>
            <a:ext cx="9144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5.6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120877" name="文本框 120876"/>
          <p:cNvSpPr txBox="1">
            <a:spLocks noChangeArrowheads="1"/>
          </p:cNvSpPr>
          <p:nvPr/>
        </p:nvSpPr>
        <p:spPr bwMode="auto">
          <a:xfrm>
            <a:off x="6168008" y="2636912"/>
            <a:ext cx="8382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FF0000"/>
                </a:solidFill>
              </a:rPr>
              <a:t>5.0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  <p:sp>
        <p:nvSpPr>
          <p:cNvPr id="120878" name="文本框 120877"/>
          <p:cNvSpPr txBox="1">
            <a:spLocks noChangeArrowheads="1"/>
          </p:cNvSpPr>
          <p:nvPr/>
        </p:nvSpPr>
        <p:spPr bwMode="auto">
          <a:xfrm>
            <a:off x="7467600" y="2590800"/>
            <a:ext cx="8382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4.8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120879" name="文本框 120878"/>
          <p:cNvSpPr txBox="1">
            <a:spLocks noChangeArrowheads="1"/>
          </p:cNvSpPr>
          <p:nvPr/>
        </p:nvSpPr>
        <p:spPr bwMode="auto">
          <a:xfrm>
            <a:off x="8763000" y="2590800"/>
            <a:ext cx="9144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5.0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120880" name="文本框 120879"/>
          <p:cNvSpPr txBox="1">
            <a:spLocks noChangeArrowheads="1"/>
          </p:cNvSpPr>
          <p:nvPr/>
        </p:nvSpPr>
        <p:spPr bwMode="auto">
          <a:xfrm>
            <a:off x="3810000" y="1752600"/>
            <a:ext cx="1143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0.10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120881" name="文本框 120880"/>
          <p:cNvSpPr txBox="1">
            <a:spLocks noChangeArrowheads="1"/>
          </p:cNvSpPr>
          <p:nvPr/>
        </p:nvSpPr>
        <p:spPr bwMode="auto">
          <a:xfrm>
            <a:off x="5029200" y="1752600"/>
            <a:ext cx="1143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0.18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120882" name="文本框 120881"/>
          <p:cNvSpPr txBox="1">
            <a:spLocks noChangeArrowheads="1"/>
          </p:cNvSpPr>
          <p:nvPr/>
        </p:nvSpPr>
        <p:spPr bwMode="auto">
          <a:xfrm>
            <a:off x="6172200" y="1752600"/>
            <a:ext cx="1143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0.30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120883" name="文本框 120882"/>
          <p:cNvSpPr txBox="1">
            <a:spLocks noChangeArrowheads="1"/>
          </p:cNvSpPr>
          <p:nvPr/>
        </p:nvSpPr>
        <p:spPr bwMode="auto">
          <a:xfrm>
            <a:off x="7315200" y="1752600"/>
            <a:ext cx="1143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0.42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  <p:sp>
        <p:nvSpPr>
          <p:cNvPr id="120884" name="文本框 120883"/>
          <p:cNvSpPr txBox="1">
            <a:spLocks noChangeArrowheads="1"/>
          </p:cNvSpPr>
          <p:nvPr/>
        </p:nvSpPr>
        <p:spPr bwMode="auto">
          <a:xfrm>
            <a:off x="8603456" y="1772816"/>
            <a:ext cx="11430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FF0000"/>
                </a:solidFill>
              </a:rPr>
              <a:t>0.50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  <p:sp>
        <p:nvSpPr>
          <p:cNvPr id="120885" name="文本框 120884"/>
          <p:cNvSpPr txBox="1">
            <a:spLocks noChangeArrowheads="1"/>
          </p:cNvSpPr>
          <p:nvPr/>
        </p:nvSpPr>
        <p:spPr bwMode="auto">
          <a:xfrm>
            <a:off x="9667875" y="2590800"/>
            <a:ext cx="91440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</a:rPr>
              <a:t>5.1</a:t>
            </a:r>
            <a:endParaRPr lang="en-US" altLang="zh-CN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0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0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0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0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0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0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0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0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0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0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0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0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0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0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0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0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0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75" grpId="0"/>
      <p:bldP spid="120876" grpId="0"/>
      <p:bldP spid="120877" grpId="0"/>
      <p:bldP spid="120878" grpId="0"/>
      <p:bldP spid="120879" grpId="0"/>
      <p:bldP spid="120880" grpId="0"/>
      <p:bldP spid="120881" grpId="0"/>
      <p:bldP spid="120882" grpId="0"/>
      <p:bldP spid="120883" grpId="0"/>
      <p:bldP spid="120884" grpId="0"/>
      <p:bldP spid="12088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占位符 12595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795338"/>
            <a:ext cx="9144000" cy="4114800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3000" b="1" dirty="0" smtClean="0"/>
              <a:t>2</a:t>
            </a:r>
            <a:r>
              <a:rPr lang="zh-CN" altLang="en-US" sz="3000" b="1" dirty="0"/>
              <a:t>、</a:t>
            </a:r>
            <a:r>
              <a:rPr lang="zh-CN" altLang="en-US" sz="3000" b="1" dirty="0" smtClean="0"/>
              <a:t>在测量某一定值电阻</a:t>
            </a:r>
            <a:r>
              <a:rPr lang="en-US" altLang="zh-CN" sz="3000" b="1" dirty="0" smtClean="0"/>
              <a:t>Rx</a:t>
            </a:r>
            <a:r>
              <a:rPr lang="zh-CN" altLang="en-US" sz="3000" b="1" dirty="0" smtClean="0"/>
              <a:t>阻值的实验中，由于张楠同学的疏忽，做完实验后他才发现，把测量的电流值都写在草稿纸上而忘记填入记录表格中。</a:t>
            </a:r>
            <a:endParaRPr lang="en-US" altLang="zh-CN" sz="30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800" b="1" dirty="0" smtClean="0"/>
          </a:p>
          <a:p>
            <a:pPr mar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/>
              <a:t>(1)</a:t>
            </a:r>
            <a:r>
              <a:rPr lang="zh-CN" altLang="en-US" sz="2800" b="1" dirty="0" smtClean="0"/>
              <a:t>请你帮助张楠同学把记录在草稿纸上的电流值对应填入表格中，并写出你所依据的物理规律是 </a:t>
            </a:r>
            <a:r>
              <a:rPr lang="zh-CN" altLang="en-US" sz="2800" b="1" u="sng" dirty="0" smtClean="0"/>
              <a:t>                                              </a:t>
            </a:r>
            <a:r>
              <a:rPr lang="zh-CN" altLang="en-US" sz="2800" b="1" dirty="0" smtClean="0"/>
              <a:t> 。</a:t>
            </a:r>
            <a:endParaRPr lang="zh-CN" altLang="en-US" sz="28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28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/>
              <a:t>(2)</a:t>
            </a:r>
            <a:r>
              <a:rPr lang="zh-CN" altLang="en-US" sz="2800" b="1" dirty="0" smtClean="0"/>
              <a:t>根据测量数据计算该定值电阻的阻值为 </a:t>
            </a:r>
            <a:r>
              <a:rPr lang="zh-CN" altLang="en-US" sz="2800" b="1" u="sng" dirty="0" smtClean="0"/>
              <a:t>        </a:t>
            </a:r>
            <a:r>
              <a:rPr lang="zh-CN" altLang="en-US" sz="2800" b="1" dirty="0" smtClean="0"/>
              <a:t> </a:t>
            </a:r>
            <a:r>
              <a:rPr lang="en-US" altLang="zh-CN" sz="2800" b="1" dirty="0" smtClean="0"/>
              <a:t>Ω(</a:t>
            </a:r>
            <a:r>
              <a:rPr lang="zh-CN" altLang="en-US" sz="2800" b="1" dirty="0" smtClean="0"/>
              <a:t>小数点后保留一位数字</a:t>
            </a:r>
            <a:r>
              <a:rPr lang="en-US" altLang="zh-CN" sz="2800" b="1" dirty="0" smtClean="0"/>
              <a:t>)</a:t>
            </a:r>
            <a:r>
              <a:rPr lang="en-US" altLang="zh-CN" sz="4000" b="1" dirty="0" smtClean="0"/>
              <a:t> </a:t>
            </a:r>
            <a:endParaRPr lang="en-US" altLang="zh-CN" sz="4000" b="1" dirty="0" smtClean="0"/>
          </a:p>
        </p:txBody>
      </p:sp>
      <p:sp>
        <p:nvSpPr>
          <p:cNvPr id="125955" name="文本框 125954"/>
          <p:cNvSpPr txBox="1">
            <a:spLocks noChangeArrowheads="1"/>
          </p:cNvSpPr>
          <p:nvPr/>
        </p:nvSpPr>
        <p:spPr bwMode="auto">
          <a:xfrm>
            <a:off x="2351088" y="2876550"/>
            <a:ext cx="685800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电阻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一定，电流</a:t>
            </a:r>
            <a:r>
              <a:rPr lang="zh-CN" altLang="en-US" sz="2000" b="1" dirty="0">
                <a:solidFill>
                  <a:srgbClr val="FF0000"/>
                </a:solidFill>
              </a:rPr>
              <a:t>与电压成正比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  <p:sp>
        <p:nvSpPr>
          <p:cNvPr id="125956" name="文本框 125955"/>
          <p:cNvSpPr txBox="1">
            <a:spLocks noChangeArrowheads="1"/>
          </p:cNvSpPr>
          <p:nvPr/>
        </p:nvSpPr>
        <p:spPr bwMode="auto">
          <a:xfrm>
            <a:off x="7799388" y="3644900"/>
            <a:ext cx="6477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5.1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/>
      <p:bldP spid="12595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占位符 121857"/>
          <p:cNvSpPr>
            <a:spLocks noGrp="1" noChangeArrowheads="1"/>
          </p:cNvSpPr>
          <p:nvPr>
            <p:ph idx="1"/>
          </p:nvPr>
        </p:nvSpPr>
        <p:spPr>
          <a:xfrm>
            <a:off x="1847850" y="549275"/>
            <a:ext cx="8424863" cy="496728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4400" b="1" dirty="0" smtClean="0"/>
              <a:t>  </a:t>
            </a:r>
            <a:r>
              <a:rPr lang="en-US" altLang="zh-CN" b="1" dirty="0" smtClean="0"/>
              <a:t>(3) </a:t>
            </a:r>
            <a:r>
              <a:rPr lang="zh-CN" altLang="en-US" b="1" dirty="0" smtClean="0"/>
              <a:t>若将上面实验中的定值电阻</a:t>
            </a:r>
            <a:r>
              <a:rPr lang="en-US" altLang="zh-CN" b="1" dirty="0" smtClean="0"/>
              <a:t>R</a:t>
            </a:r>
            <a:r>
              <a:rPr lang="zh-CN" altLang="en-US" b="1" dirty="0" smtClean="0"/>
              <a:t>换成小灯泡，在多次测电阻的过程中，发现当电压表的示数增大时，电压表与电流表示数的比</a:t>
            </a:r>
            <a:r>
              <a:rPr lang="en-US" altLang="zh-CN" b="1" dirty="0" smtClean="0"/>
              <a:t>____</a:t>
            </a:r>
            <a:r>
              <a:rPr lang="zh-CN" altLang="en-US" b="1" dirty="0" smtClean="0"/>
              <a:t>，如果调节滑动变阻器做多次求灯泡的平均电阻，你认为合理吗？为什么？</a:t>
            </a:r>
            <a:endParaRPr lang="zh-CN" altLang="en-US" b="1" dirty="0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b="1" dirty="0" smtClean="0"/>
              <a:t>   答：</a:t>
            </a:r>
            <a:r>
              <a:rPr lang="zh-CN" altLang="en-US" b="1" u="sng" dirty="0" smtClean="0"/>
              <a:t>                                                                </a:t>
            </a:r>
            <a:r>
              <a:rPr lang="zh-CN" altLang="en-US" b="1" dirty="0" smtClean="0"/>
              <a:t>。</a:t>
            </a:r>
            <a:endParaRPr lang="zh-CN" altLang="en-US" b="1" dirty="0" smtClean="0"/>
          </a:p>
        </p:txBody>
      </p:sp>
      <p:sp>
        <p:nvSpPr>
          <p:cNvPr id="121859" name="文本框 121858"/>
          <p:cNvSpPr txBox="1">
            <a:spLocks noChangeArrowheads="1"/>
          </p:cNvSpPr>
          <p:nvPr/>
        </p:nvSpPr>
        <p:spPr bwMode="auto">
          <a:xfrm>
            <a:off x="8870950" y="1676400"/>
            <a:ext cx="12192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增大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21860" name="文本框 121859"/>
          <p:cNvSpPr txBox="1">
            <a:spLocks noChangeArrowheads="1"/>
          </p:cNvSpPr>
          <p:nvPr/>
        </p:nvSpPr>
        <p:spPr bwMode="auto">
          <a:xfrm>
            <a:off x="2927350" y="3255963"/>
            <a:ext cx="716280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不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合理，灯丝</a:t>
            </a:r>
            <a:r>
              <a:rPr lang="zh-CN" altLang="en-US" sz="2000" b="1" dirty="0">
                <a:solidFill>
                  <a:srgbClr val="FF0000"/>
                </a:solidFill>
              </a:rPr>
              <a:t>电阻的变化不是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误差，而是</a:t>
            </a:r>
            <a:r>
              <a:rPr lang="zh-CN" altLang="en-US" sz="2000" b="1" dirty="0">
                <a:solidFill>
                  <a:srgbClr val="FF0000"/>
                </a:solidFill>
              </a:rPr>
              <a:t>温度升高电阻增大。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/>
      <p:bldP spid="12186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占位符 122881"/>
          <p:cNvSpPr>
            <a:spLocks noGrp="1" noChangeArrowheads="1"/>
          </p:cNvSpPr>
          <p:nvPr>
            <p:ph idx="1"/>
          </p:nvPr>
        </p:nvSpPr>
        <p:spPr>
          <a:xfrm>
            <a:off x="1847850" y="260350"/>
            <a:ext cx="8496300" cy="62642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>
                <a:solidFill>
                  <a:schemeClr val="bg1"/>
                </a:solidFill>
              </a:rPr>
              <a:t>  </a:t>
            </a:r>
            <a:r>
              <a:rPr lang="en-US" altLang="zh-CN" sz="2800" b="1" dirty="0" smtClean="0"/>
              <a:t>(4) </a:t>
            </a:r>
            <a:r>
              <a:rPr lang="zh-CN" altLang="en-US" sz="2800" b="1" dirty="0" smtClean="0"/>
              <a:t>若该同学检查电路连接正确，合上开关，发现灯不亮，电流表无示数，电压表有示数，则电路中可能出现的故障（    ）</a:t>
            </a:r>
            <a:endParaRPr lang="zh-CN" altLang="en-US" sz="2800" b="1" dirty="0" smtClean="0"/>
          </a:p>
          <a:p>
            <a:pPr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/>
              <a:t>A</a:t>
            </a:r>
            <a:r>
              <a:rPr lang="zh-CN" altLang="en-US" sz="2800" b="1" dirty="0" smtClean="0"/>
              <a:t>．滑动变阻器开路    </a:t>
            </a:r>
            <a:r>
              <a:rPr lang="en-US" altLang="zh-CN" sz="2800" b="1" dirty="0" smtClean="0"/>
              <a:t>B</a:t>
            </a:r>
            <a:r>
              <a:rPr lang="zh-CN" altLang="en-US" sz="2800" b="1" dirty="0" smtClean="0"/>
              <a:t>．电压表短路   </a:t>
            </a:r>
            <a:endParaRPr lang="en-US" altLang="zh-CN" sz="2800" b="1" dirty="0" smtClean="0"/>
          </a:p>
          <a:p>
            <a:pPr indent="0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/>
              <a:t>C</a:t>
            </a:r>
            <a:r>
              <a:rPr lang="zh-CN" altLang="en-US" sz="2800" b="1" dirty="0" smtClean="0"/>
              <a:t>．灯短路                    </a:t>
            </a:r>
            <a:r>
              <a:rPr lang="en-US" altLang="zh-CN" sz="2800" b="1" dirty="0" smtClean="0"/>
              <a:t>D</a:t>
            </a:r>
            <a:r>
              <a:rPr lang="zh-CN" altLang="en-US" sz="2800" b="1" dirty="0" smtClean="0"/>
              <a:t>．灯开路</a:t>
            </a: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/>
              <a:t>  现在给你一根导线，你准备怎样检查并确定该故障？</a:t>
            </a:r>
            <a:r>
              <a:rPr lang="zh-CN" altLang="en-US" sz="3600" b="1" u="sng" dirty="0" smtClean="0"/>
              <a:t>                </a:t>
            </a:r>
            <a:endParaRPr lang="zh-CN" altLang="en-US" sz="36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zh-CN" altLang="en-US" sz="3600" b="1" dirty="0" smtClean="0">
              <a:solidFill>
                <a:srgbClr val="0000FF"/>
              </a:solidFill>
            </a:endParaRPr>
          </a:p>
        </p:txBody>
      </p:sp>
      <p:sp>
        <p:nvSpPr>
          <p:cNvPr id="122920" name="文本框 122919"/>
          <p:cNvSpPr txBox="1">
            <a:spLocks noChangeArrowheads="1"/>
          </p:cNvSpPr>
          <p:nvPr/>
        </p:nvSpPr>
        <p:spPr bwMode="auto">
          <a:xfrm>
            <a:off x="3935413" y="903288"/>
            <a:ext cx="792162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b="1"/>
              <a:t> </a:t>
            </a:r>
            <a:r>
              <a:rPr lang="en-US" altLang="zh-CN" sz="2800" b="1">
                <a:solidFill>
                  <a:srgbClr val="FF0000"/>
                </a:solidFill>
              </a:rPr>
              <a:t>D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22921" name="文本框 122920"/>
          <p:cNvSpPr txBox="1">
            <a:spLocks noChangeArrowheads="1"/>
          </p:cNvSpPr>
          <p:nvPr/>
        </p:nvSpPr>
        <p:spPr bwMode="auto">
          <a:xfrm>
            <a:off x="1752600" y="3733800"/>
            <a:ext cx="3962400" cy="20612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</a:rPr>
              <a:t>把导线并在灯泡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两端，若</a:t>
            </a:r>
            <a:r>
              <a:rPr lang="zh-CN" altLang="en-US" sz="3200" b="1" dirty="0">
                <a:solidFill>
                  <a:srgbClr val="FF0000"/>
                </a:solidFill>
              </a:rPr>
              <a:t>电流表有示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数，电压表</a:t>
            </a:r>
            <a:r>
              <a:rPr lang="zh-CN" altLang="en-US" sz="3200" b="1" dirty="0">
                <a:solidFill>
                  <a:srgbClr val="FF0000"/>
                </a:solidFill>
              </a:rPr>
              <a:t>却无示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数，确定</a:t>
            </a:r>
            <a:r>
              <a:rPr lang="zh-CN" altLang="en-US" sz="3200" b="1" dirty="0">
                <a:solidFill>
                  <a:srgbClr val="FF0000"/>
                </a:solidFill>
              </a:rPr>
              <a:t>灯断路。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pic>
        <p:nvPicPr>
          <p:cNvPr id="33797" name="图片 12292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715000" y="3568700"/>
            <a:ext cx="46482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0" grpId="0"/>
      <p:bldP spid="1229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占位符 123905"/>
          <p:cNvSpPr>
            <a:spLocks noGrp="1" noChangeArrowheads="1"/>
          </p:cNvSpPr>
          <p:nvPr>
            <p:ph idx="1"/>
          </p:nvPr>
        </p:nvSpPr>
        <p:spPr>
          <a:xfrm>
            <a:off x="1919288" y="369888"/>
            <a:ext cx="8540750" cy="4191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800" b="1" dirty="0" smtClean="0"/>
              <a:t>        若发现灯不亮，电流表有示数，电压表有示数，则你认为可能原因是：</a:t>
            </a:r>
            <a:r>
              <a:rPr lang="zh-CN" altLang="en-US" sz="2800" b="1" u="sng" dirty="0" smtClean="0"/>
              <a:t>                                                     </a:t>
            </a:r>
            <a:r>
              <a:rPr lang="zh-CN" altLang="en-US" sz="2800" b="1" dirty="0" smtClean="0"/>
              <a:t>。</a:t>
            </a:r>
            <a:endParaRPr lang="zh-CN" altLang="en-US" sz="2800" b="1" dirty="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        若无论怎样移动滑片，电压、电流表有示数，但总是不变，你认为发生故障的原因可能是</a:t>
            </a:r>
            <a:r>
              <a:rPr lang="en-US" altLang="zh-CN" sz="2800" b="1" u="sng" dirty="0" smtClean="0"/>
              <a:t>________________</a:t>
            </a:r>
            <a:r>
              <a:rPr lang="zh-CN" altLang="en-US" sz="2800" b="1" dirty="0" smtClean="0"/>
              <a:t>或 </a:t>
            </a:r>
            <a:r>
              <a:rPr lang="en-US" altLang="zh-CN" sz="2800" b="1" u="sng" dirty="0" smtClean="0"/>
              <a:t>_________________</a:t>
            </a:r>
            <a:r>
              <a:rPr lang="zh-CN" altLang="en-US" sz="2800" b="1" dirty="0" smtClean="0"/>
              <a:t>。</a:t>
            </a:r>
            <a:endParaRPr lang="zh-CN" altLang="en-US" sz="2800" b="1" dirty="0" smtClean="0"/>
          </a:p>
        </p:txBody>
      </p:sp>
      <p:sp>
        <p:nvSpPr>
          <p:cNvPr id="123944" name="文本框 123943"/>
          <p:cNvSpPr txBox="1">
            <a:spLocks noChangeArrowheads="1"/>
          </p:cNvSpPr>
          <p:nvPr/>
        </p:nvSpPr>
        <p:spPr bwMode="auto">
          <a:xfrm>
            <a:off x="5303912" y="836712"/>
            <a:ext cx="76962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可能变阻器接入阻值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较大，电流</a:t>
            </a:r>
            <a:r>
              <a:rPr lang="zh-CN" altLang="en-US" sz="2400" b="1" dirty="0">
                <a:solidFill>
                  <a:srgbClr val="FF0000"/>
                </a:solidFill>
              </a:rPr>
              <a:t>较小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123945" name="文本框 123944"/>
          <p:cNvSpPr txBox="1">
            <a:spLocks noChangeArrowheads="1"/>
          </p:cNvSpPr>
          <p:nvPr/>
        </p:nvSpPr>
        <p:spPr bwMode="auto">
          <a:xfrm>
            <a:off x="1775520" y="2204864"/>
            <a:ext cx="575945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FF0000"/>
                </a:solidFill>
              </a:rPr>
              <a:t>变阻器接成了导线或定值电阻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23946" name="文本框 123945"/>
          <p:cNvSpPr txBox="1">
            <a:spLocks noChangeArrowheads="1"/>
          </p:cNvSpPr>
          <p:nvPr/>
        </p:nvSpPr>
        <p:spPr bwMode="auto">
          <a:xfrm>
            <a:off x="5447928" y="2204864"/>
            <a:ext cx="297180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变阻器被短路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34822" name="图片 12394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49650" y="3357563"/>
            <a:ext cx="49244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44" grpId="0" build="allAtOnce"/>
      <p:bldP spid="123945" grpId="0"/>
      <p:bldP spid="1239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占位符 124929"/>
          <p:cNvSpPr>
            <a:spLocks noGrp="1" noChangeArrowheads="1"/>
          </p:cNvSpPr>
          <p:nvPr>
            <p:ph idx="1"/>
          </p:nvPr>
        </p:nvSpPr>
        <p:spPr>
          <a:xfrm>
            <a:off x="1524000" y="0"/>
            <a:ext cx="9036050" cy="645318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 smtClean="0">
                <a:solidFill>
                  <a:schemeClr val="bg1"/>
                </a:solidFill>
              </a:rPr>
              <a:t> </a:t>
            </a: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5</a:t>
            </a:r>
            <a:r>
              <a:rPr lang="zh-CN" altLang="en-US" sz="2800" b="1" dirty="0" smtClean="0"/>
              <a:t>）若某次测电阻实验中电压表损坏，其它器材不变，请你设计一个实验继续完成实验：</a:t>
            </a:r>
            <a:endParaRPr lang="zh-CN" altLang="en-US" sz="2800" b="1" dirty="0" smtClean="0"/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   </a:t>
            </a:r>
            <a:r>
              <a:rPr lang="en-US" altLang="zh-CN" sz="2800" b="1" dirty="0" smtClean="0"/>
              <a:t>①</a:t>
            </a:r>
            <a:r>
              <a:rPr lang="zh-CN" altLang="en-US" sz="2800" b="1" dirty="0" smtClean="0"/>
              <a:t>画出电路图</a:t>
            </a:r>
            <a:endParaRPr lang="zh-CN" altLang="en-US" sz="2800" b="1" dirty="0" smtClean="0"/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   </a:t>
            </a:r>
            <a:r>
              <a:rPr lang="en-US" altLang="zh-CN" sz="2800" b="1" dirty="0" smtClean="0"/>
              <a:t>②</a:t>
            </a:r>
            <a:r>
              <a:rPr lang="zh-CN" altLang="en-US" sz="2800" b="1" dirty="0" smtClean="0"/>
              <a:t>写出步骤：Ｓ闭合</a:t>
            </a:r>
            <a:endParaRPr lang="zh-CN" altLang="en-US" sz="2800" b="1" dirty="0" smtClean="0"/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　</a:t>
            </a:r>
            <a:r>
              <a:rPr lang="zh-CN" altLang="en-US" sz="2800" b="1" u="sng" dirty="0" smtClean="0"/>
              <a:t>                             　　</a:t>
            </a:r>
            <a:r>
              <a:rPr lang="zh-CN" altLang="en-US" sz="2800" b="1" dirty="0" smtClean="0"/>
              <a:t>， </a:t>
            </a:r>
            <a:endParaRPr lang="en-US" altLang="zh-CN" sz="2800" b="1" dirty="0" smtClean="0"/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sz="2800" b="1" u="sng" dirty="0" smtClean="0"/>
              <a:t>                         　　　　</a:t>
            </a:r>
            <a:r>
              <a:rPr lang="zh-CN" altLang="en-US" sz="2800" b="1" dirty="0" smtClean="0"/>
              <a:t>。</a:t>
            </a:r>
            <a:endParaRPr lang="zh-CN" altLang="en-US" sz="2800" b="1" dirty="0" smtClean="0"/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</a:rPr>
              <a:t>   </a:t>
            </a:r>
            <a:r>
              <a:rPr lang="en-US" altLang="zh-CN" sz="2800" b="1" dirty="0" smtClean="0"/>
              <a:t>③</a:t>
            </a:r>
            <a:r>
              <a:rPr lang="zh-CN" altLang="en-US" sz="2800" b="1" dirty="0" smtClean="0"/>
              <a:t>表达式：</a:t>
            </a:r>
            <a:endParaRPr lang="zh-CN" altLang="en-US" sz="2800" b="1" dirty="0" smtClean="0"/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     </a:t>
            </a:r>
            <a:r>
              <a:rPr lang="zh-CN" altLang="en-US" sz="2800" b="1" u="sng" dirty="0" smtClean="0"/>
              <a:t>                                     </a:t>
            </a:r>
            <a:r>
              <a:rPr lang="zh-CN" altLang="en-US" sz="2800" b="1" dirty="0" smtClean="0"/>
              <a:t>。</a:t>
            </a:r>
            <a:endParaRPr lang="zh-CN" altLang="en-US" sz="2800" b="1" dirty="0" smtClean="0"/>
          </a:p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    说一说这种方法与伏安法比存在什么缺       陷</a:t>
            </a:r>
            <a:r>
              <a:rPr lang="en-US" altLang="zh-CN" sz="2800" b="1" dirty="0" smtClean="0"/>
              <a:t>:</a:t>
            </a:r>
            <a:r>
              <a:rPr lang="en-US" altLang="zh-CN" sz="2800" b="1" u="sng" dirty="0" smtClean="0"/>
              <a:t>                                </a:t>
            </a:r>
            <a:r>
              <a:rPr lang="zh-CN" altLang="en-US" sz="2800" b="1" dirty="0" smtClean="0"/>
              <a:t>。</a:t>
            </a:r>
            <a:endParaRPr lang="zh-CN" altLang="en-US" sz="2800" b="1" dirty="0" smtClean="0"/>
          </a:p>
        </p:txBody>
      </p:sp>
      <p:sp>
        <p:nvSpPr>
          <p:cNvPr id="35843" name="矩形 124930"/>
          <p:cNvSpPr>
            <a:spLocks noChangeArrowheads="1"/>
          </p:cNvSpPr>
          <p:nvPr/>
        </p:nvSpPr>
        <p:spPr bwMode="auto">
          <a:xfrm>
            <a:off x="6151563" y="912813"/>
            <a:ext cx="4114800" cy="3048000"/>
          </a:xfrm>
          <a:prstGeom prst="rect">
            <a:avLst/>
          </a:prstGeom>
          <a:solidFill>
            <a:schemeClr val="bg1"/>
          </a:solidFill>
          <a:ln w="38100">
            <a:solidFill>
              <a:srgbClr val="00FFFF"/>
            </a:solidFill>
            <a:miter lim="800000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24932" name="文本框 124931"/>
          <p:cNvSpPr txBox="1">
            <a:spLocks noChangeArrowheads="1"/>
          </p:cNvSpPr>
          <p:nvPr/>
        </p:nvSpPr>
        <p:spPr bwMode="auto">
          <a:xfrm>
            <a:off x="1728788" y="1947863"/>
            <a:ext cx="4876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Ｐ移到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左端，电流</a:t>
            </a:r>
            <a:r>
              <a:rPr lang="zh-CN" altLang="en-US" sz="2400" b="1" dirty="0">
                <a:solidFill>
                  <a:srgbClr val="FF0000"/>
                </a:solidFill>
              </a:rPr>
              <a:t>记为</a:t>
            </a:r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b="1" baseline="-25000" dirty="0">
                <a:solidFill>
                  <a:srgbClr val="FF0000"/>
                </a:solidFill>
              </a:rPr>
              <a:t>1</a:t>
            </a:r>
            <a:endParaRPr lang="en-U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124933" name="文本框 124932"/>
          <p:cNvSpPr txBox="1">
            <a:spLocks noChangeArrowheads="1"/>
          </p:cNvSpPr>
          <p:nvPr/>
        </p:nvSpPr>
        <p:spPr bwMode="auto">
          <a:xfrm>
            <a:off x="1706563" y="2424113"/>
            <a:ext cx="4876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</a:rPr>
              <a:t>Ｐ移到右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端，电流</a:t>
            </a:r>
            <a:r>
              <a:rPr lang="zh-CN" altLang="en-US" sz="2400" b="1" dirty="0">
                <a:solidFill>
                  <a:srgbClr val="FF0000"/>
                </a:solidFill>
              </a:rPr>
              <a:t>记为</a:t>
            </a:r>
            <a:r>
              <a:rPr lang="en-US" altLang="zh-CN" sz="2400" b="1" dirty="0">
                <a:solidFill>
                  <a:srgbClr val="FF0000"/>
                </a:solidFill>
              </a:rPr>
              <a:t>I</a:t>
            </a:r>
            <a:r>
              <a:rPr lang="en-US" altLang="zh-CN" sz="2400" b="1" baseline="-25000" dirty="0">
                <a:solidFill>
                  <a:srgbClr val="FF0000"/>
                </a:solidFill>
              </a:rPr>
              <a:t>2</a:t>
            </a:r>
            <a:endParaRPr lang="en-US" altLang="zh-CN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124934" name="文本框 124933"/>
          <p:cNvSpPr txBox="1">
            <a:spLocks noChangeArrowheads="1"/>
          </p:cNvSpPr>
          <p:nvPr/>
        </p:nvSpPr>
        <p:spPr bwMode="auto">
          <a:xfrm>
            <a:off x="1846263" y="3365500"/>
            <a:ext cx="37338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</a:rPr>
              <a:t>R=I</a:t>
            </a:r>
            <a:r>
              <a:rPr lang="en-US" altLang="zh-CN" sz="2800" b="1" baseline="-25000">
                <a:solidFill>
                  <a:srgbClr val="FF0000"/>
                </a:solidFill>
              </a:rPr>
              <a:t>1</a:t>
            </a:r>
            <a:r>
              <a:rPr lang="en-US" altLang="zh-CN" sz="2800" b="1">
                <a:solidFill>
                  <a:srgbClr val="FF0000"/>
                </a:solidFill>
              </a:rPr>
              <a:t>R0/(I</a:t>
            </a:r>
            <a:r>
              <a:rPr lang="en-US" altLang="zh-CN" sz="2800" b="1" baseline="-25000">
                <a:solidFill>
                  <a:srgbClr val="FF0000"/>
                </a:solidFill>
              </a:rPr>
              <a:t>2</a:t>
            </a:r>
            <a:r>
              <a:rPr lang="en-US" altLang="zh-CN" sz="2800" b="1">
                <a:solidFill>
                  <a:srgbClr val="FF0000"/>
                </a:solidFill>
              </a:rPr>
              <a:t>-I</a:t>
            </a:r>
            <a:r>
              <a:rPr lang="en-US" altLang="zh-CN" sz="2800" b="1" baseline="-25000">
                <a:solidFill>
                  <a:srgbClr val="FF0000"/>
                </a:solidFill>
              </a:rPr>
              <a:t>1</a:t>
            </a:r>
            <a:r>
              <a:rPr lang="en-US" altLang="zh-CN" sz="2800" b="1">
                <a:solidFill>
                  <a:srgbClr val="FF0000"/>
                </a:solidFill>
              </a:rPr>
              <a:t>)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124935" name="文本框 124934"/>
          <p:cNvSpPr txBox="1">
            <a:spLocks noChangeArrowheads="1"/>
          </p:cNvSpPr>
          <p:nvPr/>
        </p:nvSpPr>
        <p:spPr bwMode="auto">
          <a:xfrm>
            <a:off x="2525713" y="4524375"/>
            <a:ext cx="4191000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误差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大，不能</a:t>
            </a:r>
            <a:r>
              <a:rPr lang="zh-CN" altLang="en-US" sz="2000" b="1" dirty="0">
                <a:solidFill>
                  <a:srgbClr val="FF0000"/>
                </a:solidFill>
              </a:rPr>
              <a:t>多次测量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grpSp>
        <p:nvGrpSpPr>
          <p:cNvPr id="124937" name="组合 124936"/>
          <p:cNvGrpSpPr/>
          <p:nvPr/>
        </p:nvGrpSpPr>
        <p:grpSpPr bwMode="auto">
          <a:xfrm>
            <a:off x="6511925" y="1189038"/>
            <a:ext cx="3657600" cy="2774950"/>
            <a:chOff x="2208" y="96"/>
            <a:chExt cx="2304" cy="1748"/>
          </a:xfrm>
        </p:grpSpPr>
        <p:grpSp>
          <p:nvGrpSpPr>
            <p:cNvPr id="35849" name="组合 124937"/>
            <p:cNvGrpSpPr/>
            <p:nvPr/>
          </p:nvGrpSpPr>
          <p:grpSpPr bwMode="auto">
            <a:xfrm>
              <a:off x="2208" y="192"/>
              <a:ext cx="2304" cy="1652"/>
              <a:chOff x="1104" y="1538"/>
              <a:chExt cx="2304" cy="1652"/>
            </a:xfrm>
          </p:grpSpPr>
          <p:sp>
            <p:nvSpPr>
              <p:cNvPr id="35851" name="文本框 124938"/>
              <p:cNvSpPr txBox="1">
                <a:spLocks noChangeArrowheads="1"/>
              </p:cNvSpPr>
              <p:nvPr/>
            </p:nvSpPr>
            <p:spPr bwMode="auto">
              <a:xfrm>
                <a:off x="1245" y="2544"/>
                <a:ext cx="1129" cy="23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endParaRPr lang="zh-CN" altLang="zh-CN"/>
              </a:p>
            </p:txBody>
          </p:sp>
          <p:sp>
            <p:nvSpPr>
              <p:cNvPr id="35852" name="直接连接符 124939"/>
              <p:cNvSpPr>
                <a:spLocks noChangeAspect="1" noChangeShapeType="1"/>
              </p:cNvSpPr>
              <p:nvPr/>
            </p:nvSpPr>
            <p:spPr bwMode="auto">
              <a:xfrm>
                <a:off x="1552" y="1648"/>
                <a:ext cx="358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53" name="椭圆 124940"/>
              <p:cNvSpPr>
                <a:spLocks noChangeAspect="1" noChangeArrowheads="1"/>
              </p:cNvSpPr>
              <p:nvPr/>
            </p:nvSpPr>
            <p:spPr bwMode="auto">
              <a:xfrm>
                <a:off x="1903" y="1626"/>
                <a:ext cx="54" cy="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/>
              </a:p>
            </p:txBody>
          </p:sp>
          <p:sp>
            <p:nvSpPr>
              <p:cNvPr id="35854" name="直接连接符 124941"/>
              <p:cNvSpPr>
                <a:spLocks noChangeAspect="1" noChangeShapeType="1"/>
              </p:cNvSpPr>
              <p:nvPr/>
            </p:nvSpPr>
            <p:spPr bwMode="auto">
              <a:xfrm flipV="1">
                <a:off x="1940" y="1538"/>
                <a:ext cx="194" cy="11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55" name="直接连接符 124942"/>
              <p:cNvSpPr>
                <a:spLocks noChangeAspect="1" noChangeShapeType="1"/>
              </p:cNvSpPr>
              <p:nvPr/>
            </p:nvSpPr>
            <p:spPr bwMode="auto">
              <a:xfrm>
                <a:off x="1109" y="1648"/>
                <a:ext cx="359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56" name="椭圆 124943"/>
              <p:cNvSpPr>
                <a:spLocks noChangeAspect="1" noChangeArrowheads="1"/>
              </p:cNvSpPr>
              <p:nvPr/>
            </p:nvSpPr>
            <p:spPr bwMode="auto">
              <a:xfrm>
                <a:off x="2256" y="2508"/>
                <a:ext cx="263" cy="29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/>
              </a:p>
            </p:txBody>
          </p:sp>
          <p:sp>
            <p:nvSpPr>
              <p:cNvPr id="35857" name="直接连接符 124944"/>
              <p:cNvSpPr>
                <a:spLocks noChangeAspect="1" noChangeShapeType="1"/>
              </p:cNvSpPr>
              <p:nvPr/>
            </p:nvSpPr>
            <p:spPr bwMode="auto">
              <a:xfrm>
                <a:off x="1106" y="2683"/>
                <a:ext cx="437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58" name="xjhzja19"/>
              <p:cNvSpPr>
                <a:spLocks noChangeAspect="1" noChangeArrowheads="1"/>
              </p:cNvSpPr>
              <p:nvPr/>
            </p:nvSpPr>
            <p:spPr bwMode="auto">
              <a:xfrm>
                <a:off x="2796" y="2573"/>
                <a:ext cx="349" cy="158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FF"/>
                </a:solidFill>
                <a:miter lim="800000"/>
              </a:ln>
            </p:spPr>
            <p:txBody>
              <a:bodyPr/>
              <a:lstStyle/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/>
              </a:p>
            </p:txBody>
          </p:sp>
          <p:sp>
            <p:nvSpPr>
              <p:cNvPr id="35859" name="直接连接符 124946"/>
              <p:cNvSpPr>
                <a:spLocks noChangeAspect="1" noChangeShapeType="1"/>
              </p:cNvSpPr>
              <p:nvPr/>
            </p:nvSpPr>
            <p:spPr bwMode="auto">
              <a:xfrm flipH="1">
                <a:off x="2938" y="2321"/>
                <a:ext cx="0" cy="32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tailEnd type="triangle" w="sm" len="lg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0" name="文本框 124947"/>
              <p:cNvSpPr txBox="1">
                <a:spLocks noChangeAspect="1" noChangeArrowheads="1"/>
              </p:cNvSpPr>
              <p:nvPr/>
            </p:nvSpPr>
            <p:spPr bwMode="auto">
              <a:xfrm>
                <a:off x="1584" y="2208"/>
                <a:ext cx="329" cy="31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pPr algn="just" eaLnBrk="1" hangingPunct="1">
                  <a:buFont typeface="Arial" panose="020B0604020202020204" pitchFamily="34" charset="0"/>
                  <a:buNone/>
                </a:pPr>
                <a:r>
                  <a:rPr lang="zh-CN" altLang="en-US" sz="2800" b="1" i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Ｒ</a:t>
                </a:r>
                <a:endParaRPr lang="zh-CN" altLang="en-US" sz="28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5861" name="文本框 124948"/>
              <p:cNvSpPr txBox="1">
                <a:spLocks noChangeAspect="1" noChangeArrowheads="1"/>
              </p:cNvSpPr>
              <p:nvPr/>
            </p:nvSpPr>
            <p:spPr bwMode="auto">
              <a:xfrm>
                <a:off x="1998" y="1667"/>
                <a:ext cx="224" cy="35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pPr algn="just" eaLnBrk="1" hangingPunct="1">
                  <a:buFont typeface="Arial" panose="020B0604020202020204" pitchFamily="34" charset="0"/>
                  <a:buNone/>
                </a:pPr>
                <a:r>
                  <a:rPr lang="en-US" altLang="zh-CN" sz="2800" b="1" i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</a:t>
                </a:r>
                <a:endParaRPr lang="en-US" altLang="zh-CN" sz="28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5862" name="直接连接符 124949"/>
              <p:cNvSpPr>
                <a:spLocks noChangeShapeType="1"/>
              </p:cNvSpPr>
              <p:nvPr/>
            </p:nvSpPr>
            <p:spPr bwMode="auto">
              <a:xfrm>
                <a:off x="1104" y="1658"/>
                <a:ext cx="0" cy="991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3" name="直接连接符 124950"/>
              <p:cNvSpPr>
                <a:spLocks noChangeShapeType="1"/>
              </p:cNvSpPr>
              <p:nvPr/>
            </p:nvSpPr>
            <p:spPr bwMode="auto">
              <a:xfrm>
                <a:off x="2656" y="2321"/>
                <a:ext cx="288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4" name="直接连接符 124951"/>
              <p:cNvSpPr>
                <a:spLocks noChangeShapeType="1"/>
              </p:cNvSpPr>
              <p:nvPr/>
            </p:nvSpPr>
            <p:spPr bwMode="auto">
              <a:xfrm>
                <a:off x="2112" y="1658"/>
                <a:ext cx="1296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5" name="直接连接符 124952"/>
              <p:cNvSpPr>
                <a:spLocks noChangeShapeType="1"/>
              </p:cNvSpPr>
              <p:nvPr/>
            </p:nvSpPr>
            <p:spPr bwMode="auto">
              <a:xfrm>
                <a:off x="3408" y="1658"/>
                <a:ext cx="0" cy="567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6" name="直接连接符 124953"/>
              <p:cNvSpPr>
                <a:spLocks noChangeShapeType="1"/>
              </p:cNvSpPr>
              <p:nvPr/>
            </p:nvSpPr>
            <p:spPr bwMode="auto">
              <a:xfrm>
                <a:off x="1824" y="2649"/>
                <a:ext cx="432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7" name="文本框 124954"/>
              <p:cNvSpPr txBox="1">
                <a:spLocks noChangeArrowheads="1"/>
              </p:cNvSpPr>
              <p:nvPr/>
            </p:nvSpPr>
            <p:spPr bwMode="auto">
              <a:xfrm>
                <a:off x="2233" y="2472"/>
                <a:ext cx="281" cy="32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en-US" altLang="zh-CN" sz="2800" b="1">
                    <a:solidFill>
                      <a:srgbClr val="FF0000"/>
                    </a:solidFill>
                  </a:rPr>
                  <a:t>A</a:t>
                </a:r>
                <a:endParaRPr lang="en-US" altLang="zh-CN" sz="28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35868" name="直接连接符 124955"/>
              <p:cNvSpPr>
                <a:spLocks noChangeShapeType="1"/>
              </p:cNvSpPr>
              <p:nvPr/>
            </p:nvSpPr>
            <p:spPr bwMode="auto">
              <a:xfrm>
                <a:off x="3408" y="2070"/>
                <a:ext cx="0" cy="603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69" name="直接连接符 124956"/>
              <p:cNvSpPr>
                <a:spLocks noChangeShapeType="1"/>
              </p:cNvSpPr>
              <p:nvPr/>
            </p:nvSpPr>
            <p:spPr bwMode="auto">
              <a:xfrm flipH="1">
                <a:off x="3126" y="2673"/>
                <a:ext cx="282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70" name="直接连接符 124957"/>
              <p:cNvSpPr>
                <a:spLocks noChangeShapeType="1"/>
              </p:cNvSpPr>
              <p:nvPr/>
            </p:nvSpPr>
            <p:spPr bwMode="auto">
              <a:xfrm>
                <a:off x="2656" y="2321"/>
                <a:ext cx="0" cy="302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71" name="直接连接符 124958"/>
              <p:cNvSpPr>
                <a:spLocks noChangeShapeType="1"/>
              </p:cNvSpPr>
              <p:nvPr/>
            </p:nvSpPr>
            <p:spPr bwMode="auto">
              <a:xfrm flipH="1">
                <a:off x="2514" y="2623"/>
                <a:ext cx="142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72" name="直接连接符 124959"/>
              <p:cNvSpPr>
                <a:spLocks noChangeShapeType="1"/>
              </p:cNvSpPr>
              <p:nvPr/>
            </p:nvSpPr>
            <p:spPr bwMode="auto">
              <a:xfrm>
                <a:off x="1433" y="1567"/>
                <a:ext cx="0" cy="151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873" name="文本框 124960"/>
              <p:cNvSpPr txBox="1">
                <a:spLocks noChangeArrowheads="1"/>
              </p:cNvSpPr>
              <p:nvPr/>
            </p:nvSpPr>
            <p:spPr bwMode="auto">
              <a:xfrm>
                <a:off x="2772" y="2784"/>
                <a:ext cx="557" cy="40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zh-CN" altLang="en-US" sz="3600" b="1">
                    <a:solidFill>
                      <a:srgbClr val="000000"/>
                    </a:solidFill>
                  </a:rPr>
                  <a:t>Ｒ</a:t>
                </a:r>
                <a:r>
                  <a:rPr lang="zh-CN" altLang="en-US" b="1">
                    <a:solidFill>
                      <a:srgbClr val="000000"/>
                    </a:solidFill>
                  </a:rPr>
                  <a:t>０</a:t>
                </a:r>
                <a:endParaRPr lang="zh-CN" altLang="en-US" sz="36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35874" name="文本框 124961"/>
              <p:cNvSpPr txBox="1">
                <a:spLocks noChangeArrowheads="1"/>
              </p:cNvSpPr>
              <p:nvPr/>
            </p:nvSpPr>
            <p:spPr bwMode="auto">
              <a:xfrm>
                <a:off x="2832" y="2112"/>
                <a:ext cx="384" cy="36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1" hangingPunct="1">
                  <a:spcBef>
                    <a:spcPct val="50000"/>
                  </a:spcBef>
                  <a:buFont typeface="Arial" panose="020B0604020202020204" pitchFamily="34" charset="0"/>
                  <a:buNone/>
                </a:pPr>
                <a:r>
                  <a:rPr lang="zh-CN" altLang="en-US" sz="3200">
                    <a:solidFill>
                      <a:srgbClr val="000000"/>
                    </a:solidFill>
                  </a:rPr>
                  <a:t>Ｐ</a:t>
                </a:r>
                <a:endParaRPr lang="zh-CN" altLang="en-US" sz="3200">
                  <a:solidFill>
                    <a:srgbClr val="000000"/>
                  </a:solidFill>
                </a:endParaRPr>
              </a:p>
            </p:txBody>
          </p:sp>
          <p:sp>
            <p:nvSpPr>
              <p:cNvPr id="35875" name="矩形 124962"/>
              <p:cNvSpPr>
                <a:spLocks noChangeArrowheads="1"/>
              </p:cNvSpPr>
              <p:nvPr/>
            </p:nvSpPr>
            <p:spPr bwMode="auto">
              <a:xfrm>
                <a:off x="1536" y="2592"/>
                <a:ext cx="528" cy="144"/>
              </a:xfrm>
              <a:prstGeom prst="rect">
                <a:avLst/>
              </a:prstGeom>
              <a:solidFill>
                <a:schemeClr val="accent1"/>
              </a:solidFill>
              <a:ln w="38100">
                <a:solidFill>
                  <a:srgbClr val="0000FF"/>
                </a:solidFill>
                <a:miter lim="800000"/>
              </a:ln>
            </p:spPr>
            <p:txBody>
              <a:bodyPr wrap="none"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 sz="360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35850" name="直接连接符 124963"/>
            <p:cNvSpPr>
              <a:spLocks noChangeShapeType="1"/>
            </p:cNvSpPr>
            <p:nvPr/>
          </p:nvSpPr>
          <p:spPr bwMode="auto">
            <a:xfrm>
              <a:off x="2640" y="96"/>
              <a:ext cx="0" cy="4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2" grpId="0"/>
      <p:bldP spid="124933" grpId="0"/>
      <p:bldP spid="1249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5121"/>
          <p:cNvSpPr>
            <a:spLocks noGrp="1" noChangeArrowheads="1"/>
          </p:cNvSpPr>
          <p:nvPr>
            <p:ph type="title"/>
          </p:nvPr>
        </p:nvSpPr>
        <p:spPr>
          <a:xfrm>
            <a:off x="1992313" y="2924175"/>
            <a:ext cx="5472112" cy="576263"/>
          </a:xfrm>
        </p:spPr>
        <p:txBody>
          <a:bodyPr/>
          <a:lstStyle/>
          <a:p>
            <a:pPr algn="l" eaLnBrk="1" hangingPunct="1"/>
            <a:r>
              <a:rPr lang="en-US" altLang="zh-CN" sz="2800" b="1" smtClean="0"/>
              <a:t>3</a:t>
            </a:r>
            <a:r>
              <a:rPr lang="zh-CN" altLang="en-US" sz="2800" b="1" smtClean="0"/>
              <a:t>、影响电阻大小的因素</a:t>
            </a:r>
            <a:endParaRPr lang="zh-CN" altLang="en-US" sz="2800" b="1" smtClean="0"/>
          </a:p>
        </p:txBody>
      </p:sp>
      <p:sp>
        <p:nvSpPr>
          <p:cNvPr id="5123" name="文本占位符 5122"/>
          <p:cNvSpPr>
            <a:spLocks noGrp="1" noChangeArrowheads="1"/>
          </p:cNvSpPr>
          <p:nvPr>
            <p:ph idx="1"/>
          </p:nvPr>
        </p:nvSpPr>
        <p:spPr>
          <a:xfrm>
            <a:off x="1774825" y="3789363"/>
            <a:ext cx="8642350" cy="2232025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）材料；</a:t>
            </a:r>
            <a:endParaRPr lang="zh-CN" altLang="en-US" sz="2800" b="1" dirty="0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）长度</a:t>
            </a:r>
            <a:r>
              <a:rPr lang="zh-CN" altLang="en-US" sz="2800" b="1" u="sng" dirty="0" smtClean="0"/>
              <a:t>          </a:t>
            </a:r>
            <a:r>
              <a:rPr lang="zh-CN" altLang="en-US" sz="2800" b="1" dirty="0" smtClean="0"/>
              <a:t>，电阻越大；</a:t>
            </a:r>
            <a:endParaRPr lang="zh-CN" altLang="en-US" sz="2800" b="1" dirty="0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）横截面积</a:t>
            </a:r>
            <a:r>
              <a:rPr lang="zh-CN" altLang="en-US" sz="2800" b="1" u="sng" dirty="0" smtClean="0"/>
              <a:t>         </a:t>
            </a:r>
            <a:r>
              <a:rPr lang="zh-CN" altLang="en-US" sz="2800" b="1" dirty="0" smtClean="0"/>
              <a:t>，电阻越大；</a:t>
            </a:r>
            <a:endParaRPr lang="zh-CN" altLang="en-US" sz="2800" b="1" dirty="0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）对大多数导体而言，温度</a:t>
            </a:r>
            <a:r>
              <a:rPr lang="zh-CN" altLang="en-US" sz="2800" b="1" u="sng" dirty="0" smtClean="0"/>
              <a:t>         </a:t>
            </a:r>
            <a:r>
              <a:rPr lang="zh-CN" altLang="en-US" sz="2800" b="1" dirty="0" smtClean="0"/>
              <a:t>，电阻越大。</a:t>
            </a:r>
            <a:endParaRPr lang="zh-CN" altLang="en-US" sz="2800" b="1" dirty="0" smtClean="0"/>
          </a:p>
        </p:txBody>
      </p:sp>
      <p:sp>
        <p:nvSpPr>
          <p:cNvPr id="5124" name="矩形 5123"/>
          <p:cNvSpPr>
            <a:spLocks noChangeArrowheads="1"/>
          </p:cNvSpPr>
          <p:nvPr/>
        </p:nvSpPr>
        <p:spPr bwMode="auto">
          <a:xfrm>
            <a:off x="3648075" y="4322763"/>
            <a:ext cx="11525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越长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125" name="矩形 5124"/>
          <p:cNvSpPr>
            <a:spLocks noChangeArrowheads="1"/>
          </p:cNvSpPr>
          <p:nvPr/>
        </p:nvSpPr>
        <p:spPr bwMode="auto">
          <a:xfrm>
            <a:off x="4224338" y="4779963"/>
            <a:ext cx="9366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越小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126" name="矩形 5125"/>
          <p:cNvSpPr>
            <a:spLocks noChangeArrowheads="1"/>
          </p:cNvSpPr>
          <p:nvPr/>
        </p:nvSpPr>
        <p:spPr bwMode="auto">
          <a:xfrm>
            <a:off x="6753225" y="5322888"/>
            <a:ext cx="8636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越高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128" name="文本框 5127"/>
          <p:cNvSpPr txBox="1">
            <a:spLocks noChangeArrowheads="1"/>
          </p:cNvSpPr>
          <p:nvPr/>
        </p:nvSpPr>
        <p:spPr bwMode="auto">
          <a:xfrm>
            <a:off x="1992313" y="549275"/>
            <a:ext cx="8424862" cy="1814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dirty="0"/>
              <a:t>例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  某电阻允许通过的最大电流是</a:t>
            </a:r>
            <a:r>
              <a:rPr lang="en-US" altLang="zh-CN" sz="2800" b="1" dirty="0" smtClean="0"/>
              <a:t>2A</a:t>
            </a:r>
            <a:r>
              <a:rPr lang="zh-CN" altLang="en-US" sz="2800" b="1" dirty="0" smtClean="0"/>
              <a:t>，把</a:t>
            </a:r>
            <a:r>
              <a:rPr lang="zh-CN" altLang="en-US" sz="2800" b="1" dirty="0"/>
              <a:t>它接在</a:t>
            </a:r>
            <a:r>
              <a:rPr lang="en-US" altLang="zh-CN" sz="2800" b="1" dirty="0"/>
              <a:t>U</a:t>
            </a:r>
            <a:r>
              <a:rPr lang="en-US" altLang="zh-CN" sz="2800" b="1" baseline="-25000" dirty="0"/>
              <a:t>1</a:t>
            </a:r>
            <a:r>
              <a:rPr lang="zh-CN" altLang="en-US" sz="2800" b="1" dirty="0"/>
              <a:t>为</a:t>
            </a:r>
            <a:r>
              <a:rPr lang="en-US" altLang="zh-CN" sz="2800" b="1" dirty="0"/>
              <a:t>24V</a:t>
            </a:r>
            <a:r>
              <a:rPr lang="zh-CN" altLang="en-US" sz="2800" b="1" dirty="0"/>
              <a:t>的电路</a:t>
            </a:r>
            <a:r>
              <a:rPr lang="zh-CN" altLang="en-US" sz="2800" b="1" dirty="0" smtClean="0"/>
              <a:t>中，通过</a:t>
            </a:r>
            <a:r>
              <a:rPr lang="zh-CN" altLang="en-US" sz="2800" b="1" dirty="0"/>
              <a:t>它的电流</a:t>
            </a:r>
            <a:r>
              <a:rPr lang="en-US" altLang="zh-CN" sz="2800" b="1" dirty="0"/>
              <a:t>I</a:t>
            </a:r>
            <a:r>
              <a:rPr lang="en-US" altLang="zh-CN" sz="2800" b="1" baseline="-25000" dirty="0"/>
              <a:t>1</a:t>
            </a:r>
            <a:r>
              <a:rPr lang="zh-CN" altLang="en-US" sz="2800" b="1" dirty="0"/>
              <a:t>为</a:t>
            </a:r>
            <a:r>
              <a:rPr lang="en-US" altLang="zh-CN" sz="2800" b="1" dirty="0" smtClean="0"/>
              <a:t>0.6A</a:t>
            </a:r>
            <a:r>
              <a:rPr lang="zh-CN" altLang="en-US" sz="2800" b="1" dirty="0" smtClean="0"/>
              <a:t>，试</a:t>
            </a:r>
            <a:r>
              <a:rPr lang="zh-CN" altLang="en-US" sz="2800" b="1" dirty="0"/>
              <a:t>求出它的阻值并通过计算说明它能否接在电压为</a:t>
            </a:r>
            <a:r>
              <a:rPr lang="en-US" altLang="zh-CN" sz="2800" b="1" dirty="0"/>
              <a:t>U</a:t>
            </a:r>
            <a:r>
              <a:rPr lang="en-US" altLang="zh-CN" sz="2800" b="1" baseline="-25000" dirty="0"/>
              <a:t>2</a:t>
            </a:r>
            <a:r>
              <a:rPr lang="zh-CN" altLang="en-US" sz="2800" b="1" dirty="0"/>
              <a:t>为</a:t>
            </a:r>
            <a:r>
              <a:rPr lang="en-US" altLang="zh-CN" sz="2800" b="1" dirty="0"/>
              <a:t>110V</a:t>
            </a:r>
            <a:r>
              <a:rPr lang="zh-CN" altLang="en-US" sz="2800" b="1" dirty="0"/>
              <a:t>的电源上？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  <p:bldP spid="5124" grpId="0"/>
      <p:bldP spid="5125" grpId="0"/>
      <p:bldP spid="5126" grpId="0"/>
      <p:bldP spid="51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075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zh-CN" altLang="en-US" sz="3200" b="1" dirty="0" smtClean="0">
                <a:solidFill>
                  <a:srgbClr val="000099"/>
                </a:solidFill>
              </a:rPr>
              <a:t>知识点六：综合实践利用</a:t>
            </a:r>
            <a:endParaRPr lang="zh-CN" altLang="en-US" sz="3200" b="1" dirty="0" smtClean="0">
              <a:solidFill>
                <a:srgbClr val="000099"/>
              </a:solidFill>
            </a:endParaRPr>
          </a:p>
        </p:txBody>
      </p:sp>
      <p:sp>
        <p:nvSpPr>
          <p:cNvPr id="36867" name="文本占位符 107522"/>
          <p:cNvSpPr>
            <a:spLocks noGrp="1" noChangeArrowheads="1"/>
          </p:cNvSpPr>
          <p:nvPr>
            <p:ph idx="1"/>
          </p:nvPr>
        </p:nvSpPr>
        <p:spPr>
          <a:xfrm>
            <a:off x="1703388" y="1268413"/>
            <a:ext cx="8964612" cy="2303462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         例：某电路如图所示，电源电压为</a:t>
            </a:r>
            <a:r>
              <a:rPr lang="en-US" altLang="zh-CN" sz="2800" b="1" dirty="0" smtClean="0"/>
              <a:t>4V</a:t>
            </a:r>
            <a:r>
              <a:rPr lang="zh-CN" altLang="en-US" sz="2800" b="1" dirty="0" smtClean="0"/>
              <a:t>且保持不变，虚线框内的电路中接有两个阻值均为</a:t>
            </a:r>
            <a:r>
              <a:rPr lang="en-US" altLang="zh-CN" sz="2800" b="1" dirty="0" smtClean="0"/>
              <a:t>R</a:t>
            </a:r>
            <a:r>
              <a:rPr lang="zh-CN" altLang="en-US" sz="2800" b="1" dirty="0" smtClean="0"/>
              <a:t>的电阻，当开关</a:t>
            </a:r>
            <a:r>
              <a:rPr lang="en-US" altLang="zh-CN" sz="2800" b="1" dirty="0" smtClean="0"/>
              <a:t>S</a:t>
            </a:r>
            <a:r>
              <a:rPr lang="zh-CN" altLang="en-US" sz="2800" b="1" dirty="0" smtClean="0"/>
              <a:t>由闭合到断开时，电流表示数减小了</a:t>
            </a:r>
            <a:r>
              <a:rPr lang="en-US" altLang="zh-CN" sz="2800" b="1" dirty="0" smtClean="0"/>
              <a:t>0.5A</a:t>
            </a:r>
            <a:r>
              <a:rPr lang="zh-CN" altLang="en-US" sz="2800" b="1" dirty="0" smtClean="0"/>
              <a:t>。试在虚线框内画出电阻的一种可能的连接电路图，并标出相应的</a:t>
            </a:r>
            <a:r>
              <a:rPr lang="en-US" altLang="zh-CN" sz="2800" b="1" dirty="0" smtClean="0"/>
              <a:t>R</a:t>
            </a:r>
            <a:r>
              <a:rPr lang="zh-CN" altLang="en-US" sz="2800" b="1" dirty="0" smtClean="0"/>
              <a:t>的值。</a:t>
            </a:r>
            <a:r>
              <a:rPr lang="zh-CN" altLang="en-US" sz="2800" dirty="0" smtClean="0"/>
              <a:t> </a:t>
            </a:r>
            <a:endParaRPr lang="zh-CN" altLang="en-US" sz="2800" dirty="0" smtClean="0"/>
          </a:p>
        </p:txBody>
      </p:sp>
      <p:pic>
        <p:nvPicPr>
          <p:cNvPr id="36868" name="图片 10752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48075" y="3573463"/>
            <a:ext cx="51117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42337"/>
          <p:cNvSpPr txBox="1">
            <a:spLocks noChangeArrowheads="1"/>
          </p:cNvSpPr>
          <p:nvPr/>
        </p:nvSpPr>
        <p:spPr bwMode="auto">
          <a:xfrm>
            <a:off x="2438400" y="434975"/>
            <a:ext cx="7315200" cy="415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kern="1400" dirty="0" smtClean="0">
                <a:latin typeface="Garamond" panose="02020404030301010803" pitchFamily="18" charset="0"/>
              </a:rPr>
              <a:t>         图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22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甲是某电子秤的原理示意图，电压表量程为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0~3V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（可对应显示质量大小）。</a:t>
            </a:r>
            <a:endParaRPr lang="en-US" altLang="zh-CN" sz="2400" b="1" kern="1400" dirty="0" smtClean="0">
              <a:latin typeface="Garamond" panose="02020404030301010803" pitchFamily="18" charset="0"/>
            </a:endParaRPr>
          </a:p>
          <a:p>
            <a:pPr eaLnBrk="1" hangingPunct="1">
              <a:defRPr/>
            </a:pPr>
            <a:r>
              <a:rPr lang="zh-CN" altLang="en-US" sz="2400" b="1" kern="1400" dirty="0" smtClean="0">
                <a:latin typeface="Garamond" panose="02020404030301010803" pitchFamily="18" charset="0"/>
              </a:rPr>
              <a:t>         已知电阻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R0=60Ω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，压力传感器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R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的阻值随所受压力变化的图象如图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22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乙所示，压力传感器表面能承受的最大压强为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2×l06Pa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，压杆与压力传感器的接触面积是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2cm²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。设托盘和压杆的质量可以忽略不计，电源电压恒定不变。试求：</a:t>
            </a:r>
            <a:endParaRPr lang="zh-CN" altLang="en-US" sz="2400" b="1" kern="1400" dirty="0" smtClean="0">
              <a:latin typeface="Garamond" panose="02020404030301010803" pitchFamily="18" charset="0"/>
            </a:endParaRPr>
          </a:p>
          <a:p>
            <a:pPr eaLnBrk="1" hangingPunct="1">
              <a:defRPr/>
            </a:pPr>
            <a:r>
              <a:rPr lang="zh-CN" altLang="en-US" sz="2400" b="1" kern="1400" dirty="0" smtClean="0">
                <a:latin typeface="Garamond" panose="02020404030301010803" pitchFamily="18" charset="0"/>
              </a:rPr>
              <a:t>（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1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）该压力传感器能承受的最大压力；</a:t>
            </a:r>
            <a:endParaRPr lang="zh-CN" altLang="en-US" sz="2400" b="1" kern="1400" dirty="0" smtClean="0">
              <a:latin typeface="Garamond" panose="02020404030301010803" pitchFamily="18" charset="0"/>
            </a:endParaRPr>
          </a:p>
          <a:p>
            <a:pPr eaLnBrk="1" hangingPunct="1">
              <a:defRPr/>
            </a:pPr>
            <a:r>
              <a:rPr lang="zh-CN" altLang="en-US" sz="2400" b="1" kern="1400" dirty="0" smtClean="0">
                <a:latin typeface="Garamond" panose="02020404030301010803" pitchFamily="18" charset="0"/>
              </a:rPr>
              <a:t>（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2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）若要求传感器受到最大压力，电压表的示数达到最大值，则电源电压是多大？</a:t>
            </a:r>
            <a:endParaRPr lang="zh-CN" altLang="en-US" sz="2400" b="1" kern="1400" dirty="0" smtClean="0">
              <a:latin typeface="Garamond" panose="02020404030301010803" pitchFamily="18" charset="0"/>
            </a:endParaRPr>
          </a:p>
          <a:p>
            <a:pPr eaLnBrk="1" hangingPunct="1">
              <a:defRPr/>
            </a:pPr>
            <a:r>
              <a:rPr lang="zh-CN" altLang="en-US" sz="2400" b="1" kern="1400" dirty="0" smtClean="0">
                <a:latin typeface="Garamond" panose="02020404030301010803" pitchFamily="18" charset="0"/>
              </a:rPr>
              <a:t>（</a:t>
            </a:r>
            <a:r>
              <a:rPr lang="en-US" altLang="zh-CN" sz="2400" b="1" kern="1400" dirty="0" smtClean="0">
                <a:latin typeface="Garamond" panose="02020404030301010803" pitchFamily="18" charset="0"/>
              </a:rPr>
              <a:t>3</a:t>
            </a:r>
            <a:r>
              <a:rPr lang="zh-CN" altLang="en-US" sz="2400" b="1" kern="1400" dirty="0" smtClean="0">
                <a:latin typeface="Garamond" panose="02020404030301010803" pitchFamily="18" charset="0"/>
              </a:rPr>
              <a:t>）通过计算判断电子秤的刻度是否均匀。</a:t>
            </a:r>
            <a:endParaRPr lang="zh-CN" altLang="en-US" sz="2400" b="1" kern="1400" dirty="0" smtClean="0">
              <a:latin typeface="Garamond" panose="02020404030301010803" pitchFamily="18" charset="0"/>
            </a:endParaRPr>
          </a:p>
        </p:txBody>
      </p:sp>
      <p:pic>
        <p:nvPicPr>
          <p:cNvPr id="37891" name="图片 142338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116263" y="4611688"/>
            <a:ext cx="56388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134145"/>
          <p:cNvSpPr txBox="1">
            <a:spLocks noChangeArrowheads="1"/>
          </p:cNvSpPr>
          <p:nvPr/>
        </p:nvSpPr>
        <p:spPr bwMode="auto">
          <a:xfrm>
            <a:off x="1992313" y="393700"/>
            <a:ext cx="7796212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latin typeface="Garamond" panose="02020404030301010803" pitchFamily="18" charset="0"/>
              </a:rPr>
              <a:t>        干电池是我们实验时经常使用的电源，它除了有稳定的电压外，本身也具有一定的电阻。实际使用时，可以把干电池看成一个理想的电源（即电阻为零）和一个电阻</a:t>
            </a:r>
            <a:r>
              <a:rPr lang="en-US" altLang="zh-CN" sz="2400" b="1" dirty="0" smtClean="0">
                <a:latin typeface="Garamond" panose="02020404030301010803" pitchFamily="18" charset="0"/>
              </a:rPr>
              <a:t>r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串联组成，如图（</a:t>
            </a:r>
            <a:r>
              <a:rPr lang="en-US" altLang="zh-CN" sz="2400" b="1" dirty="0" smtClean="0">
                <a:latin typeface="Garamond" panose="02020404030301010803" pitchFamily="18" charset="0"/>
              </a:rPr>
              <a:t>a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）所示。</a:t>
            </a:r>
            <a:endParaRPr lang="en-US" altLang="zh-CN" sz="2400" b="1" dirty="0" smtClean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2400" b="1" dirty="0" smtClean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latin typeface="Garamond" panose="02020404030301010803" pitchFamily="18" charset="0"/>
              </a:rPr>
              <a:t>        用图（</a:t>
            </a:r>
            <a:r>
              <a:rPr lang="en-US" altLang="zh-CN" sz="2400" b="1" dirty="0" smtClean="0">
                <a:latin typeface="Garamond" panose="02020404030301010803" pitchFamily="18" charset="0"/>
              </a:rPr>
              <a:t>b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）所示的电路可以测量出一个实际电源的电阻值。图中</a:t>
            </a:r>
            <a:r>
              <a:rPr lang="en-US" altLang="zh-CN" sz="2400" b="1" dirty="0" smtClean="0">
                <a:latin typeface="Garamond" panose="02020404030301010803" pitchFamily="18" charset="0"/>
              </a:rPr>
              <a:t>R=14Ω</a:t>
            </a:r>
            <a:r>
              <a:rPr lang="zh-CN" altLang="en-US" sz="2400" b="1" smtClean="0">
                <a:latin typeface="Garamond" panose="02020404030301010803" pitchFamily="18" charset="0"/>
              </a:rPr>
              <a:t>，开关</a:t>
            </a:r>
            <a:r>
              <a:rPr lang="en-US" altLang="zh-CN" sz="2400" b="1" dirty="0" smtClean="0">
                <a:latin typeface="Garamond" panose="02020404030301010803" pitchFamily="18" charset="0"/>
              </a:rPr>
              <a:t>S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闭合时，电流表的读数</a:t>
            </a:r>
            <a:r>
              <a:rPr lang="en-US" altLang="zh-CN" sz="2400" b="1" dirty="0" smtClean="0">
                <a:latin typeface="Garamond" panose="02020404030301010803" pitchFamily="18" charset="0"/>
              </a:rPr>
              <a:t>I=0.2A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，已知电源电压</a:t>
            </a:r>
            <a:r>
              <a:rPr lang="en-US" altLang="zh-CN" sz="2400" b="1" dirty="0" smtClean="0">
                <a:latin typeface="Garamond" panose="02020404030301010803" pitchFamily="18" charset="0"/>
              </a:rPr>
              <a:t>U=3V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，求电源电阻</a:t>
            </a:r>
            <a:r>
              <a:rPr lang="en-US" altLang="zh-CN" sz="2400" b="1" dirty="0" smtClean="0">
                <a:latin typeface="Garamond" panose="02020404030301010803" pitchFamily="18" charset="0"/>
              </a:rPr>
              <a:t>r</a:t>
            </a:r>
            <a:r>
              <a:rPr lang="zh-CN" altLang="en-US" sz="2400" b="1" dirty="0" smtClean="0">
                <a:latin typeface="Garamond" panose="02020404030301010803" pitchFamily="18" charset="0"/>
              </a:rPr>
              <a:t>的大小。</a:t>
            </a:r>
            <a:endParaRPr lang="zh-CN" altLang="en-US" sz="2400" b="1" dirty="0" smtClean="0">
              <a:latin typeface="Garamond" panose="02020404030301010803" pitchFamily="18" charset="0"/>
            </a:endParaRPr>
          </a:p>
        </p:txBody>
      </p:sp>
      <p:pic>
        <p:nvPicPr>
          <p:cNvPr id="38915" name="图片 13414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75050" y="3692525"/>
            <a:ext cx="51816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5" name="内容占位符 6344"/>
          <p:cNvGraphicFramePr>
            <a:graphicFrameLocks noGrp="1"/>
          </p:cNvGraphicFramePr>
          <p:nvPr>
            <p:ph/>
          </p:nvPr>
        </p:nvGraphicFramePr>
        <p:xfrm>
          <a:off x="2135188" y="1773238"/>
          <a:ext cx="8229600" cy="3086100"/>
        </p:xfrm>
        <a:graphic>
          <a:graphicData uri="http://schemas.openxmlformats.org/drawingml/2006/table">
            <a:tbl>
              <a:tblPr/>
              <a:tblGrid>
                <a:gridCol w="936625"/>
                <a:gridCol w="2159000"/>
                <a:gridCol w="1584325"/>
                <a:gridCol w="1800860"/>
                <a:gridCol w="1748790"/>
              </a:tblGrid>
              <a:tr h="9967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实验</a:t>
                      </a:r>
                      <a:endParaRPr lang="zh-CN" altLang="en-US" sz="28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次数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材料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长度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横截面积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电流</a:t>
                      </a: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44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镍铬合金线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44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锰铜合金线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4894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镍铬合金线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</a:t>
                      </a: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8144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镍铬合金线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2S</a:t>
                      </a:r>
                      <a:endParaRPr lang="zh-CN" altLang="en-US" sz="280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lvl="0" 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0.32</a:t>
                      </a:r>
                      <a:endParaRPr lang="zh-CN" altLang="en-US" sz="2800" dirty="0"/>
                    </a:p>
                  </a:txBody>
                  <a:tcPr marT="45712" marB="4571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80" name="文本框 6341"/>
          <p:cNvSpPr txBox="1">
            <a:spLocks noChangeArrowheads="1"/>
          </p:cNvSpPr>
          <p:nvPr/>
        </p:nvSpPr>
        <p:spPr bwMode="auto">
          <a:xfrm>
            <a:off x="1992313" y="188913"/>
            <a:ext cx="8351837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800" b="1" dirty="0"/>
              <a:t>例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  在研究决定电阻大小因素的实验中换用不同导体做实验</a:t>
            </a:r>
            <a:r>
              <a:rPr lang="zh-CN" altLang="en-US" sz="2800" b="1" dirty="0" smtClean="0"/>
              <a:t>时，保持</a:t>
            </a:r>
            <a:r>
              <a:rPr lang="zh-CN" altLang="en-US" sz="2800" b="1" dirty="0"/>
              <a:t>导体两端电压</a:t>
            </a:r>
            <a:r>
              <a:rPr lang="zh-CN" altLang="en-US" sz="2800" b="1" dirty="0" smtClean="0"/>
              <a:t>不变，得出</a:t>
            </a:r>
            <a:r>
              <a:rPr lang="zh-CN" altLang="en-US" sz="2800" b="1" dirty="0"/>
              <a:t>以下几组实验数据：</a:t>
            </a:r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10281" name="文本框 6345"/>
          <p:cNvSpPr txBox="1">
            <a:spLocks noChangeArrowheads="1"/>
          </p:cNvSpPr>
          <p:nvPr/>
        </p:nvSpPr>
        <p:spPr bwMode="auto">
          <a:xfrm>
            <a:off x="1919288" y="5013325"/>
            <a:ext cx="8353425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/>
              <a:t>比较</a:t>
            </a:r>
            <a:r>
              <a:rPr lang="en-US" altLang="zh-CN" sz="2800" b="1"/>
              <a:t>1</a:t>
            </a:r>
            <a:r>
              <a:rPr lang="zh-CN" altLang="en-US" sz="2800" b="1"/>
              <a:t>、</a:t>
            </a:r>
            <a:r>
              <a:rPr lang="en-US" altLang="zh-CN" sz="2800" b="1"/>
              <a:t>2</a:t>
            </a:r>
            <a:r>
              <a:rPr lang="zh-CN" altLang="en-US" sz="2800" b="1"/>
              <a:t>两次实验结果可得结论</a:t>
            </a:r>
            <a:r>
              <a:rPr lang="zh-CN" altLang="en-US" sz="2800" b="1" u="sng"/>
              <a:t>                            </a:t>
            </a:r>
            <a:r>
              <a:rPr lang="zh-CN" altLang="en-US" sz="2800" b="1"/>
              <a:t>。</a:t>
            </a:r>
            <a:endParaRPr lang="zh-CN" altLang="en-US" sz="2800" b="1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/>
              <a:t>比较</a:t>
            </a:r>
            <a:r>
              <a:rPr lang="en-US" altLang="zh-CN" sz="2800" b="1"/>
              <a:t>1</a:t>
            </a:r>
            <a:r>
              <a:rPr lang="zh-CN" altLang="en-US" sz="2800" b="1"/>
              <a:t>、</a:t>
            </a:r>
            <a:r>
              <a:rPr lang="en-US" altLang="zh-CN" sz="2800" b="1"/>
              <a:t>3</a:t>
            </a:r>
            <a:r>
              <a:rPr lang="zh-CN" altLang="en-US" sz="2800" b="1"/>
              <a:t>两次实验结果可得结论</a:t>
            </a:r>
            <a:r>
              <a:rPr lang="zh-CN" altLang="en-US" sz="2800" b="1" u="sng"/>
              <a:t>                            </a:t>
            </a:r>
            <a:r>
              <a:rPr lang="zh-CN" altLang="en-US" sz="2800" b="1"/>
              <a:t>。</a:t>
            </a:r>
            <a:endParaRPr lang="zh-CN" altLang="en-US" sz="2800" b="1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/>
              <a:t>比较</a:t>
            </a:r>
            <a:r>
              <a:rPr lang="en-US" altLang="zh-CN" sz="2800" b="1"/>
              <a:t>1</a:t>
            </a:r>
            <a:r>
              <a:rPr lang="zh-CN" altLang="en-US" sz="2800" b="1"/>
              <a:t>、</a:t>
            </a:r>
            <a:r>
              <a:rPr lang="en-US" altLang="zh-CN" sz="2800" b="1"/>
              <a:t>4</a:t>
            </a:r>
            <a:r>
              <a:rPr lang="zh-CN" altLang="en-US" sz="2800" b="1"/>
              <a:t>两次实验结果可得结论</a:t>
            </a:r>
            <a:r>
              <a:rPr lang="zh-CN" altLang="en-US" sz="2800" b="1" u="sng"/>
              <a:t>                            </a:t>
            </a:r>
            <a:r>
              <a:rPr lang="zh-CN" altLang="en-US" sz="2800" b="1"/>
              <a:t>。 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7169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0099"/>
                </a:solidFill>
              </a:rPr>
              <a:t>知识点二：变阻器</a:t>
            </a:r>
            <a:endParaRPr lang="zh-CN" altLang="en-US" sz="3200" b="1" dirty="0" smtClean="0">
              <a:solidFill>
                <a:srgbClr val="000099"/>
              </a:solidFill>
            </a:endParaRPr>
          </a:p>
        </p:txBody>
      </p:sp>
      <p:sp>
        <p:nvSpPr>
          <p:cNvPr id="7172" name="文本占位符 7171"/>
          <p:cNvSpPr>
            <a:spLocks noGrp="1" noChangeArrowheads="1"/>
          </p:cNvSpPr>
          <p:nvPr>
            <p:ph idx="1"/>
          </p:nvPr>
        </p:nvSpPr>
        <p:spPr>
          <a:xfrm>
            <a:off x="1981200" y="908050"/>
            <a:ext cx="7715250" cy="64928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、滑动变阻器如何改变电阻？</a:t>
            </a:r>
            <a:endParaRPr lang="zh-CN" altLang="en-US" b="1" dirty="0" smtClean="0"/>
          </a:p>
        </p:txBody>
      </p:sp>
      <p:sp>
        <p:nvSpPr>
          <p:cNvPr id="7173" name="矩形 7172"/>
          <p:cNvSpPr>
            <a:spLocks noChangeArrowheads="1"/>
          </p:cNvSpPr>
          <p:nvPr/>
        </p:nvSpPr>
        <p:spPr bwMode="auto">
          <a:xfrm>
            <a:off x="2135188" y="1628775"/>
            <a:ext cx="8532812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通过改变接入电路中的长度来改变接入电路的电阻。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1269" name="文本框 7173"/>
          <p:cNvSpPr txBox="1">
            <a:spLocks noChangeArrowheads="1"/>
          </p:cNvSpPr>
          <p:nvPr/>
        </p:nvSpPr>
        <p:spPr bwMode="auto">
          <a:xfrm>
            <a:off x="3482975" y="3651250"/>
            <a:ext cx="599757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7175" name="矩形 7174"/>
          <p:cNvSpPr>
            <a:spLocks noChangeArrowheads="1"/>
          </p:cNvSpPr>
          <p:nvPr/>
        </p:nvSpPr>
        <p:spPr bwMode="auto">
          <a:xfrm>
            <a:off x="1992313" y="2492375"/>
            <a:ext cx="74168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800" b="1"/>
              <a:t>2</a:t>
            </a:r>
            <a:r>
              <a:rPr lang="zh-CN" altLang="en-US" sz="2800" b="1"/>
              <a:t>、滑动变阻器该如何接入电路中？</a:t>
            </a:r>
            <a:endParaRPr lang="zh-CN" altLang="en-US" sz="2800" b="1"/>
          </a:p>
        </p:txBody>
      </p:sp>
      <p:sp>
        <p:nvSpPr>
          <p:cNvPr id="7176" name="矩形 7175"/>
          <p:cNvSpPr>
            <a:spLocks noChangeArrowheads="1"/>
          </p:cNvSpPr>
          <p:nvPr/>
        </p:nvSpPr>
        <p:spPr bwMode="auto">
          <a:xfrm>
            <a:off x="2208213" y="3246438"/>
            <a:ext cx="806450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rgbClr val="FF0000"/>
                </a:solidFill>
              </a:rPr>
              <a:t>接线要遵守一上一下原则。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1272" name="文本框 7176"/>
          <p:cNvSpPr txBox="1">
            <a:spLocks noChangeArrowheads="1"/>
          </p:cNvSpPr>
          <p:nvPr/>
        </p:nvSpPr>
        <p:spPr bwMode="auto">
          <a:xfrm>
            <a:off x="1919288" y="4225925"/>
            <a:ext cx="6048375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7178" name="文本框 7177"/>
          <p:cNvSpPr txBox="1">
            <a:spLocks noChangeArrowheads="1"/>
          </p:cNvSpPr>
          <p:nvPr/>
        </p:nvSpPr>
        <p:spPr bwMode="auto">
          <a:xfrm>
            <a:off x="1919288" y="3933825"/>
            <a:ext cx="712787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/>
              <a:t> 3</a:t>
            </a:r>
            <a:r>
              <a:rPr lang="zh-CN" altLang="en-US" sz="2800" b="1"/>
              <a:t>、铭牌上</a:t>
            </a:r>
            <a:r>
              <a:rPr lang="en-US" altLang="zh-CN" sz="2800" b="1"/>
              <a:t>50Ω </a:t>
            </a:r>
            <a:r>
              <a:rPr lang="zh-CN" altLang="en-US" sz="2800" b="1"/>
              <a:t>、</a:t>
            </a:r>
            <a:r>
              <a:rPr lang="en-US" altLang="zh-CN" sz="2800" b="1"/>
              <a:t>1.5A</a:t>
            </a:r>
            <a:r>
              <a:rPr lang="zh-CN" altLang="en-US" sz="2800" b="1"/>
              <a:t>的含义</a:t>
            </a:r>
            <a:endParaRPr lang="zh-CN" altLang="en-US" sz="2800" b="1"/>
          </a:p>
        </p:txBody>
      </p:sp>
      <p:sp>
        <p:nvSpPr>
          <p:cNvPr id="7179" name="文本框 7178"/>
          <p:cNvSpPr txBox="1">
            <a:spLocks noChangeArrowheads="1"/>
          </p:cNvSpPr>
          <p:nvPr/>
        </p:nvSpPr>
        <p:spPr bwMode="auto">
          <a:xfrm>
            <a:off x="2063750" y="4724400"/>
            <a:ext cx="7632700" cy="11677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</a:rPr>
              <a:t>50Ω——</a:t>
            </a:r>
            <a:r>
              <a:rPr lang="zh-CN" altLang="en-US" sz="2800" b="1">
                <a:solidFill>
                  <a:srgbClr val="FF0000"/>
                </a:solidFill>
              </a:rPr>
              <a:t>变阻器最大电阻为</a:t>
            </a:r>
            <a:r>
              <a:rPr lang="en-US" altLang="zh-CN" sz="2800" b="1">
                <a:solidFill>
                  <a:srgbClr val="FF0000"/>
                </a:solidFill>
              </a:rPr>
              <a:t>50Ω</a:t>
            </a:r>
            <a:endParaRPr lang="en-US" altLang="zh-CN" sz="2800" b="1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</a:rPr>
              <a:t>1.5A——</a:t>
            </a:r>
            <a:r>
              <a:rPr lang="zh-CN" altLang="en-US" sz="2800" b="1">
                <a:solidFill>
                  <a:srgbClr val="FF0000"/>
                </a:solidFill>
              </a:rPr>
              <a:t>变阻器允许通过的最大电流为</a:t>
            </a:r>
            <a:r>
              <a:rPr lang="en-US" altLang="zh-CN" sz="2800" b="1">
                <a:solidFill>
                  <a:srgbClr val="FF0000"/>
                </a:solidFill>
              </a:rPr>
              <a:t>1.5A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/>
      <p:bldP spid="7173" grpId="0"/>
      <p:bldP spid="7175" grpId="0"/>
      <p:bldP spid="7176" grpId="0"/>
      <p:bldP spid="7178" grpId="0"/>
      <p:bldP spid="71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9217"/>
          <p:cNvSpPr>
            <a:spLocks noGrp="1" noChangeArrowheads="1"/>
          </p:cNvSpPr>
          <p:nvPr>
            <p:ph type="title"/>
          </p:nvPr>
        </p:nvSpPr>
        <p:spPr>
          <a:xfrm>
            <a:off x="1703388" y="274638"/>
            <a:ext cx="8785225" cy="25781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2800" b="1" dirty="0" smtClean="0"/>
              <a:t>例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、两段长短、粗细和材料都不同的导体分别接在电压相同的电路中，则下列判断正确的是（    ）</a:t>
            </a:r>
            <a:br>
              <a:rPr lang="zh-CN" altLang="en-US" sz="2800" b="1" dirty="0" smtClean="0"/>
            </a:br>
            <a:r>
              <a:rPr lang="en-US" altLang="zh-CN" sz="2800" b="1" dirty="0" smtClean="0"/>
              <a:t>A</a:t>
            </a:r>
            <a:r>
              <a:rPr lang="zh-CN" altLang="en-US" sz="2800" b="1" dirty="0" smtClean="0"/>
              <a:t>．长导体中的电流一定大些             </a:t>
            </a:r>
            <a:br>
              <a:rPr lang="zh-CN" altLang="en-US" sz="2800" b="1" dirty="0" smtClean="0"/>
            </a:br>
            <a:r>
              <a:rPr lang="en-US" altLang="zh-CN" sz="2800" b="1" dirty="0" smtClean="0"/>
              <a:t>B</a:t>
            </a:r>
            <a:r>
              <a:rPr lang="zh-CN" altLang="en-US" sz="2800" b="1" dirty="0" smtClean="0"/>
              <a:t>．短导体中的电流一定大些</a:t>
            </a:r>
            <a:br>
              <a:rPr lang="zh-CN" altLang="en-US" sz="2800" b="1" dirty="0" smtClean="0"/>
            </a:br>
            <a:r>
              <a:rPr lang="en-US" altLang="zh-CN" sz="2800" b="1" dirty="0" smtClean="0"/>
              <a:t>C</a:t>
            </a:r>
            <a:r>
              <a:rPr lang="zh-CN" altLang="en-US" sz="2800" b="1" dirty="0" smtClean="0"/>
              <a:t>．无论哪段导体被拉长后，通过的电流都一定变小</a:t>
            </a:r>
            <a:br>
              <a:rPr lang="zh-CN" altLang="en-US" sz="2800" b="1" dirty="0" smtClean="0"/>
            </a:br>
            <a:r>
              <a:rPr lang="en-US" altLang="zh-CN" sz="2800" b="1" dirty="0" smtClean="0"/>
              <a:t>D</a:t>
            </a:r>
            <a:r>
              <a:rPr lang="zh-CN" altLang="en-US" sz="2800" b="1" dirty="0" smtClean="0"/>
              <a:t>．无论哪段导体被冷却后，通过的电流都一定变小</a:t>
            </a:r>
            <a:endParaRPr lang="zh-CN" altLang="en-US" sz="4000" b="1" dirty="0" smtClean="0"/>
          </a:p>
        </p:txBody>
      </p:sp>
      <p:sp>
        <p:nvSpPr>
          <p:cNvPr id="9219" name="文本占位符 9218"/>
          <p:cNvSpPr>
            <a:spLocks noGrp="1" noChangeArrowheads="1"/>
          </p:cNvSpPr>
          <p:nvPr>
            <p:ph idx="1"/>
          </p:nvPr>
        </p:nvSpPr>
        <p:spPr>
          <a:xfrm>
            <a:off x="1703388" y="2921000"/>
            <a:ext cx="8461375" cy="12239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en-US" sz="2500" b="1" dirty="0" smtClean="0"/>
              <a:t>例</a:t>
            </a:r>
            <a:r>
              <a:rPr lang="en-US" altLang="zh-CN" sz="2500" b="1" dirty="0" smtClean="0"/>
              <a:t>2</a:t>
            </a:r>
            <a:r>
              <a:rPr lang="zh-CN" altLang="en-US" sz="2500" b="1" dirty="0" smtClean="0"/>
              <a:t>、如图所示为滑动变阻器的结构和连入电路情况示意图，当滑片向右滑动时，连入电路的电阻变小的为（   ）</a:t>
            </a:r>
            <a:endParaRPr lang="zh-CN" altLang="en-US" sz="2500" b="1" dirty="0" smtClean="0"/>
          </a:p>
        </p:txBody>
      </p:sp>
      <p:sp>
        <p:nvSpPr>
          <p:cNvPr id="12292" name="文本框 9220"/>
          <p:cNvSpPr txBox="1">
            <a:spLocks noChangeArrowheads="1"/>
          </p:cNvSpPr>
          <p:nvPr/>
        </p:nvSpPr>
        <p:spPr bwMode="auto">
          <a:xfrm>
            <a:off x="2208213" y="4149725"/>
            <a:ext cx="6408737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zh-CN"/>
          </a:p>
        </p:txBody>
      </p:sp>
      <p:sp>
        <p:nvSpPr>
          <p:cNvPr id="12293" name="矩形 9222"/>
          <p:cNvSpPr>
            <a:spLocks noChangeArrowheads="1"/>
          </p:cNvSpPr>
          <p:nvPr/>
        </p:nvSpPr>
        <p:spPr bwMode="auto">
          <a:xfrm>
            <a:off x="152400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graphicFrame>
        <p:nvGraphicFramePr>
          <p:cNvPr id="9222" name="对象 9221"/>
          <p:cNvGraphicFramePr/>
          <p:nvPr/>
        </p:nvGraphicFramePr>
        <p:xfrm>
          <a:off x="1847850" y="4581525"/>
          <a:ext cx="8424863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4343400" imgH="1000125" progId="PBrush">
                  <p:embed/>
                </p:oleObj>
              </mc:Choice>
              <mc:Fallback>
                <p:oleObj name="" r:id="rId1" imgW="4343400" imgH="1000125" progId="PBrush">
                  <p:embed/>
                  <p:pic>
                    <p:nvPicPr>
                      <p:cNvPr id="0" name="对象 922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47850" y="4581525"/>
                        <a:ext cx="8424863" cy="1728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矩形 9223"/>
          <p:cNvSpPr>
            <a:spLocks noChangeArrowheads="1"/>
          </p:cNvSpPr>
          <p:nvPr/>
        </p:nvSpPr>
        <p:spPr bwMode="auto">
          <a:xfrm>
            <a:off x="6527800" y="760413"/>
            <a:ext cx="4032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C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  <p:sp>
        <p:nvSpPr>
          <p:cNvPr id="9226" name="矩形 9225"/>
          <p:cNvSpPr>
            <a:spLocks noChangeArrowheads="1"/>
          </p:cNvSpPr>
          <p:nvPr/>
        </p:nvSpPr>
        <p:spPr bwMode="auto">
          <a:xfrm>
            <a:off x="8432800" y="3167063"/>
            <a:ext cx="3683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A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  <p:bldP spid="9224" grpId="0"/>
      <p:bldP spid="92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占位符 10247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333375"/>
            <a:ext cx="4546848" cy="5792788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例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、如图所示给出了几种元件。</a:t>
            </a:r>
            <a:endParaRPr lang="zh-CN" altLang="en-US" sz="2800" b="1" dirty="0" smtClean="0"/>
          </a:p>
          <a:p>
            <a:pPr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）要求</a:t>
            </a:r>
            <a:r>
              <a:rPr lang="en-US" altLang="zh-CN" sz="2800" b="1" dirty="0" smtClean="0"/>
              <a:t>L</a:t>
            </a:r>
            <a:r>
              <a:rPr lang="en-US" altLang="zh-CN" sz="2800" b="1" baseline="-25000" dirty="0" smtClean="0"/>
              <a:t>1</a:t>
            </a:r>
            <a:r>
              <a:rPr lang="zh-CN" altLang="en-US" sz="2800" b="1" dirty="0" smtClean="0"/>
              <a:t>与</a:t>
            </a:r>
            <a:r>
              <a:rPr lang="en-US" altLang="zh-CN" sz="2800" b="1" dirty="0" smtClean="0"/>
              <a:t>L</a:t>
            </a:r>
            <a:r>
              <a:rPr lang="en-US" altLang="zh-CN" sz="2800" b="1" baseline="-25000" dirty="0" smtClean="0"/>
              <a:t>2</a:t>
            </a:r>
            <a:r>
              <a:rPr lang="zh-CN" altLang="en-US" sz="2800" b="1" dirty="0" smtClean="0"/>
              <a:t>并联，滑动变阻器控制</a:t>
            </a:r>
            <a:r>
              <a:rPr lang="en-US" altLang="zh-CN" sz="2800" b="1" dirty="0" smtClean="0"/>
              <a:t>L</a:t>
            </a:r>
            <a:r>
              <a:rPr lang="en-US" altLang="zh-CN" sz="2800" b="1" baseline="-25000" dirty="0" smtClean="0"/>
              <a:t>2</a:t>
            </a:r>
            <a:r>
              <a:rPr lang="zh-CN" altLang="en-US" sz="2800" b="1" dirty="0" smtClean="0"/>
              <a:t>的电流大小，用电流表干路中的电流，在图上用笔画线，按上述要求把电路元件连起来。</a:t>
            </a:r>
            <a:endParaRPr lang="zh-CN" altLang="en-US" sz="2800" b="1" dirty="0" smtClean="0"/>
          </a:p>
          <a:p>
            <a:pPr indent="0"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）画出所连实物的电路图</a:t>
            </a:r>
            <a:r>
              <a:rPr lang="zh-CN" altLang="en-US" sz="2800" dirty="0" smtClean="0"/>
              <a:t> 。</a:t>
            </a:r>
            <a:endParaRPr lang="zh-CN" altLang="en-US" sz="2800" dirty="0" smtClean="0"/>
          </a:p>
        </p:txBody>
      </p:sp>
      <p:sp>
        <p:nvSpPr>
          <p:cNvPr id="13315" name="矩形 10250"/>
          <p:cNvSpPr>
            <a:spLocks noChangeArrowheads="1"/>
          </p:cNvSpPr>
          <p:nvPr/>
        </p:nvSpPr>
        <p:spPr bwMode="auto">
          <a:xfrm>
            <a:off x="152400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graphicFrame>
        <p:nvGraphicFramePr>
          <p:cNvPr id="13316" name="对象 10249"/>
          <p:cNvGraphicFramePr/>
          <p:nvPr/>
        </p:nvGraphicFramePr>
        <p:xfrm>
          <a:off x="6672263" y="1628775"/>
          <a:ext cx="3744912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BMP 图像" r:id="rId1" imgW="2219325" imgH="1476375" progId="PBrush">
                  <p:embed/>
                </p:oleObj>
              </mc:Choice>
              <mc:Fallback>
                <p:oleObj name="BMP 图像" r:id="rId1" imgW="2219325" imgH="1476375" progId="PBrush">
                  <p:embed/>
                  <p:pic>
                    <p:nvPicPr>
                      <p:cNvPr id="0" name="对象 1024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672263" y="1628775"/>
                        <a:ext cx="3744912" cy="3168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1265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000099"/>
                </a:solidFill>
              </a:rPr>
              <a:t>知识点三：研究电流与电压电阻的关系</a:t>
            </a:r>
            <a:endParaRPr lang="zh-CN" altLang="en-US" sz="3200" b="1" dirty="0" smtClean="0">
              <a:solidFill>
                <a:srgbClr val="000099"/>
              </a:solidFill>
            </a:endParaRPr>
          </a:p>
        </p:txBody>
      </p:sp>
      <p:sp>
        <p:nvSpPr>
          <p:cNvPr id="11267" name="文本占位符 11266"/>
          <p:cNvSpPr>
            <a:spLocks noGrp="1" noChangeArrowheads="1"/>
          </p:cNvSpPr>
          <p:nvPr>
            <p:ph idx="1"/>
          </p:nvPr>
        </p:nvSpPr>
        <p:spPr>
          <a:xfrm>
            <a:off x="1981200" y="981075"/>
            <a:ext cx="8218488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、研究方法：</a:t>
            </a:r>
            <a:endParaRPr lang="zh-CN" altLang="en-US" sz="28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）研究电流与电压关系时控制</a:t>
            </a:r>
            <a:r>
              <a:rPr lang="zh-CN" altLang="en-US" sz="2400" b="1" u="sng" dirty="0" smtClean="0"/>
              <a:t>             </a:t>
            </a:r>
            <a:r>
              <a:rPr lang="zh-CN" altLang="en-US" sz="2400" b="1" dirty="0" smtClean="0"/>
              <a:t>，改变</a:t>
            </a:r>
            <a:r>
              <a:rPr lang="zh-CN" altLang="en-US" sz="2400" b="1" u="sng" dirty="0" smtClean="0"/>
              <a:t>             </a:t>
            </a:r>
            <a:r>
              <a:rPr lang="zh-CN" altLang="en-US" sz="2400" b="1" dirty="0" smtClean="0"/>
              <a:t>。</a:t>
            </a:r>
            <a:endParaRPr lang="zh-CN" altLang="en-US" sz="2400" b="1" dirty="0" smtClean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）研究电流与电阻关系时控制</a:t>
            </a:r>
            <a:r>
              <a:rPr lang="zh-CN" altLang="en-US" sz="2400" b="1" u="sng" dirty="0" smtClean="0"/>
              <a:t>              </a:t>
            </a:r>
            <a:r>
              <a:rPr lang="zh-CN" altLang="en-US" sz="2400" b="1" dirty="0" smtClean="0"/>
              <a:t>，改变</a:t>
            </a:r>
            <a:r>
              <a:rPr lang="zh-CN" altLang="en-US" sz="2400" b="1" u="sng" dirty="0" smtClean="0"/>
              <a:t>            </a:t>
            </a:r>
            <a:r>
              <a:rPr lang="zh-CN" altLang="en-US" sz="2400" b="1" dirty="0" smtClean="0"/>
              <a:t>。</a:t>
            </a:r>
            <a:endParaRPr lang="zh-CN" altLang="en-US" sz="2400" b="1" dirty="0" smtClean="0"/>
          </a:p>
        </p:txBody>
      </p:sp>
      <p:sp>
        <p:nvSpPr>
          <p:cNvPr id="11268" name="矩形 11267"/>
          <p:cNvSpPr>
            <a:spLocks noChangeArrowheads="1"/>
          </p:cNvSpPr>
          <p:nvPr/>
        </p:nvSpPr>
        <p:spPr bwMode="auto">
          <a:xfrm>
            <a:off x="1919288" y="3573463"/>
            <a:ext cx="49688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b="1" dirty="0"/>
              <a:t> </a:t>
            </a:r>
            <a:r>
              <a:rPr lang="en-US" altLang="zh-CN" sz="2800" b="1" dirty="0">
                <a:latin typeface="+mn-ea"/>
                <a:ea typeface="+mn-ea"/>
              </a:rPr>
              <a:t>3</a:t>
            </a:r>
            <a:r>
              <a:rPr lang="zh-CN" altLang="en-US" sz="2800" b="1" dirty="0">
                <a:latin typeface="+mn-ea"/>
                <a:ea typeface="+mn-ea"/>
              </a:rPr>
              <a:t>、滑动变阻器的作用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11269" name="矩形 11268"/>
          <p:cNvSpPr>
            <a:spLocks noChangeArrowheads="1"/>
          </p:cNvSpPr>
          <p:nvPr/>
        </p:nvSpPr>
        <p:spPr bwMode="auto">
          <a:xfrm>
            <a:off x="1992313" y="2276475"/>
            <a:ext cx="302418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b="1" dirty="0">
                <a:latin typeface="+mn-ea"/>
                <a:ea typeface="+mn-ea"/>
              </a:rPr>
              <a:t>2</a:t>
            </a:r>
            <a:r>
              <a:rPr lang="zh-CN" altLang="en-US" sz="2800" b="1" dirty="0">
                <a:latin typeface="+mn-ea"/>
                <a:ea typeface="+mn-ea"/>
              </a:rPr>
              <a:t>、电路图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11270" name="矩形 11269"/>
          <p:cNvSpPr>
            <a:spLocks noChangeArrowheads="1"/>
          </p:cNvSpPr>
          <p:nvPr/>
        </p:nvSpPr>
        <p:spPr bwMode="auto">
          <a:xfrm>
            <a:off x="1992313" y="4149725"/>
            <a:ext cx="75612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</a:t>
            </a:r>
            <a:r>
              <a:rPr lang="zh-CN" altLang="en-US" sz="2400" b="1" dirty="0">
                <a:latin typeface="+mn-ea"/>
                <a:ea typeface="+mn-ea"/>
              </a:rPr>
              <a:t>研究电流与电压关系时滑动变阻器的作用是 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11271" name="矩形 11270"/>
          <p:cNvSpPr>
            <a:spLocks noChangeArrowheads="1"/>
          </p:cNvSpPr>
          <p:nvPr/>
        </p:nvSpPr>
        <p:spPr bwMode="auto">
          <a:xfrm>
            <a:off x="1992313" y="5157788"/>
            <a:ext cx="70294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</a:t>
            </a:r>
            <a:r>
              <a:rPr lang="zh-CN" altLang="en-US" sz="2400" b="1" dirty="0">
                <a:latin typeface="+mn-ea"/>
                <a:ea typeface="+mn-ea"/>
              </a:rPr>
              <a:t>研究电流与电压关系时滑动变阻器的作用是</a:t>
            </a:r>
            <a:endParaRPr lang="zh-CN" altLang="en-US" b="1" u="sng" dirty="0">
              <a:latin typeface="+mn-ea"/>
              <a:ea typeface="+mn-ea"/>
            </a:endParaRPr>
          </a:p>
        </p:txBody>
      </p:sp>
      <p:sp>
        <p:nvSpPr>
          <p:cNvPr id="11272" name="矩形 11271"/>
          <p:cNvSpPr>
            <a:spLocks noChangeArrowheads="1"/>
          </p:cNvSpPr>
          <p:nvPr/>
        </p:nvSpPr>
        <p:spPr bwMode="auto">
          <a:xfrm>
            <a:off x="2876550" y="4625975"/>
            <a:ext cx="345757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改变电阻两端的电压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273" name="矩形 11272"/>
          <p:cNvSpPr>
            <a:spLocks noChangeArrowheads="1"/>
          </p:cNvSpPr>
          <p:nvPr/>
        </p:nvSpPr>
        <p:spPr bwMode="auto">
          <a:xfrm>
            <a:off x="2876550" y="5595938"/>
            <a:ext cx="41656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保持电阻两端的电压不变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274" name="矩形 11273"/>
          <p:cNvSpPr>
            <a:spLocks noChangeArrowheads="1"/>
          </p:cNvSpPr>
          <p:nvPr/>
        </p:nvSpPr>
        <p:spPr bwMode="auto">
          <a:xfrm>
            <a:off x="6672263" y="1412875"/>
            <a:ext cx="100806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电阻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275" name="矩形 11274"/>
          <p:cNvSpPr>
            <a:spLocks noChangeArrowheads="1"/>
          </p:cNvSpPr>
          <p:nvPr/>
        </p:nvSpPr>
        <p:spPr bwMode="auto">
          <a:xfrm>
            <a:off x="6745288" y="1819275"/>
            <a:ext cx="935037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电压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276" name="矩形 11275"/>
          <p:cNvSpPr>
            <a:spLocks noChangeArrowheads="1"/>
          </p:cNvSpPr>
          <p:nvPr/>
        </p:nvSpPr>
        <p:spPr bwMode="auto">
          <a:xfrm>
            <a:off x="8688388" y="1412875"/>
            <a:ext cx="122396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电压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277" name="矩形 11276"/>
          <p:cNvSpPr>
            <a:spLocks noChangeArrowheads="1"/>
          </p:cNvSpPr>
          <p:nvPr/>
        </p:nvSpPr>
        <p:spPr bwMode="auto">
          <a:xfrm>
            <a:off x="8688388" y="1797050"/>
            <a:ext cx="100806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电阻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11312" name="图片 1131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951538" y="2308225"/>
            <a:ext cx="2232025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68" grpId="0"/>
      <p:bldP spid="11269" grpId="0"/>
      <p:bldP spid="11270" grpId="0"/>
      <p:bldP spid="11271" grpId="0"/>
      <p:bldP spid="11272" grpId="0"/>
      <p:bldP spid="11273" grpId="0"/>
      <p:bldP spid="11274" grpId="0"/>
      <p:bldP spid="11275" grpId="0"/>
      <p:bldP spid="11276" grpId="0"/>
      <p:bldP spid="112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4339"/>
          <p:cNvSpPr>
            <a:spLocks noGrp="1" noChangeArrowheads="1"/>
          </p:cNvSpPr>
          <p:nvPr>
            <p:ph type="title"/>
          </p:nvPr>
        </p:nvSpPr>
        <p:spPr>
          <a:xfrm>
            <a:off x="1774825" y="188913"/>
            <a:ext cx="8893175" cy="302418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2400" b="1" dirty="0" smtClean="0"/>
              <a:t>例题    在研究电流跟电压、电阻的关系中，先保持电阻 </a:t>
            </a:r>
            <a:r>
              <a:rPr lang="en-US" altLang="zh-CN" sz="2400" b="1" dirty="0" smtClean="0"/>
              <a:t>R</a:t>
            </a:r>
            <a:r>
              <a:rPr lang="zh-CN" altLang="en-US" sz="2400" b="1" dirty="0" smtClean="0"/>
              <a:t>不变，记录的实验数据如下表甲，表乙是研究电流与电阻关系时记录的数据。</a:t>
            </a:r>
            <a:br>
              <a:rPr lang="zh-CN" altLang="en-US" sz="2400" b="1" dirty="0" smtClean="0"/>
            </a:br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）由表甲可归纳得出的结论：</a:t>
            </a:r>
            <a:r>
              <a:rPr lang="en-US" altLang="zh-CN" sz="2400" b="1" u="sng" dirty="0" smtClean="0"/>
              <a:t>____________</a:t>
            </a:r>
            <a:r>
              <a:rPr lang="zh-CN" altLang="en-US" sz="2400" b="1" dirty="0" smtClean="0"/>
              <a:t>。</a:t>
            </a:r>
            <a:br>
              <a:rPr lang="zh-CN" altLang="en-US" sz="2400" b="1" dirty="0" smtClean="0"/>
            </a:br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）由表乙数据可知：电流与电阻</a:t>
            </a:r>
            <a:r>
              <a:rPr lang="zh-CN" altLang="en-US" sz="2400" b="1" u="sng" dirty="0" smtClean="0"/>
              <a:t>          </a:t>
            </a:r>
            <a:r>
              <a:rPr lang="zh-CN" altLang="en-US" sz="2400" b="1" dirty="0" smtClean="0"/>
              <a:t>反比，其原因是什么？</a:t>
            </a:r>
            <a:br>
              <a:rPr lang="zh-CN" altLang="en-US" sz="2400" b="1" dirty="0" smtClean="0"/>
            </a:br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3</a:t>
            </a:r>
            <a:r>
              <a:rPr lang="zh-CN" altLang="en-US" sz="2400" b="1" dirty="0" smtClean="0"/>
              <a:t>）在研究电流跟电阻关系的实验时，在如图所示实验电路中，将</a:t>
            </a:r>
            <a:r>
              <a:rPr lang="en-US" altLang="zh-CN" sz="2400" b="1" dirty="0" smtClean="0"/>
              <a:t>5Ω</a:t>
            </a:r>
            <a:r>
              <a:rPr lang="zh-CN" altLang="en-US" sz="2400" b="1" dirty="0" smtClean="0"/>
              <a:t>电阻换成</a:t>
            </a:r>
            <a:r>
              <a:rPr lang="en-US" altLang="zh-CN" sz="2400" b="1" dirty="0" smtClean="0"/>
              <a:t>10Ω</a:t>
            </a:r>
            <a:r>
              <a:rPr lang="zh-CN" altLang="en-US" sz="2400" b="1" dirty="0" smtClean="0"/>
              <a:t>后，为了保持电阻两端电压不变，应将滑动变阻器的滑片向</a:t>
            </a:r>
            <a:r>
              <a:rPr lang="zh-CN" altLang="en-US" sz="2400" b="1" u="sng" dirty="0" smtClean="0"/>
              <a:t>           </a:t>
            </a:r>
            <a:r>
              <a:rPr lang="zh-CN" altLang="en-US" sz="2400" b="1" dirty="0" smtClean="0"/>
              <a:t>滑动？（左或右）</a:t>
            </a:r>
            <a:br>
              <a:rPr lang="zh-CN" altLang="en-US" sz="2400" b="1" u="sng" dirty="0" smtClean="0"/>
            </a:br>
            <a:endParaRPr lang="zh-CN" altLang="en-US" sz="2400" b="1" u="sng" dirty="0" smtClean="0"/>
          </a:p>
        </p:txBody>
      </p:sp>
      <p:graphicFrame>
        <p:nvGraphicFramePr>
          <p:cNvPr id="15363" name="内容占位符 14346"/>
          <p:cNvGraphicFramePr>
            <a:graphicFrameLocks noGrp="1"/>
          </p:cNvGraphicFramePr>
          <p:nvPr>
            <p:ph sz="half" idx="1"/>
          </p:nvPr>
        </p:nvGraphicFramePr>
        <p:xfrm>
          <a:off x="1992313" y="3929063"/>
          <a:ext cx="2663825" cy="166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" r:id="rId1" imgW="1371600" imgH="857250" progId="PBrush">
                  <p:embed/>
                </p:oleObj>
              </mc:Choice>
              <mc:Fallback>
                <p:oleObj name="" r:id="rId1" imgW="1371600" imgH="857250" progId="PBrush">
                  <p:embed/>
                  <p:pic>
                    <p:nvPicPr>
                      <p:cNvPr id="0" name="内容占位符 14346"/>
                      <p:cNvPicPr>
                        <a:picLocks noGrp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92313" y="3929063"/>
                        <a:ext cx="2663825" cy="16652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矩形 14428"/>
          <p:cNvSpPr>
            <a:spLocks noChangeArrowheads="1"/>
          </p:cNvSpPr>
          <p:nvPr/>
        </p:nvSpPr>
        <p:spPr bwMode="auto">
          <a:xfrm>
            <a:off x="5170488" y="2713038"/>
            <a:ext cx="536575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pic>
        <p:nvPicPr>
          <p:cNvPr id="15365" name="图片 145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2400" y="2997200"/>
            <a:ext cx="4824413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图片 145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2400" y="4868863"/>
            <a:ext cx="4824413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672064" y="2492896"/>
            <a:ext cx="201612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表甲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16080" y="6396037"/>
            <a:ext cx="2087563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表乙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4">
      <a:majorFont>
        <a:latin typeface="Times New Roman"/>
        <a:ea typeface="楷体"/>
        <a:cs typeface=""/>
      </a:majorFont>
      <a:minorFont>
        <a:latin typeface="Times New Roman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5127</Words>
  <Application>WPS 演示</Application>
  <PresentationFormat>宽屏</PresentationFormat>
  <Paragraphs>430</Paragraphs>
  <Slides>32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32</vt:i4>
      </vt:variant>
    </vt:vector>
  </HeadingPairs>
  <TitlesOfParts>
    <vt:vector size="49" baseType="lpstr">
      <vt:lpstr>Arial</vt:lpstr>
      <vt:lpstr>宋体</vt:lpstr>
      <vt:lpstr>Wingdings</vt:lpstr>
      <vt:lpstr>Wingdings</vt:lpstr>
      <vt:lpstr>微软雅黑</vt:lpstr>
      <vt:lpstr>Calibri</vt:lpstr>
      <vt:lpstr>Arial Unicode MS</vt:lpstr>
      <vt:lpstr>Times New Roman</vt:lpstr>
      <vt:lpstr>楷体</vt:lpstr>
      <vt:lpstr>Garamond</vt:lpstr>
      <vt:lpstr>楷体_GB2312</vt:lpstr>
      <vt:lpstr>Office 主题​​</vt:lpstr>
      <vt:lpstr>主题1</vt:lpstr>
      <vt:lpstr>PBrush</vt:lpstr>
      <vt:lpstr>PBrush</vt:lpstr>
      <vt:lpstr>PBrush</vt:lpstr>
      <vt:lpstr>PBrush</vt:lpstr>
      <vt:lpstr>第十四章 欧姆定律 复习课件</vt:lpstr>
      <vt:lpstr>知识点一：电阻 </vt:lpstr>
      <vt:lpstr>3、影响电阻大小的因素</vt:lpstr>
      <vt:lpstr>PowerPoint 演示文稿</vt:lpstr>
      <vt:lpstr>知识点二：变阻器</vt:lpstr>
      <vt:lpstr>例1、两段长短、粗细和材料都不同的导体分别接在电压相同的电路中，则下列判断正确的是（    ） A．长导体中的电流一定大些              B．短导体中的电流一定大些 C．无论哪段导体被拉长后，通过的电流都一定变小 D．无论哪段导体被冷却后，通过的电流都一定变小</vt:lpstr>
      <vt:lpstr>PowerPoint 演示文稿</vt:lpstr>
      <vt:lpstr>知识点三：研究电流与电压电阻的关系</vt:lpstr>
      <vt:lpstr>例题    在研究电流跟电压、电阻的关系中，先保持电阻 R不变，记录的实验数据如下表甲，表乙是研究电流与电阻关系时记录的数据。 （1）由表甲可归纳得出的结论：____________。 （2）由表乙数据可知：电流与电阻          反比，其原因是什么？ （3）在研究电流跟电阻关系的实验时，在如图所示实验电路中，将5Ω电阻换成10Ω后，为了保持电阻两端电压不变，应将滑动变阻器的滑片向           滑动？（左或右） </vt:lpstr>
      <vt:lpstr>知识点四：欧姆定律</vt:lpstr>
      <vt:lpstr>PowerPoint 演示文稿</vt:lpstr>
      <vt:lpstr>例1、如图，AB和BC是由同种材料制成的长度相同、横截面积不同的两段导体，将它们串联连入电路。比较这两段导体两端的电压及通过的电流的大小，有(       )  A．UAB&gt;UBC，IAB&lt;IBC     B．UAB&lt;UBC，IAB=IBC C．UAB&gt;UBC，IAB＝IBC     D．UAB＝UBC，IAB&lt;IBC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知识点五：伏安法测电阻</vt:lpstr>
      <vt:lpstr>例1、如图所示是伏安法测一阻值约为10Ω小灯泡电阻的实物图。 （1）连接下列实物图，要使滑动变阻器的滑片P右移时电流表示数变大。</vt:lpstr>
      <vt:lpstr>（2）若电压表、电流表示数如图所示，则小灯泡的电阻为_______Ω。 （3）若闭合开关后发现电流表指针偏转，电压表指针没有偏转，该故障的原因是（    ） (选填下列故障原因的字母代号)	 A．小灯泡接线短路    B．电源接触不良  	 C．小灯泡接线断路    D．电流表接线短路</vt:lpstr>
      <vt:lpstr>（4）排除故障后，按正确的操作测得的数据如表： 从表中计算出三次小灯泡的电阻不相等，你认 为可能的原因是______________________。 </vt:lpstr>
      <vt:lpstr>（5）若伏安法测小灯泡电阻的实验方案与操作过程均正确，两表的示数如图所示，你认为这个实验可以改进的地方是_________________________。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知识点六：综合实践利用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150</cp:revision>
  <dcterms:created xsi:type="dcterms:W3CDTF">2019-06-19T02:08:00Z</dcterms:created>
  <dcterms:modified xsi:type="dcterms:W3CDTF">2022-07-29T01:10:39Z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1A847C3490B54EB399A862893F0C0A75</vt:lpwstr>
  </property>
</Properties>
</file>