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2" Type="http://schemas.openxmlformats.org/officeDocument/2006/relationships/tags" Target="tags/tag63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>
                <a:latin typeface="Times New Roman" panose="02020603050405020304" pitchFamily="18" charset="0"/>
              </a:rPr>
            </a:fld>
            <a:endParaRPr lang="en-US" altLang="zh-CN" sz="1200" dirty="0">
              <a:latin typeface="Times New Roman" panose="02020603050405020304" pitchFamily="18" charset="0"/>
            </a:endParaRPr>
          </a:p>
        </p:txBody>
      </p:sp>
      <p:sp>
        <p:nvSpPr>
          <p:cNvPr id="27651" name="Rectangle 2"/>
          <p:cNvSpPr>
            <a:spLocks noRot="1" noTextEdit="1"/>
          </p:cNvSpPr>
          <p:nvPr>
            <p:ph type="sldImg"/>
          </p:nvPr>
        </p:nvSpPr>
        <p:spPr/>
      </p:sp>
      <p:sp>
        <p:nvSpPr>
          <p:cNvPr id="27652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>
                <a:latin typeface="Times New Roman" panose="02020603050405020304" pitchFamily="18" charset="0"/>
              </a:rPr>
            </a:fld>
            <a:endParaRPr lang="en-US" altLang="zh-CN" sz="1200" dirty="0">
              <a:latin typeface="Times New Roman" panose="02020603050405020304" pitchFamily="18" charset="0"/>
            </a:endParaRPr>
          </a:p>
        </p:txBody>
      </p:sp>
      <p:sp>
        <p:nvSpPr>
          <p:cNvPr id="28675" name="Rectangle 2"/>
          <p:cNvSpPr>
            <a:spLocks noRot="1" noTextEdit="1"/>
          </p:cNvSpPr>
          <p:nvPr>
            <p:ph type="sldImg"/>
          </p:nvPr>
        </p:nvSpPr>
        <p:spPr/>
      </p:sp>
      <p:sp>
        <p:nvSpPr>
          <p:cNvPr id="28676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blinds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blinds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blinds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blinds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blinds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blinds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blinds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blipFill rotWithShape="0">
          <a:blip r:embed="rId12"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blinds dir="vert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5.jpeg"/><Relationship Id="rId2" Type="http://schemas.openxmlformats.org/officeDocument/2006/relationships/image" Target="../media/image16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audio" Target="../media/audio1.wav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5.png"/><Relationship Id="rId1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6.png"/><Relationship Id="rId1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7.png"/><Relationship Id="rId1" Type="http://schemas.openxmlformats.org/officeDocument/2006/relationships/oleObject" Target="../embeddings/oleObject3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9.png"/><Relationship Id="rId1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Text Box 2"/>
          <p:cNvSpPr txBox="1"/>
          <p:nvPr/>
        </p:nvSpPr>
        <p:spPr>
          <a:xfrm>
            <a:off x="3667125" y="2714625"/>
            <a:ext cx="49498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000066"/>
                </a:solidFill>
                <a:latin typeface="Times New Roman" panose="02020603050405020304" pitchFamily="18" charset="0"/>
              </a:rPr>
              <a:t>初识家用电器和电路</a:t>
            </a:r>
            <a:endParaRPr lang="zh-CN" altLang="en-US" sz="4000" b="1" dirty="0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36" name="Text Box 12"/>
          <p:cNvSpPr txBox="1"/>
          <p:nvPr/>
        </p:nvSpPr>
        <p:spPr>
          <a:xfrm>
            <a:off x="1881188" y="4365625"/>
            <a:ext cx="860425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宋体" panose="02010600030101010101" pitchFamily="2" charset="-122"/>
              </a:rPr>
              <a:t>3</a:t>
            </a:r>
            <a:r>
              <a:rPr lang="zh-CN" altLang="en-US" sz="3600" b="1" dirty="0">
                <a:latin typeface="宋体" panose="02010600030101010101" pitchFamily="2" charset="-122"/>
              </a:rPr>
              <a:t>、电路就是用</a:t>
            </a:r>
            <a:r>
              <a:rPr lang="zh-CN" altLang="en-US" sz="3600" b="1" dirty="0">
                <a:solidFill>
                  <a:srgbClr val="FF0066"/>
                </a:solidFill>
                <a:latin typeface="宋体" panose="02010600030101010101" pitchFamily="2" charset="-122"/>
              </a:rPr>
              <a:t>导线</a:t>
            </a:r>
            <a:r>
              <a:rPr lang="zh-CN" altLang="en-US" sz="3600" b="1" dirty="0">
                <a:latin typeface="宋体" panose="02010600030101010101" pitchFamily="2" charset="-122"/>
              </a:rPr>
              <a:t>将</a:t>
            </a:r>
            <a:r>
              <a:rPr lang="en-US" altLang="zh-CN" sz="2400" b="1" dirty="0">
                <a:latin typeface="Times New Roman" panose="02020603050405020304" pitchFamily="18" charset="0"/>
              </a:rPr>
              <a:t>______</a:t>
            </a:r>
            <a:r>
              <a:rPr lang="zh-CN" altLang="en-US" sz="2400" b="1" dirty="0">
                <a:latin typeface="Times New Roman" panose="02020603050405020304" pitchFamily="18" charset="0"/>
              </a:rPr>
              <a:t>、　</a:t>
            </a:r>
            <a:r>
              <a:rPr lang="en-US" altLang="zh-CN" sz="2400" b="1" dirty="0">
                <a:latin typeface="Times New Roman" panose="02020603050405020304" pitchFamily="18" charset="0"/>
              </a:rPr>
              <a:t>________</a:t>
            </a:r>
            <a:r>
              <a:rPr lang="zh-CN" altLang="en-US" sz="2400" b="1" dirty="0">
                <a:latin typeface="Times New Roman" panose="02020603050405020304" pitchFamily="18" charset="0"/>
              </a:rPr>
              <a:t>、</a:t>
            </a:r>
            <a:r>
              <a:rPr lang="en-US" altLang="zh-CN" sz="2400" b="1" dirty="0">
                <a:latin typeface="Times New Roman" panose="02020603050405020304" pitchFamily="18" charset="0"/>
              </a:rPr>
              <a:t>______</a:t>
            </a:r>
            <a:r>
              <a:rPr lang="zh-CN" altLang="en-US" sz="3600" b="1" dirty="0">
                <a:latin typeface="Times New Roman" panose="02020603050405020304" pitchFamily="18" charset="0"/>
              </a:rPr>
              <a:t>等</a:t>
            </a:r>
            <a:r>
              <a:rPr lang="zh-CN" altLang="en-US" sz="3600" b="1" dirty="0">
                <a:latin typeface="宋体" panose="02010600030101010101" pitchFamily="2" charset="-122"/>
              </a:rPr>
              <a:t>元件连接起来，组成的电流路径 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26628" name="Text Box 4"/>
          <p:cNvSpPr txBox="1"/>
          <p:nvPr/>
        </p:nvSpPr>
        <p:spPr>
          <a:xfrm>
            <a:off x="9334500" y="4365625"/>
            <a:ext cx="10080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开关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15364" name="Group 25"/>
          <p:cNvGrpSpPr/>
          <p:nvPr/>
        </p:nvGrpSpPr>
        <p:grpSpPr>
          <a:xfrm>
            <a:off x="2927350" y="1052513"/>
            <a:ext cx="5541963" cy="3214687"/>
            <a:chOff x="930" y="1162"/>
            <a:chExt cx="3491" cy="2025"/>
          </a:xfrm>
        </p:grpSpPr>
        <p:pic>
          <p:nvPicPr>
            <p:cNvPr id="15367" name="Picture 5" descr="2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30" y="1979"/>
              <a:ext cx="1232" cy="120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368" name="Picture 6" descr="wla2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61" y="2024"/>
              <a:ext cx="1360" cy="96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369" name="Picture 7" descr="未标题-1 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0" y="1162"/>
              <a:ext cx="862" cy="44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70" name="Freeform 8"/>
            <p:cNvSpPr/>
            <p:nvPr/>
          </p:nvSpPr>
          <p:spPr>
            <a:xfrm>
              <a:off x="2990" y="1328"/>
              <a:ext cx="1234" cy="1274"/>
            </a:xfrm>
            <a:custGeom>
              <a:avLst/>
              <a:gdLst>
                <a:gd name="txL" fmla="*/ 0 w 1234"/>
                <a:gd name="txT" fmla="*/ 0 h 1274"/>
                <a:gd name="txR" fmla="*/ 1234 w 1234"/>
                <a:gd name="txB" fmla="*/ 1274 h 1274"/>
              </a:gdLst>
              <a:ahLst/>
              <a:cxnLst>
                <a:cxn ang="0">
                  <a:pos x="0" y="63"/>
                </a:cxn>
                <a:cxn ang="0">
                  <a:pos x="301" y="8"/>
                </a:cxn>
                <a:cxn ang="0">
                  <a:pos x="823" y="36"/>
                </a:cxn>
                <a:cxn ang="0">
                  <a:pos x="877" y="63"/>
                </a:cxn>
                <a:cxn ang="0">
                  <a:pos x="1028" y="90"/>
                </a:cxn>
                <a:cxn ang="0">
                  <a:pos x="1152" y="159"/>
                </a:cxn>
                <a:cxn ang="0">
                  <a:pos x="1234" y="406"/>
                </a:cxn>
                <a:cxn ang="0">
                  <a:pos x="1220" y="927"/>
                </a:cxn>
                <a:cxn ang="0">
                  <a:pos x="1193" y="1009"/>
                </a:cxn>
                <a:cxn ang="0">
                  <a:pos x="1069" y="1229"/>
                </a:cxn>
                <a:cxn ang="0">
                  <a:pos x="1042" y="1270"/>
                </a:cxn>
              </a:cxnLst>
              <a:rect l="txL" t="txT" r="txR" b="txB"/>
              <a:pathLst>
                <a:path w="1234" h="1274">
                  <a:moveTo>
                    <a:pt x="0" y="63"/>
                  </a:moveTo>
                  <a:cubicBezTo>
                    <a:pt x="115" y="7"/>
                    <a:pt x="140" y="19"/>
                    <a:pt x="301" y="8"/>
                  </a:cubicBezTo>
                  <a:cubicBezTo>
                    <a:pt x="475" y="14"/>
                    <a:pt x="653" y="0"/>
                    <a:pt x="823" y="36"/>
                  </a:cubicBezTo>
                  <a:cubicBezTo>
                    <a:pt x="843" y="40"/>
                    <a:pt x="858" y="56"/>
                    <a:pt x="877" y="63"/>
                  </a:cubicBezTo>
                  <a:cubicBezTo>
                    <a:pt x="920" y="79"/>
                    <a:pt x="988" y="85"/>
                    <a:pt x="1028" y="90"/>
                  </a:cubicBezTo>
                  <a:cubicBezTo>
                    <a:pt x="1074" y="114"/>
                    <a:pt x="1104" y="143"/>
                    <a:pt x="1152" y="159"/>
                  </a:cubicBezTo>
                  <a:cubicBezTo>
                    <a:pt x="1202" y="235"/>
                    <a:pt x="1205" y="322"/>
                    <a:pt x="1234" y="406"/>
                  </a:cubicBezTo>
                  <a:cubicBezTo>
                    <a:pt x="1229" y="580"/>
                    <a:pt x="1232" y="754"/>
                    <a:pt x="1220" y="927"/>
                  </a:cubicBezTo>
                  <a:cubicBezTo>
                    <a:pt x="1218" y="956"/>
                    <a:pt x="1202" y="982"/>
                    <a:pt x="1193" y="1009"/>
                  </a:cubicBezTo>
                  <a:cubicBezTo>
                    <a:pt x="1166" y="1089"/>
                    <a:pt x="1157" y="1200"/>
                    <a:pt x="1069" y="1229"/>
                  </a:cubicBezTo>
                  <a:cubicBezTo>
                    <a:pt x="1055" y="1274"/>
                    <a:pt x="1070" y="1270"/>
                    <a:pt x="1042" y="1270"/>
                  </a:cubicBezTo>
                </a:path>
              </a:pathLst>
            </a:custGeom>
            <a:noFill/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5371" name="Freeform 9"/>
            <p:cNvSpPr/>
            <p:nvPr/>
          </p:nvSpPr>
          <p:spPr>
            <a:xfrm>
              <a:off x="1755" y="2568"/>
              <a:ext cx="1622" cy="190"/>
            </a:xfrm>
            <a:custGeom>
              <a:avLst/>
              <a:gdLst>
                <a:gd name="txL" fmla="*/ 0 w 1622"/>
                <a:gd name="txT" fmla="*/ 0 h 190"/>
                <a:gd name="txR" fmla="*/ 1622 w 1622"/>
                <a:gd name="txB" fmla="*/ 190 h 190"/>
              </a:gdLst>
              <a:ahLst/>
              <a:cxnLst>
                <a:cxn ang="0">
                  <a:pos x="1605" y="16"/>
                </a:cxn>
                <a:cxn ang="0">
                  <a:pos x="1468" y="57"/>
                </a:cxn>
                <a:cxn ang="0">
                  <a:pos x="1139" y="98"/>
                </a:cxn>
                <a:cxn ang="0">
                  <a:pos x="0" y="44"/>
                </a:cxn>
              </a:cxnLst>
              <a:rect l="txL" t="txT" r="txR" b="txB"/>
              <a:pathLst>
                <a:path w="1622" h="190">
                  <a:moveTo>
                    <a:pt x="1605" y="16"/>
                  </a:moveTo>
                  <a:cubicBezTo>
                    <a:pt x="1324" y="57"/>
                    <a:pt x="1622" y="0"/>
                    <a:pt x="1468" y="57"/>
                  </a:cubicBezTo>
                  <a:cubicBezTo>
                    <a:pt x="1372" y="93"/>
                    <a:pt x="1234" y="91"/>
                    <a:pt x="1139" y="98"/>
                  </a:cubicBezTo>
                  <a:cubicBezTo>
                    <a:pt x="1083" y="97"/>
                    <a:pt x="315" y="190"/>
                    <a:pt x="0" y="44"/>
                  </a:cubicBezTo>
                </a:path>
              </a:pathLst>
            </a:custGeom>
            <a:noFill/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5372" name="Freeform 10"/>
            <p:cNvSpPr/>
            <p:nvPr/>
          </p:nvSpPr>
          <p:spPr>
            <a:xfrm>
              <a:off x="1192" y="1323"/>
              <a:ext cx="1030" cy="1316"/>
            </a:xfrm>
            <a:custGeom>
              <a:avLst/>
              <a:gdLst>
                <a:gd name="txL" fmla="*/ 0 w 1030"/>
                <a:gd name="txT" fmla="*/ 0 h 1316"/>
                <a:gd name="txR" fmla="*/ 1030 w 1030"/>
                <a:gd name="txB" fmla="*/ 1316 h 1316"/>
              </a:gdLst>
              <a:ahLst/>
              <a:cxnLst>
                <a:cxn ang="0">
                  <a:pos x="70" y="1316"/>
                </a:cxn>
                <a:cxn ang="0">
                  <a:pos x="56" y="822"/>
                </a:cxn>
                <a:cxn ang="0">
                  <a:pos x="97" y="699"/>
                </a:cxn>
                <a:cxn ang="0">
                  <a:pos x="207" y="575"/>
                </a:cxn>
                <a:cxn ang="0">
                  <a:pos x="330" y="466"/>
                </a:cxn>
                <a:cxn ang="0">
                  <a:pos x="454" y="383"/>
                </a:cxn>
                <a:cxn ang="0">
                  <a:pos x="536" y="329"/>
                </a:cxn>
                <a:cxn ang="0">
                  <a:pos x="728" y="178"/>
                </a:cxn>
                <a:cxn ang="0">
                  <a:pos x="838" y="68"/>
                </a:cxn>
                <a:cxn ang="0">
                  <a:pos x="865" y="27"/>
                </a:cxn>
                <a:cxn ang="0">
                  <a:pos x="1030" y="13"/>
                </a:cxn>
              </a:cxnLst>
              <a:rect l="txL" t="txT" r="txR" b="txB"/>
              <a:pathLst>
                <a:path w="1030" h="1316">
                  <a:moveTo>
                    <a:pt x="70" y="1316"/>
                  </a:moveTo>
                  <a:cubicBezTo>
                    <a:pt x="0" y="1110"/>
                    <a:pt x="32" y="1236"/>
                    <a:pt x="56" y="822"/>
                  </a:cubicBezTo>
                  <a:cubicBezTo>
                    <a:pt x="58" y="780"/>
                    <a:pt x="74" y="734"/>
                    <a:pt x="97" y="699"/>
                  </a:cubicBezTo>
                  <a:cubicBezTo>
                    <a:pt x="127" y="654"/>
                    <a:pt x="172" y="615"/>
                    <a:pt x="207" y="575"/>
                  </a:cubicBezTo>
                  <a:cubicBezTo>
                    <a:pt x="250" y="526"/>
                    <a:pt x="266" y="486"/>
                    <a:pt x="330" y="466"/>
                  </a:cubicBezTo>
                  <a:cubicBezTo>
                    <a:pt x="367" y="429"/>
                    <a:pt x="414" y="417"/>
                    <a:pt x="454" y="383"/>
                  </a:cubicBezTo>
                  <a:cubicBezTo>
                    <a:pt x="521" y="327"/>
                    <a:pt x="465" y="351"/>
                    <a:pt x="536" y="329"/>
                  </a:cubicBezTo>
                  <a:cubicBezTo>
                    <a:pt x="581" y="259"/>
                    <a:pt x="659" y="223"/>
                    <a:pt x="728" y="178"/>
                  </a:cubicBezTo>
                  <a:cubicBezTo>
                    <a:pt x="750" y="164"/>
                    <a:pt x="819" y="96"/>
                    <a:pt x="838" y="68"/>
                  </a:cubicBezTo>
                  <a:cubicBezTo>
                    <a:pt x="847" y="54"/>
                    <a:pt x="852" y="37"/>
                    <a:pt x="865" y="27"/>
                  </a:cubicBezTo>
                  <a:cubicBezTo>
                    <a:pt x="899" y="0"/>
                    <a:pt x="1024" y="13"/>
                    <a:pt x="1030" y="13"/>
                  </a:cubicBezTo>
                </a:path>
              </a:pathLst>
            </a:custGeom>
            <a:noFill/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sz="2000" dirty="0">
                <a:latin typeface="Arial" panose="020B0604020202020204" pitchFamily="34" charset="0"/>
              </a:endParaRPr>
            </a:p>
          </p:txBody>
        </p:sp>
      </p:grpSp>
      <p:sp>
        <p:nvSpPr>
          <p:cNvPr id="26640" name="Text Box 16"/>
          <p:cNvSpPr txBox="1"/>
          <p:nvPr/>
        </p:nvSpPr>
        <p:spPr>
          <a:xfrm>
            <a:off x="6273800" y="4365625"/>
            <a:ext cx="10795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电源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6641" name="Text Box 17"/>
          <p:cNvSpPr txBox="1"/>
          <p:nvPr/>
        </p:nvSpPr>
        <p:spPr>
          <a:xfrm>
            <a:off x="7759700" y="4357688"/>
            <a:ext cx="14398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用电器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/>
      <p:bldP spid="26628" grpId="0"/>
      <p:bldP spid="26640" grpId="0"/>
      <p:bldP spid="266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813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40013" y="3141663"/>
            <a:ext cx="1871662" cy="1204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1" name="Text Box 3"/>
          <p:cNvSpPr txBox="1"/>
          <p:nvPr/>
        </p:nvSpPr>
        <p:spPr>
          <a:xfrm>
            <a:off x="2063750" y="233363"/>
            <a:ext cx="41767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solidFill>
                  <a:schemeClr val="accent2"/>
                </a:solidFill>
                <a:latin typeface="Arial" panose="020B0604020202020204" pitchFamily="34" charset="0"/>
              </a:rPr>
              <a:t>通路、断路和短路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48132" name="Text Box 4"/>
          <p:cNvSpPr txBox="1"/>
          <p:nvPr/>
        </p:nvSpPr>
        <p:spPr>
          <a:xfrm>
            <a:off x="3216275" y="4797425"/>
            <a:ext cx="467423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200" b="1" dirty="0">
                <a:latin typeface="Arial" panose="020B0604020202020204" pitchFamily="34" charset="0"/>
              </a:rPr>
              <a:t>处处连通的电路叫</a:t>
            </a:r>
            <a:r>
              <a:rPr lang="zh-CN" altLang="en-US" sz="3200" b="1" dirty="0">
                <a:solidFill>
                  <a:srgbClr val="FF0066"/>
                </a:solidFill>
                <a:latin typeface="Arial" panose="020B0604020202020204" pitchFamily="34" charset="0"/>
              </a:rPr>
              <a:t>通路</a:t>
            </a:r>
            <a:r>
              <a:rPr lang="zh-CN" altLang="en-US" sz="3200" b="1" dirty="0">
                <a:latin typeface="Arial" panose="020B0604020202020204" pitchFamily="34" charset="0"/>
              </a:rPr>
              <a:t>。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pic>
        <p:nvPicPr>
          <p:cNvPr id="48133" name="Picture 5" descr="wla2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413" y="2851150"/>
            <a:ext cx="2159000" cy="153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4" name="Picture 6" descr="未标题-1 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575" y="1484313"/>
            <a:ext cx="1368425" cy="711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5" name="Freeform 7"/>
          <p:cNvSpPr/>
          <p:nvPr/>
        </p:nvSpPr>
        <p:spPr>
          <a:xfrm>
            <a:off x="5981700" y="1747838"/>
            <a:ext cx="1958975" cy="2022475"/>
          </a:xfrm>
          <a:custGeom>
            <a:avLst/>
            <a:gdLst>
              <a:gd name="txL" fmla="*/ 0 w 1234"/>
              <a:gd name="txT" fmla="*/ 0 h 1274"/>
              <a:gd name="txR" fmla="*/ 1234 w 1234"/>
              <a:gd name="txB" fmla="*/ 1274 h 1274"/>
            </a:gdLst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234" h="1274">
                <a:moveTo>
                  <a:pt x="0" y="63"/>
                </a:moveTo>
                <a:cubicBezTo>
                  <a:pt x="115" y="7"/>
                  <a:pt x="140" y="19"/>
                  <a:pt x="301" y="8"/>
                </a:cubicBezTo>
                <a:cubicBezTo>
                  <a:pt x="475" y="14"/>
                  <a:pt x="653" y="0"/>
                  <a:pt x="823" y="36"/>
                </a:cubicBezTo>
                <a:cubicBezTo>
                  <a:pt x="843" y="40"/>
                  <a:pt x="858" y="56"/>
                  <a:pt x="877" y="63"/>
                </a:cubicBezTo>
                <a:cubicBezTo>
                  <a:pt x="920" y="79"/>
                  <a:pt x="988" y="85"/>
                  <a:pt x="1028" y="90"/>
                </a:cubicBezTo>
                <a:cubicBezTo>
                  <a:pt x="1074" y="114"/>
                  <a:pt x="1104" y="143"/>
                  <a:pt x="1152" y="159"/>
                </a:cubicBezTo>
                <a:cubicBezTo>
                  <a:pt x="1202" y="235"/>
                  <a:pt x="1205" y="322"/>
                  <a:pt x="1234" y="406"/>
                </a:cubicBezTo>
                <a:cubicBezTo>
                  <a:pt x="1229" y="580"/>
                  <a:pt x="1232" y="754"/>
                  <a:pt x="1220" y="927"/>
                </a:cubicBezTo>
                <a:cubicBezTo>
                  <a:pt x="1218" y="956"/>
                  <a:pt x="1202" y="982"/>
                  <a:pt x="1193" y="1009"/>
                </a:cubicBezTo>
                <a:cubicBezTo>
                  <a:pt x="1166" y="1089"/>
                  <a:pt x="1157" y="1200"/>
                  <a:pt x="1069" y="1229"/>
                </a:cubicBezTo>
                <a:cubicBezTo>
                  <a:pt x="1055" y="1274"/>
                  <a:pt x="1070" y="1270"/>
                  <a:pt x="1042" y="1270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48136" name="Freeform 8"/>
          <p:cNvSpPr/>
          <p:nvPr/>
        </p:nvSpPr>
        <p:spPr>
          <a:xfrm>
            <a:off x="4021138" y="3716338"/>
            <a:ext cx="2574925" cy="301625"/>
          </a:xfrm>
          <a:custGeom>
            <a:avLst/>
            <a:gdLst>
              <a:gd name="txL" fmla="*/ 0 w 1622"/>
              <a:gd name="txT" fmla="*/ 0 h 190"/>
              <a:gd name="txR" fmla="*/ 1622 w 1622"/>
              <a:gd name="txB" fmla="*/ 190 h 190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1622" h="190">
                <a:moveTo>
                  <a:pt x="1605" y="16"/>
                </a:moveTo>
                <a:cubicBezTo>
                  <a:pt x="1324" y="57"/>
                  <a:pt x="1622" y="0"/>
                  <a:pt x="1468" y="57"/>
                </a:cubicBezTo>
                <a:cubicBezTo>
                  <a:pt x="1372" y="93"/>
                  <a:pt x="1234" y="91"/>
                  <a:pt x="1139" y="98"/>
                </a:cubicBezTo>
                <a:cubicBezTo>
                  <a:pt x="1083" y="97"/>
                  <a:pt x="315" y="190"/>
                  <a:pt x="0" y="44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48137" name="Freeform 9"/>
          <p:cNvSpPr/>
          <p:nvPr/>
        </p:nvSpPr>
        <p:spPr>
          <a:xfrm>
            <a:off x="3127375" y="1739900"/>
            <a:ext cx="1635125" cy="2089150"/>
          </a:xfrm>
          <a:custGeom>
            <a:avLst/>
            <a:gdLst>
              <a:gd name="txL" fmla="*/ 0 w 1030"/>
              <a:gd name="txT" fmla="*/ 0 h 1316"/>
              <a:gd name="txR" fmla="*/ 1030 w 1030"/>
              <a:gd name="txB" fmla="*/ 1316 h 1316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30" h="1316">
                <a:moveTo>
                  <a:pt x="70" y="1316"/>
                </a:moveTo>
                <a:cubicBezTo>
                  <a:pt x="0" y="1110"/>
                  <a:pt x="32" y="1236"/>
                  <a:pt x="56" y="822"/>
                </a:cubicBezTo>
                <a:cubicBezTo>
                  <a:pt x="58" y="780"/>
                  <a:pt x="74" y="734"/>
                  <a:pt x="97" y="699"/>
                </a:cubicBezTo>
                <a:cubicBezTo>
                  <a:pt x="127" y="654"/>
                  <a:pt x="172" y="615"/>
                  <a:pt x="207" y="575"/>
                </a:cubicBezTo>
                <a:cubicBezTo>
                  <a:pt x="250" y="526"/>
                  <a:pt x="266" y="486"/>
                  <a:pt x="330" y="466"/>
                </a:cubicBezTo>
                <a:cubicBezTo>
                  <a:pt x="367" y="429"/>
                  <a:pt x="414" y="417"/>
                  <a:pt x="454" y="383"/>
                </a:cubicBezTo>
                <a:cubicBezTo>
                  <a:pt x="521" y="327"/>
                  <a:pt x="465" y="351"/>
                  <a:pt x="536" y="329"/>
                </a:cubicBezTo>
                <a:cubicBezTo>
                  <a:pt x="581" y="259"/>
                  <a:pt x="659" y="223"/>
                  <a:pt x="728" y="178"/>
                </a:cubicBezTo>
                <a:cubicBezTo>
                  <a:pt x="750" y="164"/>
                  <a:pt x="819" y="96"/>
                  <a:pt x="838" y="68"/>
                </a:cubicBezTo>
                <a:cubicBezTo>
                  <a:pt x="847" y="54"/>
                  <a:pt x="852" y="37"/>
                  <a:pt x="865" y="27"/>
                </a:cubicBezTo>
                <a:cubicBezTo>
                  <a:pt x="899" y="0"/>
                  <a:pt x="1024" y="13"/>
                  <a:pt x="1030" y="13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/>
      <p:bldP spid="48132" grpId="0"/>
      <p:bldP spid="48135" grpId="0" bldLvl="0" animBg="1"/>
      <p:bldP spid="48136" grpId="0" bldLvl="0" animBg="1"/>
      <p:bldP spid="48137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6" name="Text Box 4"/>
          <p:cNvSpPr txBox="1"/>
          <p:nvPr/>
        </p:nvSpPr>
        <p:spPr>
          <a:xfrm>
            <a:off x="5519738" y="5084763"/>
            <a:ext cx="467423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200" b="1" dirty="0">
                <a:latin typeface="Arial" panose="020B0604020202020204" pitchFamily="34" charset="0"/>
              </a:rPr>
              <a:t>某处断开的电路叫</a:t>
            </a:r>
            <a:r>
              <a:rPr lang="zh-CN" altLang="en-US" sz="3200" b="1" dirty="0">
                <a:solidFill>
                  <a:srgbClr val="FF6600"/>
                </a:solidFill>
                <a:latin typeface="Arial" panose="020B0604020202020204" pitchFamily="34" charset="0"/>
              </a:rPr>
              <a:t>断路</a:t>
            </a:r>
            <a:r>
              <a:rPr lang="zh-CN" altLang="en-US" sz="3200" b="1" dirty="0">
                <a:latin typeface="Arial" panose="020B0604020202020204" pitchFamily="34" charset="0"/>
              </a:rPr>
              <a:t>。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pic>
        <p:nvPicPr>
          <p:cNvPr id="49157" name="Picture 5" descr="2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7850" y="2790825"/>
            <a:ext cx="1606550" cy="157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8" name="Picture 6" descr="wla2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75" y="2781300"/>
            <a:ext cx="1655763" cy="11795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9" name="Picture 7" descr="未标题-1 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150" y="1196975"/>
            <a:ext cx="1150938" cy="596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60" name="Freeform 8"/>
          <p:cNvSpPr/>
          <p:nvPr/>
        </p:nvSpPr>
        <p:spPr>
          <a:xfrm>
            <a:off x="4511675" y="1484313"/>
            <a:ext cx="2700338" cy="1993900"/>
          </a:xfrm>
          <a:custGeom>
            <a:avLst/>
            <a:gdLst>
              <a:gd name="txL" fmla="*/ 0 w 658"/>
              <a:gd name="txT" fmla="*/ 0 h 892"/>
              <a:gd name="txR" fmla="*/ 658 w 658"/>
              <a:gd name="txB" fmla="*/ 892 h 892"/>
            </a:gdLst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658" h="892">
                <a:moveTo>
                  <a:pt x="0" y="0"/>
                </a:moveTo>
                <a:cubicBezTo>
                  <a:pt x="27" y="9"/>
                  <a:pt x="61" y="8"/>
                  <a:pt x="82" y="28"/>
                </a:cubicBezTo>
                <a:cubicBezTo>
                  <a:pt x="120" y="65"/>
                  <a:pt x="98" y="51"/>
                  <a:pt x="151" y="69"/>
                </a:cubicBezTo>
                <a:cubicBezTo>
                  <a:pt x="227" y="145"/>
                  <a:pt x="322" y="194"/>
                  <a:pt x="425" y="220"/>
                </a:cubicBezTo>
                <a:cubicBezTo>
                  <a:pt x="439" y="229"/>
                  <a:pt x="451" y="240"/>
                  <a:pt x="466" y="247"/>
                </a:cubicBezTo>
                <a:cubicBezTo>
                  <a:pt x="492" y="259"/>
                  <a:pt x="548" y="275"/>
                  <a:pt x="548" y="275"/>
                </a:cubicBezTo>
                <a:cubicBezTo>
                  <a:pt x="580" y="306"/>
                  <a:pt x="586" y="339"/>
                  <a:pt x="617" y="371"/>
                </a:cubicBezTo>
                <a:cubicBezTo>
                  <a:pt x="626" y="398"/>
                  <a:pt x="635" y="426"/>
                  <a:pt x="644" y="453"/>
                </a:cubicBezTo>
                <a:cubicBezTo>
                  <a:pt x="649" y="467"/>
                  <a:pt x="658" y="494"/>
                  <a:pt x="658" y="494"/>
                </a:cubicBezTo>
                <a:cubicBezTo>
                  <a:pt x="653" y="572"/>
                  <a:pt x="652" y="650"/>
                  <a:pt x="644" y="727"/>
                </a:cubicBezTo>
                <a:cubicBezTo>
                  <a:pt x="638" y="792"/>
                  <a:pt x="561" y="835"/>
                  <a:pt x="535" y="892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49161" name="Freeform 9"/>
          <p:cNvSpPr/>
          <p:nvPr/>
        </p:nvSpPr>
        <p:spPr>
          <a:xfrm>
            <a:off x="2927350" y="3500438"/>
            <a:ext cx="3024188" cy="1055687"/>
          </a:xfrm>
          <a:custGeom>
            <a:avLst/>
            <a:gdLst>
              <a:gd name="txL" fmla="*/ 0 w 960"/>
              <a:gd name="txT" fmla="*/ 0 h 261"/>
              <a:gd name="txR" fmla="*/ 960 w 960"/>
              <a:gd name="txB" fmla="*/ 261 h 261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960" h="261">
                <a:moveTo>
                  <a:pt x="960" y="0"/>
                </a:moveTo>
                <a:cubicBezTo>
                  <a:pt x="955" y="41"/>
                  <a:pt x="956" y="84"/>
                  <a:pt x="946" y="124"/>
                </a:cubicBezTo>
                <a:cubicBezTo>
                  <a:pt x="932" y="180"/>
                  <a:pt x="883" y="177"/>
                  <a:pt x="837" y="192"/>
                </a:cubicBezTo>
                <a:cubicBezTo>
                  <a:pt x="774" y="213"/>
                  <a:pt x="708" y="225"/>
                  <a:pt x="645" y="247"/>
                </a:cubicBezTo>
                <a:cubicBezTo>
                  <a:pt x="395" y="234"/>
                  <a:pt x="423" y="261"/>
                  <a:pt x="274" y="178"/>
                </a:cubicBezTo>
                <a:cubicBezTo>
                  <a:pt x="115" y="90"/>
                  <a:pt x="270" y="151"/>
                  <a:pt x="110" y="96"/>
                </a:cubicBezTo>
                <a:cubicBezTo>
                  <a:pt x="96" y="91"/>
                  <a:pt x="69" y="82"/>
                  <a:pt x="69" y="82"/>
                </a:cubicBezTo>
                <a:cubicBezTo>
                  <a:pt x="60" y="73"/>
                  <a:pt x="52" y="62"/>
                  <a:pt x="41" y="55"/>
                </a:cubicBezTo>
                <a:cubicBezTo>
                  <a:pt x="29" y="48"/>
                  <a:pt x="0" y="41"/>
                  <a:pt x="0" y="41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49162" name="Freeform 10"/>
          <p:cNvSpPr/>
          <p:nvPr/>
        </p:nvSpPr>
        <p:spPr>
          <a:xfrm>
            <a:off x="2116138" y="1484313"/>
            <a:ext cx="1243012" cy="2146300"/>
          </a:xfrm>
          <a:custGeom>
            <a:avLst/>
            <a:gdLst>
              <a:gd name="txL" fmla="*/ 0 w 770"/>
              <a:gd name="txT" fmla="*/ 0 h 905"/>
              <a:gd name="txR" fmla="*/ 770 w 770"/>
              <a:gd name="txB" fmla="*/ 905 h 905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770" h="905">
                <a:moveTo>
                  <a:pt x="43" y="905"/>
                </a:moveTo>
                <a:cubicBezTo>
                  <a:pt x="65" y="648"/>
                  <a:pt x="0" y="416"/>
                  <a:pt x="235" y="261"/>
                </a:cubicBezTo>
                <a:cubicBezTo>
                  <a:pt x="244" y="247"/>
                  <a:pt x="250" y="230"/>
                  <a:pt x="263" y="220"/>
                </a:cubicBezTo>
                <a:cubicBezTo>
                  <a:pt x="274" y="211"/>
                  <a:pt x="291" y="213"/>
                  <a:pt x="304" y="206"/>
                </a:cubicBezTo>
                <a:cubicBezTo>
                  <a:pt x="333" y="190"/>
                  <a:pt x="355" y="161"/>
                  <a:pt x="386" y="151"/>
                </a:cubicBezTo>
                <a:cubicBezTo>
                  <a:pt x="413" y="142"/>
                  <a:pt x="468" y="124"/>
                  <a:pt x="468" y="124"/>
                </a:cubicBezTo>
                <a:cubicBezTo>
                  <a:pt x="517" y="75"/>
                  <a:pt x="483" y="101"/>
                  <a:pt x="578" y="69"/>
                </a:cubicBezTo>
                <a:cubicBezTo>
                  <a:pt x="592" y="64"/>
                  <a:pt x="619" y="55"/>
                  <a:pt x="619" y="55"/>
                </a:cubicBezTo>
                <a:cubicBezTo>
                  <a:pt x="663" y="12"/>
                  <a:pt x="711" y="0"/>
                  <a:pt x="770" y="0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/>
      <p:bldP spid="49160" grpId="0" bldLvl="0" animBg="1"/>
      <p:bldP spid="49161" grpId="0" bldLvl="0" animBg="1"/>
      <p:bldP spid="4916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0431" name="Picture 15" descr="wla2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70750" y="4292600"/>
            <a:ext cx="1655763" cy="11795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33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775" y="4508500"/>
            <a:ext cx="1871663" cy="1204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18" name="Text Box 2"/>
          <p:cNvSpPr txBox="1"/>
          <p:nvPr/>
        </p:nvSpPr>
        <p:spPr>
          <a:xfrm>
            <a:off x="5735638" y="333375"/>
            <a:ext cx="4248150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注意：</a:t>
            </a:r>
            <a:r>
              <a:rPr lang="zh-CN" altLang="en-US" sz="2800" b="1" dirty="0">
                <a:latin typeface="Times New Roman" panose="02020603050405020304" pitchFamily="18" charset="0"/>
              </a:rPr>
              <a:t>     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2800" b="1" dirty="0">
                <a:latin typeface="Times New Roman" panose="02020603050405020304" pitchFamily="18" charset="0"/>
              </a:rPr>
              <a:t> </a:t>
            </a:r>
            <a:r>
              <a:rPr lang="zh-CN" altLang="en-US" sz="28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任何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情况下，都</a:t>
            </a:r>
            <a:r>
              <a:rPr lang="zh-CN" altLang="en-US" sz="28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不能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把电池的</a:t>
            </a:r>
            <a:r>
              <a:rPr lang="zh-CN" altLang="en-US" sz="28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两端直接相连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在一起。</a:t>
            </a:r>
            <a:endParaRPr lang="zh-CN" altLang="en-US" sz="2800" b="1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0422" name="Picture 6" descr="wla2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22825" y="4292600"/>
            <a:ext cx="1655763" cy="11795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3" name="Picture 7" descr="未标题-1 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8438" y="3213100"/>
            <a:ext cx="1150937" cy="596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24" name="Freeform 8"/>
          <p:cNvSpPr/>
          <p:nvPr/>
        </p:nvSpPr>
        <p:spPr>
          <a:xfrm>
            <a:off x="4894263" y="3500438"/>
            <a:ext cx="4284662" cy="1416050"/>
          </a:xfrm>
          <a:custGeom>
            <a:avLst/>
            <a:gdLst>
              <a:gd name="txL" fmla="*/ 0 w 658"/>
              <a:gd name="txT" fmla="*/ 0 h 892"/>
              <a:gd name="txR" fmla="*/ 658 w 658"/>
              <a:gd name="txB" fmla="*/ 892 h 892"/>
            </a:gdLst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658" h="892">
                <a:moveTo>
                  <a:pt x="0" y="0"/>
                </a:moveTo>
                <a:cubicBezTo>
                  <a:pt x="27" y="9"/>
                  <a:pt x="61" y="8"/>
                  <a:pt x="82" y="28"/>
                </a:cubicBezTo>
                <a:cubicBezTo>
                  <a:pt x="120" y="65"/>
                  <a:pt x="98" y="51"/>
                  <a:pt x="151" y="69"/>
                </a:cubicBezTo>
                <a:cubicBezTo>
                  <a:pt x="227" y="145"/>
                  <a:pt x="322" y="194"/>
                  <a:pt x="425" y="220"/>
                </a:cubicBezTo>
                <a:cubicBezTo>
                  <a:pt x="439" y="229"/>
                  <a:pt x="451" y="240"/>
                  <a:pt x="466" y="247"/>
                </a:cubicBezTo>
                <a:cubicBezTo>
                  <a:pt x="492" y="259"/>
                  <a:pt x="548" y="275"/>
                  <a:pt x="548" y="275"/>
                </a:cubicBezTo>
                <a:cubicBezTo>
                  <a:pt x="580" y="306"/>
                  <a:pt x="586" y="339"/>
                  <a:pt x="617" y="371"/>
                </a:cubicBezTo>
                <a:cubicBezTo>
                  <a:pt x="626" y="398"/>
                  <a:pt x="635" y="426"/>
                  <a:pt x="644" y="453"/>
                </a:cubicBezTo>
                <a:cubicBezTo>
                  <a:pt x="649" y="467"/>
                  <a:pt x="658" y="494"/>
                  <a:pt x="658" y="494"/>
                </a:cubicBezTo>
                <a:cubicBezTo>
                  <a:pt x="653" y="572"/>
                  <a:pt x="652" y="650"/>
                  <a:pt x="644" y="727"/>
                </a:cubicBezTo>
                <a:cubicBezTo>
                  <a:pt x="638" y="792"/>
                  <a:pt x="561" y="835"/>
                  <a:pt x="535" y="892"/>
                </a:cubicBezTo>
              </a:path>
            </a:pathLst>
          </a:custGeom>
          <a:noFill/>
          <a:ln w="571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60425" name="Freeform 9"/>
          <p:cNvSpPr/>
          <p:nvPr/>
        </p:nvSpPr>
        <p:spPr>
          <a:xfrm>
            <a:off x="3957638" y="5084763"/>
            <a:ext cx="1204912" cy="255587"/>
          </a:xfrm>
          <a:custGeom>
            <a:avLst/>
            <a:gdLst>
              <a:gd name="txL" fmla="*/ 0 w 960"/>
              <a:gd name="txT" fmla="*/ 0 h 261"/>
              <a:gd name="txR" fmla="*/ 960 w 960"/>
              <a:gd name="txB" fmla="*/ 261 h 261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960" h="261">
                <a:moveTo>
                  <a:pt x="960" y="0"/>
                </a:moveTo>
                <a:cubicBezTo>
                  <a:pt x="955" y="41"/>
                  <a:pt x="956" y="84"/>
                  <a:pt x="946" y="124"/>
                </a:cubicBezTo>
                <a:cubicBezTo>
                  <a:pt x="932" y="180"/>
                  <a:pt x="883" y="177"/>
                  <a:pt x="837" y="192"/>
                </a:cubicBezTo>
                <a:cubicBezTo>
                  <a:pt x="774" y="213"/>
                  <a:pt x="708" y="225"/>
                  <a:pt x="645" y="247"/>
                </a:cubicBezTo>
                <a:cubicBezTo>
                  <a:pt x="395" y="234"/>
                  <a:pt x="423" y="261"/>
                  <a:pt x="274" y="178"/>
                </a:cubicBezTo>
                <a:cubicBezTo>
                  <a:pt x="115" y="90"/>
                  <a:pt x="270" y="151"/>
                  <a:pt x="110" y="96"/>
                </a:cubicBezTo>
                <a:cubicBezTo>
                  <a:pt x="96" y="91"/>
                  <a:pt x="69" y="82"/>
                  <a:pt x="69" y="82"/>
                </a:cubicBezTo>
                <a:cubicBezTo>
                  <a:pt x="60" y="73"/>
                  <a:pt x="52" y="62"/>
                  <a:pt x="41" y="55"/>
                </a:cubicBezTo>
                <a:cubicBezTo>
                  <a:pt x="29" y="48"/>
                  <a:pt x="0" y="41"/>
                  <a:pt x="0" y="41"/>
                </a:cubicBezTo>
              </a:path>
            </a:pathLst>
          </a:custGeom>
          <a:noFill/>
          <a:ln w="571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60426" name="Freeform 10"/>
          <p:cNvSpPr/>
          <p:nvPr/>
        </p:nvSpPr>
        <p:spPr>
          <a:xfrm>
            <a:off x="2878138" y="3554413"/>
            <a:ext cx="1130300" cy="1458912"/>
          </a:xfrm>
          <a:custGeom>
            <a:avLst/>
            <a:gdLst>
              <a:gd name="txL" fmla="*/ 0 w 770"/>
              <a:gd name="txT" fmla="*/ 0 h 905"/>
              <a:gd name="txR" fmla="*/ 770 w 770"/>
              <a:gd name="txB" fmla="*/ 905 h 905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770" h="905">
                <a:moveTo>
                  <a:pt x="43" y="905"/>
                </a:moveTo>
                <a:cubicBezTo>
                  <a:pt x="65" y="648"/>
                  <a:pt x="0" y="416"/>
                  <a:pt x="235" y="261"/>
                </a:cubicBezTo>
                <a:cubicBezTo>
                  <a:pt x="244" y="247"/>
                  <a:pt x="250" y="230"/>
                  <a:pt x="263" y="220"/>
                </a:cubicBezTo>
                <a:cubicBezTo>
                  <a:pt x="274" y="211"/>
                  <a:pt x="291" y="213"/>
                  <a:pt x="304" y="206"/>
                </a:cubicBezTo>
                <a:cubicBezTo>
                  <a:pt x="333" y="190"/>
                  <a:pt x="355" y="161"/>
                  <a:pt x="386" y="151"/>
                </a:cubicBezTo>
                <a:cubicBezTo>
                  <a:pt x="413" y="142"/>
                  <a:pt x="468" y="124"/>
                  <a:pt x="468" y="124"/>
                </a:cubicBezTo>
                <a:cubicBezTo>
                  <a:pt x="517" y="75"/>
                  <a:pt x="483" y="101"/>
                  <a:pt x="578" y="69"/>
                </a:cubicBezTo>
                <a:cubicBezTo>
                  <a:pt x="592" y="64"/>
                  <a:pt x="619" y="55"/>
                  <a:pt x="619" y="55"/>
                </a:cubicBezTo>
                <a:cubicBezTo>
                  <a:pt x="663" y="12"/>
                  <a:pt x="711" y="0"/>
                  <a:pt x="770" y="0"/>
                </a:cubicBezTo>
              </a:path>
            </a:pathLst>
          </a:custGeom>
          <a:noFill/>
          <a:ln w="571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 b="1" dirty="0">
              <a:latin typeface="Arial" panose="020B0604020202020204" pitchFamily="34" charset="0"/>
            </a:endParaRPr>
          </a:p>
        </p:txBody>
      </p:sp>
      <p:pic>
        <p:nvPicPr>
          <p:cNvPr id="60427" name="Picture 11" descr="未标题-1 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4475" y="765175"/>
            <a:ext cx="1150938" cy="596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8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963" y="1917700"/>
            <a:ext cx="1871662" cy="1204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29" name="Freeform 13"/>
          <p:cNvSpPr/>
          <p:nvPr/>
        </p:nvSpPr>
        <p:spPr>
          <a:xfrm>
            <a:off x="3825875" y="1055688"/>
            <a:ext cx="1393825" cy="1698625"/>
          </a:xfrm>
          <a:custGeom>
            <a:avLst/>
            <a:gdLst>
              <a:gd name="txL" fmla="*/ 0 w 878"/>
              <a:gd name="txT" fmla="*/ 0 h 1070"/>
              <a:gd name="txR" fmla="*/ 878 w 878"/>
              <a:gd name="txB" fmla="*/ 1070 h 1070"/>
            </a:gdLst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878" h="1070">
                <a:moveTo>
                  <a:pt x="0" y="0"/>
                </a:moveTo>
                <a:cubicBezTo>
                  <a:pt x="32" y="5"/>
                  <a:pt x="66" y="2"/>
                  <a:pt x="96" y="14"/>
                </a:cubicBezTo>
                <a:cubicBezTo>
                  <a:pt x="135" y="29"/>
                  <a:pt x="213" y="97"/>
                  <a:pt x="247" y="123"/>
                </a:cubicBezTo>
                <a:cubicBezTo>
                  <a:pt x="314" y="174"/>
                  <a:pt x="391" y="223"/>
                  <a:pt x="466" y="260"/>
                </a:cubicBezTo>
                <a:cubicBezTo>
                  <a:pt x="551" y="347"/>
                  <a:pt x="458" y="262"/>
                  <a:pt x="562" y="329"/>
                </a:cubicBezTo>
                <a:cubicBezTo>
                  <a:pt x="586" y="345"/>
                  <a:pt x="639" y="418"/>
                  <a:pt x="645" y="425"/>
                </a:cubicBezTo>
                <a:cubicBezTo>
                  <a:pt x="658" y="440"/>
                  <a:pt x="674" y="451"/>
                  <a:pt x="686" y="466"/>
                </a:cubicBezTo>
                <a:cubicBezTo>
                  <a:pt x="706" y="492"/>
                  <a:pt x="741" y="548"/>
                  <a:pt x="741" y="548"/>
                </a:cubicBezTo>
                <a:cubicBezTo>
                  <a:pt x="771" y="646"/>
                  <a:pt x="845" y="725"/>
                  <a:pt x="878" y="823"/>
                </a:cubicBezTo>
                <a:cubicBezTo>
                  <a:pt x="873" y="864"/>
                  <a:pt x="875" y="906"/>
                  <a:pt x="864" y="946"/>
                </a:cubicBezTo>
                <a:cubicBezTo>
                  <a:pt x="852" y="989"/>
                  <a:pt x="774" y="1006"/>
                  <a:pt x="741" y="1015"/>
                </a:cubicBezTo>
                <a:cubicBezTo>
                  <a:pt x="701" y="1054"/>
                  <a:pt x="655" y="1053"/>
                  <a:pt x="603" y="1070"/>
                </a:cubicBezTo>
                <a:cubicBezTo>
                  <a:pt x="512" y="1065"/>
                  <a:pt x="420" y="1067"/>
                  <a:pt x="329" y="1056"/>
                </a:cubicBezTo>
                <a:cubicBezTo>
                  <a:pt x="300" y="1053"/>
                  <a:pt x="274" y="1037"/>
                  <a:pt x="247" y="1028"/>
                </a:cubicBezTo>
                <a:cubicBezTo>
                  <a:pt x="233" y="1023"/>
                  <a:pt x="206" y="1015"/>
                  <a:pt x="206" y="1015"/>
                </a:cubicBezTo>
                <a:cubicBezTo>
                  <a:pt x="132" y="941"/>
                  <a:pt x="229" y="1030"/>
                  <a:pt x="137" y="974"/>
                </a:cubicBezTo>
                <a:cubicBezTo>
                  <a:pt x="126" y="967"/>
                  <a:pt x="122" y="952"/>
                  <a:pt x="110" y="946"/>
                </a:cubicBezTo>
                <a:cubicBezTo>
                  <a:pt x="84" y="933"/>
                  <a:pt x="27" y="919"/>
                  <a:pt x="27" y="919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60430" name="Freeform 14"/>
          <p:cNvSpPr/>
          <p:nvPr/>
        </p:nvSpPr>
        <p:spPr>
          <a:xfrm>
            <a:off x="2424113" y="1052513"/>
            <a:ext cx="525462" cy="1436687"/>
          </a:xfrm>
          <a:custGeom>
            <a:avLst/>
            <a:gdLst>
              <a:gd name="txL" fmla="*/ 0 w 331"/>
              <a:gd name="txT" fmla="*/ 0 h 905"/>
              <a:gd name="txR" fmla="*/ 331 w 331"/>
              <a:gd name="txB" fmla="*/ 905 h 905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331" h="905">
                <a:moveTo>
                  <a:pt x="331" y="905"/>
                </a:moveTo>
                <a:cubicBezTo>
                  <a:pt x="322" y="891"/>
                  <a:pt x="316" y="876"/>
                  <a:pt x="304" y="864"/>
                </a:cubicBezTo>
                <a:cubicBezTo>
                  <a:pt x="292" y="852"/>
                  <a:pt x="274" y="850"/>
                  <a:pt x="263" y="837"/>
                </a:cubicBezTo>
                <a:cubicBezTo>
                  <a:pt x="250" y="821"/>
                  <a:pt x="248" y="798"/>
                  <a:pt x="235" y="782"/>
                </a:cubicBezTo>
                <a:cubicBezTo>
                  <a:pt x="219" y="763"/>
                  <a:pt x="148" y="715"/>
                  <a:pt x="126" y="700"/>
                </a:cubicBezTo>
                <a:cubicBezTo>
                  <a:pt x="91" y="597"/>
                  <a:pt x="138" y="724"/>
                  <a:pt x="85" y="617"/>
                </a:cubicBezTo>
                <a:cubicBezTo>
                  <a:pt x="46" y="539"/>
                  <a:pt x="20" y="457"/>
                  <a:pt x="2" y="371"/>
                </a:cubicBezTo>
                <a:cubicBezTo>
                  <a:pt x="7" y="298"/>
                  <a:pt x="0" y="223"/>
                  <a:pt x="16" y="151"/>
                </a:cubicBezTo>
                <a:cubicBezTo>
                  <a:pt x="35" y="66"/>
                  <a:pt x="127" y="0"/>
                  <a:pt x="208" y="0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60432" name="Freeform 16"/>
          <p:cNvSpPr/>
          <p:nvPr/>
        </p:nvSpPr>
        <p:spPr>
          <a:xfrm>
            <a:off x="6045200" y="4940300"/>
            <a:ext cx="1524000" cy="414338"/>
          </a:xfrm>
          <a:custGeom>
            <a:avLst/>
            <a:gdLst>
              <a:gd name="txL" fmla="*/ 0 w 960"/>
              <a:gd name="txT" fmla="*/ 0 h 261"/>
              <a:gd name="txR" fmla="*/ 960 w 960"/>
              <a:gd name="txB" fmla="*/ 261 h 261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960" h="261">
                <a:moveTo>
                  <a:pt x="960" y="0"/>
                </a:moveTo>
                <a:cubicBezTo>
                  <a:pt x="955" y="41"/>
                  <a:pt x="956" y="84"/>
                  <a:pt x="946" y="124"/>
                </a:cubicBezTo>
                <a:cubicBezTo>
                  <a:pt x="932" y="180"/>
                  <a:pt x="883" y="177"/>
                  <a:pt x="837" y="192"/>
                </a:cubicBezTo>
                <a:cubicBezTo>
                  <a:pt x="774" y="213"/>
                  <a:pt x="708" y="225"/>
                  <a:pt x="645" y="247"/>
                </a:cubicBezTo>
                <a:cubicBezTo>
                  <a:pt x="395" y="234"/>
                  <a:pt x="423" y="261"/>
                  <a:pt x="274" y="178"/>
                </a:cubicBezTo>
                <a:cubicBezTo>
                  <a:pt x="115" y="90"/>
                  <a:pt x="270" y="151"/>
                  <a:pt x="110" y="96"/>
                </a:cubicBezTo>
                <a:cubicBezTo>
                  <a:pt x="96" y="91"/>
                  <a:pt x="69" y="82"/>
                  <a:pt x="69" y="82"/>
                </a:cubicBezTo>
                <a:cubicBezTo>
                  <a:pt x="60" y="73"/>
                  <a:pt x="52" y="62"/>
                  <a:pt x="41" y="55"/>
                </a:cubicBezTo>
                <a:cubicBezTo>
                  <a:pt x="29" y="48"/>
                  <a:pt x="0" y="41"/>
                  <a:pt x="0" y="41"/>
                </a:cubicBezTo>
              </a:path>
            </a:pathLst>
          </a:custGeom>
          <a:noFill/>
          <a:ln w="5715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60434" name="Freeform 18"/>
          <p:cNvSpPr/>
          <p:nvPr/>
        </p:nvSpPr>
        <p:spPr>
          <a:xfrm>
            <a:off x="7629525" y="4868863"/>
            <a:ext cx="846138" cy="1119187"/>
          </a:xfrm>
          <a:custGeom>
            <a:avLst/>
            <a:gdLst>
              <a:gd name="txL" fmla="*/ 0 w 960"/>
              <a:gd name="txT" fmla="*/ 0 h 261"/>
              <a:gd name="txR" fmla="*/ 960 w 960"/>
              <a:gd name="txB" fmla="*/ 261 h 261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960" h="261">
                <a:moveTo>
                  <a:pt x="960" y="0"/>
                </a:moveTo>
                <a:cubicBezTo>
                  <a:pt x="955" y="41"/>
                  <a:pt x="956" y="84"/>
                  <a:pt x="946" y="124"/>
                </a:cubicBezTo>
                <a:cubicBezTo>
                  <a:pt x="932" y="180"/>
                  <a:pt x="883" y="177"/>
                  <a:pt x="837" y="192"/>
                </a:cubicBezTo>
                <a:cubicBezTo>
                  <a:pt x="774" y="213"/>
                  <a:pt x="708" y="225"/>
                  <a:pt x="645" y="247"/>
                </a:cubicBezTo>
                <a:cubicBezTo>
                  <a:pt x="395" y="234"/>
                  <a:pt x="423" y="261"/>
                  <a:pt x="274" y="178"/>
                </a:cubicBezTo>
                <a:cubicBezTo>
                  <a:pt x="115" y="90"/>
                  <a:pt x="270" y="151"/>
                  <a:pt x="110" y="96"/>
                </a:cubicBezTo>
                <a:cubicBezTo>
                  <a:pt x="96" y="91"/>
                  <a:pt x="69" y="82"/>
                  <a:pt x="69" y="82"/>
                </a:cubicBezTo>
                <a:cubicBezTo>
                  <a:pt x="60" y="73"/>
                  <a:pt x="52" y="62"/>
                  <a:pt x="41" y="55"/>
                </a:cubicBezTo>
                <a:cubicBezTo>
                  <a:pt x="29" y="48"/>
                  <a:pt x="0" y="41"/>
                  <a:pt x="0" y="41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 b="1" dirty="0">
              <a:latin typeface="Arial" panose="020B0604020202020204" pitchFamily="34" charset="0"/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5160963" y="2492375"/>
            <a:ext cx="2808287" cy="584201"/>
            <a:chOff x="2789" y="2750"/>
            <a:chExt cx="1769" cy="368"/>
          </a:xfrm>
        </p:grpSpPr>
        <p:sp>
          <p:nvSpPr>
            <p:cNvPr id="18452" name="Text Box 3"/>
            <p:cNvSpPr txBox="1"/>
            <p:nvPr/>
          </p:nvSpPr>
          <p:spPr>
            <a:xfrm>
              <a:off x="3152" y="2750"/>
              <a:ext cx="1406" cy="368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>
              <a:spAutoFit/>
            </a:bodyPr>
            <a:p>
              <a:pPr algn="ctr" eaLnBrk="1" hangingPunct="1"/>
              <a:r>
                <a:rPr lang="zh-CN" altLang="en-US" sz="3200" b="1" dirty="0">
                  <a:latin typeface="Arial" panose="020B0604020202020204" pitchFamily="34" charset="0"/>
                </a:rPr>
                <a:t>电源短路</a:t>
              </a:r>
              <a:endParaRPr lang="zh-CN" altLang="en-US" sz="3200" b="1" dirty="0">
                <a:latin typeface="Arial" panose="020B0604020202020204" pitchFamily="34" charset="0"/>
              </a:endParaRPr>
            </a:p>
          </p:txBody>
        </p:sp>
        <p:sp>
          <p:nvSpPr>
            <p:cNvPr id="18453" name="Line 20"/>
            <p:cNvSpPr/>
            <p:nvPr/>
          </p:nvSpPr>
          <p:spPr>
            <a:xfrm>
              <a:off x="2789" y="2931"/>
              <a:ext cx="362" cy="0"/>
            </a:xfrm>
            <a:prstGeom prst="line">
              <a:avLst/>
            </a:prstGeom>
            <a:ln w="76200" cap="flat" cmpd="sng">
              <a:solidFill>
                <a:srgbClr val="CC3300"/>
              </a:solidFill>
              <a:prstDash val="solid"/>
              <a:headEnd type="triangle" w="med" len="med"/>
              <a:tailEnd type="none" w="med" len="med"/>
            </a:ln>
          </p:spPr>
        </p:sp>
      </p:grpSp>
      <p:grpSp>
        <p:nvGrpSpPr>
          <p:cNvPr id="3" name="Group 23"/>
          <p:cNvGrpSpPr/>
          <p:nvPr/>
        </p:nvGrpSpPr>
        <p:grpSpPr>
          <a:xfrm>
            <a:off x="8134350" y="5445125"/>
            <a:ext cx="2374900" cy="1160463"/>
            <a:chOff x="3742" y="1616"/>
            <a:chExt cx="1496" cy="731"/>
          </a:xfrm>
        </p:grpSpPr>
        <p:sp>
          <p:nvSpPr>
            <p:cNvPr id="18450" name="Text Box 19"/>
            <p:cNvSpPr txBox="1"/>
            <p:nvPr/>
          </p:nvSpPr>
          <p:spPr>
            <a:xfrm>
              <a:off x="3742" y="1979"/>
              <a:ext cx="1496" cy="368"/>
            </a:xfrm>
            <a:prstGeom prst="rect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>
              <a:spAutoFit/>
            </a:bodyPr>
            <a:p>
              <a:pPr algn="ctr" eaLnBrk="1" hangingPunct="1"/>
              <a:r>
                <a:rPr lang="zh-CN" altLang="en-US" sz="3200" b="1" dirty="0">
                  <a:latin typeface="Arial" panose="020B0604020202020204" pitchFamily="34" charset="0"/>
                </a:rPr>
                <a:t>用电器短路</a:t>
              </a:r>
              <a:endParaRPr lang="zh-CN" altLang="en-US" sz="3200" b="1" dirty="0">
                <a:latin typeface="Arial" panose="020B0604020202020204" pitchFamily="34" charset="0"/>
              </a:endParaRPr>
            </a:p>
          </p:txBody>
        </p:sp>
        <p:sp>
          <p:nvSpPr>
            <p:cNvPr id="18451" name="Line 22"/>
            <p:cNvSpPr/>
            <p:nvPr/>
          </p:nvSpPr>
          <p:spPr>
            <a:xfrm>
              <a:off x="4332" y="1616"/>
              <a:ext cx="45" cy="317"/>
            </a:xfrm>
            <a:prstGeom prst="line">
              <a:avLst/>
            </a:prstGeom>
            <a:ln w="76200" cap="flat" cmpd="sng">
              <a:solidFill>
                <a:srgbClr val="CC3300"/>
              </a:solidFill>
              <a:prstDash val="solid"/>
              <a:headEnd type="triangle" w="med" len="med"/>
              <a:tailEnd type="none" w="med" len="med"/>
            </a:ln>
          </p:spPr>
        </p:sp>
      </p:grp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6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60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6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60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60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60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60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24" grpId="0" bldLvl="0" animBg="1"/>
      <p:bldP spid="60425" grpId="0" bldLvl="0" animBg="1"/>
      <p:bldP spid="60426" grpId="0" bldLvl="0" animBg="1"/>
      <p:bldP spid="60429" grpId="0" bldLvl="0" animBg="1"/>
      <p:bldP spid="60430" grpId="0" bldLvl="0" animBg="1"/>
      <p:bldP spid="60432" grpId="0" bldLvl="0" animBg="1"/>
      <p:bldP spid="6043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 Box 6"/>
          <p:cNvSpPr txBox="1"/>
          <p:nvPr/>
        </p:nvSpPr>
        <p:spPr>
          <a:xfrm>
            <a:off x="1774825" y="333375"/>
            <a:ext cx="2819400" cy="645160"/>
          </a:xfrm>
          <a:prstGeom prst="rect">
            <a:avLst/>
          </a:prstGeom>
          <a:solidFill>
            <a:srgbClr val="CCECFF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电路实物图</a:t>
            </a:r>
            <a:endParaRPr lang="zh-CN" altLang="en-US" sz="36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1595438" y="1196975"/>
            <a:ext cx="8929687" cy="4537075"/>
            <a:chOff x="240" y="816"/>
            <a:chExt cx="5280" cy="2496"/>
          </a:xfrm>
        </p:grpSpPr>
        <p:sp>
          <p:nvSpPr>
            <p:cNvPr id="19461" name="Rectangle 8"/>
            <p:cNvSpPr/>
            <p:nvPr/>
          </p:nvSpPr>
          <p:spPr>
            <a:xfrm>
              <a:off x="240" y="816"/>
              <a:ext cx="5280" cy="2496"/>
            </a:xfrm>
            <a:prstGeom prst="rect">
              <a:avLst/>
            </a:prstGeom>
            <a:noFill/>
            <a:ln w="76200" cap="flat" cmpd="sng">
              <a:solidFill>
                <a:srgbClr val="808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 eaLnBrk="1" hangingPunct="1"/>
              <a:endParaRPr lang="zh-CN" altLang="zh-CN" sz="2400" b="1" dirty="0">
                <a:latin typeface="Times New Roman" panose="02020603050405020304" pitchFamily="18" charset="0"/>
              </a:endParaRPr>
            </a:p>
          </p:txBody>
        </p:sp>
        <p:grpSp>
          <p:nvGrpSpPr>
            <p:cNvPr id="19462" name="Group 9"/>
            <p:cNvGrpSpPr/>
            <p:nvPr/>
          </p:nvGrpSpPr>
          <p:grpSpPr>
            <a:xfrm>
              <a:off x="288" y="912"/>
              <a:ext cx="5184" cy="2358"/>
              <a:chOff x="288" y="912"/>
              <a:chExt cx="5184" cy="2358"/>
            </a:xfrm>
          </p:grpSpPr>
          <p:pic>
            <p:nvPicPr>
              <p:cNvPr id="19463" name="Picture 10" descr="11-18-38-39-82093662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928" y="1248"/>
                <a:ext cx="2544" cy="2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9464" name="Picture 11" descr="51809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88" y="1248"/>
                <a:ext cx="2544" cy="202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9465" name="Text Box 12"/>
              <p:cNvSpPr txBox="1"/>
              <p:nvPr/>
            </p:nvSpPr>
            <p:spPr>
              <a:xfrm>
                <a:off x="288" y="912"/>
                <a:ext cx="5184" cy="253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400" b="1" dirty="0">
                    <a:solidFill>
                      <a:srgbClr val="FF0066"/>
                    </a:solidFill>
                    <a:latin typeface="宋体" panose="02010600030101010101" pitchFamily="2" charset="-122"/>
                  </a:rPr>
                  <a:t>如何把下列集成电路的连接情况表示出来呢？</a:t>
                </a:r>
                <a:r>
                  <a:rPr lang="zh-CN" altLang="en-US" sz="2400" b="1" dirty="0">
                    <a:solidFill>
                      <a:schemeClr val="accent2"/>
                    </a:solidFill>
                    <a:latin typeface="Times New Roman" panose="02020603050405020304" pitchFamily="18" charset="0"/>
                  </a:rPr>
                  <a:t> </a:t>
                </a:r>
                <a:endParaRPr lang="zh-CN" altLang="en-US" sz="2400" b="1" dirty="0">
                  <a:solidFill>
                    <a:schemeClr val="accent2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55309" name="Text Box 13"/>
          <p:cNvSpPr txBox="1"/>
          <p:nvPr/>
        </p:nvSpPr>
        <p:spPr>
          <a:xfrm>
            <a:off x="2352675" y="6005513"/>
            <a:ext cx="7127875" cy="521970"/>
          </a:xfrm>
          <a:prstGeom prst="rect">
            <a:avLst/>
          </a:prstGeom>
          <a:solidFill>
            <a:srgbClr val="CCFFFF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CC00FF"/>
                </a:solidFill>
                <a:latin typeface="宋体" panose="02010600030101010101" pitchFamily="2" charset="-122"/>
              </a:rPr>
              <a:t>太复杂或有些复杂的电路图根本无法</a:t>
            </a:r>
            <a:r>
              <a:rPr lang="zh-CN" altLang="en-US" sz="2800" b="1" dirty="0">
                <a:solidFill>
                  <a:srgbClr val="CC00FF"/>
                </a:solidFill>
                <a:latin typeface="Arial" panose="020B0604020202020204" pitchFamily="34" charset="0"/>
              </a:rPr>
              <a:t>画出来</a:t>
            </a:r>
            <a:r>
              <a:rPr lang="zh-CN" altLang="en-US" sz="2800" b="1" dirty="0">
                <a:solidFill>
                  <a:srgbClr val="CC00FF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b="1" dirty="0">
              <a:solidFill>
                <a:srgbClr val="CC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9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 Box 3"/>
          <p:cNvSpPr txBox="1"/>
          <p:nvPr/>
        </p:nvSpPr>
        <p:spPr>
          <a:xfrm>
            <a:off x="1992313" y="44450"/>
            <a:ext cx="24479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宋体" panose="02010600030101010101" pitchFamily="2" charset="-122"/>
              </a:rPr>
              <a:t>6</a:t>
            </a:r>
            <a:r>
              <a:rPr lang="zh-CN" altLang="en-US" sz="3600" b="1" dirty="0">
                <a:latin typeface="宋体" panose="02010600030101010101" pitchFamily="2" charset="-122"/>
              </a:rPr>
              <a:t>、电路图：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10245" name="Rectangle 5"/>
          <p:cNvSpPr/>
          <p:nvPr/>
        </p:nvSpPr>
        <p:spPr>
          <a:xfrm>
            <a:off x="4295775" y="44450"/>
            <a:ext cx="6015038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latin typeface="Times New Roman" panose="02020603050405020304" pitchFamily="18" charset="0"/>
              </a:rPr>
              <a:t>用</a:t>
            </a:r>
            <a:r>
              <a:rPr lang="zh-CN" altLang="en-US" sz="3600" b="1" dirty="0">
                <a:solidFill>
                  <a:srgbClr val="FF6600"/>
                </a:solidFill>
                <a:latin typeface="Times New Roman" panose="02020603050405020304" pitchFamily="18" charset="0"/>
              </a:rPr>
              <a:t>电路元件符号</a:t>
            </a:r>
            <a:r>
              <a:rPr lang="zh-CN" altLang="en-US" sz="3600" b="1" dirty="0">
                <a:latin typeface="Times New Roman" panose="02020603050405020304" pitchFamily="18" charset="0"/>
              </a:rPr>
              <a:t>表示电路元</a:t>
            </a:r>
            <a:endParaRPr lang="zh-CN" altLang="en-US" sz="3600" b="1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3600" b="1" dirty="0">
                <a:latin typeface="Times New Roman" panose="02020603050405020304" pitchFamily="18" charset="0"/>
              </a:rPr>
              <a:t>件实物连接的图。</a:t>
            </a:r>
            <a:endParaRPr lang="zh-CN" altLang="en-US" sz="3600" b="1" dirty="0">
              <a:latin typeface="Times New Roman" panose="02020603050405020304" pitchFamily="18" charset="0"/>
            </a:endParaRPr>
          </a:p>
        </p:txBody>
      </p:sp>
      <p:pic>
        <p:nvPicPr>
          <p:cNvPr id="20484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82888" y="1341438"/>
            <a:ext cx="5448300" cy="5375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6"/>
          <p:cNvSpPr/>
          <p:nvPr/>
        </p:nvSpPr>
        <p:spPr>
          <a:xfrm>
            <a:off x="4068763" y="1066800"/>
            <a:ext cx="4114800" cy="5410200"/>
          </a:xfrm>
          <a:prstGeom prst="rect">
            <a:avLst/>
          </a:prstGeom>
          <a:noFill/>
          <a:ln w="63500" cap="flat" cmpd="sng">
            <a:solidFill>
              <a:srgbClr val="8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eaLnBrk="1" hangingPunct="1"/>
            <a:endParaRPr lang="zh-CN" altLang="en-US" sz="2000" b="1" dirty="0">
              <a:latin typeface="Arial" panose="020B0604020202020204" pitchFamily="34" charset="0"/>
            </a:endParaRPr>
          </a:p>
        </p:txBody>
      </p:sp>
      <p:grpSp>
        <p:nvGrpSpPr>
          <p:cNvPr id="2" name="xjhsy3"/>
          <p:cNvGrpSpPr>
            <a:grpSpLocks noChangeAspect="1"/>
          </p:cNvGrpSpPr>
          <p:nvPr/>
        </p:nvGrpSpPr>
        <p:grpSpPr>
          <a:xfrm>
            <a:off x="4373563" y="1371600"/>
            <a:ext cx="1447800" cy="587375"/>
            <a:chOff x="3844" y="3868"/>
            <a:chExt cx="3712" cy="1144"/>
          </a:xfrm>
        </p:grpSpPr>
        <p:grpSp>
          <p:nvGrpSpPr>
            <p:cNvPr id="21536" name="Group 8"/>
            <p:cNvGrpSpPr>
              <a:grpSpLocks noChangeAspect="1"/>
            </p:cNvGrpSpPr>
            <p:nvPr/>
          </p:nvGrpSpPr>
          <p:grpSpPr>
            <a:xfrm>
              <a:off x="3844" y="4435"/>
              <a:ext cx="3712" cy="577"/>
              <a:chOff x="3920" y="4213"/>
              <a:chExt cx="2493" cy="577"/>
            </a:xfrm>
          </p:grpSpPr>
          <p:sp>
            <p:nvSpPr>
              <p:cNvPr id="21573" name="Freeform 9" descr="栎木"/>
              <p:cNvSpPr>
                <a:spLocks noChangeAspect="1"/>
              </p:cNvSpPr>
              <p:nvPr/>
            </p:nvSpPr>
            <p:spPr>
              <a:xfrm flipV="1">
                <a:off x="3920" y="4677"/>
                <a:ext cx="2493" cy="113"/>
              </a:xfrm>
              <a:custGeom>
                <a:avLst/>
                <a:gdLst>
                  <a:gd name="txL" fmla="*/ 0 w 400"/>
                  <a:gd name="txT" fmla="*/ 0 h 400"/>
                  <a:gd name="txR" fmla="*/ 400 w 400"/>
                  <a:gd name="txB" fmla="*/ 400 h 400"/>
                </a:gdLst>
                <a:ahLst/>
                <a:cxnLst>
                  <a:cxn ang="0">
                    <a:pos x="0" y="0"/>
                  </a:cxn>
                  <a:cxn ang="0">
                    <a:pos x="23444794" y="0"/>
                  </a:cxn>
                  <a:cxn ang="0">
                    <a:pos x="2344479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400" h="400">
                    <a:moveTo>
                      <a:pt x="0" y="0"/>
                    </a:moveTo>
                    <a:lnTo>
                      <a:pt x="400" y="0"/>
                    </a:lnTo>
                    <a:lnTo>
                      <a:pt x="400" y="400"/>
                    </a:lnTo>
                    <a:lnTo>
                      <a:pt x="0" y="400"/>
                    </a:lnTo>
                    <a:lnTo>
                      <a:pt x="0" y="0"/>
                    </a:lnTo>
                    <a:close/>
                  </a:path>
                </a:pathLst>
              </a:custGeom>
              <a:blipFill rotWithShape="0">
                <a:blip r:embed="rId1"/>
              </a:blipFill>
              <a:ln w="9525" cap="flat" cmpd="sng">
                <a:prstDash val="solid"/>
                <a:miter/>
                <a:headEnd type="none" w="med" len="med"/>
                <a:tailEnd type="none" w="med" len="med"/>
              </a:ln>
              <a:scene3d>
                <a:camera prst="legacyObliqueTopRight">
                  <a:rot lat="0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CC99"/>
                </a:extrusionClr>
              </a:sp3d>
            </p:spPr>
            <p:txBody>
              <a:bodyPr>
                <a:flatTx/>
              </a:bodyPr>
              <a:p>
                <a:endParaRPr lang="zh-CN" altLang="en-US" sz="20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1574" name="AutoShape 10"/>
              <p:cNvSpPr>
                <a:spLocks noChangeAspect="1"/>
              </p:cNvSpPr>
              <p:nvPr/>
            </p:nvSpPr>
            <p:spPr>
              <a:xfrm>
                <a:off x="6120" y="4217"/>
                <a:ext cx="213" cy="369"/>
              </a:xfrm>
              <a:prstGeom prst="flowChartMagneticDisk">
                <a:avLst/>
              </a:prstGeom>
              <a:solidFill>
                <a:srgbClr val="969696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en-US" sz="20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1575" name="AutoShape 11"/>
              <p:cNvSpPr>
                <a:spLocks noChangeAspect="1"/>
              </p:cNvSpPr>
              <p:nvPr/>
            </p:nvSpPr>
            <p:spPr>
              <a:xfrm>
                <a:off x="4340" y="4213"/>
                <a:ext cx="213" cy="369"/>
              </a:xfrm>
              <a:prstGeom prst="flowChartMagneticDisk">
                <a:avLst/>
              </a:prstGeom>
              <a:solidFill>
                <a:srgbClr val="969696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en-US" sz="2000" b="1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1537" name="Group 12"/>
            <p:cNvGrpSpPr>
              <a:grpSpLocks noChangeAspect="1"/>
            </p:cNvGrpSpPr>
            <p:nvPr/>
          </p:nvGrpSpPr>
          <p:grpSpPr>
            <a:xfrm>
              <a:off x="5514" y="3868"/>
              <a:ext cx="540" cy="936"/>
              <a:chOff x="5695" y="5964"/>
              <a:chExt cx="540" cy="936"/>
            </a:xfrm>
          </p:grpSpPr>
          <p:grpSp>
            <p:nvGrpSpPr>
              <p:cNvPr id="21538" name="Group 13"/>
              <p:cNvGrpSpPr>
                <a:grpSpLocks noChangeAspect="1"/>
              </p:cNvGrpSpPr>
              <p:nvPr/>
            </p:nvGrpSpPr>
            <p:grpSpPr>
              <a:xfrm>
                <a:off x="5772" y="5964"/>
                <a:ext cx="403" cy="733"/>
                <a:chOff x="5770" y="1606"/>
                <a:chExt cx="2019" cy="3673"/>
              </a:xfrm>
            </p:grpSpPr>
            <p:grpSp>
              <p:nvGrpSpPr>
                <p:cNvPr id="21540" name="Group 14"/>
                <p:cNvGrpSpPr>
                  <a:grpSpLocks noChangeAspect="1"/>
                </p:cNvGrpSpPr>
                <p:nvPr/>
              </p:nvGrpSpPr>
              <p:grpSpPr>
                <a:xfrm>
                  <a:off x="6320" y="4418"/>
                  <a:ext cx="913" cy="861"/>
                  <a:chOff x="6320" y="4418"/>
                  <a:chExt cx="913" cy="861"/>
                </a:xfrm>
              </p:grpSpPr>
              <p:grpSp>
                <p:nvGrpSpPr>
                  <p:cNvPr id="21556" name="Group 15"/>
                  <p:cNvGrpSpPr>
                    <a:grpSpLocks noChangeAspect="1"/>
                  </p:cNvGrpSpPr>
                  <p:nvPr/>
                </p:nvGrpSpPr>
                <p:grpSpPr>
                  <a:xfrm>
                    <a:off x="6320" y="4418"/>
                    <a:ext cx="913" cy="861"/>
                    <a:chOff x="6320" y="4418"/>
                    <a:chExt cx="913" cy="861"/>
                  </a:xfrm>
                </p:grpSpPr>
                <p:grpSp>
                  <p:nvGrpSpPr>
                    <p:cNvPr id="21562" name="Group 16"/>
                    <p:cNvGrpSpPr>
                      <a:grpSpLocks noChangeAspect="1"/>
                    </p:cNvGrpSpPr>
                    <p:nvPr/>
                  </p:nvGrpSpPr>
                  <p:grpSpPr>
                    <a:xfrm>
                      <a:off x="6549" y="5081"/>
                      <a:ext cx="498" cy="198"/>
                      <a:chOff x="6549" y="5081"/>
                      <a:chExt cx="498" cy="198"/>
                    </a:xfrm>
                  </p:grpSpPr>
                  <p:sp>
                    <p:nvSpPr>
                      <p:cNvPr id="21571" name="Freeform 17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6549" y="5081"/>
                        <a:ext cx="498" cy="198"/>
                      </a:xfrm>
                      <a:custGeom>
                        <a:avLst/>
                        <a:gdLst>
                          <a:gd name="txL" fmla="*/ 0 w 498"/>
                          <a:gd name="txT" fmla="*/ 0 h 198"/>
                          <a:gd name="txR" fmla="*/ 498 w 498"/>
                          <a:gd name="txB" fmla="*/ 198 h 198"/>
                        </a:gdLst>
                        <a:ahLst/>
                        <a:cxnLst>
                          <a:cxn ang="0">
                            <a:pos x="0" y="0"/>
                          </a:cxn>
                          <a:cxn ang="0">
                            <a:pos x="101" y="157"/>
                          </a:cxn>
                          <a:cxn ang="0">
                            <a:pos x="110" y="167"/>
                          </a:cxn>
                          <a:cxn ang="0">
                            <a:pos x="121" y="173"/>
                          </a:cxn>
                          <a:cxn ang="0">
                            <a:pos x="136" y="178"/>
                          </a:cxn>
                          <a:cxn ang="0">
                            <a:pos x="153" y="186"/>
                          </a:cxn>
                          <a:cxn ang="0">
                            <a:pos x="174" y="190"/>
                          </a:cxn>
                          <a:cxn ang="0">
                            <a:pos x="188" y="191"/>
                          </a:cxn>
                          <a:cxn ang="0">
                            <a:pos x="205" y="194"/>
                          </a:cxn>
                          <a:cxn ang="0">
                            <a:pos x="222" y="195"/>
                          </a:cxn>
                          <a:cxn ang="0">
                            <a:pos x="243" y="198"/>
                          </a:cxn>
                          <a:cxn ang="0">
                            <a:pos x="257" y="198"/>
                          </a:cxn>
                          <a:cxn ang="0">
                            <a:pos x="278" y="195"/>
                          </a:cxn>
                          <a:cxn ang="0">
                            <a:pos x="295" y="194"/>
                          </a:cxn>
                          <a:cxn ang="0">
                            <a:pos x="315" y="191"/>
                          </a:cxn>
                          <a:cxn ang="0">
                            <a:pos x="332" y="190"/>
                          </a:cxn>
                          <a:cxn ang="0">
                            <a:pos x="349" y="185"/>
                          </a:cxn>
                          <a:cxn ang="0">
                            <a:pos x="366" y="181"/>
                          </a:cxn>
                          <a:cxn ang="0">
                            <a:pos x="380" y="173"/>
                          </a:cxn>
                          <a:cxn ang="0">
                            <a:pos x="392" y="165"/>
                          </a:cxn>
                          <a:cxn ang="0">
                            <a:pos x="397" y="160"/>
                          </a:cxn>
                          <a:cxn ang="0">
                            <a:pos x="405" y="152"/>
                          </a:cxn>
                          <a:cxn ang="0">
                            <a:pos x="498" y="0"/>
                          </a:cxn>
                          <a:cxn ang="0">
                            <a:pos x="0" y="0"/>
                          </a:cxn>
                        </a:cxnLst>
                        <a:rect l="txL" t="txT" r="txR" b="txB"/>
                        <a:pathLst>
                          <a:path w="498" h="198">
                            <a:moveTo>
                              <a:pt x="0" y="0"/>
                            </a:moveTo>
                            <a:lnTo>
                              <a:pt x="101" y="157"/>
                            </a:lnTo>
                            <a:lnTo>
                              <a:pt x="110" y="167"/>
                            </a:lnTo>
                            <a:lnTo>
                              <a:pt x="121" y="173"/>
                            </a:lnTo>
                            <a:lnTo>
                              <a:pt x="136" y="178"/>
                            </a:lnTo>
                            <a:lnTo>
                              <a:pt x="153" y="186"/>
                            </a:lnTo>
                            <a:lnTo>
                              <a:pt x="174" y="190"/>
                            </a:lnTo>
                            <a:lnTo>
                              <a:pt x="188" y="191"/>
                            </a:lnTo>
                            <a:lnTo>
                              <a:pt x="205" y="194"/>
                            </a:lnTo>
                            <a:lnTo>
                              <a:pt x="222" y="195"/>
                            </a:lnTo>
                            <a:lnTo>
                              <a:pt x="243" y="198"/>
                            </a:lnTo>
                            <a:lnTo>
                              <a:pt x="257" y="198"/>
                            </a:lnTo>
                            <a:lnTo>
                              <a:pt x="278" y="195"/>
                            </a:lnTo>
                            <a:lnTo>
                              <a:pt x="295" y="194"/>
                            </a:lnTo>
                            <a:lnTo>
                              <a:pt x="315" y="191"/>
                            </a:lnTo>
                            <a:lnTo>
                              <a:pt x="332" y="190"/>
                            </a:lnTo>
                            <a:lnTo>
                              <a:pt x="349" y="185"/>
                            </a:lnTo>
                            <a:lnTo>
                              <a:pt x="366" y="181"/>
                            </a:lnTo>
                            <a:lnTo>
                              <a:pt x="380" y="173"/>
                            </a:lnTo>
                            <a:lnTo>
                              <a:pt x="392" y="165"/>
                            </a:lnTo>
                            <a:lnTo>
                              <a:pt x="397" y="160"/>
                            </a:lnTo>
                            <a:lnTo>
                              <a:pt x="405" y="152"/>
                            </a:lnTo>
                            <a:lnTo>
                              <a:pt x="498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9525">
                        <a:noFill/>
                      </a:ln>
                    </p:spPr>
                    <p:txBody>
                      <a:bodyPr/>
                      <a:p>
                        <a:endParaRPr lang="zh-CN" altLang="en-US" sz="2000" b="1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1572" name="Freeform 1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6627" y="5081"/>
                        <a:ext cx="222" cy="198"/>
                      </a:xfrm>
                      <a:custGeom>
                        <a:avLst/>
                        <a:gdLst>
                          <a:gd name="txL" fmla="*/ 0 w 222"/>
                          <a:gd name="txT" fmla="*/ 0 h 198"/>
                          <a:gd name="txR" fmla="*/ 222 w 222"/>
                          <a:gd name="txB" fmla="*/ 198 h 198"/>
                        </a:gdLst>
                        <a:ahLst/>
                        <a:cxnLst>
                          <a:cxn ang="0">
                            <a:pos x="0" y="0"/>
                          </a:cxn>
                          <a:cxn ang="0">
                            <a:pos x="62" y="178"/>
                          </a:cxn>
                          <a:cxn ang="0">
                            <a:pos x="75" y="186"/>
                          </a:cxn>
                          <a:cxn ang="0">
                            <a:pos x="96" y="190"/>
                          </a:cxn>
                          <a:cxn ang="0">
                            <a:pos x="110" y="191"/>
                          </a:cxn>
                          <a:cxn ang="0">
                            <a:pos x="127" y="194"/>
                          </a:cxn>
                          <a:cxn ang="0">
                            <a:pos x="144" y="195"/>
                          </a:cxn>
                          <a:cxn ang="0">
                            <a:pos x="165" y="198"/>
                          </a:cxn>
                          <a:cxn ang="0">
                            <a:pos x="179" y="198"/>
                          </a:cxn>
                          <a:cxn ang="0">
                            <a:pos x="200" y="195"/>
                          </a:cxn>
                          <a:cxn ang="0">
                            <a:pos x="222" y="0"/>
                          </a:cxn>
                          <a:cxn ang="0">
                            <a:pos x="0" y="0"/>
                          </a:cxn>
                        </a:cxnLst>
                        <a:rect l="txL" t="txT" r="txR" b="txB"/>
                        <a:pathLst>
                          <a:path w="222" h="198">
                            <a:moveTo>
                              <a:pt x="0" y="0"/>
                            </a:moveTo>
                            <a:lnTo>
                              <a:pt x="62" y="178"/>
                            </a:lnTo>
                            <a:lnTo>
                              <a:pt x="75" y="186"/>
                            </a:lnTo>
                            <a:lnTo>
                              <a:pt x="96" y="190"/>
                            </a:lnTo>
                            <a:lnTo>
                              <a:pt x="110" y="191"/>
                            </a:lnTo>
                            <a:lnTo>
                              <a:pt x="127" y="194"/>
                            </a:lnTo>
                            <a:lnTo>
                              <a:pt x="144" y="195"/>
                            </a:lnTo>
                            <a:lnTo>
                              <a:pt x="165" y="198"/>
                            </a:lnTo>
                            <a:lnTo>
                              <a:pt x="179" y="198"/>
                            </a:lnTo>
                            <a:lnTo>
                              <a:pt x="200" y="195"/>
                            </a:lnTo>
                            <a:lnTo>
                              <a:pt x="222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404040"/>
                      </a:solidFill>
                      <a:ln w="9525">
                        <a:noFill/>
                      </a:ln>
                    </p:spPr>
                    <p:txBody>
                      <a:bodyPr/>
                      <a:p>
                        <a:endParaRPr lang="zh-CN" altLang="en-US" sz="2000" b="1" dirty="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21563" name="Group 19"/>
                    <p:cNvGrpSpPr>
                      <a:grpSpLocks noChangeAspect="1"/>
                    </p:cNvGrpSpPr>
                    <p:nvPr/>
                  </p:nvGrpSpPr>
                  <p:grpSpPr>
                    <a:xfrm>
                      <a:off x="6320" y="4418"/>
                      <a:ext cx="913" cy="718"/>
                      <a:chOff x="6320" y="4418"/>
                      <a:chExt cx="913" cy="718"/>
                    </a:xfrm>
                  </p:grpSpPr>
                  <p:sp>
                    <p:nvSpPr>
                      <p:cNvPr id="21564" name="Freeform 20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6320" y="4418"/>
                        <a:ext cx="913" cy="718"/>
                      </a:xfrm>
                      <a:custGeom>
                        <a:avLst/>
                        <a:gdLst>
                          <a:gd name="txL" fmla="*/ 0 w 913"/>
                          <a:gd name="txT" fmla="*/ 0 h 718"/>
                          <a:gd name="txR" fmla="*/ 913 w 913"/>
                          <a:gd name="txB" fmla="*/ 718 h 718"/>
                        </a:gdLst>
                        <a:ahLst/>
                        <a:cxnLst>
                          <a:cxn ang="0">
                            <a:pos x="21" y="20"/>
                          </a:cxn>
                          <a:cxn ang="0">
                            <a:pos x="25" y="38"/>
                          </a:cxn>
                          <a:cxn ang="0">
                            <a:pos x="23" y="73"/>
                          </a:cxn>
                          <a:cxn ang="0">
                            <a:pos x="12" y="96"/>
                          </a:cxn>
                          <a:cxn ang="0">
                            <a:pos x="6" y="126"/>
                          </a:cxn>
                          <a:cxn ang="0">
                            <a:pos x="17" y="149"/>
                          </a:cxn>
                          <a:cxn ang="0">
                            <a:pos x="34" y="176"/>
                          </a:cxn>
                          <a:cxn ang="0">
                            <a:pos x="30" y="195"/>
                          </a:cxn>
                          <a:cxn ang="0">
                            <a:pos x="13" y="216"/>
                          </a:cxn>
                          <a:cxn ang="0">
                            <a:pos x="6" y="236"/>
                          </a:cxn>
                          <a:cxn ang="0">
                            <a:pos x="19" y="259"/>
                          </a:cxn>
                          <a:cxn ang="0">
                            <a:pos x="30" y="278"/>
                          </a:cxn>
                          <a:cxn ang="0">
                            <a:pos x="30" y="301"/>
                          </a:cxn>
                          <a:cxn ang="0">
                            <a:pos x="12" y="322"/>
                          </a:cxn>
                          <a:cxn ang="0">
                            <a:pos x="0" y="349"/>
                          </a:cxn>
                          <a:cxn ang="0">
                            <a:pos x="13" y="372"/>
                          </a:cxn>
                          <a:cxn ang="0">
                            <a:pos x="33" y="396"/>
                          </a:cxn>
                          <a:cxn ang="0">
                            <a:pos x="33" y="431"/>
                          </a:cxn>
                          <a:cxn ang="0">
                            <a:pos x="19" y="455"/>
                          </a:cxn>
                          <a:cxn ang="0">
                            <a:pos x="21" y="473"/>
                          </a:cxn>
                          <a:cxn ang="0">
                            <a:pos x="42" y="499"/>
                          </a:cxn>
                          <a:cxn ang="0">
                            <a:pos x="107" y="573"/>
                          </a:cxn>
                          <a:cxn ang="0">
                            <a:pos x="166" y="629"/>
                          </a:cxn>
                          <a:cxn ang="0">
                            <a:pos x="217" y="660"/>
                          </a:cxn>
                          <a:cxn ang="0">
                            <a:pos x="313" y="701"/>
                          </a:cxn>
                          <a:cxn ang="0">
                            <a:pos x="401" y="716"/>
                          </a:cxn>
                          <a:cxn ang="0">
                            <a:pos x="523" y="716"/>
                          </a:cxn>
                          <a:cxn ang="0">
                            <a:pos x="625" y="706"/>
                          </a:cxn>
                          <a:cxn ang="0">
                            <a:pos x="697" y="685"/>
                          </a:cxn>
                          <a:cxn ang="0">
                            <a:pos x="744" y="659"/>
                          </a:cxn>
                          <a:cxn ang="0">
                            <a:pos x="778" y="629"/>
                          </a:cxn>
                          <a:cxn ang="0">
                            <a:pos x="874" y="493"/>
                          </a:cxn>
                          <a:cxn ang="0">
                            <a:pos x="894" y="448"/>
                          </a:cxn>
                          <a:cxn ang="0">
                            <a:pos x="895" y="427"/>
                          </a:cxn>
                          <a:cxn ang="0">
                            <a:pos x="882" y="406"/>
                          </a:cxn>
                          <a:cxn ang="0">
                            <a:pos x="882" y="381"/>
                          </a:cxn>
                          <a:cxn ang="0">
                            <a:pos x="894" y="362"/>
                          </a:cxn>
                          <a:cxn ang="0">
                            <a:pos x="908" y="341"/>
                          </a:cxn>
                          <a:cxn ang="0">
                            <a:pos x="912" y="316"/>
                          </a:cxn>
                          <a:cxn ang="0">
                            <a:pos x="900" y="295"/>
                          </a:cxn>
                          <a:cxn ang="0">
                            <a:pos x="886" y="275"/>
                          </a:cxn>
                          <a:cxn ang="0">
                            <a:pos x="886" y="254"/>
                          </a:cxn>
                          <a:cxn ang="0">
                            <a:pos x="904" y="229"/>
                          </a:cxn>
                          <a:cxn ang="0">
                            <a:pos x="908" y="202"/>
                          </a:cxn>
                          <a:cxn ang="0">
                            <a:pos x="894" y="176"/>
                          </a:cxn>
                          <a:cxn ang="0">
                            <a:pos x="886" y="155"/>
                          </a:cxn>
                          <a:cxn ang="0">
                            <a:pos x="895" y="130"/>
                          </a:cxn>
                          <a:cxn ang="0">
                            <a:pos x="908" y="113"/>
                          </a:cxn>
                          <a:cxn ang="0">
                            <a:pos x="913" y="88"/>
                          </a:cxn>
                          <a:cxn ang="0">
                            <a:pos x="903" y="67"/>
                          </a:cxn>
                          <a:cxn ang="0">
                            <a:pos x="890" y="42"/>
                          </a:cxn>
                          <a:cxn ang="0">
                            <a:pos x="894" y="18"/>
                          </a:cxn>
                          <a:cxn ang="0">
                            <a:pos x="26" y="0"/>
                          </a:cxn>
                        </a:cxnLst>
                        <a:rect l="txL" t="txT" r="txR" b="txB"/>
                        <a:pathLst>
                          <a:path w="913" h="718">
                            <a:moveTo>
                              <a:pt x="26" y="0"/>
                            </a:moveTo>
                            <a:lnTo>
                              <a:pt x="21" y="20"/>
                            </a:lnTo>
                            <a:lnTo>
                              <a:pt x="23" y="29"/>
                            </a:lnTo>
                            <a:lnTo>
                              <a:pt x="25" y="38"/>
                            </a:lnTo>
                            <a:lnTo>
                              <a:pt x="26" y="59"/>
                            </a:lnTo>
                            <a:lnTo>
                              <a:pt x="23" y="73"/>
                            </a:lnTo>
                            <a:lnTo>
                              <a:pt x="17" y="86"/>
                            </a:lnTo>
                            <a:lnTo>
                              <a:pt x="12" y="96"/>
                            </a:lnTo>
                            <a:lnTo>
                              <a:pt x="6" y="113"/>
                            </a:lnTo>
                            <a:lnTo>
                              <a:pt x="6" y="126"/>
                            </a:lnTo>
                            <a:lnTo>
                              <a:pt x="12" y="138"/>
                            </a:lnTo>
                            <a:lnTo>
                              <a:pt x="17" y="149"/>
                            </a:lnTo>
                            <a:lnTo>
                              <a:pt x="29" y="162"/>
                            </a:lnTo>
                            <a:lnTo>
                              <a:pt x="34" y="176"/>
                            </a:lnTo>
                            <a:lnTo>
                              <a:pt x="34" y="185"/>
                            </a:lnTo>
                            <a:lnTo>
                              <a:pt x="30" y="195"/>
                            </a:lnTo>
                            <a:lnTo>
                              <a:pt x="21" y="204"/>
                            </a:lnTo>
                            <a:lnTo>
                              <a:pt x="13" y="216"/>
                            </a:lnTo>
                            <a:lnTo>
                              <a:pt x="8" y="225"/>
                            </a:lnTo>
                            <a:lnTo>
                              <a:pt x="6" y="236"/>
                            </a:lnTo>
                            <a:lnTo>
                              <a:pt x="12" y="248"/>
                            </a:lnTo>
                            <a:lnTo>
                              <a:pt x="19" y="259"/>
                            </a:lnTo>
                            <a:lnTo>
                              <a:pt x="26" y="269"/>
                            </a:lnTo>
                            <a:lnTo>
                              <a:pt x="30" y="278"/>
                            </a:lnTo>
                            <a:lnTo>
                              <a:pt x="34" y="288"/>
                            </a:lnTo>
                            <a:lnTo>
                              <a:pt x="30" y="301"/>
                            </a:lnTo>
                            <a:lnTo>
                              <a:pt x="21" y="313"/>
                            </a:lnTo>
                            <a:lnTo>
                              <a:pt x="12" y="322"/>
                            </a:lnTo>
                            <a:lnTo>
                              <a:pt x="2" y="337"/>
                            </a:lnTo>
                            <a:lnTo>
                              <a:pt x="0" y="349"/>
                            </a:lnTo>
                            <a:lnTo>
                              <a:pt x="4" y="362"/>
                            </a:lnTo>
                            <a:lnTo>
                              <a:pt x="13" y="372"/>
                            </a:lnTo>
                            <a:lnTo>
                              <a:pt x="23" y="383"/>
                            </a:lnTo>
                            <a:lnTo>
                              <a:pt x="33" y="396"/>
                            </a:lnTo>
                            <a:lnTo>
                              <a:pt x="38" y="414"/>
                            </a:lnTo>
                            <a:lnTo>
                              <a:pt x="33" y="431"/>
                            </a:lnTo>
                            <a:lnTo>
                              <a:pt x="23" y="444"/>
                            </a:lnTo>
                            <a:lnTo>
                              <a:pt x="19" y="455"/>
                            </a:lnTo>
                            <a:lnTo>
                              <a:pt x="19" y="466"/>
                            </a:lnTo>
                            <a:lnTo>
                              <a:pt x="21" y="473"/>
                            </a:lnTo>
                            <a:lnTo>
                              <a:pt x="29" y="484"/>
                            </a:lnTo>
                            <a:lnTo>
                              <a:pt x="42" y="499"/>
                            </a:lnTo>
                            <a:lnTo>
                              <a:pt x="64" y="528"/>
                            </a:lnTo>
                            <a:lnTo>
                              <a:pt x="107" y="573"/>
                            </a:lnTo>
                            <a:lnTo>
                              <a:pt x="144" y="609"/>
                            </a:lnTo>
                            <a:lnTo>
                              <a:pt x="166" y="629"/>
                            </a:lnTo>
                            <a:lnTo>
                              <a:pt x="190" y="643"/>
                            </a:lnTo>
                            <a:lnTo>
                              <a:pt x="217" y="660"/>
                            </a:lnTo>
                            <a:lnTo>
                              <a:pt x="255" y="681"/>
                            </a:lnTo>
                            <a:lnTo>
                              <a:pt x="313" y="701"/>
                            </a:lnTo>
                            <a:lnTo>
                              <a:pt x="356" y="710"/>
                            </a:lnTo>
                            <a:lnTo>
                              <a:pt x="401" y="716"/>
                            </a:lnTo>
                            <a:lnTo>
                              <a:pt x="460" y="718"/>
                            </a:lnTo>
                            <a:lnTo>
                              <a:pt x="523" y="716"/>
                            </a:lnTo>
                            <a:lnTo>
                              <a:pt x="578" y="714"/>
                            </a:lnTo>
                            <a:lnTo>
                              <a:pt x="625" y="706"/>
                            </a:lnTo>
                            <a:lnTo>
                              <a:pt x="667" y="697"/>
                            </a:lnTo>
                            <a:lnTo>
                              <a:pt x="697" y="685"/>
                            </a:lnTo>
                            <a:lnTo>
                              <a:pt x="723" y="672"/>
                            </a:lnTo>
                            <a:lnTo>
                              <a:pt x="744" y="659"/>
                            </a:lnTo>
                            <a:lnTo>
                              <a:pt x="761" y="647"/>
                            </a:lnTo>
                            <a:lnTo>
                              <a:pt x="778" y="629"/>
                            </a:lnTo>
                            <a:lnTo>
                              <a:pt x="832" y="556"/>
                            </a:lnTo>
                            <a:lnTo>
                              <a:pt x="874" y="493"/>
                            </a:lnTo>
                            <a:lnTo>
                              <a:pt x="890" y="461"/>
                            </a:lnTo>
                            <a:lnTo>
                              <a:pt x="894" y="448"/>
                            </a:lnTo>
                            <a:lnTo>
                              <a:pt x="895" y="438"/>
                            </a:lnTo>
                            <a:lnTo>
                              <a:pt x="895" y="427"/>
                            </a:lnTo>
                            <a:lnTo>
                              <a:pt x="887" y="414"/>
                            </a:lnTo>
                            <a:lnTo>
                              <a:pt x="882" y="406"/>
                            </a:lnTo>
                            <a:lnTo>
                              <a:pt x="879" y="394"/>
                            </a:lnTo>
                            <a:lnTo>
                              <a:pt x="882" y="381"/>
                            </a:lnTo>
                            <a:lnTo>
                              <a:pt x="887" y="372"/>
                            </a:lnTo>
                            <a:lnTo>
                              <a:pt x="894" y="362"/>
                            </a:lnTo>
                            <a:lnTo>
                              <a:pt x="900" y="352"/>
                            </a:lnTo>
                            <a:lnTo>
                              <a:pt x="908" y="341"/>
                            </a:lnTo>
                            <a:lnTo>
                              <a:pt x="913" y="330"/>
                            </a:lnTo>
                            <a:lnTo>
                              <a:pt x="912" y="316"/>
                            </a:lnTo>
                            <a:lnTo>
                              <a:pt x="907" y="305"/>
                            </a:lnTo>
                            <a:lnTo>
                              <a:pt x="900" y="295"/>
                            </a:lnTo>
                            <a:lnTo>
                              <a:pt x="894" y="286"/>
                            </a:lnTo>
                            <a:lnTo>
                              <a:pt x="886" y="275"/>
                            </a:lnTo>
                            <a:lnTo>
                              <a:pt x="883" y="263"/>
                            </a:lnTo>
                            <a:lnTo>
                              <a:pt x="886" y="254"/>
                            </a:lnTo>
                            <a:lnTo>
                              <a:pt x="895" y="240"/>
                            </a:lnTo>
                            <a:lnTo>
                              <a:pt x="904" y="229"/>
                            </a:lnTo>
                            <a:lnTo>
                              <a:pt x="908" y="217"/>
                            </a:lnTo>
                            <a:lnTo>
                              <a:pt x="908" y="202"/>
                            </a:lnTo>
                            <a:lnTo>
                              <a:pt x="903" y="187"/>
                            </a:lnTo>
                            <a:lnTo>
                              <a:pt x="894" y="176"/>
                            </a:lnTo>
                            <a:lnTo>
                              <a:pt x="890" y="168"/>
                            </a:lnTo>
                            <a:lnTo>
                              <a:pt x="886" y="155"/>
                            </a:lnTo>
                            <a:lnTo>
                              <a:pt x="887" y="141"/>
                            </a:lnTo>
                            <a:lnTo>
                              <a:pt x="895" y="130"/>
                            </a:lnTo>
                            <a:lnTo>
                              <a:pt x="900" y="122"/>
                            </a:lnTo>
                            <a:lnTo>
                              <a:pt x="908" y="113"/>
                            </a:lnTo>
                            <a:lnTo>
                              <a:pt x="912" y="101"/>
                            </a:lnTo>
                            <a:lnTo>
                              <a:pt x="913" y="88"/>
                            </a:lnTo>
                            <a:lnTo>
                              <a:pt x="911" y="80"/>
                            </a:lnTo>
                            <a:lnTo>
                              <a:pt x="903" y="67"/>
                            </a:lnTo>
                            <a:lnTo>
                              <a:pt x="895" y="56"/>
                            </a:lnTo>
                            <a:lnTo>
                              <a:pt x="890" y="42"/>
                            </a:lnTo>
                            <a:lnTo>
                              <a:pt x="890" y="29"/>
                            </a:lnTo>
                            <a:lnTo>
                              <a:pt x="894" y="18"/>
                            </a:lnTo>
                            <a:lnTo>
                              <a:pt x="891" y="0"/>
                            </a:lnTo>
                            <a:lnTo>
                              <a:pt x="26" y="0"/>
                            </a:lnTo>
                            <a:close/>
                          </a:path>
                        </a:pathLst>
                      </a:custGeom>
                      <a:solidFill>
                        <a:srgbClr val="FFC080"/>
                      </a:solidFill>
                      <a:ln w="9525">
                        <a:noFill/>
                      </a:ln>
                    </p:spPr>
                    <p:txBody>
                      <a:bodyPr/>
                      <a:p>
                        <a:endParaRPr lang="zh-CN" altLang="en-US" sz="2000" b="1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1565" name="Freeform 21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6326" y="4514"/>
                        <a:ext cx="113" cy="99"/>
                      </a:xfrm>
                      <a:custGeom>
                        <a:avLst/>
                        <a:gdLst>
                          <a:gd name="txL" fmla="*/ 0 w 113"/>
                          <a:gd name="txT" fmla="*/ 0 h 99"/>
                          <a:gd name="txR" fmla="*/ 113 w 113"/>
                          <a:gd name="txB" fmla="*/ 99 h 99"/>
                        </a:gdLst>
                        <a:ahLst/>
                        <a:cxnLst>
                          <a:cxn ang="0">
                            <a:pos x="6" y="0"/>
                          </a:cxn>
                          <a:cxn ang="0">
                            <a:pos x="13" y="13"/>
                          </a:cxn>
                          <a:cxn ang="0">
                            <a:pos x="24" y="26"/>
                          </a:cxn>
                          <a:cxn ang="0">
                            <a:pos x="44" y="43"/>
                          </a:cxn>
                          <a:cxn ang="0">
                            <a:pos x="68" y="57"/>
                          </a:cxn>
                          <a:cxn ang="0">
                            <a:pos x="91" y="66"/>
                          </a:cxn>
                          <a:cxn ang="0">
                            <a:pos x="113" y="72"/>
                          </a:cxn>
                          <a:cxn ang="0">
                            <a:pos x="104" y="89"/>
                          </a:cxn>
                          <a:cxn ang="0">
                            <a:pos x="75" y="85"/>
                          </a:cxn>
                          <a:cxn ang="0">
                            <a:pos x="44" y="87"/>
                          </a:cxn>
                          <a:cxn ang="0">
                            <a:pos x="24" y="99"/>
                          </a:cxn>
                          <a:cxn ang="0">
                            <a:pos x="28" y="89"/>
                          </a:cxn>
                          <a:cxn ang="0">
                            <a:pos x="27" y="78"/>
                          </a:cxn>
                          <a:cxn ang="0">
                            <a:pos x="20" y="62"/>
                          </a:cxn>
                          <a:cxn ang="0">
                            <a:pos x="11" y="49"/>
                          </a:cxn>
                          <a:cxn ang="0">
                            <a:pos x="2" y="34"/>
                          </a:cxn>
                          <a:cxn ang="0">
                            <a:pos x="0" y="17"/>
                          </a:cxn>
                          <a:cxn ang="0">
                            <a:pos x="6" y="0"/>
                          </a:cxn>
                        </a:cxnLst>
                        <a:rect l="txL" t="txT" r="txR" b="txB"/>
                        <a:pathLst>
                          <a:path w="113" h="99">
                            <a:moveTo>
                              <a:pt x="6" y="0"/>
                            </a:moveTo>
                            <a:lnTo>
                              <a:pt x="13" y="13"/>
                            </a:lnTo>
                            <a:lnTo>
                              <a:pt x="24" y="26"/>
                            </a:lnTo>
                            <a:lnTo>
                              <a:pt x="44" y="43"/>
                            </a:lnTo>
                            <a:lnTo>
                              <a:pt x="68" y="57"/>
                            </a:lnTo>
                            <a:lnTo>
                              <a:pt x="91" y="66"/>
                            </a:lnTo>
                            <a:lnTo>
                              <a:pt x="113" y="72"/>
                            </a:lnTo>
                            <a:lnTo>
                              <a:pt x="104" y="89"/>
                            </a:lnTo>
                            <a:lnTo>
                              <a:pt x="75" y="85"/>
                            </a:lnTo>
                            <a:lnTo>
                              <a:pt x="44" y="87"/>
                            </a:lnTo>
                            <a:lnTo>
                              <a:pt x="24" y="99"/>
                            </a:lnTo>
                            <a:lnTo>
                              <a:pt x="28" y="89"/>
                            </a:lnTo>
                            <a:lnTo>
                              <a:pt x="27" y="78"/>
                            </a:lnTo>
                            <a:lnTo>
                              <a:pt x="20" y="62"/>
                            </a:lnTo>
                            <a:lnTo>
                              <a:pt x="11" y="49"/>
                            </a:lnTo>
                            <a:lnTo>
                              <a:pt x="2" y="34"/>
                            </a:lnTo>
                            <a:lnTo>
                              <a:pt x="0" y="17"/>
                            </a:lnTo>
                            <a:lnTo>
                              <a:pt x="6" y="0"/>
                            </a:lnTo>
                            <a:close/>
                          </a:path>
                        </a:pathLst>
                      </a:custGeom>
                      <a:solidFill>
                        <a:srgbClr val="FFA040"/>
                      </a:solidFill>
                      <a:ln w="9525">
                        <a:noFill/>
                      </a:ln>
                    </p:spPr>
                    <p:txBody>
                      <a:bodyPr/>
                      <a:p>
                        <a:endParaRPr lang="zh-CN" altLang="en-US" sz="2000" b="1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1566" name="Freeform 22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6328" y="4637"/>
                        <a:ext cx="149" cy="84"/>
                      </a:xfrm>
                      <a:custGeom>
                        <a:avLst/>
                        <a:gdLst>
                          <a:gd name="txL" fmla="*/ 0 w 149"/>
                          <a:gd name="txT" fmla="*/ 0 h 84"/>
                          <a:gd name="txR" fmla="*/ 149 w 149"/>
                          <a:gd name="txB" fmla="*/ 84 h 84"/>
                        </a:gdLst>
                        <a:ahLst/>
                        <a:cxnLst>
                          <a:cxn ang="0">
                            <a:pos x="0" y="10"/>
                          </a:cxn>
                          <a:cxn ang="0">
                            <a:pos x="4" y="0"/>
                          </a:cxn>
                          <a:cxn ang="0">
                            <a:pos x="9" y="10"/>
                          </a:cxn>
                          <a:cxn ang="0">
                            <a:pos x="21" y="15"/>
                          </a:cxn>
                          <a:cxn ang="0">
                            <a:pos x="42" y="25"/>
                          </a:cxn>
                          <a:cxn ang="0">
                            <a:pos x="64" y="31"/>
                          </a:cxn>
                          <a:cxn ang="0">
                            <a:pos x="98" y="38"/>
                          </a:cxn>
                          <a:cxn ang="0">
                            <a:pos x="137" y="44"/>
                          </a:cxn>
                          <a:cxn ang="0">
                            <a:pos x="149" y="80"/>
                          </a:cxn>
                          <a:cxn ang="0">
                            <a:pos x="106" y="69"/>
                          </a:cxn>
                          <a:cxn ang="0">
                            <a:pos x="72" y="65"/>
                          </a:cxn>
                          <a:cxn ang="0">
                            <a:pos x="45" y="71"/>
                          </a:cxn>
                          <a:cxn ang="0">
                            <a:pos x="25" y="84"/>
                          </a:cxn>
                          <a:cxn ang="0">
                            <a:pos x="25" y="73"/>
                          </a:cxn>
                          <a:cxn ang="0">
                            <a:pos x="25" y="63"/>
                          </a:cxn>
                          <a:cxn ang="0">
                            <a:pos x="21" y="52"/>
                          </a:cxn>
                          <a:cxn ang="0">
                            <a:pos x="9" y="36"/>
                          </a:cxn>
                          <a:cxn ang="0">
                            <a:pos x="0" y="23"/>
                          </a:cxn>
                          <a:cxn ang="0">
                            <a:pos x="0" y="10"/>
                          </a:cxn>
                        </a:cxnLst>
                        <a:rect l="txL" t="txT" r="txR" b="txB"/>
                        <a:pathLst>
                          <a:path w="149" h="84">
                            <a:moveTo>
                              <a:pt x="0" y="10"/>
                            </a:moveTo>
                            <a:lnTo>
                              <a:pt x="4" y="0"/>
                            </a:lnTo>
                            <a:lnTo>
                              <a:pt x="9" y="10"/>
                            </a:lnTo>
                            <a:lnTo>
                              <a:pt x="21" y="15"/>
                            </a:lnTo>
                            <a:lnTo>
                              <a:pt x="42" y="25"/>
                            </a:lnTo>
                            <a:lnTo>
                              <a:pt x="64" y="31"/>
                            </a:lnTo>
                            <a:lnTo>
                              <a:pt x="98" y="38"/>
                            </a:lnTo>
                            <a:lnTo>
                              <a:pt x="137" y="44"/>
                            </a:lnTo>
                            <a:lnTo>
                              <a:pt x="149" y="80"/>
                            </a:lnTo>
                            <a:lnTo>
                              <a:pt x="106" y="69"/>
                            </a:lnTo>
                            <a:lnTo>
                              <a:pt x="72" y="65"/>
                            </a:lnTo>
                            <a:lnTo>
                              <a:pt x="45" y="71"/>
                            </a:lnTo>
                            <a:lnTo>
                              <a:pt x="25" y="84"/>
                            </a:lnTo>
                            <a:lnTo>
                              <a:pt x="25" y="73"/>
                            </a:lnTo>
                            <a:lnTo>
                              <a:pt x="25" y="63"/>
                            </a:lnTo>
                            <a:lnTo>
                              <a:pt x="21" y="52"/>
                            </a:lnTo>
                            <a:lnTo>
                              <a:pt x="9" y="36"/>
                            </a:lnTo>
                            <a:lnTo>
                              <a:pt x="0" y="23"/>
                            </a:lnTo>
                            <a:lnTo>
                              <a:pt x="0" y="10"/>
                            </a:lnTo>
                            <a:close/>
                          </a:path>
                        </a:pathLst>
                      </a:custGeom>
                      <a:solidFill>
                        <a:srgbClr val="FFA040"/>
                      </a:solidFill>
                      <a:ln w="9525">
                        <a:noFill/>
                      </a:ln>
                    </p:spPr>
                    <p:txBody>
                      <a:bodyPr/>
                      <a:p>
                        <a:endParaRPr lang="zh-CN" altLang="en-US" sz="2000" b="1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1567" name="Freeform 23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6322" y="4742"/>
                        <a:ext cx="175" cy="104"/>
                      </a:xfrm>
                      <a:custGeom>
                        <a:avLst/>
                        <a:gdLst>
                          <a:gd name="txL" fmla="*/ 0 w 175"/>
                          <a:gd name="txT" fmla="*/ 0 h 104"/>
                          <a:gd name="txR" fmla="*/ 175 w 175"/>
                          <a:gd name="txB" fmla="*/ 104 h 104"/>
                        </a:gdLst>
                        <a:ahLst/>
                        <a:cxnLst>
                          <a:cxn ang="0">
                            <a:pos x="2" y="13"/>
                          </a:cxn>
                          <a:cxn ang="0">
                            <a:pos x="10" y="0"/>
                          </a:cxn>
                          <a:cxn ang="0">
                            <a:pos x="21" y="17"/>
                          </a:cxn>
                          <a:cxn ang="0">
                            <a:pos x="32" y="25"/>
                          </a:cxn>
                          <a:cxn ang="0">
                            <a:pos x="45" y="34"/>
                          </a:cxn>
                          <a:cxn ang="0">
                            <a:pos x="69" y="42"/>
                          </a:cxn>
                          <a:cxn ang="0">
                            <a:pos x="96" y="49"/>
                          </a:cxn>
                          <a:cxn ang="0">
                            <a:pos x="126" y="59"/>
                          </a:cxn>
                          <a:cxn ang="0">
                            <a:pos x="167" y="72"/>
                          </a:cxn>
                          <a:cxn ang="0">
                            <a:pos x="175" y="104"/>
                          </a:cxn>
                          <a:cxn ang="0">
                            <a:pos x="133" y="87"/>
                          </a:cxn>
                          <a:cxn ang="0">
                            <a:pos x="103" y="76"/>
                          </a:cxn>
                          <a:cxn ang="0">
                            <a:pos x="78" y="72"/>
                          </a:cxn>
                          <a:cxn ang="0">
                            <a:pos x="58" y="72"/>
                          </a:cxn>
                          <a:cxn ang="0">
                            <a:pos x="48" y="80"/>
                          </a:cxn>
                          <a:cxn ang="0">
                            <a:pos x="36" y="91"/>
                          </a:cxn>
                          <a:cxn ang="0">
                            <a:pos x="34" y="78"/>
                          </a:cxn>
                          <a:cxn ang="0">
                            <a:pos x="21" y="59"/>
                          </a:cxn>
                          <a:cxn ang="0">
                            <a:pos x="10" y="45"/>
                          </a:cxn>
                          <a:cxn ang="0">
                            <a:pos x="0" y="31"/>
                          </a:cxn>
                          <a:cxn ang="0">
                            <a:pos x="2" y="13"/>
                          </a:cxn>
                        </a:cxnLst>
                        <a:rect l="txL" t="txT" r="txR" b="txB"/>
                        <a:pathLst>
                          <a:path w="175" h="104">
                            <a:moveTo>
                              <a:pt x="2" y="13"/>
                            </a:moveTo>
                            <a:lnTo>
                              <a:pt x="10" y="0"/>
                            </a:lnTo>
                            <a:lnTo>
                              <a:pt x="21" y="17"/>
                            </a:lnTo>
                            <a:lnTo>
                              <a:pt x="32" y="25"/>
                            </a:lnTo>
                            <a:lnTo>
                              <a:pt x="45" y="34"/>
                            </a:lnTo>
                            <a:lnTo>
                              <a:pt x="69" y="42"/>
                            </a:lnTo>
                            <a:lnTo>
                              <a:pt x="96" y="49"/>
                            </a:lnTo>
                            <a:lnTo>
                              <a:pt x="126" y="59"/>
                            </a:lnTo>
                            <a:lnTo>
                              <a:pt x="167" y="72"/>
                            </a:lnTo>
                            <a:lnTo>
                              <a:pt x="175" y="104"/>
                            </a:lnTo>
                            <a:lnTo>
                              <a:pt x="133" y="87"/>
                            </a:lnTo>
                            <a:lnTo>
                              <a:pt x="103" y="76"/>
                            </a:lnTo>
                            <a:lnTo>
                              <a:pt x="78" y="72"/>
                            </a:lnTo>
                            <a:lnTo>
                              <a:pt x="58" y="72"/>
                            </a:lnTo>
                            <a:lnTo>
                              <a:pt x="48" y="80"/>
                            </a:lnTo>
                            <a:lnTo>
                              <a:pt x="36" y="91"/>
                            </a:lnTo>
                            <a:lnTo>
                              <a:pt x="34" y="78"/>
                            </a:lnTo>
                            <a:lnTo>
                              <a:pt x="21" y="59"/>
                            </a:lnTo>
                            <a:lnTo>
                              <a:pt x="10" y="45"/>
                            </a:lnTo>
                            <a:lnTo>
                              <a:pt x="0" y="31"/>
                            </a:lnTo>
                            <a:lnTo>
                              <a:pt x="2" y="13"/>
                            </a:lnTo>
                            <a:close/>
                          </a:path>
                        </a:pathLst>
                      </a:custGeom>
                      <a:solidFill>
                        <a:srgbClr val="FFA040"/>
                      </a:solidFill>
                      <a:ln w="9525">
                        <a:noFill/>
                      </a:ln>
                    </p:spPr>
                    <p:txBody>
                      <a:bodyPr/>
                      <a:p>
                        <a:endParaRPr lang="zh-CN" altLang="en-US" sz="2000" b="1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1568" name="Freeform 24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6341" y="4856"/>
                        <a:ext cx="208" cy="230"/>
                      </a:xfrm>
                      <a:custGeom>
                        <a:avLst/>
                        <a:gdLst>
                          <a:gd name="txL" fmla="*/ 0 w 208"/>
                          <a:gd name="txT" fmla="*/ 0 h 230"/>
                          <a:gd name="txR" fmla="*/ 208 w 208"/>
                          <a:gd name="txB" fmla="*/ 230 h 230"/>
                        </a:gdLst>
                        <a:ahLst/>
                        <a:cxnLst>
                          <a:cxn ang="0">
                            <a:pos x="2" y="35"/>
                          </a:cxn>
                          <a:cxn ang="0">
                            <a:pos x="0" y="21"/>
                          </a:cxn>
                          <a:cxn ang="0">
                            <a:pos x="0" y="11"/>
                          </a:cxn>
                          <a:cxn ang="0">
                            <a:pos x="8" y="0"/>
                          </a:cxn>
                          <a:cxn ang="0">
                            <a:pos x="22" y="17"/>
                          </a:cxn>
                          <a:cxn ang="0">
                            <a:pos x="47" y="32"/>
                          </a:cxn>
                          <a:cxn ang="0">
                            <a:pos x="72" y="44"/>
                          </a:cxn>
                          <a:cxn ang="0">
                            <a:pos x="106" y="55"/>
                          </a:cxn>
                          <a:cxn ang="0">
                            <a:pos x="156" y="65"/>
                          </a:cxn>
                          <a:cxn ang="0">
                            <a:pos x="166" y="91"/>
                          </a:cxn>
                          <a:cxn ang="0">
                            <a:pos x="140" y="84"/>
                          </a:cxn>
                          <a:cxn ang="0">
                            <a:pos x="114" y="80"/>
                          </a:cxn>
                          <a:cxn ang="0">
                            <a:pos x="101" y="82"/>
                          </a:cxn>
                          <a:cxn ang="0">
                            <a:pos x="97" y="95"/>
                          </a:cxn>
                          <a:cxn ang="0">
                            <a:pos x="105" y="112"/>
                          </a:cxn>
                          <a:cxn ang="0">
                            <a:pos x="115" y="128"/>
                          </a:cxn>
                          <a:cxn ang="0">
                            <a:pos x="136" y="153"/>
                          </a:cxn>
                          <a:cxn ang="0">
                            <a:pos x="166" y="179"/>
                          </a:cxn>
                          <a:cxn ang="0">
                            <a:pos x="208" y="209"/>
                          </a:cxn>
                          <a:cxn ang="0">
                            <a:pos x="208" y="230"/>
                          </a:cxn>
                          <a:cxn ang="0">
                            <a:pos x="190" y="219"/>
                          </a:cxn>
                          <a:cxn ang="0">
                            <a:pos x="166" y="205"/>
                          </a:cxn>
                          <a:cxn ang="0">
                            <a:pos x="132" y="179"/>
                          </a:cxn>
                          <a:cxn ang="0">
                            <a:pos x="105" y="150"/>
                          </a:cxn>
                          <a:cxn ang="0">
                            <a:pos x="80" y="128"/>
                          </a:cxn>
                          <a:cxn ang="0">
                            <a:pos x="56" y="101"/>
                          </a:cxn>
                          <a:cxn ang="0">
                            <a:pos x="36" y="78"/>
                          </a:cxn>
                          <a:cxn ang="0">
                            <a:pos x="15" y="57"/>
                          </a:cxn>
                          <a:cxn ang="0">
                            <a:pos x="2" y="35"/>
                          </a:cxn>
                        </a:cxnLst>
                        <a:rect l="txL" t="txT" r="txR" b="txB"/>
                        <a:pathLst>
                          <a:path w="208" h="230">
                            <a:moveTo>
                              <a:pt x="2" y="35"/>
                            </a:moveTo>
                            <a:lnTo>
                              <a:pt x="0" y="21"/>
                            </a:lnTo>
                            <a:lnTo>
                              <a:pt x="0" y="11"/>
                            </a:lnTo>
                            <a:lnTo>
                              <a:pt x="8" y="0"/>
                            </a:lnTo>
                            <a:lnTo>
                              <a:pt x="22" y="17"/>
                            </a:lnTo>
                            <a:lnTo>
                              <a:pt x="47" y="32"/>
                            </a:lnTo>
                            <a:lnTo>
                              <a:pt x="72" y="44"/>
                            </a:lnTo>
                            <a:lnTo>
                              <a:pt x="106" y="55"/>
                            </a:lnTo>
                            <a:lnTo>
                              <a:pt x="156" y="65"/>
                            </a:lnTo>
                            <a:lnTo>
                              <a:pt x="166" y="91"/>
                            </a:lnTo>
                            <a:lnTo>
                              <a:pt x="140" y="84"/>
                            </a:lnTo>
                            <a:lnTo>
                              <a:pt x="114" y="80"/>
                            </a:lnTo>
                            <a:lnTo>
                              <a:pt x="101" y="82"/>
                            </a:lnTo>
                            <a:lnTo>
                              <a:pt x="97" y="95"/>
                            </a:lnTo>
                            <a:lnTo>
                              <a:pt x="105" y="112"/>
                            </a:lnTo>
                            <a:lnTo>
                              <a:pt x="115" y="128"/>
                            </a:lnTo>
                            <a:lnTo>
                              <a:pt x="136" y="153"/>
                            </a:lnTo>
                            <a:lnTo>
                              <a:pt x="166" y="179"/>
                            </a:lnTo>
                            <a:lnTo>
                              <a:pt x="208" y="209"/>
                            </a:lnTo>
                            <a:lnTo>
                              <a:pt x="208" y="230"/>
                            </a:lnTo>
                            <a:lnTo>
                              <a:pt x="190" y="219"/>
                            </a:lnTo>
                            <a:lnTo>
                              <a:pt x="166" y="205"/>
                            </a:lnTo>
                            <a:lnTo>
                              <a:pt x="132" y="179"/>
                            </a:lnTo>
                            <a:lnTo>
                              <a:pt x="105" y="150"/>
                            </a:lnTo>
                            <a:lnTo>
                              <a:pt x="80" y="128"/>
                            </a:lnTo>
                            <a:lnTo>
                              <a:pt x="56" y="101"/>
                            </a:lnTo>
                            <a:lnTo>
                              <a:pt x="36" y="78"/>
                            </a:lnTo>
                            <a:lnTo>
                              <a:pt x="15" y="57"/>
                            </a:lnTo>
                            <a:lnTo>
                              <a:pt x="2" y="35"/>
                            </a:lnTo>
                            <a:close/>
                          </a:path>
                        </a:pathLst>
                      </a:custGeom>
                      <a:solidFill>
                        <a:srgbClr val="FFA040"/>
                      </a:solidFill>
                      <a:ln w="9525">
                        <a:noFill/>
                      </a:ln>
                    </p:spPr>
                    <p:txBody>
                      <a:bodyPr/>
                      <a:p>
                        <a:endParaRPr lang="zh-CN" altLang="en-US" sz="2000" b="1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1569" name="Freeform 25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6345" y="4443"/>
                        <a:ext cx="86" cy="69"/>
                      </a:xfrm>
                      <a:custGeom>
                        <a:avLst/>
                        <a:gdLst>
                          <a:gd name="txL" fmla="*/ 0 w 86"/>
                          <a:gd name="txT" fmla="*/ 0 h 69"/>
                          <a:gd name="txR" fmla="*/ 86 w 86"/>
                          <a:gd name="txB" fmla="*/ 69 h 69"/>
                        </a:gdLst>
                        <a:ahLst/>
                        <a:cxnLst>
                          <a:cxn ang="0">
                            <a:pos x="0" y="0"/>
                          </a:cxn>
                          <a:cxn ang="0">
                            <a:pos x="11" y="10"/>
                          </a:cxn>
                          <a:cxn ang="0">
                            <a:pos x="25" y="21"/>
                          </a:cxn>
                          <a:cxn ang="0">
                            <a:pos x="42" y="33"/>
                          </a:cxn>
                          <a:cxn ang="0">
                            <a:pos x="60" y="44"/>
                          </a:cxn>
                          <a:cxn ang="0">
                            <a:pos x="77" y="54"/>
                          </a:cxn>
                          <a:cxn ang="0">
                            <a:pos x="86" y="61"/>
                          </a:cxn>
                          <a:cxn ang="0">
                            <a:pos x="65" y="69"/>
                          </a:cxn>
                          <a:cxn ang="0">
                            <a:pos x="42" y="61"/>
                          </a:cxn>
                          <a:cxn ang="0">
                            <a:pos x="18" y="52"/>
                          </a:cxn>
                          <a:cxn ang="0">
                            <a:pos x="0" y="42"/>
                          </a:cxn>
                          <a:cxn ang="0">
                            <a:pos x="1" y="33"/>
                          </a:cxn>
                          <a:cxn ang="0">
                            <a:pos x="4" y="17"/>
                          </a:cxn>
                          <a:cxn ang="0">
                            <a:pos x="0" y="0"/>
                          </a:cxn>
                        </a:cxnLst>
                        <a:rect l="txL" t="txT" r="txR" b="txB"/>
                        <a:pathLst>
                          <a:path w="86" h="69">
                            <a:moveTo>
                              <a:pt x="0" y="0"/>
                            </a:moveTo>
                            <a:lnTo>
                              <a:pt x="11" y="10"/>
                            </a:lnTo>
                            <a:lnTo>
                              <a:pt x="25" y="21"/>
                            </a:lnTo>
                            <a:lnTo>
                              <a:pt x="42" y="33"/>
                            </a:lnTo>
                            <a:lnTo>
                              <a:pt x="60" y="44"/>
                            </a:lnTo>
                            <a:lnTo>
                              <a:pt x="77" y="54"/>
                            </a:lnTo>
                            <a:lnTo>
                              <a:pt x="86" y="61"/>
                            </a:lnTo>
                            <a:lnTo>
                              <a:pt x="65" y="69"/>
                            </a:lnTo>
                            <a:lnTo>
                              <a:pt x="42" y="61"/>
                            </a:lnTo>
                            <a:lnTo>
                              <a:pt x="18" y="52"/>
                            </a:lnTo>
                            <a:lnTo>
                              <a:pt x="0" y="42"/>
                            </a:lnTo>
                            <a:lnTo>
                              <a:pt x="1" y="33"/>
                            </a:lnTo>
                            <a:lnTo>
                              <a:pt x="4" y="17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A040"/>
                      </a:solidFill>
                      <a:ln w="9525">
                        <a:noFill/>
                      </a:ln>
                    </p:spPr>
                    <p:txBody>
                      <a:bodyPr/>
                      <a:p>
                        <a:endParaRPr lang="zh-CN" altLang="en-US" sz="2000" b="1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21570" name="Freeform 26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6501" y="4426"/>
                        <a:ext cx="732" cy="689"/>
                      </a:xfrm>
                      <a:custGeom>
                        <a:avLst/>
                        <a:gdLst>
                          <a:gd name="txL" fmla="*/ 0 w 732"/>
                          <a:gd name="txT" fmla="*/ 0 h 689"/>
                          <a:gd name="txR" fmla="*/ 732 w 732"/>
                          <a:gd name="txB" fmla="*/ 689 h 689"/>
                        </a:gdLst>
                        <a:ahLst/>
                        <a:cxnLst>
                          <a:cxn ang="0">
                            <a:pos x="348" y="158"/>
                          </a:cxn>
                          <a:cxn ang="0">
                            <a:pos x="292" y="181"/>
                          </a:cxn>
                          <a:cxn ang="0">
                            <a:pos x="175" y="200"/>
                          </a:cxn>
                          <a:cxn ang="0">
                            <a:pos x="0" y="209"/>
                          </a:cxn>
                          <a:cxn ang="0">
                            <a:pos x="205" y="244"/>
                          </a:cxn>
                          <a:cxn ang="0">
                            <a:pos x="435" y="225"/>
                          </a:cxn>
                          <a:cxn ang="0">
                            <a:pos x="597" y="177"/>
                          </a:cxn>
                          <a:cxn ang="0">
                            <a:pos x="648" y="169"/>
                          </a:cxn>
                          <a:cxn ang="0">
                            <a:pos x="625" y="208"/>
                          </a:cxn>
                          <a:cxn ang="0">
                            <a:pos x="510" y="263"/>
                          </a:cxn>
                          <a:cxn ang="0">
                            <a:pos x="304" y="308"/>
                          </a:cxn>
                          <a:cxn ang="0">
                            <a:pos x="177" y="352"/>
                          </a:cxn>
                          <a:cxn ang="0">
                            <a:pos x="411" y="347"/>
                          </a:cxn>
                          <a:cxn ang="0">
                            <a:pos x="567" y="308"/>
                          </a:cxn>
                          <a:cxn ang="0">
                            <a:pos x="659" y="276"/>
                          </a:cxn>
                          <a:cxn ang="0">
                            <a:pos x="661" y="299"/>
                          </a:cxn>
                          <a:cxn ang="0">
                            <a:pos x="584" y="354"/>
                          </a:cxn>
                          <a:cxn ang="0">
                            <a:pos x="439" y="407"/>
                          </a:cxn>
                          <a:cxn ang="0">
                            <a:pos x="237" y="444"/>
                          </a:cxn>
                          <a:cxn ang="0">
                            <a:pos x="305" y="466"/>
                          </a:cxn>
                          <a:cxn ang="0">
                            <a:pos x="482" y="458"/>
                          </a:cxn>
                          <a:cxn ang="0">
                            <a:pos x="629" y="413"/>
                          </a:cxn>
                          <a:cxn ang="0">
                            <a:pos x="642" y="430"/>
                          </a:cxn>
                          <a:cxn ang="0">
                            <a:pos x="599" y="474"/>
                          </a:cxn>
                          <a:cxn ang="0">
                            <a:pos x="489" y="521"/>
                          </a:cxn>
                          <a:cxn ang="0">
                            <a:pos x="360" y="542"/>
                          </a:cxn>
                          <a:cxn ang="0">
                            <a:pos x="166" y="546"/>
                          </a:cxn>
                          <a:cxn ang="0">
                            <a:pos x="301" y="579"/>
                          </a:cxn>
                          <a:cxn ang="0">
                            <a:pos x="427" y="580"/>
                          </a:cxn>
                          <a:cxn ang="0">
                            <a:pos x="540" y="562"/>
                          </a:cxn>
                          <a:cxn ang="0">
                            <a:pos x="589" y="565"/>
                          </a:cxn>
                          <a:cxn ang="0">
                            <a:pos x="561" y="597"/>
                          </a:cxn>
                          <a:cxn ang="0">
                            <a:pos x="495" y="622"/>
                          </a:cxn>
                          <a:cxn ang="0">
                            <a:pos x="253" y="649"/>
                          </a:cxn>
                          <a:cxn ang="0">
                            <a:pos x="453" y="663"/>
                          </a:cxn>
                          <a:cxn ang="0">
                            <a:pos x="466" y="687"/>
                          </a:cxn>
                          <a:cxn ang="0">
                            <a:pos x="542" y="664"/>
                          </a:cxn>
                          <a:cxn ang="0">
                            <a:pos x="597" y="621"/>
                          </a:cxn>
                          <a:cxn ang="0">
                            <a:pos x="709" y="453"/>
                          </a:cxn>
                          <a:cxn ang="0">
                            <a:pos x="714" y="419"/>
                          </a:cxn>
                          <a:cxn ang="0">
                            <a:pos x="698" y="386"/>
                          </a:cxn>
                          <a:cxn ang="0">
                            <a:pos x="713" y="354"/>
                          </a:cxn>
                          <a:cxn ang="0">
                            <a:pos x="732" y="322"/>
                          </a:cxn>
                          <a:cxn ang="0">
                            <a:pos x="719" y="287"/>
                          </a:cxn>
                          <a:cxn ang="0">
                            <a:pos x="702" y="255"/>
                          </a:cxn>
                          <a:cxn ang="0">
                            <a:pos x="723" y="221"/>
                          </a:cxn>
                          <a:cxn ang="0">
                            <a:pos x="722" y="179"/>
                          </a:cxn>
                          <a:cxn ang="0">
                            <a:pos x="705" y="147"/>
                          </a:cxn>
                          <a:cxn ang="0">
                            <a:pos x="719" y="114"/>
                          </a:cxn>
                          <a:cxn ang="0">
                            <a:pos x="732" y="80"/>
                          </a:cxn>
                          <a:cxn ang="0">
                            <a:pos x="714" y="48"/>
                          </a:cxn>
                          <a:cxn ang="0">
                            <a:pos x="634" y="50"/>
                          </a:cxn>
                          <a:cxn ang="0">
                            <a:pos x="475" y="105"/>
                          </a:cxn>
                          <a:cxn ang="0">
                            <a:pos x="294" y="135"/>
                          </a:cxn>
                        </a:cxnLst>
                        <a:rect l="txL" t="txT" r="txR" b="txB"/>
                        <a:pathLst>
                          <a:path w="732" h="689">
                            <a:moveTo>
                              <a:pt x="294" y="135"/>
                            </a:moveTo>
                            <a:lnTo>
                              <a:pt x="186" y="143"/>
                            </a:lnTo>
                            <a:lnTo>
                              <a:pt x="348" y="158"/>
                            </a:lnTo>
                            <a:lnTo>
                              <a:pt x="338" y="166"/>
                            </a:lnTo>
                            <a:lnTo>
                              <a:pt x="318" y="173"/>
                            </a:lnTo>
                            <a:lnTo>
                              <a:pt x="292" y="181"/>
                            </a:lnTo>
                            <a:lnTo>
                              <a:pt x="258" y="190"/>
                            </a:lnTo>
                            <a:lnTo>
                              <a:pt x="222" y="196"/>
                            </a:lnTo>
                            <a:lnTo>
                              <a:pt x="175" y="200"/>
                            </a:lnTo>
                            <a:lnTo>
                              <a:pt x="120" y="206"/>
                            </a:lnTo>
                            <a:lnTo>
                              <a:pt x="61" y="209"/>
                            </a:lnTo>
                            <a:lnTo>
                              <a:pt x="0" y="209"/>
                            </a:lnTo>
                            <a:lnTo>
                              <a:pt x="95" y="232"/>
                            </a:lnTo>
                            <a:lnTo>
                              <a:pt x="154" y="244"/>
                            </a:lnTo>
                            <a:lnTo>
                              <a:pt x="205" y="244"/>
                            </a:lnTo>
                            <a:lnTo>
                              <a:pt x="267" y="244"/>
                            </a:lnTo>
                            <a:lnTo>
                              <a:pt x="359" y="236"/>
                            </a:lnTo>
                            <a:lnTo>
                              <a:pt x="435" y="225"/>
                            </a:lnTo>
                            <a:lnTo>
                              <a:pt x="499" y="209"/>
                            </a:lnTo>
                            <a:lnTo>
                              <a:pt x="567" y="188"/>
                            </a:lnTo>
                            <a:lnTo>
                              <a:pt x="597" y="177"/>
                            </a:lnTo>
                            <a:lnTo>
                              <a:pt x="625" y="168"/>
                            </a:lnTo>
                            <a:lnTo>
                              <a:pt x="640" y="164"/>
                            </a:lnTo>
                            <a:lnTo>
                              <a:pt x="648" y="169"/>
                            </a:lnTo>
                            <a:lnTo>
                              <a:pt x="648" y="181"/>
                            </a:lnTo>
                            <a:lnTo>
                              <a:pt x="642" y="194"/>
                            </a:lnTo>
                            <a:lnTo>
                              <a:pt x="625" y="208"/>
                            </a:lnTo>
                            <a:lnTo>
                              <a:pt x="597" y="226"/>
                            </a:lnTo>
                            <a:lnTo>
                              <a:pt x="557" y="244"/>
                            </a:lnTo>
                            <a:lnTo>
                              <a:pt x="510" y="263"/>
                            </a:lnTo>
                            <a:lnTo>
                              <a:pt x="448" y="282"/>
                            </a:lnTo>
                            <a:lnTo>
                              <a:pt x="376" y="297"/>
                            </a:lnTo>
                            <a:lnTo>
                              <a:pt x="304" y="308"/>
                            </a:lnTo>
                            <a:lnTo>
                              <a:pt x="228" y="320"/>
                            </a:lnTo>
                            <a:lnTo>
                              <a:pt x="95" y="333"/>
                            </a:lnTo>
                            <a:lnTo>
                              <a:pt x="177" y="352"/>
                            </a:lnTo>
                            <a:lnTo>
                              <a:pt x="243" y="360"/>
                            </a:lnTo>
                            <a:lnTo>
                              <a:pt x="326" y="358"/>
                            </a:lnTo>
                            <a:lnTo>
                              <a:pt x="411" y="347"/>
                            </a:lnTo>
                            <a:lnTo>
                              <a:pt x="474" y="333"/>
                            </a:lnTo>
                            <a:lnTo>
                              <a:pt x="525" y="320"/>
                            </a:lnTo>
                            <a:lnTo>
                              <a:pt x="567" y="308"/>
                            </a:lnTo>
                            <a:lnTo>
                              <a:pt x="610" y="293"/>
                            </a:lnTo>
                            <a:lnTo>
                              <a:pt x="644" y="280"/>
                            </a:lnTo>
                            <a:lnTo>
                              <a:pt x="659" y="276"/>
                            </a:lnTo>
                            <a:lnTo>
                              <a:pt x="668" y="276"/>
                            </a:lnTo>
                            <a:lnTo>
                              <a:pt x="667" y="287"/>
                            </a:lnTo>
                            <a:lnTo>
                              <a:pt x="661" y="299"/>
                            </a:lnTo>
                            <a:lnTo>
                              <a:pt x="648" y="314"/>
                            </a:lnTo>
                            <a:lnTo>
                              <a:pt x="617" y="335"/>
                            </a:lnTo>
                            <a:lnTo>
                              <a:pt x="584" y="354"/>
                            </a:lnTo>
                            <a:lnTo>
                              <a:pt x="546" y="371"/>
                            </a:lnTo>
                            <a:lnTo>
                              <a:pt x="496" y="390"/>
                            </a:lnTo>
                            <a:lnTo>
                              <a:pt x="439" y="407"/>
                            </a:lnTo>
                            <a:lnTo>
                              <a:pt x="352" y="426"/>
                            </a:lnTo>
                            <a:lnTo>
                              <a:pt x="294" y="438"/>
                            </a:lnTo>
                            <a:lnTo>
                              <a:pt x="237" y="444"/>
                            </a:lnTo>
                            <a:lnTo>
                              <a:pt x="154" y="449"/>
                            </a:lnTo>
                            <a:lnTo>
                              <a:pt x="239" y="461"/>
                            </a:lnTo>
                            <a:lnTo>
                              <a:pt x="305" y="466"/>
                            </a:lnTo>
                            <a:lnTo>
                              <a:pt x="360" y="468"/>
                            </a:lnTo>
                            <a:lnTo>
                              <a:pt x="423" y="466"/>
                            </a:lnTo>
                            <a:lnTo>
                              <a:pt x="482" y="458"/>
                            </a:lnTo>
                            <a:lnTo>
                              <a:pt x="530" y="447"/>
                            </a:lnTo>
                            <a:lnTo>
                              <a:pt x="568" y="434"/>
                            </a:lnTo>
                            <a:lnTo>
                              <a:pt x="629" y="413"/>
                            </a:lnTo>
                            <a:lnTo>
                              <a:pt x="637" y="413"/>
                            </a:lnTo>
                            <a:lnTo>
                              <a:pt x="644" y="417"/>
                            </a:lnTo>
                            <a:lnTo>
                              <a:pt x="642" y="430"/>
                            </a:lnTo>
                            <a:lnTo>
                              <a:pt x="634" y="444"/>
                            </a:lnTo>
                            <a:lnTo>
                              <a:pt x="620" y="458"/>
                            </a:lnTo>
                            <a:lnTo>
                              <a:pt x="599" y="474"/>
                            </a:lnTo>
                            <a:lnTo>
                              <a:pt x="563" y="493"/>
                            </a:lnTo>
                            <a:lnTo>
                              <a:pt x="525" y="510"/>
                            </a:lnTo>
                            <a:lnTo>
                              <a:pt x="489" y="521"/>
                            </a:lnTo>
                            <a:lnTo>
                              <a:pt x="448" y="531"/>
                            </a:lnTo>
                            <a:lnTo>
                              <a:pt x="410" y="537"/>
                            </a:lnTo>
                            <a:lnTo>
                              <a:pt x="360" y="542"/>
                            </a:lnTo>
                            <a:lnTo>
                              <a:pt x="305" y="545"/>
                            </a:lnTo>
                            <a:lnTo>
                              <a:pt x="250" y="546"/>
                            </a:lnTo>
                            <a:lnTo>
                              <a:pt x="166" y="546"/>
                            </a:lnTo>
                            <a:lnTo>
                              <a:pt x="211" y="562"/>
                            </a:lnTo>
                            <a:lnTo>
                              <a:pt x="253" y="573"/>
                            </a:lnTo>
                            <a:lnTo>
                              <a:pt x="301" y="579"/>
                            </a:lnTo>
                            <a:lnTo>
                              <a:pt x="342" y="580"/>
                            </a:lnTo>
                            <a:lnTo>
                              <a:pt x="384" y="583"/>
                            </a:lnTo>
                            <a:lnTo>
                              <a:pt x="427" y="580"/>
                            </a:lnTo>
                            <a:lnTo>
                              <a:pt x="462" y="579"/>
                            </a:lnTo>
                            <a:lnTo>
                              <a:pt x="495" y="573"/>
                            </a:lnTo>
                            <a:lnTo>
                              <a:pt x="540" y="562"/>
                            </a:lnTo>
                            <a:lnTo>
                              <a:pt x="574" y="554"/>
                            </a:lnTo>
                            <a:lnTo>
                              <a:pt x="587" y="555"/>
                            </a:lnTo>
                            <a:lnTo>
                              <a:pt x="589" y="565"/>
                            </a:lnTo>
                            <a:lnTo>
                              <a:pt x="585" y="575"/>
                            </a:lnTo>
                            <a:lnTo>
                              <a:pt x="576" y="586"/>
                            </a:lnTo>
                            <a:lnTo>
                              <a:pt x="561" y="597"/>
                            </a:lnTo>
                            <a:lnTo>
                              <a:pt x="544" y="605"/>
                            </a:lnTo>
                            <a:lnTo>
                              <a:pt x="525" y="614"/>
                            </a:lnTo>
                            <a:lnTo>
                              <a:pt x="495" y="622"/>
                            </a:lnTo>
                            <a:lnTo>
                              <a:pt x="432" y="631"/>
                            </a:lnTo>
                            <a:lnTo>
                              <a:pt x="372" y="639"/>
                            </a:lnTo>
                            <a:lnTo>
                              <a:pt x="253" y="649"/>
                            </a:lnTo>
                            <a:lnTo>
                              <a:pt x="407" y="656"/>
                            </a:lnTo>
                            <a:lnTo>
                              <a:pt x="439" y="656"/>
                            </a:lnTo>
                            <a:lnTo>
                              <a:pt x="453" y="663"/>
                            </a:lnTo>
                            <a:lnTo>
                              <a:pt x="461" y="670"/>
                            </a:lnTo>
                            <a:lnTo>
                              <a:pt x="458" y="681"/>
                            </a:lnTo>
                            <a:lnTo>
                              <a:pt x="466" y="687"/>
                            </a:lnTo>
                            <a:lnTo>
                              <a:pt x="486" y="689"/>
                            </a:lnTo>
                            <a:lnTo>
                              <a:pt x="516" y="677"/>
                            </a:lnTo>
                            <a:lnTo>
                              <a:pt x="542" y="664"/>
                            </a:lnTo>
                            <a:lnTo>
                              <a:pt x="563" y="651"/>
                            </a:lnTo>
                            <a:lnTo>
                              <a:pt x="580" y="639"/>
                            </a:lnTo>
                            <a:lnTo>
                              <a:pt x="597" y="621"/>
                            </a:lnTo>
                            <a:lnTo>
                              <a:pt x="651" y="548"/>
                            </a:lnTo>
                            <a:lnTo>
                              <a:pt x="693" y="485"/>
                            </a:lnTo>
                            <a:lnTo>
                              <a:pt x="709" y="453"/>
                            </a:lnTo>
                            <a:lnTo>
                              <a:pt x="713" y="440"/>
                            </a:lnTo>
                            <a:lnTo>
                              <a:pt x="714" y="430"/>
                            </a:lnTo>
                            <a:lnTo>
                              <a:pt x="714" y="419"/>
                            </a:lnTo>
                            <a:lnTo>
                              <a:pt x="706" y="406"/>
                            </a:lnTo>
                            <a:lnTo>
                              <a:pt x="701" y="398"/>
                            </a:lnTo>
                            <a:lnTo>
                              <a:pt x="698" y="386"/>
                            </a:lnTo>
                            <a:lnTo>
                              <a:pt x="701" y="373"/>
                            </a:lnTo>
                            <a:lnTo>
                              <a:pt x="706" y="364"/>
                            </a:lnTo>
                            <a:lnTo>
                              <a:pt x="713" y="354"/>
                            </a:lnTo>
                            <a:lnTo>
                              <a:pt x="719" y="344"/>
                            </a:lnTo>
                            <a:lnTo>
                              <a:pt x="727" y="333"/>
                            </a:lnTo>
                            <a:lnTo>
                              <a:pt x="732" y="322"/>
                            </a:lnTo>
                            <a:lnTo>
                              <a:pt x="731" y="308"/>
                            </a:lnTo>
                            <a:lnTo>
                              <a:pt x="726" y="297"/>
                            </a:lnTo>
                            <a:lnTo>
                              <a:pt x="719" y="287"/>
                            </a:lnTo>
                            <a:lnTo>
                              <a:pt x="713" y="278"/>
                            </a:lnTo>
                            <a:lnTo>
                              <a:pt x="705" y="267"/>
                            </a:lnTo>
                            <a:lnTo>
                              <a:pt x="702" y="255"/>
                            </a:lnTo>
                            <a:lnTo>
                              <a:pt x="705" y="246"/>
                            </a:lnTo>
                            <a:lnTo>
                              <a:pt x="714" y="232"/>
                            </a:lnTo>
                            <a:lnTo>
                              <a:pt x="723" y="221"/>
                            </a:lnTo>
                            <a:lnTo>
                              <a:pt x="727" y="209"/>
                            </a:lnTo>
                            <a:lnTo>
                              <a:pt x="727" y="194"/>
                            </a:lnTo>
                            <a:lnTo>
                              <a:pt x="722" y="179"/>
                            </a:lnTo>
                            <a:lnTo>
                              <a:pt x="713" y="168"/>
                            </a:lnTo>
                            <a:lnTo>
                              <a:pt x="709" y="160"/>
                            </a:lnTo>
                            <a:lnTo>
                              <a:pt x="705" y="147"/>
                            </a:lnTo>
                            <a:lnTo>
                              <a:pt x="706" y="133"/>
                            </a:lnTo>
                            <a:lnTo>
                              <a:pt x="714" y="122"/>
                            </a:lnTo>
                            <a:lnTo>
                              <a:pt x="719" y="114"/>
                            </a:lnTo>
                            <a:lnTo>
                              <a:pt x="727" y="105"/>
                            </a:lnTo>
                            <a:lnTo>
                              <a:pt x="731" y="93"/>
                            </a:lnTo>
                            <a:lnTo>
                              <a:pt x="732" y="80"/>
                            </a:lnTo>
                            <a:lnTo>
                              <a:pt x="730" y="72"/>
                            </a:lnTo>
                            <a:lnTo>
                              <a:pt x="722" y="59"/>
                            </a:lnTo>
                            <a:lnTo>
                              <a:pt x="714" y="48"/>
                            </a:lnTo>
                            <a:lnTo>
                              <a:pt x="709" y="34"/>
                            </a:lnTo>
                            <a:lnTo>
                              <a:pt x="709" y="0"/>
                            </a:lnTo>
                            <a:lnTo>
                              <a:pt x="634" y="50"/>
                            </a:lnTo>
                            <a:lnTo>
                              <a:pt x="589" y="69"/>
                            </a:lnTo>
                            <a:lnTo>
                              <a:pt x="536" y="86"/>
                            </a:lnTo>
                            <a:lnTo>
                              <a:pt x="475" y="105"/>
                            </a:lnTo>
                            <a:lnTo>
                              <a:pt x="420" y="116"/>
                            </a:lnTo>
                            <a:lnTo>
                              <a:pt x="365" y="126"/>
                            </a:lnTo>
                            <a:lnTo>
                              <a:pt x="294" y="135"/>
                            </a:lnTo>
                            <a:close/>
                          </a:path>
                        </a:pathLst>
                      </a:custGeom>
                      <a:solidFill>
                        <a:srgbClr val="FFA040"/>
                      </a:solidFill>
                      <a:ln w="9525">
                        <a:noFill/>
                      </a:ln>
                    </p:spPr>
                    <p:txBody>
                      <a:bodyPr/>
                      <a:p>
                        <a:endParaRPr lang="zh-CN" altLang="en-US" sz="2000" b="1" dirty="0"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1557" name="Group 27"/>
                  <p:cNvGrpSpPr>
                    <a:grpSpLocks noChangeAspect="1"/>
                  </p:cNvGrpSpPr>
                  <p:nvPr/>
                </p:nvGrpSpPr>
                <p:grpSpPr>
                  <a:xfrm>
                    <a:off x="6929" y="4535"/>
                    <a:ext cx="218" cy="436"/>
                    <a:chOff x="6929" y="4535"/>
                    <a:chExt cx="218" cy="436"/>
                  </a:xfrm>
                </p:grpSpPr>
                <p:sp>
                  <p:nvSpPr>
                    <p:cNvPr id="21558" name="Freeform 28"/>
                    <p:cNvSpPr>
                      <a:spLocks noChangeAspect="1"/>
                    </p:cNvSpPr>
                    <p:nvPr/>
                  </p:nvSpPr>
                  <p:spPr>
                    <a:xfrm>
                      <a:off x="6971" y="4651"/>
                      <a:ext cx="167" cy="70"/>
                    </a:xfrm>
                    <a:custGeom>
                      <a:avLst/>
                      <a:gdLst>
                        <a:gd name="txL" fmla="*/ 0 w 167"/>
                        <a:gd name="txT" fmla="*/ 0 h 70"/>
                        <a:gd name="txR" fmla="*/ 167 w 167"/>
                        <a:gd name="txB" fmla="*/ 70 h 70"/>
                      </a:gdLst>
                      <a:ahLst/>
                      <a:cxnLst>
                        <a:cxn ang="0">
                          <a:pos x="167" y="13"/>
                        </a:cxn>
                        <a:cxn ang="0">
                          <a:pos x="151" y="0"/>
                        </a:cxn>
                        <a:cxn ang="0">
                          <a:pos x="100" y="26"/>
                        </a:cxn>
                        <a:cxn ang="0">
                          <a:pos x="49" y="45"/>
                        </a:cxn>
                        <a:cxn ang="0">
                          <a:pos x="0" y="59"/>
                        </a:cxn>
                        <a:cxn ang="0">
                          <a:pos x="9" y="70"/>
                        </a:cxn>
                        <a:cxn ang="0">
                          <a:pos x="43" y="70"/>
                        </a:cxn>
                        <a:cxn ang="0">
                          <a:pos x="89" y="60"/>
                        </a:cxn>
                        <a:cxn ang="0">
                          <a:pos x="130" y="40"/>
                        </a:cxn>
                        <a:cxn ang="0">
                          <a:pos x="167" y="13"/>
                        </a:cxn>
                      </a:cxnLst>
                      <a:rect l="txL" t="txT" r="txR" b="txB"/>
                      <a:pathLst>
                        <a:path w="167" h="70">
                          <a:moveTo>
                            <a:pt x="167" y="13"/>
                          </a:moveTo>
                          <a:lnTo>
                            <a:pt x="151" y="0"/>
                          </a:lnTo>
                          <a:lnTo>
                            <a:pt x="100" y="26"/>
                          </a:lnTo>
                          <a:lnTo>
                            <a:pt x="49" y="45"/>
                          </a:lnTo>
                          <a:lnTo>
                            <a:pt x="0" y="59"/>
                          </a:lnTo>
                          <a:lnTo>
                            <a:pt x="9" y="70"/>
                          </a:lnTo>
                          <a:lnTo>
                            <a:pt x="43" y="70"/>
                          </a:lnTo>
                          <a:lnTo>
                            <a:pt x="89" y="60"/>
                          </a:lnTo>
                          <a:lnTo>
                            <a:pt x="130" y="40"/>
                          </a:lnTo>
                          <a:lnTo>
                            <a:pt x="167" y="13"/>
                          </a:lnTo>
                          <a:close/>
                        </a:path>
                      </a:pathLst>
                    </a:custGeom>
                    <a:solidFill>
                      <a:srgbClr val="FFE0C0"/>
                    </a:soli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 sz="2000" b="1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1559" name="Freeform 29"/>
                    <p:cNvSpPr>
                      <a:spLocks noChangeAspect="1"/>
                    </p:cNvSpPr>
                    <p:nvPr/>
                  </p:nvSpPr>
                  <p:spPr>
                    <a:xfrm>
                      <a:off x="7001" y="4763"/>
                      <a:ext cx="146" cy="78"/>
                    </a:xfrm>
                    <a:custGeom>
                      <a:avLst/>
                      <a:gdLst>
                        <a:gd name="txL" fmla="*/ 0 w 146"/>
                        <a:gd name="txT" fmla="*/ 0 h 78"/>
                        <a:gd name="txR" fmla="*/ 146 w 146"/>
                        <a:gd name="txB" fmla="*/ 78 h 78"/>
                      </a:gdLst>
                      <a:ahLst/>
                      <a:cxnLst>
                        <a:cxn ang="0">
                          <a:pos x="146" y="15"/>
                        </a:cxn>
                        <a:cxn ang="0">
                          <a:pos x="138" y="0"/>
                        </a:cxn>
                        <a:cxn ang="0">
                          <a:pos x="89" y="34"/>
                        </a:cxn>
                        <a:cxn ang="0">
                          <a:pos x="50" y="51"/>
                        </a:cxn>
                        <a:cxn ang="0">
                          <a:pos x="0" y="66"/>
                        </a:cxn>
                        <a:cxn ang="0">
                          <a:pos x="10" y="78"/>
                        </a:cxn>
                        <a:cxn ang="0">
                          <a:pos x="42" y="78"/>
                        </a:cxn>
                        <a:cxn ang="0">
                          <a:pos x="74" y="69"/>
                        </a:cxn>
                        <a:cxn ang="0">
                          <a:pos x="112" y="45"/>
                        </a:cxn>
                        <a:cxn ang="0">
                          <a:pos x="146" y="15"/>
                        </a:cxn>
                      </a:cxnLst>
                      <a:rect l="txL" t="txT" r="txR" b="txB"/>
                      <a:pathLst>
                        <a:path w="146" h="78">
                          <a:moveTo>
                            <a:pt x="146" y="15"/>
                          </a:moveTo>
                          <a:lnTo>
                            <a:pt x="138" y="0"/>
                          </a:lnTo>
                          <a:lnTo>
                            <a:pt x="89" y="34"/>
                          </a:lnTo>
                          <a:lnTo>
                            <a:pt x="50" y="51"/>
                          </a:lnTo>
                          <a:lnTo>
                            <a:pt x="0" y="66"/>
                          </a:lnTo>
                          <a:lnTo>
                            <a:pt x="10" y="78"/>
                          </a:lnTo>
                          <a:lnTo>
                            <a:pt x="42" y="78"/>
                          </a:lnTo>
                          <a:lnTo>
                            <a:pt x="74" y="69"/>
                          </a:lnTo>
                          <a:lnTo>
                            <a:pt x="112" y="45"/>
                          </a:lnTo>
                          <a:lnTo>
                            <a:pt x="146" y="15"/>
                          </a:lnTo>
                          <a:close/>
                        </a:path>
                      </a:pathLst>
                    </a:custGeom>
                    <a:solidFill>
                      <a:srgbClr val="FFE0C0"/>
                    </a:soli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 sz="2000" b="1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1560" name="Freeform 30"/>
                    <p:cNvSpPr>
                      <a:spLocks noChangeAspect="1"/>
                    </p:cNvSpPr>
                    <p:nvPr/>
                  </p:nvSpPr>
                  <p:spPr>
                    <a:xfrm>
                      <a:off x="6992" y="4894"/>
                      <a:ext cx="149" cy="77"/>
                    </a:xfrm>
                    <a:custGeom>
                      <a:avLst/>
                      <a:gdLst>
                        <a:gd name="txL" fmla="*/ 0 w 149"/>
                        <a:gd name="txT" fmla="*/ 0 h 77"/>
                        <a:gd name="txR" fmla="*/ 149 w 149"/>
                        <a:gd name="txB" fmla="*/ 77 h 77"/>
                      </a:gdLst>
                      <a:ahLst/>
                      <a:cxnLst>
                        <a:cxn ang="0">
                          <a:pos x="149" y="11"/>
                        </a:cxn>
                        <a:cxn ang="0">
                          <a:pos x="138" y="0"/>
                        </a:cxn>
                        <a:cxn ang="0">
                          <a:pos x="93" y="31"/>
                        </a:cxn>
                        <a:cxn ang="0">
                          <a:pos x="49" y="49"/>
                        </a:cxn>
                        <a:cxn ang="0">
                          <a:pos x="0" y="63"/>
                        </a:cxn>
                        <a:cxn ang="0">
                          <a:pos x="9" y="77"/>
                        </a:cxn>
                        <a:cxn ang="0">
                          <a:pos x="42" y="74"/>
                        </a:cxn>
                        <a:cxn ang="0">
                          <a:pos x="81" y="65"/>
                        </a:cxn>
                        <a:cxn ang="0">
                          <a:pos x="121" y="40"/>
                        </a:cxn>
                        <a:cxn ang="0">
                          <a:pos x="149" y="11"/>
                        </a:cxn>
                      </a:cxnLst>
                      <a:rect l="txL" t="txT" r="txR" b="txB"/>
                      <a:pathLst>
                        <a:path w="149" h="77">
                          <a:moveTo>
                            <a:pt x="149" y="11"/>
                          </a:moveTo>
                          <a:lnTo>
                            <a:pt x="138" y="0"/>
                          </a:lnTo>
                          <a:lnTo>
                            <a:pt x="93" y="31"/>
                          </a:lnTo>
                          <a:lnTo>
                            <a:pt x="49" y="49"/>
                          </a:lnTo>
                          <a:lnTo>
                            <a:pt x="0" y="63"/>
                          </a:lnTo>
                          <a:lnTo>
                            <a:pt x="9" y="77"/>
                          </a:lnTo>
                          <a:lnTo>
                            <a:pt x="42" y="74"/>
                          </a:lnTo>
                          <a:lnTo>
                            <a:pt x="81" y="65"/>
                          </a:lnTo>
                          <a:lnTo>
                            <a:pt x="121" y="40"/>
                          </a:lnTo>
                          <a:lnTo>
                            <a:pt x="149" y="11"/>
                          </a:lnTo>
                          <a:close/>
                        </a:path>
                      </a:pathLst>
                    </a:custGeom>
                    <a:solidFill>
                      <a:srgbClr val="FFE0C0"/>
                    </a:soli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 sz="2000" b="1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1561" name="Freeform 31"/>
                    <p:cNvSpPr>
                      <a:spLocks noChangeAspect="1"/>
                    </p:cNvSpPr>
                    <p:nvPr/>
                  </p:nvSpPr>
                  <p:spPr>
                    <a:xfrm>
                      <a:off x="6929" y="4535"/>
                      <a:ext cx="171" cy="68"/>
                    </a:xfrm>
                    <a:custGeom>
                      <a:avLst/>
                      <a:gdLst>
                        <a:gd name="txL" fmla="*/ 0 w 171"/>
                        <a:gd name="txT" fmla="*/ 0 h 68"/>
                        <a:gd name="txR" fmla="*/ 171 w 171"/>
                        <a:gd name="txB" fmla="*/ 68 h 68"/>
                      </a:gdLst>
                      <a:ahLst/>
                      <a:cxnLst>
                        <a:cxn ang="0">
                          <a:pos x="171" y="13"/>
                        </a:cxn>
                        <a:cxn ang="0">
                          <a:pos x="154" y="0"/>
                        </a:cxn>
                        <a:cxn ang="0">
                          <a:pos x="97" y="26"/>
                        </a:cxn>
                        <a:cxn ang="0">
                          <a:pos x="50" y="41"/>
                        </a:cxn>
                        <a:cxn ang="0">
                          <a:pos x="0" y="55"/>
                        </a:cxn>
                        <a:cxn ang="0">
                          <a:pos x="11" y="68"/>
                        </a:cxn>
                        <a:cxn ang="0">
                          <a:pos x="42" y="66"/>
                        </a:cxn>
                        <a:cxn ang="0">
                          <a:pos x="82" y="57"/>
                        </a:cxn>
                        <a:cxn ang="0">
                          <a:pos x="127" y="40"/>
                        </a:cxn>
                        <a:cxn ang="0">
                          <a:pos x="171" y="13"/>
                        </a:cxn>
                      </a:cxnLst>
                      <a:rect l="txL" t="txT" r="txR" b="txB"/>
                      <a:pathLst>
                        <a:path w="171" h="68">
                          <a:moveTo>
                            <a:pt x="171" y="13"/>
                          </a:moveTo>
                          <a:lnTo>
                            <a:pt x="154" y="0"/>
                          </a:lnTo>
                          <a:lnTo>
                            <a:pt x="97" y="26"/>
                          </a:lnTo>
                          <a:lnTo>
                            <a:pt x="50" y="41"/>
                          </a:lnTo>
                          <a:lnTo>
                            <a:pt x="0" y="55"/>
                          </a:lnTo>
                          <a:lnTo>
                            <a:pt x="11" y="68"/>
                          </a:lnTo>
                          <a:lnTo>
                            <a:pt x="42" y="66"/>
                          </a:lnTo>
                          <a:lnTo>
                            <a:pt x="82" y="57"/>
                          </a:lnTo>
                          <a:lnTo>
                            <a:pt x="127" y="40"/>
                          </a:lnTo>
                          <a:lnTo>
                            <a:pt x="171" y="13"/>
                          </a:lnTo>
                          <a:close/>
                        </a:path>
                      </a:pathLst>
                    </a:custGeom>
                    <a:solidFill>
                      <a:srgbClr val="FFE0C0"/>
                    </a:solidFill>
                    <a:ln w="9525">
                      <a:noFill/>
                    </a:ln>
                  </p:spPr>
                  <p:txBody>
                    <a:bodyPr/>
                    <a:p>
                      <a:endParaRPr lang="zh-CN" altLang="en-US" sz="2000" b="1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  <p:sp>
              <p:nvSpPr>
                <p:cNvPr id="21541" name="Freeform 32"/>
                <p:cNvSpPr>
                  <a:spLocks noChangeAspect="1"/>
                </p:cNvSpPr>
                <p:nvPr/>
              </p:nvSpPr>
              <p:spPr>
                <a:xfrm>
                  <a:off x="5770" y="1606"/>
                  <a:ext cx="2019" cy="2908"/>
                </a:xfrm>
                <a:custGeom>
                  <a:avLst/>
                  <a:gdLst>
                    <a:gd name="txL" fmla="*/ 0 w 2019"/>
                    <a:gd name="txT" fmla="*/ 0 h 2908"/>
                    <a:gd name="txR" fmla="*/ 2019 w 2019"/>
                    <a:gd name="txB" fmla="*/ 2908 h 2908"/>
                  </a:gdLst>
                  <a:ahLst/>
                  <a:cxnLst>
                    <a:cxn ang="0">
                      <a:pos x="1445" y="2807"/>
                    </a:cxn>
                    <a:cxn ang="0">
                      <a:pos x="1463" y="2784"/>
                    </a:cxn>
                    <a:cxn ang="0">
                      <a:pos x="1471" y="2765"/>
                    </a:cxn>
                    <a:cxn ang="0">
                      <a:pos x="1484" y="2698"/>
                    </a:cxn>
                    <a:cxn ang="0">
                      <a:pos x="1563" y="2229"/>
                    </a:cxn>
                    <a:cxn ang="0">
                      <a:pos x="1619" y="2062"/>
                    </a:cxn>
                    <a:cxn ang="0">
                      <a:pos x="1672" y="1943"/>
                    </a:cxn>
                    <a:cxn ang="0">
                      <a:pos x="1773" y="1766"/>
                    </a:cxn>
                    <a:cxn ang="0">
                      <a:pos x="1879" y="1590"/>
                    </a:cxn>
                    <a:cxn ang="0">
                      <a:pos x="1952" y="1429"/>
                    </a:cxn>
                    <a:cxn ang="0">
                      <a:pos x="1995" y="1267"/>
                    </a:cxn>
                    <a:cxn ang="0">
                      <a:pos x="2019" y="1062"/>
                    </a:cxn>
                    <a:cxn ang="0">
                      <a:pos x="2003" y="873"/>
                    </a:cxn>
                    <a:cxn ang="0">
                      <a:pos x="1960" y="694"/>
                    </a:cxn>
                    <a:cxn ang="0">
                      <a:pos x="1888" y="529"/>
                    </a:cxn>
                    <a:cxn ang="0">
                      <a:pos x="1765" y="354"/>
                    </a:cxn>
                    <a:cxn ang="0">
                      <a:pos x="1636" y="232"/>
                    </a:cxn>
                    <a:cxn ang="0">
                      <a:pos x="1471" y="120"/>
                    </a:cxn>
                    <a:cxn ang="0">
                      <a:pos x="1277" y="40"/>
                    </a:cxn>
                    <a:cxn ang="0">
                      <a:pos x="1115" y="6"/>
                    </a:cxn>
                    <a:cxn ang="0">
                      <a:pos x="936" y="0"/>
                    </a:cxn>
                    <a:cxn ang="0">
                      <a:pos x="782" y="28"/>
                    </a:cxn>
                    <a:cxn ang="0">
                      <a:pos x="630" y="78"/>
                    </a:cxn>
                    <a:cxn ang="0">
                      <a:pos x="501" y="145"/>
                    </a:cxn>
                    <a:cxn ang="0">
                      <a:pos x="365" y="242"/>
                    </a:cxn>
                    <a:cxn ang="0">
                      <a:pos x="242" y="360"/>
                    </a:cxn>
                    <a:cxn ang="0">
                      <a:pos x="140" y="495"/>
                    </a:cxn>
                    <a:cxn ang="0">
                      <a:pos x="53" y="685"/>
                    </a:cxn>
                    <a:cxn ang="0">
                      <a:pos x="7" y="879"/>
                    </a:cxn>
                    <a:cxn ang="0">
                      <a:pos x="0" y="1052"/>
                    </a:cxn>
                    <a:cxn ang="0">
                      <a:pos x="14" y="1239"/>
                    </a:cxn>
                    <a:cxn ang="0">
                      <a:pos x="62" y="1427"/>
                    </a:cxn>
                    <a:cxn ang="0">
                      <a:pos x="144" y="1602"/>
                    </a:cxn>
                    <a:cxn ang="0">
                      <a:pos x="239" y="1770"/>
                    </a:cxn>
                    <a:cxn ang="0">
                      <a:pos x="370" y="2007"/>
                    </a:cxn>
                    <a:cxn ang="0">
                      <a:pos x="429" y="2138"/>
                    </a:cxn>
                    <a:cxn ang="0">
                      <a:pos x="469" y="2292"/>
                    </a:cxn>
                    <a:cxn ang="0">
                      <a:pos x="501" y="2506"/>
                    </a:cxn>
                    <a:cxn ang="0">
                      <a:pos x="526" y="2693"/>
                    </a:cxn>
                    <a:cxn ang="0">
                      <a:pos x="543" y="2767"/>
                    </a:cxn>
                    <a:cxn ang="0">
                      <a:pos x="552" y="2784"/>
                    </a:cxn>
                    <a:cxn ang="0">
                      <a:pos x="576" y="2812"/>
                    </a:cxn>
                    <a:cxn ang="0">
                      <a:pos x="635" y="2847"/>
                    </a:cxn>
                    <a:cxn ang="0">
                      <a:pos x="703" y="2870"/>
                    </a:cxn>
                    <a:cxn ang="0">
                      <a:pos x="778" y="2889"/>
                    </a:cxn>
                    <a:cxn ang="0">
                      <a:pos x="857" y="2900"/>
                    </a:cxn>
                    <a:cxn ang="0">
                      <a:pos x="934" y="2906"/>
                    </a:cxn>
                    <a:cxn ang="0">
                      <a:pos x="1006" y="2908"/>
                    </a:cxn>
                    <a:cxn ang="0">
                      <a:pos x="1086" y="2906"/>
                    </a:cxn>
                    <a:cxn ang="0">
                      <a:pos x="1166" y="2900"/>
                    </a:cxn>
                    <a:cxn ang="0">
                      <a:pos x="1241" y="2887"/>
                    </a:cxn>
                    <a:cxn ang="0">
                      <a:pos x="1309" y="2871"/>
                    </a:cxn>
                    <a:cxn ang="0">
                      <a:pos x="1375" y="2849"/>
                    </a:cxn>
                  </a:cxnLst>
                  <a:rect l="txL" t="txT" r="txR" b="txB"/>
                  <a:pathLst>
                    <a:path w="2019" h="2908">
                      <a:moveTo>
                        <a:pt x="1415" y="2830"/>
                      </a:moveTo>
                      <a:lnTo>
                        <a:pt x="1432" y="2818"/>
                      </a:lnTo>
                      <a:lnTo>
                        <a:pt x="1445" y="2807"/>
                      </a:lnTo>
                      <a:lnTo>
                        <a:pt x="1453" y="2799"/>
                      </a:lnTo>
                      <a:lnTo>
                        <a:pt x="1458" y="2790"/>
                      </a:lnTo>
                      <a:lnTo>
                        <a:pt x="1463" y="2784"/>
                      </a:lnTo>
                      <a:lnTo>
                        <a:pt x="1466" y="2778"/>
                      </a:lnTo>
                      <a:lnTo>
                        <a:pt x="1470" y="2773"/>
                      </a:lnTo>
                      <a:lnTo>
                        <a:pt x="1471" y="2765"/>
                      </a:lnTo>
                      <a:lnTo>
                        <a:pt x="1474" y="2756"/>
                      </a:lnTo>
                      <a:lnTo>
                        <a:pt x="1475" y="2744"/>
                      </a:lnTo>
                      <a:lnTo>
                        <a:pt x="1484" y="2698"/>
                      </a:lnTo>
                      <a:lnTo>
                        <a:pt x="1543" y="2322"/>
                      </a:lnTo>
                      <a:lnTo>
                        <a:pt x="1554" y="2268"/>
                      </a:lnTo>
                      <a:lnTo>
                        <a:pt x="1563" y="2229"/>
                      </a:lnTo>
                      <a:lnTo>
                        <a:pt x="1577" y="2175"/>
                      </a:lnTo>
                      <a:lnTo>
                        <a:pt x="1598" y="2115"/>
                      </a:lnTo>
                      <a:lnTo>
                        <a:pt x="1619" y="2062"/>
                      </a:lnTo>
                      <a:lnTo>
                        <a:pt x="1638" y="2018"/>
                      </a:lnTo>
                      <a:lnTo>
                        <a:pt x="1655" y="1980"/>
                      </a:lnTo>
                      <a:lnTo>
                        <a:pt x="1672" y="1943"/>
                      </a:lnTo>
                      <a:lnTo>
                        <a:pt x="1706" y="1880"/>
                      </a:lnTo>
                      <a:lnTo>
                        <a:pt x="1740" y="1821"/>
                      </a:lnTo>
                      <a:lnTo>
                        <a:pt x="1773" y="1766"/>
                      </a:lnTo>
                      <a:lnTo>
                        <a:pt x="1799" y="1724"/>
                      </a:lnTo>
                      <a:lnTo>
                        <a:pt x="1846" y="1645"/>
                      </a:lnTo>
                      <a:lnTo>
                        <a:pt x="1879" y="1590"/>
                      </a:lnTo>
                      <a:lnTo>
                        <a:pt x="1905" y="1544"/>
                      </a:lnTo>
                      <a:lnTo>
                        <a:pt x="1927" y="1492"/>
                      </a:lnTo>
                      <a:lnTo>
                        <a:pt x="1952" y="1429"/>
                      </a:lnTo>
                      <a:lnTo>
                        <a:pt x="1969" y="1374"/>
                      </a:lnTo>
                      <a:lnTo>
                        <a:pt x="1985" y="1316"/>
                      </a:lnTo>
                      <a:lnTo>
                        <a:pt x="1995" y="1267"/>
                      </a:lnTo>
                      <a:lnTo>
                        <a:pt x="2007" y="1212"/>
                      </a:lnTo>
                      <a:lnTo>
                        <a:pt x="2015" y="1142"/>
                      </a:lnTo>
                      <a:lnTo>
                        <a:pt x="2019" y="1062"/>
                      </a:lnTo>
                      <a:lnTo>
                        <a:pt x="2019" y="987"/>
                      </a:lnTo>
                      <a:lnTo>
                        <a:pt x="2012" y="928"/>
                      </a:lnTo>
                      <a:lnTo>
                        <a:pt x="2003" y="873"/>
                      </a:lnTo>
                      <a:lnTo>
                        <a:pt x="1994" y="824"/>
                      </a:lnTo>
                      <a:lnTo>
                        <a:pt x="1978" y="759"/>
                      </a:lnTo>
                      <a:lnTo>
                        <a:pt x="1960" y="694"/>
                      </a:lnTo>
                      <a:lnTo>
                        <a:pt x="1940" y="634"/>
                      </a:lnTo>
                      <a:lnTo>
                        <a:pt x="1917" y="578"/>
                      </a:lnTo>
                      <a:lnTo>
                        <a:pt x="1888" y="529"/>
                      </a:lnTo>
                      <a:lnTo>
                        <a:pt x="1850" y="466"/>
                      </a:lnTo>
                      <a:lnTo>
                        <a:pt x="1807" y="403"/>
                      </a:lnTo>
                      <a:lnTo>
                        <a:pt x="1765" y="354"/>
                      </a:lnTo>
                      <a:lnTo>
                        <a:pt x="1727" y="312"/>
                      </a:lnTo>
                      <a:lnTo>
                        <a:pt x="1683" y="272"/>
                      </a:lnTo>
                      <a:lnTo>
                        <a:pt x="1636" y="232"/>
                      </a:lnTo>
                      <a:lnTo>
                        <a:pt x="1590" y="196"/>
                      </a:lnTo>
                      <a:lnTo>
                        <a:pt x="1535" y="159"/>
                      </a:lnTo>
                      <a:lnTo>
                        <a:pt x="1471" y="120"/>
                      </a:lnTo>
                      <a:lnTo>
                        <a:pt x="1411" y="90"/>
                      </a:lnTo>
                      <a:lnTo>
                        <a:pt x="1341" y="61"/>
                      </a:lnTo>
                      <a:lnTo>
                        <a:pt x="1277" y="40"/>
                      </a:lnTo>
                      <a:lnTo>
                        <a:pt x="1224" y="27"/>
                      </a:lnTo>
                      <a:lnTo>
                        <a:pt x="1167" y="14"/>
                      </a:lnTo>
                      <a:lnTo>
                        <a:pt x="1115" y="6"/>
                      </a:lnTo>
                      <a:lnTo>
                        <a:pt x="1053" y="0"/>
                      </a:lnTo>
                      <a:lnTo>
                        <a:pt x="997" y="0"/>
                      </a:lnTo>
                      <a:lnTo>
                        <a:pt x="936" y="0"/>
                      </a:lnTo>
                      <a:lnTo>
                        <a:pt x="885" y="6"/>
                      </a:lnTo>
                      <a:lnTo>
                        <a:pt x="826" y="19"/>
                      </a:lnTo>
                      <a:lnTo>
                        <a:pt x="782" y="28"/>
                      </a:lnTo>
                      <a:lnTo>
                        <a:pt x="727" y="44"/>
                      </a:lnTo>
                      <a:lnTo>
                        <a:pt x="676" y="59"/>
                      </a:lnTo>
                      <a:lnTo>
                        <a:pt x="630" y="78"/>
                      </a:lnTo>
                      <a:lnTo>
                        <a:pt x="586" y="97"/>
                      </a:lnTo>
                      <a:lnTo>
                        <a:pt x="541" y="121"/>
                      </a:lnTo>
                      <a:lnTo>
                        <a:pt x="501" y="145"/>
                      </a:lnTo>
                      <a:lnTo>
                        <a:pt x="456" y="175"/>
                      </a:lnTo>
                      <a:lnTo>
                        <a:pt x="408" y="209"/>
                      </a:lnTo>
                      <a:lnTo>
                        <a:pt x="365" y="242"/>
                      </a:lnTo>
                      <a:lnTo>
                        <a:pt x="326" y="277"/>
                      </a:lnTo>
                      <a:lnTo>
                        <a:pt x="284" y="316"/>
                      </a:lnTo>
                      <a:lnTo>
                        <a:pt x="242" y="360"/>
                      </a:lnTo>
                      <a:lnTo>
                        <a:pt x="206" y="402"/>
                      </a:lnTo>
                      <a:lnTo>
                        <a:pt x="175" y="441"/>
                      </a:lnTo>
                      <a:lnTo>
                        <a:pt x="140" y="495"/>
                      </a:lnTo>
                      <a:lnTo>
                        <a:pt x="106" y="554"/>
                      </a:lnTo>
                      <a:lnTo>
                        <a:pt x="75" y="620"/>
                      </a:lnTo>
                      <a:lnTo>
                        <a:pt x="53" y="685"/>
                      </a:lnTo>
                      <a:lnTo>
                        <a:pt x="34" y="752"/>
                      </a:lnTo>
                      <a:lnTo>
                        <a:pt x="17" y="818"/>
                      </a:lnTo>
                      <a:lnTo>
                        <a:pt x="7" y="879"/>
                      </a:lnTo>
                      <a:lnTo>
                        <a:pt x="0" y="940"/>
                      </a:lnTo>
                      <a:lnTo>
                        <a:pt x="0" y="999"/>
                      </a:lnTo>
                      <a:lnTo>
                        <a:pt x="0" y="1052"/>
                      </a:lnTo>
                      <a:lnTo>
                        <a:pt x="0" y="1115"/>
                      </a:lnTo>
                      <a:lnTo>
                        <a:pt x="3" y="1170"/>
                      </a:lnTo>
                      <a:lnTo>
                        <a:pt x="14" y="1239"/>
                      </a:lnTo>
                      <a:lnTo>
                        <a:pt x="24" y="1299"/>
                      </a:lnTo>
                      <a:lnTo>
                        <a:pt x="40" y="1358"/>
                      </a:lnTo>
                      <a:lnTo>
                        <a:pt x="62" y="1427"/>
                      </a:lnTo>
                      <a:lnTo>
                        <a:pt x="87" y="1488"/>
                      </a:lnTo>
                      <a:lnTo>
                        <a:pt x="113" y="1542"/>
                      </a:lnTo>
                      <a:lnTo>
                        <a:pt x="144" y="1602"/>
                      </a:lnTo>
                      <a:lnTo>
                        <a:pt x="178" y="1660"/>
                      </a:lnTo>
                      <a:lnTo>
                        <a:pt x="208" y="1715"/>
                      </a:lnTo>
                      <a:lnTo>
                        <a:pt x="239" y="1770"/>
                      </a:lnTo>
                      <a:lnTo>
                        <a:pt x="272" y="1830"/>
                      </a:lnTo>
                      <a:lnTo>
                        <a:pt x="323" y="1917"/>
                      </a:lnTo>
                      <a:lnTo>
                        <a:pt x="370" y="2007"/>
                      </a:lnTo>
                      <a:lnTo>
                        <a:pt x="398" y="2053"/>
                      </a:lnTo>
                      <a:lnTo>
                        <a:pt x="412" y="2091"/>
                      </a:lnTo>
                      <a:lnTo>
                        <a:pt x="429" y="2138"/>
                      </a:lnTo>
                      <a:lnTo>
                        <a:pt x="445" y="2192"/>
                      </a:lnTo>
                      <a:lnTo>
                        <a:pt x="458" y="2239"/>
                      </a:lnTo>
                      <a:lnTo>
                        <a:pt x="469" y="2292"/>
                      </a:lnTo>
                      <a:lnTo>
                        <a:pt x="479" y="2365"/>
                      </a:lnTo>
                      <a:lnTo>
                        <a:pt x="492" y="2444"/>
                      </a:lnTo>
                      <a:lnTo>
                        <a:pt x="501" y="2506"/>
                      </a:lnTo>
                      <a:lnTo>
                        <a:pt x="511" y="2586"/>
                      </a:lnTo>
                      <a:lnTo>
                        <a:pt x="518" y="2643"/>
                      </a:lnTo>
                      <a:lnTo>
                        <a:pt x="526" y="2693"/>
                      </a:lnTo>
                      <a:lnTo>
                        <a:pt x="537" y="2742"/>
                      </a:lnTo>
                      <a:lnTo>
                        <a:pt x="541" y="2756"/>
                      </a:lnTo>
                      <a:lnTo>
                        <a:pt x="543" y="2767"/>
                      </a:lnTo>
                      <a:lnTo>
                        <a:pt x="545" y="2773"/>
                      </a:lnTo>
                      <a:lnTo>
                        <a:pt x="546" y="2778"/>
                      </a:lnTo>
                      <a:lnTo>
                        <a:pt x="552" y="2784"/>
                      </a:lnTo>
                      <a:lnTo>
                        <a:pt x="558" y="2794"/>
                      </a:lnTo>
                      <a:lnTo>
                        <a:pt x="567" y="2803"/>
                      </a:lnTo>
                      <a:lnTo>
                        <a:pt x="576" y="2812"/>
                      </a:lnTo>
                      <a:lnTo>
                        <a:pt x="592" y="2824"/>
                      </a:lnTo>
                      <a:lnTo>
                        <a:pt x="610" y="2833"/>
                      </a:lnTo>
                      <a:lnTo>
                        <a:pt x="635" y="2847"/>
                      </a:lnTo>
                      <a:lnTo>
                        <a:pt x="657" y="2856"/>
                      </a:lnTo>
                      <a:lnTo>
                        <a:pt x="681" y="2864"/>
                      </a:lnTo>
                      <a:lnTo>
                        <a:pt x="703" y="2870"/>
                      </a:lnTo>
                      <a:lnTo>
                        <a:pt x="723" y="2875"/>
                      </a:lnTo>
                      <a:lnTo>
                        <a:pt x="753" y="2883"/>
                      </a:lnTo>
                      <a:lnTo>
                        <a:pt x="778" y="2889"/>
                      </a:lnTo>
                      <a:lnTo>
                        <a:pt x="802" y="2892"/>
                      </a:lnTo>
                      <a:lnTo>
                        <a:pt x="829" y="2896"/>
                      </a:lnTo>
                      <a:lnTo>
                        <a:pt x="857" y="2900"/>
                      </a:lnTo>
                      <a:lnTo>
                        <a:pt x="883" y="2902"/>
                      </a:lnTo>
                      <a:lnTo>
                        <a:pt x="906" y="2904"/>
                      </a:lnTo>
                      <a:lnTo>
                        <a:pt x="934" y="2906"/>
                      </a:lnTo>
                      <a:lnTo>
                        <a:pt x="959" y="2908"/>
                      </a:lnTo>
                      <a:lnTo>
                        <a:pt x="984" y="2908"/>
                      </a:lnTo>
                      <a:lnTo>
                        <a:pt x="1006" y="2908"/>
                      </a:lnTo>
                      <a:lnTo>
                        <a:pt x="1031" y="2908"/>
                      </a:lnTo>
                      <a:lnTo>
                        <a:pt x="1061" y="2908"/>
                      </a:lnTo>
                      <a:lnTo>
                        <a:pt x="1086" y="2906"/>
                      </a:lnTo>
                      <a:lnTo>
                        <a:pt x="1108" y="2906"/>
                      </a:lnTo>
                      <a:lnTo>
                        <a:pt x="1134" y="2902"/>
                      </a:lnTo>
                      <a:lnTo>
                        <a:pt x="1166" y="2900"/>
                      </a:lnTo>
                      <a:lnTo>
                        <a:pt x="1188" y="2896"/>
                      </a:lnTo>
                      <a:lnTo>
                        <a:pt x="1217" y="2892"/>
                      </a:lnTo>
                      <a:lnTo>
                        <a:pt x="1241" y="2887"/>
                      </a:lnTo>
                      <a:lnTo>
                        <a:pt x="1265" y="2883"/>
                      </a:lnTo>
                      <a:lnTo>
                        <a:pt x="1288" y="2877"/>
                      </a:lnTo>
                      <a:lnTo>
                        <a:pt x="1309" y="2871"/>
                      </a:lnTo>
                      <a:lnTo>
                        <a:pt x="1334" y="2864"/>
                      </a:lnTo>
                      <a:lnTo>
                        <a:pt x="1354" y="2856"/>
                      </a:lnTo>
                      <a:lnTo>
                        <a:pt x="1375" y="2849"/>
                      </a:lnTo>
                      <a:lnTo>
                        <a:pt x="1395" y="2839"/>
                      </a:lnTo>
                      <a:lnTo>
                        <a:pt x="1415" y="283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6350">
                  <a:noFill/>
                </a:ln>
              </p:spPr>
              <p:txBody>
                <a:bodyPr/>
                <a:p>
                  <a:endParaRPr lang="zh-CN" altLang="en-US" sz="20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542" name="Oval 33"/>
                <p:cNvSpPr>
                  <a:spLocks noChangeAspect="1"/>
                </p:cNvSpPr>
                <p:nvPr/>
              </p:nvSpPr>
              <p:spPr>
                <a:xfrm>
                  <a:off x="6337" y="4185"/>
                  <a:ext cx="886" cy="296"/>
                </a:xfrm>
                <a:prstGeom prst="ellipse">
                  <a:avLst/>
                </a:prstGeom>
                <a:solidFill>
                  <a:srgbClr val="A0A0A0"/>
                </a:solidFill>
                <a:ln w="9525">
                  <a:noFill/>
                </a:ln>
              </p:spPr>
              <p:txBody>
                <a:bodyPr/>
                <a:p>
                  <a:pPr eaLnBrk="1" hangingPunct="1"/>
                  <a:endParaRPr lang="zh-CN" altLang="en-US" sz="20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543" name="Freeform 34"/>
                <p:cNvSpPr>
                  <a:spLocks noChangeAspect="1"/>
                </p:cNvSpPr>
                <p:nvPr/>
              </p:nvSpPr>
              <p:spPr>
                <a:xfrm>
                  <a:off x="7261" y="1899"/>
                  <a:ext cx="338" cy="432"/>
                </a:xfrm>
                <a:custGeom>
                  <a:avLst/>
                  <a:gdLst>
                    <a:gd name="txL" fmla="*/ 0 w 338"/>
                    <a:gd name="txT" fmla="*/ 0 h 432"/>
                    <a:gd name="txR" fmla="*/ 338 w 338"/>
                    <a:gd name="txB" fmla="*/ 432 h 432"/>
                  </a:gdLst>
                  <a:ahLst/>
                  <a:cxnLst>
                    <a:cxn ang="0">
                      <a:pos x="0" y="0"/>
                    </a:cxn>
                    <a:cxn ang="0">
                      <a:pos x="90" y="46"/>
                    </a:cxn>
                    <a:cxn ang="0">
                      <a:pos x="172" y="97"/>
                    </a:cxn>
                    <a:cxn ang="0">
                      <a:pos x="234" y="148"/>
                    </a:cxn>
                    <a:cxn ang="0">
                      <a:pos x="275" y="203"/>
                    </a:cxn>
                    <a:cxn ang="0">
                      <a:pos x="304" y="259"/>
                    </a:cxn>
                    <a:cxn ang="0">
                      <a:pos x="325" y="308"/>
                    </a:cxn>
                    <a:cxn ang="0">
                      <a:pos x="338" y="358"/>
                    </a:cxn>
                    <a:cxn ang="0">
                      <a:pos x="219" y="432"/>
                    </a:cxn>
                    <a:cxn ang="0">
                      <a:pos x="208" y="362"/>
                    </a:cxn>
                    <a:cxn ang="0">
                      <a:pos x="189" y="287"/>
                    </a:cxn>
                    <a:cxn ang="0">
                      <a:pos x="161" y="209"/>
                    </a:cxn>
                    <a:cxn ang="0">
                      <a:pos x="124" y="144"/>
                    </a:cxn>
                    <a:cxn ang="0">
                      <a:pos x="73" y="78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338" h="432">
                      <a:moveTo>
                        <a:pt x="0" y="0"/>
                      </a:moveTo>
                      <a:lnTo>
                        <a:pt x="90" y="46"/>
                      </a:lnTo>
                      <a:lnTo>
                        <a:pt x="172" y="97"/>
                      </a:lnTo>
                      <a:lnTo>
                        <a:pt x="234" y="148"/>
                      </a:lnTo>
                      <a:lnTo>
                        <a:pt x="275" y="203"/>
                      </a:lnTo>
                      <a:lnTo>
                        <a:pt x="304" y="259"/>
                      </a:lnTo>
                      <a:lnTo>
                        <a:pt x="325" y="308"/>
                      </a:lnTo>
                      <a:lnTo>
                        <a:pt x="338" y="358"/>
                      </a:lnTo>
                      <a:lnTo>
                        <a:pt x="219" y="432"/>
                      </a:lnTo>
                      <a:lnTo>
                        <a:pt x="208" y="362"/>
                      </a:lnTo>
                      <a:lnTo>
                        <a:pt x="189" y="287"/>
                      </a:lnTo>
                      <a:lnTo>
                        <a:pt x="161" y="209"/>
                      </a:lnTo>
                      <a:lnTo>
                        <a:pt x="124" y="144"/>
                      </a:lnTo>
                      <a:lnTo>
                        <a:pt x="73" y="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 sz="2000" b="1" dirty="0"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21544" name="Group 35"/>
                <p:cNvGrpSpPr>
                  <a:grpSpLocks noChangeAspect="1"/>
                </p:cNvGrpSpPr>
                <p:nvPr/>
              </p:nvGrpSpPr>
              <p:grpSpPr>
                <a:xfrm>
                  <a:off x="6498" y="2481"/>
                  <a:ext cx="562" cy="1806"/>
                  <a:chOff x="6498" y="2481"/>
                  <a:chExt cx="562" cy="1806"/>
                </a:xfrm>
              </p:grpSpPr>
              <p:sp>
                <p:nvSpPr>
                  <p:cNvPr id="21546" name="Freeform 36"/>
                  <p:cNvSpPr>
                    <a:spLocks noChangeAspect="1"/>
                  </p:cNvSpPr>
                  <p:nvPr/>
                </p:nvSpPr>
                <p:spPr>
                  <a:xfrm>
                    <a:off x="6604" y="3234"/>
                    <a:ext cx="345" cy="1053"/>
                  </a:xfrm>
                  <a:custGeom>
                    <a:avLst/>
                    <a:gdLst>
                      <a:gd name="txL" fmla="*/ 0 w 345"/>
                      <a:gd name="txT" fmla="*/ 0 h 1053"/>
                      <a:gd name="txR" fmla="*/ 345 w 345"/>
                      <a:gd name="txB" fmla="*/ 1053 h 1053"/>
                    </a:gdLst>
                    <a:ahLst/>
                    <a:cxnLst>
                      <a:cxn ang="0">
                        <a:pos x="0" y="80"/>
                      </a:cxn>
                      <a:cxn ang="0">
                        <a:pos x="6" y="252"/>
                      </a:cxn>
                      <a:cxn ang="0">
                        <a:pos x="23" y="274"/>
                      </a:cxn>
                      <a:cxn ang="0">
                        <a:pos x="17" y="975"/>
                      </a:cxn>
                      <a:cxn ang="0">
                        <a:pos x="40" y="1053"/>
                      </a:cxn>
                      <a:cxn ang="0">
                        <a:pos x="98" y="1053"/>
                      </a:cxn>
                      <a:cxn ang="0">
                        <a:pos x="146" y="1015"/>
                      </a:cxn>
                      <a:cxn ang="0">
                        <a:pos x="201" y="1015"/>
                      </a:cxn>
                      <a:cxn ang="0">
                        <a:pos x="245" y="1053"/>
                      </a:cxn>
                      <a:cxn ang="0">
                        <a:pos x="307" y="1053"/>
                      </a:cxn>
                      <a:cxn ang="0">
                        <a:pos x="328" y="975"/>
                      </a:cxn>
                      <a:cxn ang="0">
                        <a:pos x="317" y="274"/>
                      </a:cxn>
                      <a:cxn ang="0">
                        <a:pos x="333" y="252"/>
                      </a:cxn>
                      <a:cxn ang="0">
                        <a:pos x="345" y="80"/>
                      </a:cxn>
                      <a:cxn ang="0">
                        <a:pos x="269" y="17"/>
                      </a:cxn>
                      <a:cxn ang="0">
                        <a:pos x="231" y="17"/>
                      </a:cxn>
                      <a:cxn ang="0">
                        <a:pos x="210" y="0"/>
                      </a:cxn>
                      <a:cxn ang="0">
                        <a:pos x="123" y="0"/>
                      </a:cxn>
                      <a:cxn ang="0">
                        <a:pos x="104" y="17"/>
                      </a:cxn>
                      <a:cxn ang="0">
                        <a:pos x="72" y="17"/>
                      </a:cxn>
                      <a:cxn ang="0">
                        <a:pos x="0" y="80"/>
                      </a:cxn>
                    </a:cxnLst>
                    <a:rect l="txL" t="txT" r="txR" b="txB"/>
                    <a:pathLst>
                      <a:path w="345" h="1053">
                        <a:moveTo>
                          <a:pt x="0" y="80"/>
                        </a:moveTo>
                        <a:lnTo>
                          <a:pt x="6" y="252"/>
                        </a:lnTo>
                        <a:lnTo>
                          <a:pt x="23" y="274"/>
                        </a:lnTo>
                        <a:lnTo>
                          <a:pt x="17" y="975"/>
                        </a:lnTo>
                        <a:lnTo>
                          <a:pt x="40" y="1053"/>
                        </a:lnTo>
                        <a:lnTo>
                          <a:pt x="98" y="1053"/>
                        </a:lnTo>
                        <a:lnTo>
                          <a:pt x="146" y="1015"/>
                        </a:lnTo>
                        <a:lnTo>
                          <a:pt x="201" y="1015"/>
                        </a:lnTo>
                        <a:lnTo>
                          <a:pt x="245" y="1053"/>
                        </a:lnTo>
                        <a:lnTo>
                          <a:pt x="307" y="1053"/>
                        </a:lnTo>
                        <a:lnTo>
                          <a:pt x="328" y="975"/>
                        </a:lnTo>
                        <a:lnTo>
                          <a:pt x="317" y="274"/>
                        </a:lnTo>
                        <a:lnTo>
                          <a:pt x="333" y="252"/>
                        </a:lnTo>
                        <a:lnTo>
                          <a:pt x="345" y="80"/>
                        </a:lnTo>
                        <a:lnTo>
                          <a:pt x="269" y="17"/>
                        </a:lnTo>
                        <a:lnTo>
                          <a:pt x="231" y="17"/>
                        </a:lnTo>
                        <a:lnTo>
                          <a:pt x="210" y="0"/>
                        </a:lnTo>
                        <a:lnTo>
                          <a:pt x="123" y="0"/>
                        </a:lnTo>
                        <a:lnTo>
                          <a:pt x="104" y="17"/>
                        </a:lnTo>
                        <a:lnTo>
                          <a:pt x="72" y="17"/>
                        </a:lnTo>
                        <a:lnTo>
                          <a:pt x="0" y="8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 w="9525">
                    <a:noFill/>
                  </a:ln>
                </p:spPr>
                <p:txBody>
                  <a:bodyPr/>
                  <a:p>
                    <a:endParaRPr lang="zh-CN" altLang="en-US" sz="2000" b="1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1547" name="Oval 37"/>
                  <p:cNvSpPr>
                    <a:spLocks noChangeAspect="1"/>
                  </p:cNvSpPr>
                  <p:nvPr/>
                </p:nvSpPr>
                <p:spPr>
                  <a:xfrm>
                    <a:off x="6781" y="3267"/>
                    <a:ext cx="45" cy="72"/>
                  </a:xfrm>
                  <a:prstGeom prst="ellipse">
                    <a:avLst/>
                  </a:prstGeom>
                  <a:solidFill>
                    <a:srgbClr val="E0E0E0"/>
                  </a:solidFill>
                  <a:ln w="9525">
                    <a:noFill/>
                  </a:ln>
                </p:spPr>
                <p:txBody>
                  <a:bodyPr/>
                  <a:p>
                    <a:pPr eaLnBrk="1" hangingPunct="1"/>
                    <a:endParaRPr lang="zh-CN" altLang="en-US" sz="2000" b="1" dirty="0"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21548" name="Group 38"/>
                  <p:cNvGrpSpPr>
                    <a:grpSpLocks noChangeAspect="1"/>
                  </p:cNvGrpSpPr>
                  <p:nvPr/>
                </p:nvGrpSpPr>
                <p:grpSpPr>
                  <a:xfrm>
                    <a:off x="6498" y="2481"/>
                    <a:ext cx="562" cy="828"/>
                    <a:chOff x="6498" y="2481"/>
                    <a:chExt cx="562" cy="828"/>
                  </a:xfrm>
                </p:grpSpPr>
                <p:sp>
                  <p:nvSpPr>
                    <p:cNvPr id="21554" name="Oval 39"/>
                    <p:cNvSpPr>
                      <a:spLocks noChangeAspect="1"/>
                    </p:cNvSpPr>
                    <p:nvPr/>
                  </p:nvSpPr>
                  <p:spPr>
                    <a:xfrm>
                      <a:off x="6531" y="2481"/>
                      <a:ext cx="514" cy="282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noFill/>
                    </a:ln>
                  </p:spPr>
                  <p:txBody>
                    <a:bodyPr/>
                    <a:p>
                      <a:pPr eaLnBrk="1" hangingPunct="1"/>
                      <a:endParaRPr lang="zh-CN" altLang="en-US" sz="2000" b="1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1555" name="Freeform 40"/>
                    <p:cNvSpPr>
                      <a:spLocks noChangeAspect="1"/>
                    </p:cNvSpPr>
                    <p:nvPr/>
                  </p:nvSpPr>
                  <p:spPr>
                    <a:xfrm>
                      <a:off x="6498" y="2610"/>
                      <a:ext cx="562" cy="699"/>
                    </a:xfrm>
                    <a:custGeom>
                      <a:avLst/>
                      <a:gdLst>
                        <a:gd name="txL" fmla="*/ 0 w 562"/>
                        <a:gd name="txT" fmla="*/ 0 h 699"/>
                        <a:gd name="txR" fmla="*/ 562 w 562"/>
                        <a:gd name="txB" fmla="*/ 699 h 699"/>
                      </a:gdLst>
                      <a:ahLst/>
                      <a:cxnLst>
                        <a:cxn ang="0">
                          <a:pos x="358" y="699"/>
                        </a:cxn>
                        <a:cxn ang="0">
                          <a:pos x="562" y="69"/>
                        </a:cxn>
                        <a:cxn ang="0">
                          <a:pos x="526" y="56"/>
                        </a:cxn>
                        <a:cxn ang="0">
                          <a:pos x="485" y="38"/>
                        </a:cxn>
                        <a:cxn ang="0">
                          <a:pos x="431" y="24"/>
                        </a:cxn>
                        <a:cxn ang="0">
                          <a:pos x="384" y="12"/>
                        </a:cxn>
                        <a:cxn ang="0">
                          <a:pos x="342" y="4"/>
                        </a:cxn>
                        <a:cxn ang="0">
                          <a:pos x="297" y="0"/>
                        </a:cxn>
                        <a:cxn ang="0">
                          <a:pos x="248" y="3"/>
                        </a:cxn>
                        <a:cxn ang="0">
                          <a:pos x="185" y="10"/>
                        </a:cxn>
                        <a:cxn ang="0">
                          <a:pos x="132" y="24"/>
                        </a:cxn>
                        <a:cxn ang="0">
                          <a:pos x="80" y="38"/>
                        </a:cxn>
                        <a:cxn ang="0">
                          <a:pos x="34" y="58"/>
                        </a:cxn>
                        <a:cxn ang="0">
                          <a:pos x="0" y="76"/>
                        </a:cxn>
                        <a:cxn ang="0">
                          <a:pos x="197" y="699"/>
                        </a:cxn>
                      </a:cxnLst>
                      <a:rect l="txL" t="txT" r="txR" b="txB"/>
                      <a:pathLst>
                        <a:path w="562" h="699">
                          <a:moveTo>
                            <a:pt x="358" y="699"/>
                          </a:moveTo>
                          <a:lnTo>
                            <a:pt x="562" y="69"/>
                          </a:lnTo>
                          <a:lnTo>
                            <a:pt x="526" y="56"/>
                          </a:lnTo>
                          <a:lnTo>
                            <a:pt x="485" y="38"/>
                          </a:lnTo>
                          <a:lnTo>
                            <a:pt x="431" y="24"/>
                          </a:lnTo>
                          <a:lnTo>
                            <a:pt x="384" y="12"/>
                          </a:lnTo>
                          <a:lnTo>
                            <a:pt x="342" y="4"/>
                          </a:lnTo>
                          <a:lnTo>
                            <a:pt x="297" y="0"/>
                          </a:lnTo>
                          <a:lnTo>
                            <a:pt x="248" y="3"/>
                          </a:lnTo>
                          <a:lnTo>
                            <a:pt x="185" y="10"/>
                          </a:lnTo>
                          <a:lnTo>
                            <a:pt x="132" y="24"/>
                          </a:lnTo>
                          <a:lnTo>
                            <a:pt x="80" y="38"/>
                          </a:lnTo>
                          <a:lnTo>
                            <a:pt x="34" y="58"/>
                          </a:lnTo>
                          <a:lnTo>
                            <a:pt x="0" y="76"/>
                          </a:lnTo>
                          <a:lnTo>
                            <a:pt x="197" y="699"/>
                          </a:lnTo>
                        </a:path>
                      </a:pathLst>
                    </a:custGeom>
                    <a:noFill/>
                    <a:ln w="6350">
                      <a:noFill/>
                    </a:ln>
                  </p:spPr>
                  <p:txBody>
                    <a:bodyPr/>
                    <a:p>
                      <a:endParaRPr lang="zh-CN" altLang="en-US" sz="2000" b="1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21549" name="Group 41"/>
                  <p:cNvGrpSpPr>
                    <a:grpSpLocks noChangeAspect="1"/>
                  </p:cNvGrpSpPr>
                  <p:nvPr/>
                </p:nvGrpSpPr>
                <p:grpSpPr>
                  <a:xfrm>
                    <a:off x="6676" y="3385"/>
                    <a:ext cx="193" cy="804"/>
                    <a:chOff x="6676" y="3385"/>
                    <a:chExt cx="193" cy="804"/>
                  </a:xfrm>
                </p:grpSpPr>
                <p:sp>
                  <p:nvSpPr>
                    <p:cNvPr id="21550" name="Line 42"/>
                    <p:cNvSpPr>
                      <a:spLocks noChangeAspect="1"/>
                    </p:cNvSpPr>
                    <p:nvPr/>
                  </p:nvSpPr>
                  <p:spPr>
                    <a:xfrm>
                      <a:off x="6708" y="3406"/>
                      <a:ext cx="1" cy="783"/>
                    </a:xfrm>
                    <a:prstGeom prst="line">
                      <a:avLst/>
                    </a:prstGeom>
                    <a:ln w="6350">
                      <a:noFill/>
                    </a:ln>
                  </p:spPr>
                </p:sp>
                <p:sp>
                  <p:nvSpPr>
                    <p:cNvPr id="21551" name="Line 43"/>
                    <p:cNvSpPr>
                      <a:spLocks noChangeAspect="1"/>
                    </p:cNvSpPr>
                    <p:nvPr/>
                  </p:nvSpPr>
                  <p:spPr>
                    <a:xfrm flipV="1">
                      <a:off x="6836" y="3406"/>
                      <a:ext cx="4" cy="779"/>
                    </a:xfrm>
                    <a:prstGeom prst="line">
                      <a:avLst/>
                    </a:prstGeom>
                    <a:ln w="6350">
                      <a:noFill/>
                    </a:ln>
                  </p:spPr>
                </p:sp>
                <p:sp>
                  <p:nvSpPr>
                    <p:cNvPr id="21552" name="Line 44"/>
                    <p:cNvSpPr>
                      <a:spLocks noChangeAspect="1"/>
                    </p:cNvSpPr>
                    <p:nvPr/>
                  </p:nvSpPr>
                  <p:spPr>
                    <a:xfrm flipV="1">
                      <a:off x="6866" y="3385"/>
                      <a:ext cx="3" cy="780"/>
                    </a:xfrm>
                    <a:prstGeom prst="line">
                      <a:avLst/>
                    </a:prstGeom>
                    <a:ln w="6350">
                      <a:noFill/>
                    </a:ln>
                  </p:spPr>
                </p:sp>
                <p:sp>
                  <p:nvSpPr>
                    <p:cNvPr id="21553" name="Line 45"/>
                    <p:cNvSpPr>
                      <a:spLocks noChangeAspect="1"/>
                    </p:cNvSpPr>
                    <p:nvPr/>
                  </p:nvSpPr>
                  <p:spPr>
                    <a:xfrm flipH="1" flipV="1">
                      <a:off x="6676" y="3385"/>
                      <a:ext cx="2" cy="780"/>
                    </a:xfrm>
                    <a:prstGeom prst="line">
                      <a:avLst/>
                    </a:prstGeom>
                    <a:ln w="6350">
                      <a:noFill/>
                    </a:ln>
                  </p:spPr>
                </p:sp>
              </p:grpSp>
            </p:grpSp>
            <p:sp>
              <p:nvSpPr>
                <p:cNvPr id="21545" name="Freeform 46"/>
                <p:cNvSpPr>
                  <a:spLocks noChangeAspect="1"/>
                </p:cNvSpPr>
                <p:nvPr/>
              </p:nvSpPr>
              <p:spPr>
                <a:xfrm>
                  <a:off x="6740" y="3766"/>
                  <a:ext cx="546" cy="681"/>
                </a:xfrm>
                <a:custGeom>
                  <a:avLst/>
                  <a:gdLst>
                    <a:gd name="txL" fmla="*/ 0 w 546"/>
                    <a:gd name="txT" fmla="*/ 0 h 681"/>
                    <a:gd name="txR" fmla="*/ 546 w 546"/>
                    <a:gd name="txB" fmla="*/ 681 h 681"/>
                  </a:gdLst>
                  <a:ahLst/>
                  <a:cxnLst>
                    <a:cxn ang="0">
                      <a:pos x="546" y="0"/>
                    </a:cxn>
                    <a:cxn ang="0">
                      <a:pos x="523" y="20"/>
                    </a:cxn>
                    <a:cxn ang="0">
                      <a:pos x="432" y="441"/>
                    </a:cxn>
                    <a:cxn ang="0">
                      <a:pos x="415" y="483"/>
                    </a:cxn>
                    <a:cxn ang="0">
                      <a:pos x="388" y="518"/>
                    </a:cxn>
                    <a:cxn ang="0">
                      <a:pos x="347" y="550"/>
                    </a:cxn>
                    <a:cxn ang="0">
                      <a:pos x="307" y="575"/>
                    </a:cxn>
                    <a:cxn ang="0">
                      <a:pos x="262" y="598"/>
                    </a:cxn>
                    <a:cxn ang="0">
                      <a:pos x="215" y="618"/>
                    </a:cxn>
                    <a:cxn ang="0">
                      <a:pos x="163" y="637"/>
                    </a:cxn>
                    <a:cxn ang="0">
                      <a:pos x="119" y="647"/>
                    </a:cxn>
                    <a:cxn ang="0">
                      <a:pos x="65" y="656"/>
                    </a:cxn>
                    <a:cxn ang="0">
                      <a:pos x="0" y="652"/>
                    </a:cxn>
                    <a:cxn ang="0">
                      <a:pos x="10" y="677"/>
                    </a:cxn>
                    <a:cxn ang="0">
                      <a:pos x="55" y="681"/>
                    </a:cxn>
                    <a:cxn ang="0">
                      <a:pos x="86" y="681"/>
                    </a:cxn>
                    <a:cxn ang="0">
                      <a:pos x="134" y="677"/>
                    </a:cxn>
                    <a:cxn ang="0">
                      <a:pos x="173" y="674"/>
                    </a:cxn>
                    <a:cxn ang="0">
                      <a:pos x="227" y="665"/>
                    </a:cxn>
                    <a:cxn ang="0">
                      <a:pos x="269" y="657"/>
                    </a:cxn>
                    <a:cxn ang="0">
                      <a:pos x="316" y="643"/>
                    </a:cxn>
                    <a:cxn ang="0">
                      <a:pos x="343" y="635"/>
                    </a:cxn>
                    <a:cxn ang="0">
                      <a:pos x="384" y="618"/>
                    </a:cxn>
                    <a:cxn ang="0">
                      <a:pos x="427" y="590"/>
                    </a:cxn>
                    <a:cxn ang="0">
                      <a:pos x="440" y="575"/>
                    </a:cxn>
                    <a:cxn ang="0">
                      <a:pos x="452" y="554"/>
                    </a:cxn>
                    <a:cxn ang="0">
                      <a:pos x="462" y="512"/>
                    </a:cxn>
                    <a:cxn ang="0">
                      <a:pos x="471" y="470"/>
                    </a:cxn>
                    <a:cxn ang="0">
                      <a:pos x="546" y="0"/>
                    </a:cxn>
                  </a:cxnLst>
                  <a:rect l="txL" t="txT" r="txR" b="txB"/>
                  <a:pathLst>
                    <a:path w="546" h="681">
                      <a:moveTo>
                        <a:pt x="546" y="0"/>
                      </a:moveTo>
                      <a:lnTo>
                        <a:pt x="523" y="20"/>
                      </a:lnTo>
                      <a:lnTo>
                        <a:pt x="432" y="441"/>
                      </a:lnTo>
                      <a:lnTo>
                        <a:pt x="415" y="483"/>
                      </a:lnTo>
                      <a:lnTo>
                        <a:pt x="388" y="518"/>
                      </a:lnTo>
                      <a:lnTo>
                        <a:pt x="347" y="550"/>
                      </a:lnTo>
                      <a:lnTo>
                        <a:pt x="307" y="575"/>
                      </a:lnTo>
                      <a:lnTo>
                        <a:pt x="262" y="598"/>
                      </a:lnTo>
                      <a:lnTo>
                        <a:pt x="215" y="618"/>
                      </a:lnTo>
                      <a:lnTo>
                        <a:pt x="163" y="637"/>
                      </a:lnTo>
                      <a:lnTo>
                        <a:pt x="119" y="647"/>
                      </a:lnTo>
                      <a:lnTo>
                        <a:pt x="65" y="656"/>
                      </a:lnTo>
                      <a:lnTo>
                        <a:pt x="0" y="652"/>
                      </a:lnTo>
                      <a:lnTo>
                        <a:pt x="10" y="677"/>
                      </a:lnTo>
                      <a:lnTo>
                        <a:pt x="55" y="681"/>
                      </a:lnTo>
                      <a:lnTo>
                        <a:pt x="86" y="681"/>
                      </a:lnTo>
                      <a:lnTo>
                        <a:pt x="134" y="677"/>
                      </a:lnTo>
                      <a:lnTo>
                        <a:pt x="173" y="674"/>
                      </a:lnTo>
                      <a:lnTo>
                        <a:pt x="227" y="665"/>
                      </a:lnTo>
                      <a:lnTo>
                        <a:pt x="269" y="657"/>
                      </a:lnTo>
                      <a:lnTo>
                        <a:pt x="316" y="643"/>
                      </a:lnTo>
                      <a:lnTo>
                        <a:pt x="343" y="635"/>
                      </a:lnTo>
                      <a:lnTo>
                        <a:pt x="384" y="618"/>
                      </a:lnTo>
                      <a:lnTo>
                        <a:pt x="427" y="590"/>
                      </a:lnTo>
                      <a:lnTo>
                        <a:pt x="440" y="575"/>
                      </a:lnTo>
                      <a:lnTo>
                        <a:pt x="452" y="554"/>
                      </a:lnTo>
                      <a:lnTo>
                        <a:pt x="462" y="512"/>
                      </a:lnTo>
                      <a:lnTo>
                        <a:pt x="471" y="470"/>
                      </a:lnTo>
                      <a:lnTo>
                        <a:pt x="54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 sz="2000" b="1" dirty="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21539" name="Rectangle 47"/>
              <p:cNvSpPr>
                <a:spLocks noChangeAspect="1"/>
              </p:cNvSpPr>
              <p:nvPr/>
            </p:nvSpPr>
            <p:spPr>
              <a:xfrm>
                <a:off x="5695" y="6585"/>
                <a:ext cx="540" cy="315"/>
              </a:xfrm>
              <a:prstGeom prst="rect">
                <a:avLst/>
              </a:prstGeom>
              <a:gradFill rotWithShape="0">
                <a:gsLst>
                  <a:gs pos="0">
                    <a:srgbClr val="808080"/>
                  </a:gs>
                  <a:gs pos="50000">
                    <a:srgbClr val="C0C0C0"/>
                  </a:gs>
                  <a:gs pos="100000">
                    <a:srgbClr val="808080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pPr eaLnBrk="1" hangingPunct="1"/>
                <a:endParaRPr lang="zh-CN" altLang="en-US" sz="2000" b="1" dirty="0">
                  <a:latin typeface="Arial" panose="020B0604020202020204" pitchFamily="34" charset="0"/>
                </a:endParaRPr>
              </a:p>
            </p:txBody>
          </p:sp>
        </p:grpSp>
      </p:grpSp>
      <p:pic>
        <p:nvPicPr>
          <p:cNvPr id="56368" name="xjhsy8" descr="w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0963" y="1066800"/>
            <a:ext cx="1371600" cy="1108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69" name="xjhsy4" descr="w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6963" y="2514600"/>
            <a:ext cx="1905000" cy="762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" name="Group 50"/>
          <p:cNvGrpSpPr/>
          <p:nvPr/>
        </p:nvGrpSpPr>
        <p:grpSpPr>
          <a:xfrm>
            <a:off x="4602163" y="4419600"/>
            <a:ext cx="1200150" cy="457200"/>
            <a:chOff x="744" y="3120"/>
            <a:chExt cx="756" cy="288"/>
          </a:xfrm>
        </p:grpSpPr>
        <p:sp>
          <p:nvSpPr>
            <p:cNvPr id="21533" name="AutoShape 51"/>
            <p:cNvSpPr/>
            <p:nvPr/>
          </p:nvSpPr>
          <p:spPr>
            <a:xfrm>
              <a:off x="960" y="3120"/>
              <a:ext cx="288" cy="288"/>
            </a:xfrm>
            <a:prstGeom prst="flowChartSummingJunction">
              <a:avLst/>
            </a:prstGeom>
            <a:solidFill>
              <a:srgbClr val="FFFFFF"/>
            </a:solidFill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sz="2000" b="1" dirty="0">
                <a:latin typeface="Arial" panose="020B0604020202020204" pitchFamily="34" charset="0"/>
              </a:endParaRPr>
            </a:p>
          </p:txBody>
        </p:sp>
        <p:sp>
          <p:nvSpPr>
            <p:cNvPr id="21534" name="Line 52"/>
            <p:cNvSpPr/>
            <p:nvPr/>
          </p:nvSpPr>
          <p:spPr>
            <a:xfrm>
              <a:off x="744" y="3264"/>
              <a:ext cx="240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21535" name="Line 53"/>
            <p:cNvSpPr/>
            <p:nvPr/>
          </p:nvSpPr>
          <p:spPr>
            <a:xfrm>
              <a:off x="1260" y="3252"/>
              <a:ext cx="240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</p:sp>
      </p:grpSp>
      <p:sp>
        <p:nvSpPr>
          <p:cNvPr id="21511" name="Line 54"/>
          <p:cNvSpPr/>
          <p:nvPr/>
        </p:nvSpPr>
        <p:spPr>
          <a:xfrm>
            <a:off x="4068763" y="3657600"/>
            <a:ext cx="40386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15" name="Group 55"/>
          <p:cNvGrpSpPr/>
          <p:nvPr/>
        </p:nvGrpSpPr>
        <p:grpSpPr>
          <a:xfrm>
            <a:off x="6278563" y="4403725"/>
            <a:ext cx="1447800" cy="304800"/>
            <a:chOff x="3312" y="3072"/>
            <a:chExt cx="1152" cy="192"/>
          </a:xfrm>
        </p:grpSpPr>
        <p:sp>
          <p:nvSpPr>
            <p:cNvPr id="21529" name="Line 56"/>
            <p:cNvSpPr/>
            <p:nvPr/>
          </p:nvSpPr>
          <p:spPr>
            <a:xfrm>
              <a:off x="3312" y="3216"/>
              <a:ext cx="432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30" name="Oval 57"/>
            <p:cNvSpPr/>
            <p:nvPr/>
          </p:nvSpPr>
          <p:spPr>
            <a:xfrm>
              <a:off x="3744" y="3168"/>
              <a:ext cx="48" cy="96"/>
            </a:xfrm>
            <a:prstGeom prst="ellipse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eaLnBrk="1" hangingPunct="1"/>
              <a:endParaRPr lang="zh-CN" altLang="en-US" sz="2000" b="1" dirty="0">
                <a:latin typeface="Arial" panose="020B0604020202020204" pitchFamily="34" charset="0"/>
              </a:endParaRPr>
            </a:p>
          </p:txBody>
        </p:sp>
        <p:sp>
          <p:nvSpPr>
            <p:cNvPr id="21531" name="Line 58"/>
            <p:cNvSpPr/>
            <p:nvPr/>
          </p:nvSpPr>
          <p:spPr>
            <a:xfrm flipV="1">
              <a:off x="3792" y="3072"/>
              <a:ext cx="336" cy="144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32" name="Line 59"/>
            <p:cNvSpPr/>
            <p:nvPr/>
          </p:nvSpPr>
          <p:spPr>
            <a:xfrm>
              <a:off x="4080" y="3216"/>
              <a:ext cx="384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16" name="Group 60"/>
          <p:cNvGrpSpPr/>
          <p:nvPr/>
        </p:nvGrpSpPr>
        <p:grpSpPr>
          <a:xfrm>
            <a:off x="5287963" y="5486400"/>
            <a:ext cx="1009650" cy="428625"/>
            <a:chOff x="1476" y="1584"/>
            <a:chExt cx="636" cy="270"/>
          </a:xfrm>
        </p:grpSpPr>
        <p:sp>
          <p:nvSpPr>
            <p:cNvPr id="21525" name="Line 61"/>
            <p:cNvSpPr/>
            <p:nvPr/>
          </p:nvSpPr>
          <p:spPr>
            <a:xfrm>
              <a:off x="1728" y="1630"/>
              <a:ext cx="0" cy="18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26" name="Line 62"/>
            <p:cNvSpPr/>
            <p:nvPr/>
          </p:nvSpPr>
          <p:spPr>
            <a:xfrm>
              <a:off x="1872" y="1584"/>
              <a:ext cx="0" cy="270"/>
            </a:xfrm>
            <a:prstGeom prst="line">
              <a:avLst/>
            </a:prstGeom>
            <a:ln w="762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27" name="Line 63"/>
            <p:cNvSpPr/>
            <p:nvPr/>
          </p:nvSpPr>
          <p:spPr>
            <a:xfrm>
              <a:off x="1476" y="1716"/>
              <a:ext cx="240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21528" name="Line 64"/>
            <p:cNvSpPr/>
            <p:nvPr/>
          </p:nvSpPr>
          <p:spPr>
            <a:xfrm>
              <a:off x="1872" y="1716"/>
              <a:ext cx="240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</p:sp>
      </p:grpSp>
      <p:sp>
        <p:nvSpPr>
          <p:cNvPr id="56385" name="Freeform 65"/>
          <p:cNvSpPr/>
          <p:nvPr/>
        </p:nvSpPr>
        <p:spPr>
          <a:xfrm>
            <a:off x="4340225" y="1700213"/>
            <a:ext cx="814388" cy="1327150"/>
          </a:xfrm>
          <a:custGeom>
            <a:avLst/>
            <a:gdLst>
              <a:gd name="txL" fmla="*/ 0 w 513"/>
              <a:gd name="txT" fmla="*/ 0 h 836"/>
              <a:gd name="txR" fmla="*/ 513 w 513"/>
              <a:gd name="txB" fmla="*/ 836 h 836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513" h="836">
                <a:moveTo>
                  <a:pt x="225" y="0"/>
                </a:moveTo>
                <a:cubicBezTo>
                  <a:pt x="189" y="12"/>
                  <a:pt x="135" y="72"/>
                  <a:pt x="135" y="72"/>
                </a:cubicBezTo>
                <a:cubicBezTo>
                  <a:pt x="112" y="140"/>
                  <a:pt x="146" y="59"/>
                  <a:pt x="99" y="117"/>
                </a:cubicBezTo>
                <a:cubicBezTo>
                  <a:pt x="93" y="124"/>
                  <a:pt x="95" y="136"/>
                  <a:pt x="90" y="144"/>
                </a:cubicBezTo>
                <a:cubicBezTo>
                  <a:pt x="74" y="173"/>
                  <a:pt x="59" y="179"/>
                  <a:pt x="45" y="207"/>
                </a:cubicBezTo>
                <a:cubicBezTo>
                  <a:pt x="41" y="215"/>
                  <a:pt x="41" y="226"/>
                  <a:pt x="36" y="234"/>
                </a:cubicBezTo>
                <a:cubicBezTo>
                  <a:pt x="25" y="253"/>
                  <a:pt x="0" y="288"/>
                  <a:pt x="0" y="288"/>
                </a:cubicBezTo>
                <a:cubicBezTo>
                  <a:pt x="3" y="393"/>
                  <a:pt x="5" y="498"/>
                  <a:pt x="9" y="603"/>
                </a:cubicBezTo>
                <a:cubicBezTo>
                  <a:pt x="19" y="836"/>
                  <a:pt x="58" y="747"/>
                  <a:pt x="351" y="756"/>
                </a:cubicBezTo>
                <a:cubicBezTo>
                  <a:pt x="383" y="767"/>
                  <a:pt x="419" y="760"/>
                  <a:pt x="450" y="774"/>
                </a:cubicBezTo>
                <a:cubicBezTo>
                  <a:pt x="459" y="778"/>
                  <a:pt x="453" y="794"/>
                  <a:pt x="459" y="801"/>
                </a:cubicBezTo>
                <a:cubicBezTo>
                  <a:pt x="477" y="824"/>
                  <a:pt x="489" y="819"/>
                  <a:pt x="513" y="819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2000" b="1" dirty="0">
              <a:latin typeface="Arial" panose="020B0604020202020204" pitchFamily="34" charset="0"/>
            </a:endParaRPr>
          </a:p>
        </p:txBody>
      </p:sp>
      <p:grpSp>
        <p:nvGrpSpPr>
          <p:cNvPr id="17" name="Group 66"/>
          <p:cNvGrpSpPr/>
          <p:nvPr/>
        </p:nvGrpSpPr>
        <p:grpSpPr>
          <a:xfrm>
            <a:off x="4602163" y="4633913"/>
            <a:ext cx="685800" cy="1066800"/>
            <a:chOff x="624" y="2928"/>
            <a:chExt cx="432" cy="672"/>
          </a:xfrm>
        </p:grpSpPr>
        <p:sp>
          <p:nvSpPr>
            <p:cNvPr id="21523" name="Line 67"/>
            <p:cNvSpPr/>
            <p:nvPr/>
          </p:nvSpPr>
          <p:spPr>
            <a:xfrm>
              <a:off x="624" y="2928"/>
              <a:ext cx="0" cy="672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24" name="Line 68"/>
            <p:cNvSpPr/>
            <p:nvPr/>
          </p:nvSpPr>
          <p:spPr>
            <a:xfrm>
              <a:off x="624" y="3600"/>
              <a:ext cx="432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6389" name="Freeform 69"/>
          <p:cNvSpPr/>
          <p:nvPr/>
        </p:nvSpPr>
        <p:spPr>
          <a:xfrm>
            <a:off x="6169025" y="1757363"/>
            <a:ext cx="1441450" cy="1420812"/>
          </a:xfrm>
          <a:custGeom>
            <a:avLst/>
            <a:gdLst>
              <a:gd name="txL" fmla="*/ 0 w 908"/>
              <a:gd name="txT" fmla="*/ 0 h 895"/>
              <a:gd name="txR" fmla="*/ 908 w 908"/>
              <a:gd name="txB" fmla="*/ 895 h 895"/>
            </a:gdLst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908" h="895">
                <a:moveTo>
                  <a:pt x="0" y="810"/>
                </a:moveTo>
                <a:cubicBezTo>
                  <a:pt x="59" y="849"/>
                  <a:pt x="126" y="860"/>
                  <a:pt x="189" y="891"/>
                </a:cubicBezTo>
                <a:cubicBezTo>
                  <a:pt x="324" y="888"/>
                  <a:pt x="460" y="895"/>
                  <a:pt x="594" y="882"/>
                </a:cubicBezTo>
                <a:cubicBezTo>
                  <a:pt x="625" y="879"/>
                  <a:pt x="646" y="847"/>
                  <a:pt x="675" y="837"/>
                </a:cubicBezTo>
                <a:cubicBezTo>
                  <a:pt x="709" y="786"/>
                  <a:pt x="740" y="754"/>
                  <a:pt x="792" y="720"/>
                </a:cubicBezTo>
                <a:cubicBezTo>
                  <a:pt x="812" y="660"/>
                  <a:pt x="862" y="618"/>
                  <a:pt x="882" y="558"/>
                </a:cubicBezTo>
                <a:cubicBezTo>
                  <a:pt x="905" y="348"/>
                  <a:pt x="908" y="355"/>
                  <a:pt x="882" y="9"/>
                </a:cubicBezTo>
                <a:cubicBezTo>
                  <a:pt x="881" y="0"/>
                  <a:pt x="855" y="0"/>
                  <a:pt x="855" y="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2000" b="1" dirty="0">
              <a:latin typeface="Arial" panose="020B0604020202020204" pitchFamily="34" charset="0"/>
            </a:endParaRPr>
          </a:p>
        </p:txBody>
      </p:sp>
      <p:grpSp>
        <p:nvGrpSpPr>
          <p:cNvPr id="18" name="Group 70"/>
          <p:cNvGrpSpPr/>
          <p:nvPr/>
        </p:nvGrpSpPr>
        <p:grpSpPr>
          <a:xfrm>
            <a:off x="6278563" y="4633913"/>
            <a:ext cx="1447800" cy="1066800"/>
            <a:chOff x="1680" y="2928"/>
            <a:chExt cx="912" cy="672"/>
          </a:xfrm>
        </p:grpSpPr>
        <p:sp>
          <p:nvSpPr>
            <p:cNvPr id="21521" name="Line 71"/>
            <p:cNvSpPr/>
            <p:nvPr/>
          </p:nvSpPr>
          <p:spPr>
            <a:xfrm>
              <a:off x="1680" y="3600"/>
              <a:ext cx="912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1522" name="Line 72"/>
            <p:cNvSpPr/>
            <p:nvPr/>
          </p:nvSpPr>
          <p:spPr>
            <a:xfrm flipV="1">
              <a:off x="2592" y="2928"/>
              <a:ext cx="0" cy="672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6393" name="Freeform 73"/>
          <p:cNvSpPr/>
          <p:nvPr/>
        </p:nvSpPr>
        <p:spPr>
          <a:xfrm>
            <a:off x="5740400" y="1714500"/>
            <a:ext cx="957263" cy="57150"/>
          </a:xfrm>
          <a:custGeom>
            <a:avLst/>
            <a:gdLst>
              <a:gd name="txL" fmla="*/ 0 w 603"/>
              <a:gd name="txT" fmla="*/ 0 h 36"/>
              <a:gd name="txR" fmla="*/ 603 w 603"/>
              <a:gd name="txB" fmla="*/ 36 h 36"/>
            </a:gdLst>
            <a:ahLst/>
            <a:cxnLst>
              <a:cxn ang="0">
                <a:pos x="2147483647" y="2147483647"/>
              </a:cxn>
              <a:cxn ang="0">
                <a:pos x="0" y="0"/>
              </a:cxn>
            </a:cxnLst>
            <a:rect l="txL" t="txT" r="txR" b="txB"/>
            <a:pathLst>
              <a:path w="603" h="36">
                <a:moveTo>
                  <a:pt x="603" y="36"/>
                </a:moveTo>
                <a:cubicBezTo>
                  <a:pt x="400" y="24"/>
                  <a:pt x="203" y="0"/>
                  <a:pt x="0" y="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56394" name="Line 74"/>
          <p:cNvSpPr/>
          <p:nvPr/>
        </p:nvSpPr>
        <p:spPr>
          <a:xfrm flipH="1">
            <a:off x="5668963" y="4633913"/>
            <a:ext cx="6096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1520" name="Text Box 159"/>
          <p:cNvSpPr txBox="1"/>
          <p:nvPr/>
        </p:nvSpPr>
        <p:spPr>
          <a:xfrm>
            <a:off x="1919288" y="260350"/>
            <a:ext cx="3124200" cy="58356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6600FF"/>
                </a:solidFill>
                <a:latin typeface="Times New Roman" panose="02020603050405020304" pitchFamily="18" charset="0"/>
              </a:rPr>
              <a:t>实物图与电路图</a:t>
            </a:r>
            <a:endParaRPr lang="zh-CN" altLang="en-US" sz="3200" b="1" dirty="0">
              <a:solidFill>
                <a:srgbClr val="66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5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5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85" grpId="0" bldLvl="0" animBg="1"/>
      <p:bldP spid="56389" grpId="0" bldLvl="0" animBg="1"/>
      <p:bldP spid="5639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4"/>
          <p:cNvSpPr txBox="1"/>
          <p:nvPr/>
        </p:nvSpPr>
        <p:spPr>
          <a:xfrm>
            <a:off x="1992313" y="188913"/>
            <a:ext cx="78486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宋体" panose="02010600030101010101" pitchFamily="2" charset="-122"/>
              </a:rPr>
              <a:t>7</a:t>
            </a:r>
            <a:r>
              <a:rPr lang="zh-CN" altLang="en-US" sz="3600" b="1" dirty="0">
                <a:latin typeface="宋体" panose="02010600030101010101" pitchFamily="2" charset="-122"/>
              </a:rPr>
              <a:t>、画电路图的注意事项：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22531" name="Text Box 5"/>
          <p:cNvSpPr txBox="1"/>
          <p:nvPr/>
        </p:nvSpPr>
        <p:spPr>
          <a:xfrm>
            <a:off x="2135188" y="1628775"/>
            <a:ext cx="7848600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宋体" panose="02010600030101010101" pitchFamily="2" charset="-122"/>
              </a:rPr>
              <a:t>2</a:t>
            </a:r>
            <a:r>
              <a:rPr lang="zh-CN" altLang="en-US" sz="3600" b="1" dirty="0">
                <a:latin typeface="宋体" panose="02010600030101010101" pitchFamily="2" charset="-122"/>
              </a:rPr>
              <a:t>、</a:t>
            </a:r>
            <a:r>
              <a:rPr lang="zh-CN" altLang="en-US" sz="3600" b="1" dirty="0">
                <a:solidFill>
                  <a:srgbClr val="CC3300"/>
                </a:solidFill>
                <a:latin typeface="宋体" panose="02010600030101010101" pitchFamily="2" charset="-122"/>
              </a:rPr>
              <a:t>完整地反映电路的组成</a:t>
            </a:r>
            <a:r>
              <a:rPr lang="zh-CN" altLang="en-US" sz="3600" b="1" dirty="0">
                <a:latin typeface="宋体" panose="02010600030101010101" pitchFamily="2" charset="-122"/>
              </a:rPr>
              <a:t>。即要把电源、用电器、导线和开关都画在电路之中，不能遗漏。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22532" name="Text Box 6"/>
          <p:cNvSpPr txBox="1"/>
          <p:nvPr/>
        </p:nvSpPr>
        <p:spPr>
          <a:xfrm>
            <a:off x="2135188" y="915988"/>
            <a:ext cx="78486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CC3300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3600" b="1" dirty="0">
                <a:solidFill>
                  <a:srgbClr val="CC3300"/>
                </a:solidFill>
                <a:latin typeface="宋体" panose="02010600030101010101" pitchFamily="2" charset="-122"/>
              </a:rPr>
              <a:t>、规范使用元件符号。</a:t>
            </a:r>
            <a:endParaRPr lang="zh-CN" altLang="en-US" sz="3600" b="1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  <p:sp>
        <p:nvSpPr>
          <p:cNvPr id="22533" name="Text Box 7"/>
          <p:cNvSpPr txBox="1"/>
          <p:nvPr/>
        </p:nvSpPr>
        <p:spPr>
          <a:xfrm>
            <a:off x="2135188" y="3357563"/>
            <a:ext cx="7848600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宋体" panose="02010600030101010101" pitchFamily="2" charset="-122"/>
              </a:rPr>
              <a:t>3</a:t>
            </a:r>
            <a:r>
              <a:rPr lang="zh-CN" altLang="en-US" sz="3600" b="1" dirty="0">
                <a:latin typeface="宋体" panose="02010600030101010101" pitchFamily="2" charset="-122"/>
              </a:rPr>
              <a:t>、</a:t>
            </a:r>
            <a:r>
              <a:rPr lang="zh-CN" altLang="en-US" sz="3600" b="1" dirty="0">
                <a:solidFill>
                  <a:srgbClr val="CC3300"/>
                </a:solidFill>
                <a:latin typeface="宋体" panose="02010600030101010101" pitchFamily="2" charset="-122"/>
              </a:rPr>
              <a:t>均匀分布</a:t>
            </a:r>
            <a:r>
              <a:rPr lang="zh-CN" altLang="en-US" sz="3600" b="1" dirty="0">
                <a:latin typeface="宋体" panose="02010600030101010101" pitchFamily="2" charset="-122"/>
              </a:rPr>
              <a:t>电路元件。连接导线用</a:t>
            </a:r>
            <a:r>
              <a:rPr lang="zh-CN" altLang="en-US" sz="3600" b="1" dirty="0">
                <a:solidFill>
                  <a:srgbClr val="CC3300"/>
                </a:solidFill>
                <a:latin typeface="宋体" panose="02010600030101010101" pitchFamily="2" charset="-122"/>
              </a:rPr>
              <a:t>横平竖直的线段</a:t>
            </a:r>
            <a:r>
              <a:rPr lang="zh-CN" altLang="en-US" sz="3600" b="1" dirty="0">
                <a:latin typeface="宋体" panose="02010600030101010101" pitchFamily="2" charset="-122"/>
              </a:rPr>
              <a:t>代表。</a:t>
            </a:r>
            <a:r>
              <a:rPr lang="zh-CN" altLang="en-US" sz="3600" b="1" dirty="0">
                <a:solidFill>
                  <a:srgbClr val="CC3300"/>
                </a:solidFill>
                <a:latin typeface="宋体" panose="02010600030101010101" pitchFamily="2" charset="-122"/>
              </a:rPr>
              <a:t>拐弯处一般取直角，拐角处没有电路元件</a:t>
            </a:r>
            <a:r>
              <a:rPr lang="zh-CN" altLang="en-US" sz="3600" b="1" dirty="0">
                <a:latin typeface="宋体" panose="02010600030101010101" pitchFamily="2" charset="-122"/>
              </a:rPr>
              <a:t>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22534" name="Text Box 8"/>
          <p:cNvSpPr txBox="1"/>
          <p:nvPr/>
        </p:nvSpPr>
        <p:spPr>
          <a:xfrm>
            <a:off x="2208213" y="5229225"/>
            <a:ext cx="78486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宋体" panose="02010600030101010101" pitchFamily="2" charset="-122"/>
              </a:rPr>
              <a:t>4</a:t>
            </a:r>
            <a:r>
              <a:rPr lang="zh-CN" altLang="en-US" sz="3600" b="1" dirty="0">
                <a:latin typeface="宋体" panose="02010600030101010101" pitchFamily="2" charset="-122"/>
              </a:rPr>
              <a:t>、画成的电路图应简洁、工整、美观。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4"/>
          <p:cNvSpPr/>
          <p:nvPr/>
        </p:nvSpPr>
        <p:spPr>
          <a:xfrm>
            <a:off x="1992313" y="1041083"/>
            <a:ext cx="7920037" cy="286131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en-US" altLang="zh-CN" sz="3600" b="1" dirty="0">
                <a:latin typeface="宋体" panose="02010600030101010101" pitchFamily="2" charset="-122"/>
              </a:rPr>
              <a:t>1</a:t>
            </a:r>
            <a:r>
              <a:rPr lang="zh-CN" altLang="en-US" sz="3600" b="1" dirty="0">
                <a:latin typeface="宋体" panose="02010600030101010101" pitchFamily="2" charset="-122"/>
              </a:rPr>
              <a:t>、如图所示，电路中各元件符号分别表示的元件名称是：</a:t>
            </a:r>
            <a:endParaRPr lang="zh-CN" altLang="en-US" sz="36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sz="3600" b="1" dirty="0">
                <a:latin typeface="宋体" panose="02010600030101010101" pitchFamily="2" charset="-122"/>
              </a:rPr>
              <a:t>A._________</a:t>
            </a:r>
            <a:r>
              <a:rPr lang="zh-CN" altLang="en-US" sz="3600" b="1" dirty="0">
                <a:latin typeface="宋体" panose="02010600030101010101" pitchFamily="2" charset="-122"/>
              </a:rPr>
              <a:t>；</a:t>
            </a:r>
            <a:r>
              <a:rPr lang="en-US" altLang="zh-CN" sz="3600" b="1" dirty="0">
                <a:latin typeface="宋体" panose="02010600030101010101" pitchFamily="2" charset="-122"/>
              </a:rPr>
              <a:t>B.________</a:t>
            </a:r>
            <a:r>
              <a:rPr lang="zh-CN" altLang="en-US" sz="3600" b="1" dirty="0">
                <a:latin typeface="宋体" panose="02010600030101010101" pitchFamily="2" charset="-122"/>
              </a:rPr>
              <a:t>；</a:t>
            </a:r>
            <a:r>
              <a:rPr lang="en-US" altLang="zh-CN" sz="3600" b="1" dirty="0">
                <a:latin typeface="宋体" panose="02010600030101010101" pitchFamily="2" charset="-122"/>
              </a:rPr>
              <a:t>C._________</a:t>
            </a:r>
            <a:r>
              <a:rPr lang="zh-CN" altLang="en-US" sz="3600" b="1" dirty="0">
                <a:latin typeface="宋体" panose="02010600030101010101" pitchFamily="2" charset="-122"/>
              </a:rPr>
              <a:t>；</a:t>
            </a:r>
            <a:r>
              <a:rPr lang="en-US" altLang="zh-CN" sz="3600" b="1" dirty="0">
                <a:latin typeface="宋体" panose="02010600030101010101" pitchFamily="2" charset="-122"/>
              </a:rPr>
              <a:t>D._____________</a:t>
            </a:r>
            <a:r>
              <a:rPr lang="zh-CN" altLang="en-US" sz="3600" b="1" dirty="0">
                <a:latin typeface="宋体" panose="02010600030101010101" pitchFamily="2" charset="-122"/>
              </a:rPr>
              <a:t>；</a:t>
            </a:r>
            <a:r>
              <a:rPr lang="en-US" altLang="zh-CN" sz="3600" b="1" dirty="0">
                <a:latin typeface="宋体" panose="02010600030101010101" pitchFamily="2" charset="-122"/>
              </a:rPr>
              <a:t>E._________</a:t>
            </a:r>
            <a:r>
              <a:rPr lang="zh-CN" altLang="en-US" sz="3600" b="1" dirty="0">
                <a:latin typeface="宋体" panose="02010600030101010101" pitchFamily="2" charset="-122"/>
              </a:rPr>
              <a:t>；</a:t>
            </a:r>
            <a:r>
              <a:rPr lang="en-US" altLang="zh-CN" sz="3600" b="1" dirty="0">
                <a:latin typeface="宋体" panose="02010600030101010101" pitchFamily="2" charset="-122"/>
              </a:rPr>
              <a:t>F.____</a:t>
            </a:r>
            <a:r>
              <a:rPr lang="zh-CN" altLang="en-US" sz="3600" b="1" dirty="0">
                <a:latin typeface="宋体" panose="02010600030101010101" pitchFamily="2" charset="-122"/>
              </a:rPr>
              <a:t>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grpSp>
        <p:nvGrpSpPr>
          <p:cNvPr id="23555" name="Group 12"/>
          <p:cNvGrpSpPr/>
          <p:nvPr/>
        </p:nvGrpSpPr>
        <p:grpSpPr>
          <a:xfrm>
            <a:off x="4151313" y="3929063"/>
            <a:ext cx="3600450" cy="2727325"/>
            <a:chOff x="1383" y="2160"/>
            <a:chExt cx="2268" cy="1718"/>
          </a:xfrm>
        </p:grpSpPr>
        <p:grpSp>
          <p:nvGrpSpPr>
            <p:cNvPr id="23563" name="Group 9"/>
            <p:cNvGrpSpPr/>
            <p:nvPr/>
          </p:nvGrpSpPr>
          <p:grpSpPr>
            <a:xfrm>
              <a:off x="1383" y="2160"/>
              <a:ext cx="2268" cy="1718"/>
              <a:chOff x="1383" y="2160"/>
              <a:chExt cx="2268" cy="1718"/>
            </a:xfrm>
          </p:grpSpPr>
          <p:pic>
            <p:nvPicPr>
              <p:cNvPr id="23566" name="Picture 6"/>
              <p:cNvPicPr>
                <a:picLocks noChangeAspect="1"/>
              </p:cNvPicPr>
              <p:nvPr/>
            </p:nvPicPr>
            <p:blipFill>
              <a:blip r:embed="rId1">
                <a:lum contrast="64000"/>
              </a:blip>
              <a:stretch>
                <a:fillRect/>
              </a:stretch>
            </p:blipFill>
            <p:spPr>
              <a:xfrm>
                <a:off x="1383" y="2160"/>
                <a:ext cx="2268" cy="171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3567" name="Line 7"/>
              <p:cNvSpPr/>
              <p:nvPr/>
            </p:nvSpPr>
            <p:spPr>
              <a:xfrm>
                <a:off x="1791" y="2659"/>
                <a:ext cx="681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3568" name="Line 8"/>
              <p:cNvSpPr/>
              <p:nvPr/>
            </p:nvSpPr>
            <p:spPr>
              <a:xfrm>
                <a:off x="1791" y="3475"/>
                <a:ext cx="635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3564" name="Line 10"/>
            <p:cNvSpPr/>
            <p:nvPr/>
          </p:nvSpPr>
          <p:spPr>
            <a:xfrm>
              <a:off x="3016" y="3657"/>
              <a:ext cx="272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3565" name="Line 11"/>
            <p:cNvSpPr/>
            <p:nvPr/>
          </p:nvSpPr>
          <p:spPr>
            <a:xfrm>
              <a:off x="2517" y="2499"/>
              <a:ext cx="590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2301" name="Text Box 13"/>
          <p:cNvSpPr txBox="1"/>
          <p:nvPr/>
        </p:nvSpPr>
        <p:spPr>
          <a:xfrm>
            <a:off x="2568575" y="2781300"/>
            <a:ext cx="17287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电动机</a:t>
            </a: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302" name="Text Box 14"/>
          <p:cNvSpPr txBox="1"/>
          <p:nvPr/>
        </p:nvSpPr>
        <p:spPr>
          <a:xfrm>
            <a:off x="2568575" y="2205038"/>
            <a:ext cx="17287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电阻</a:t>
            </a: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303" name="Text Box 15"/>
          <p:cNvSpPr txBox="1"/>
          <p:nvPr/>
        </p:nvSpPr>
        <p:spPr>
          <a:xfrm>
            <a:off x="5519738" y="3284538"/>
            <a:ext cx="172878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电源</a:t>
            </a: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304" name="Text Box 16"/>
          <p:cNvSpPr txBox="1"/>
          <p:nvPr/>
        </p:nvSpPr>
        <p:spPr>
          <a:xfrm>
            <a:off x="2640013" y="3284538"/>
            <a:ext cx="172878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开关</a:t>
            </a: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305" name="Text Box 17"/>
          <p:cNvSpPr txBox="1"/>
          <p:nvPr/>
        </p:nvSpPr>
        <p:spPr>
          <a:xfrm>
            <a:off x="5448300" y="2778125"/>
            <a:ext cx="33845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导线交叉相连接</a:t>
            </a: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307" name="Text Box 19"/>
          <p:cNvSpPr txBox="1"/>
          <p:nvPr/>
        </p:nvSpPr>
        <p:spPr>
          <a:xfrm>
            <a:off x="5519738" y="2205038"/>
            <a:ext cx="172878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灯泡</a:t>
            </a: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2" name="Text Box 20"/>
          <p:cNvSpPr txBox="1"/>
          <p:nvPr/>
        </p:nvSpPr>
        <p:spPr>
          <a:xfrm>
            <a:off x="2063750" y="404813"/>
            <a:ext cx="20161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</a:rPr>
              <a:t>练一练：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1" grpId="0"/>
      <p:bldP spid="12302" grpId="0"/>
      <p:bldP spid="12303" grpId="0"/>
      <p:bldP spid="12304" grpId="0"/>
      <p:bldP spid="12305" grpId="0"/>
      <p:bldP spid="1230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10"/>
          <p:cNvSpPr/>
          <p:nvPr/>
        </p:nvSpPr>
        <p:spPr>
          <a:xfrm>
            <a:off x="1774825" y="903923"/>
            <a:ext cx="8280400" cy="119888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266700" eaLnBrk="1" hangingPunct="1"/>
            <a:r>
              <a:rPr lang="en-US" altLang="zh-CN" sz="3600" b="1" dirty="0">
                <a:latin typeface="宋体" panose="02010600030101010101" pitchFamily="2" charset="-122"/>
              </a:rPr>
              <a:t>2</a:t>
            </a:r>
            <a:r>
              <a:rPr lang="zh-CN" altLang="en-US" sz="3600" b="1" dirty="0">
                <a:latin typeface="宋体" panose="02010600030101010101" pitchFamily="2" charset="-122"/>
              </a:rPr>
              <a:t>、在下图电路中的错误处打“</a:t>
            </a:r>
            <a:r>
              <a:rPr lang="en-US" altLang="zh-CN" sz="3600" b="1" dirty="0">
                <a:latin typeface="宋体" panose="02010600030101010101" pitchFamily="2" charset="-122"/>
              </a:rPr>
              <a:t>×”</a:t>
            </a:r>
            <a:r>
              <a:rPr lang="zh-CN" altLang="en-US" sz="3600" b="1" dirty="0">
                <a:latin typeface="宋体" panose="02010600030101010101" pitchFamily="2" charset="-122"/>
              </a:rPr>
              <a:t>，并画出正确的连接方法。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pic>
        <p:nvPicPr>
          <p:cNvPr id="24579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0" y="2308225"/>
            <a:ext cx="3529013" cy="2800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12" name="Text Box 12"/>
          <p:cNvSpPr txBox="1"/>
          <p:nvPr/>
        </p:nvSpPr>
        <p:spPr>
          <a:xfrm>
            <a:off x="5303838" y="3500438"/>
            <a:ext cx="57626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4000" b="1" dirty="0">
                <a:solidFill>
                  <a:srgbClr val="FF0066"/>
                </a:solidFill>
                <a:latin typeface="Arial" panose="020B0604020202020204" pitchFamily="34" charset="0"/>
              </a:rPr>
              <a:t>×</a:t>
            </a:r>
            <a:endParaRPr lang="en-US" altLang="zh-CN" sz="4000" b="1" dirty="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25613" name="Text Box 13"/>
          <p:cNvSpPr txBox="1"/>
          <p:nvPr/>
        </p:nvSpPr>
        <p:spPr>
          <a:xfrm>
            <a:off x="5232400" y="2276475"/>
            <a:ext cx="5762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4000" b="1" dirty="0">
                <a:solidFill>
                  <a:srgbClr val="FF0066"/>
                </a:solidFill>
                <a:latin typeface="Arial" panose="020B0604020202020204" pitchFamily="34" charset="0"/>
              </a:rPr>
              <a:t>×</a:t>
            </a:r>
            <a:endParaRPr lang="en-US" altLang="zh-CN" sz="4000" b="1" dirty="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25614" name="Text Box 14"/>
          <p:cNvSpPr txBox="1"/>
          <p:nvPr/>
        </p:nvSpPr>
        <p:spPr>
          <a:xfrm>
            <a:off x="4583113" y="4581525"/>
            <a:ext cx="57626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4000" b="1" dirty="0">
                <a:solidFill>
                  <a:srgbClr val="FF0066"/>
                </a:solidFill>
                <a:latin typeface="Arial" panose="020B0604020202020204" pitchFamily="34" charset="0"/>
              </a:rPr>
              <a:t>×</a:t>
            </a:r>
            <a:endParaRPr lang="en-US" altLang="zh-CN" sz="4000" b="1" dirty="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25616" name="Freeform 16"/>
          <p:cNvSpPr/>
          <p:nvPr/>
        </p:nvSpPr>
        <p:spPr>
          <a:xfrm>
            <a:off x="4654550" y="4411663"/>
            <a:ext cx="1266825" cy="346075"/>
          </a:xfrm>
          <a:custGeom>
            <a:avLst/>
            <a:gdLst>
              <a:gd name="txL" fmla="*/ 0 w 798"/>
              <a:gd name="txT" fmla="*/ 0 h 218"/>
              <a:gd name="txR" fmla="*/ 798 w 798"/>
              <a:gd name="txB" fmla="*/ 218 h 21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798" h="218">
                <a:moveTo>
                  <a:pt x="49" y="211"/>
                </a:moveTo>
                <a:cubicBezTo>
                  <a:pt x="231" y="164"/>
                  <a:pt x="0" y="218"/>
                  <a:pt x="369" y="183"/>
                </a:cubicBezTo>
                <a:cubicBezTo>
                  <a:pt x="400" y="180"/>
                  <a:pt x="429" y="161"/>
                  <a:pt x="460" y="156"/>
                </a:cubicBezTo>
                <a:cubicBezTo>
                  <a:pt x="509" y="137"/>
                  <a:pt x="546" y="114"/>
                  <a:pt x="597" y="101"/>
                </a:cubicBezTo>
                <a:cubicBezTo>
                  <a:pt x="648" y="68"/>
                  <a:pt x="722" y="47"/>
                  <a:pt x="780" y="28"/>
                </a:cubicBezTo>
                <a:cubicBezTo>
                  <a:pt x="786" y="19"/>
                  <a:pt x="798" y="0"/>
                  <a:pt x="798" y="0"/>
                </a:cubicBezTo>
              </a:path>
            </a:pathLst>
          </a:custGeom>
          <a:noFill/>
          <a:ln w="5715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25617" name="Freeform 17"/>
          <p:cNvSpPr/>
          <p:nvPr/>
        </p:nvSpPr>
        <p:spPr>
          <a:xfrm>
            <a:off x="6705600" y="3013075"/>
            <a:ext cx="673100" cy="1457325"/>
          </a:xfrm>
          <a:custGeom>
            <a:avLst/>
            <a:gdLst>
              <a:gd name="txL" fmla="*/ 0 w 424"/>
              <a:gd name="txT" fmla="*/ 0 h 918"/>
              <a:gd name="txR" fmla="*/ 424 w 424"/>
              <a:gd name="txB" fmla="*/ 918 h 91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424" h="918">
                <a:moveTo>
                  <a:pt x="9" y="918"/>
                </a:moveTo>
                <a:cubicBezTo>
                  <a:pt x="33" y="912"/>
                  <a:pt x="64" y="918"/>
                  <a:pt x="82" y="900"/>
                </a:cubicBezTo>
                <a:cubicBezTo>
                  <a:pt x="88" y="894"/>
                  <a:pt x="93" y="885"/>
                  <a:pt x="101" y="881"/>
                </a:cubicBezTo>
                <a:cubicBezTo>
                  <a:pt x="118" y="872"/>
                  <a:pt x="155" y="863"/>
                  <a:pt x="155" y="863"/>
                </a:cubicBezTo>
                <a:cubicBezTo>
                  <a:pt x="175" y="843"/>
                  <a:pt x="201" y="829"/>
                  <a:pt x="219" y="808"/>
                </a:cubicBezTo>
                <a:cubicBezTo>
                  <a:pt x="228" y="798"/>
                  <a:pt x="231" y="783"/>
                  <a:pt x="238" y="772"/>
                </a:cubicBezTo>
                <a:cubicBezTo>
                  <a:pt x="262" y="734"/>
                  <a:pt x="269" y="731"/>
                  <a:pt x="302" y="699"/>
                </a:cubicBezTo>
                <a:cubicBezTo>
                  <a:pt x="323" y="633"/>
                  <a:pt x="293" y="707"/>
                  <a:pt x="338" y="653"/>
                </a:cubicBezTo>
                <a:cubicBezTo>
                  <a:pt x="354" y="634"/>
                  <a:pt x="361" y="610"/>
                  <a:pt x="375" y="589"/>
                </a:cubicBezTo>
                <a:cubicBezTo>
                  <a:pt x="394" y="529"/>
                  <a:pt x="405" y="467"/>
                  <a:pt x="421" y="406"/>
                </a:cubicBezTo>
                <a:cubicBezTo>
                  <a:pt x="409" y="228"/>
                  <a:pt x="424" y="20"/>
                  <a:pt x="192" y="4"/>
                </a:cubicBezTo>
                <a:cubicBezTo>
                  <a:pt x="128" y="0"/>
                  <a:pt x="64" y="4"/>
                  <a:pt x="0" y="4"/>
                </a:cubicBezTo>
              </a:path>
            </a:pathLst>
          </a:custGeom>
          <a:noFill/>
          <a:ln w="5715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25618" name="Freeform 18"/>
          <p:cNvSpPr/>
          <p:nvPr/>
        </p:nvSpPr>
        <p:spPr>
          <a:xfrm>
            <a:off x="4905375" y="3106738"/>
            <a:ext cx="987425" cy="117475"/>
          </a:xfrm>
          <a:custGeom>
            <a:avLst/>
            <a:gdLst>
              <a:gd name="txL" fmla="*/ 0 w 622"/>
              <a:gd name="txT" fmla="*/ 0 h 74"/>
              <a:gd name="txR" fmla="*/ 622 w 622"/>
              <a:gd name="txB" fmla="*/ 74 h 74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622" h="74">
                <a:moveTo>
                  <a:pt x="622" y="0"/>
                </a:moveTo>
                <a:cubicBezTo>
                  <a:pt x="558" y="3"/>
                  <a:pt x="494" y="5"/>
                  <a:pt x="430" y="9"/>
                </a:cubicBezTo>
                <a:cubicBezTo>
                  <a:pt x="366" y="14"/>
                  <a:pt x="238" y="27"/>
                  <a:pt x="238" y="27"/>
                </a:cubicBezTo>
                <a:cubicBezTo>
                  <a:pt x="186" y="40"/>
                  <a:pt x="193" y="58"/>
                  <a:pt x="147" y="73"/>
                </a:cubicBezTo>
                <a:cubicBezTo>
                  <a:pt x="104" y="70"/>
                  <a:pt x="60" y="74"/>
                  <a:pt x="19" y="64"/>
                </a:cubicBezTo>
                <a:cubicBezTo>
                  <a:pt x="8" y="61"/>
                  <a:pt x="0" y="36"/>
                  <a:pt x="0" y="36"/>
                </a:cubicBezTo>
              </a:path>
            </a:pathLst>
          </a:custGeom>
          <a:noFill/>
          <a:ln w="57150" cap="flat" cmpd="sng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sz="2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2" grpId="0"/>
      <p:bldP spid="25613" grpId="0"/>
      <p:bldP spid="25614" grpId="0"/>
      <p:bldP spid="25616" grpId="0" bldLvl="0" animBg="1"/>
      <p:bldP spid="25617" grpId="0" bldLvl="0" animBg="1"/>
      <p:bldP spid="2561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0658" name="Text Box 2"/>
          <p:cNvSpPr txBox="1"/>
          <p:nvPr/>
        </p:nvSpPr>
        <p:spPr>
          <a:xfrm>
            <a:off x="2566988" y="1773238"/>
            <a:ext cx="352901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latin typeface="Times New Roman" panose="02020603050405020304" pitchFamily="18" charset="0"/>
              </a:rPr>
              <a:t>电源：</a:t>
            </a:r>
            <a:r>
              <a:rPr lang="zh-CN" altLang="en-US" sz="3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提供</a:t>
            </a:r>
            <a:r>
              <a:rPr lang="zh-CN" altLang="en-US" sz="3600" b="1" dirty="0">
                <a:latin typeface="Times New Roman" panose="02020603050405020304" pitchFamily="18" charset="0"/>
              </a:rPr>
              <a:t>电能</a:t>
            </a:r>
            <a:endParaRPr lang="zh-CN" altLang="en-US" sz="3600" b="1" dirty="0">
              <a:latin typeface="Times New Roman" panose="02020603050405020304" pitchFamily="18" charset="0"/>
            </a:endParaRPr>
          </a:p>
        </p:txBody>
      </p:sp>
      <p:sp>
        <p:nvSpPr>
          <p:cNvPr id="70659" name="Text Box 3"/>
          <p:cNvSpPr txBox="1"/>
          <p:nvPr/>
        </p:nvSpPr>
        <p:spPr>
          <a:xfrm>
            <a:off x="2566988" y="2708275"/>
            <a:ext cx="41052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latin typeface="Times New Roman" panose="02020603050405020304" pitchFamily="18" charset="0"/>
              </a:rPr>
              <a:t>用电器：</a:t>
            </a:r>
            <a:r>
              <a:rPr lang="zh-CN" altLang="en-US" sz="3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利用</a:t>
            </a:r>
            <a:r>
              <a:rPr lang="zh-CN" altLang="en-US" sz="3600" b="1" dirty="0">
                <a:latin typeface="Times New Roman" panose="02020603050405020304" pitchFamily="18" charset="0"/>
              </a:rPr>
              <a:t>电能</a:t>
            </a:r>
            <a:endParaRPr lang="zh-CN" altLang="en-US" sz="3600" b="1" dirty="0">
              <a:latin typeface="Times New Roman" panose="02020603050405020304" pitchFamily="18" charset="0"/>
            </a:endParaRPr>
          </a:p>
        </p:txBody>
      </p:sp>
      <p:sp>
        <p:nvSpPr>
          <p:cNvPr id="70660" name="Text Box 4"/>
          <p:cNvSpPr txBox="1"/>
          <p:nvPr/>
        </p:nvSpPr>
        <p:spPr>
          <a:xfrm>
            <a:off x="2566988" y="3644900"/>
            <a:ext cx="38163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latin typeface="Times New Roman" panose="02020603050405020304" pitchFamily="18" charset="0"/>
              </a:rPr>
              <a:t>导线：</a:t>
            </a:r>
            <a:r>
              <a:rPr lang="zh-CN" altLang="en-US" sz="3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输送</a:t>
            </a:r>
            <a:r>
              <a:rPr lang="zh-CN" altLang="en-US" sz="3600" b="1" dirty="0">
                <a:latin typeface="Times New Roman" panose="02020603050405020304" pitchFamily="18" charset="0"/>
              </a:rPr>
              <a:t>电能</a:t>
            </a:r>
            <a:endParaRPr lang="zh-CN" altLang="en-US" sz="3600" b="1" dirty="0">
              <a:latin typeface="Times New Roman" panose="02020603050405020304" pitchFamily="18" charset="0"/>
            </a:endParaRPr>
          </a:p>
        </p:txBody>
      </p:sp>
      <p:sp>
        <p:nvSpPr>
          <p:cNvPr id="70661" name="Text Box 5"/>
          <p:cNvSpPr txBox="1"/>
          <p:nvPr/>
        </p:nvSpPr>
        <p:spPr>
          <a:xfrm>
            <a:off x="2566988" y="4652963"/>
            <a:ext cx="50419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latin typeface="Times New Roman" panose="02020603050405020304" pitchFamily="18" charset="0"/>
              </a:rPr>
              <a:t>开关：</a:t>
            </a:r>
            <a:r>
              <a:rPr lang="zh-CN" altLang="en-US" sz="3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控制</a:t>
            </a:r>
            <a:r>
              <a:rPr lang="zh-CN" altLang="en-US" sz="3600" b="1" dirty="0">
                <a:latin typeface="Times New Roman" panose="02020603050405020304" pitchFamily="18" charset="0"/>
              </a:rPr>
              <a:t>电路的通断</a:t>
            </a:r>
            <a:endParaRPr lang="zh-CN" altLang="en-US" sz="3600" b="1" dirty="0">
              <a:latin typeface="Times New Roman" panose="02020603050405020304" pitchFamily="18" charset="0"/>
            </a:endParaRPr>
          </a:p>
        </p:txBody>
      </p:sp>
      <p:sp>
        <p:nvSpPr>
          <p:cNvPr id="7174" name="Text Box 6"/>
          <p:cNvSpPr txBox="1"/>
          <p:nvPr/>
        </p:nvSpPr>
        <p:spPr>
          <a:xfrm>
            <a:off x="2566988" y="738188"/>
            <a:ext cx="477393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600" b="1" dirty="0">
                <a:solidFill>
                  <a:srgbClr val="000066"/>
                </a:solidFill>
                <a:latin typeface="Arial" panose="020B0604020202020204" pitchFamily="34" charset="0"/>
              </a:rPr>
              <a:t>电路各部分名称及作用</a:t>
            </a:r>
            <a:endParaRPr lang="zh-CN" altLang="en-US" sz="3600" b="1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  <p:bldP spid="70659" grpId="0"/>
      <p:bldP spid="70660" grpId="0"/>
      <p:bldP spid="7066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7" name="Rectangle 5"/>
          <p:cNvSpPr/>
          <p:nvPr/>
        </p:nvSpPr>
        <p:spPr>
          <a:xfrm>
            <a:off x="2063750" y="346551"/>
            <a:ext cx="8353425" cy="175323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en-US" altLang="zh-CN" sz="3600" b="1" dirty="0">
                <a:latin typeface="宋体" panose="02010600030101010101" pitchFamily="2" charset="-122"/>
              </a:rPr>
              <a:t>3</a:t>
            </a:r>
            <a:r>
              <a:rPr lang="zh-CN" altLang="en-US" sz="3600" b="1" dirty="0">
                <a:latin typeface="宋体" panose="02010600030101010101" pitchFamily="2" charset="-122"/>
              </a:rPr>
              <a:t>、如图所示，闭合开关后，电路将</a:t>
            </a:r>
            <a:r>
              <a:rPr lang="en-US" altLang="zh-CN" sz="3600" b="1" dirty="0">
                <a:latin typeface="宋体" panose="02010600030101010101" pitchFamily="2" charset="-122"/>
              </a:rPr>
              <a:t>____</a:t>
            </a:r>
            <a:r>
              <a:rPr lang="zh-CN" altLang="en-US" sz="3600" b="1" dirty="0">
                <a:latin typeface="宋体" panose="02010600030101010101" pitchFamily="2" charset="-122"/>
              </a:rPr>
              <a:t>。这种电路造成的危害是</a:t>
            </a:r>
            <a:r>
              <a:rPr lang="en-US" altLang="zh-CN" sz="3600" b="1" dirty="0">
                <a:latin typeface="宋体" panose="02010600030101010101" pitchFamily="2" charset="-122"/>
              </a:rPr>
              <a:t>_______</a:t>
            </a:r>
            <a:r>
              <a:rPr lang="zh-CN" altLang="en-US" sz="3600" b="1" dirty="0">
                <a:latin typeface="宋体" panose="02010600030101010101" pitchFamily="2" charset="-122"/>
              </a:rPr>
              <a:t>。如果要两盏灯均发光，可以拆除导线</a:t>
            </a:r>
            <a:r>
              <a:rPr lang="en-US" altLang="zh-CN" sz="3600" b="1" dirty="0">
                <a:latin typeface="宋体" panose="02010600030101010101" pitchFamily="2" charset="-122"/>
              </a:rPr>
              <a:t>_________</a:t>
            </a:r>
            <a:r>
              <a:rPr lang="zh-CN" altLang="en-US" sz="3600" b="1" dirty="0">
                <a:latin typeface="宋体" panose="02010600030101010101" pitchFamily="2" charset="-122"/>
              </a:rPr>
              <a:t>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3792538" y="2852738"/>
          <a:ext cx="3870325" cy="256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2276475" imgH="1924050" progId="Paint.Picture">
                  <p:embed/>
                </p:oleObj>
              </mc:Choice>
              <mc:Fallback>
                <p:oleObj name="" r:id="rId1" imgW="2276475" imgH="1924050" progId="Paint.Picture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792538" y="2852738"/>
                        <a:ext cx="3870325" cy="25638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4" name="Text Box 8"/>
          <p:cNvSpPr txBox="1"/>
          <p:nvPr/>
        </p:nvSpPr>
        <p:spPr>
          <a:xfrm>
            <a:off x="9191625" y="344488"/>
            <a:ext cx="13684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短路</a:t>
            </a:r>
            <a:endParaRPr lang="zh-CN" altLang="en-US" sz="32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5" name="Text Box 9"/>
          <p:cNvSpPr txBox="1"/>
          <p:nvPr/>
        </p:nvSpPr>
        <p:spPr>
          <a:xfrm>
            <a:off x="6672263" y="928688"/>
            <a:ext cx="185261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损坏电源</a:t>
            </a:r>
            <a:endParaRPr lang="zh-CN" altLang="en-US" sz="32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6" name="Text Box 10"/>
          <p:cNvSpPr txBox="1"/>
          <p:nvPr/>
        </p:nvSpPr>
        <p:spPr>
          <a:xfrm>
            <a:off x="8975725" y="1230313"/>
            <a:ext cx="477838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4400" b="1" dirty="0">
                <a:solidFill>
                  <a:srgbClr val="FF0066"/>
                </a:solidFill>
                <a:latin typeface="宋体" panose="02010600030101010101" pitchFamily="2" charset="-122"/>
              </a:rPr>
              <a:t>a</a:t>
            </a:r>
            <a:endParaRPr lang="en-US" altLang="zh-CN" sz="4400" b="1" dirty="0">
              <a:solidFill>
                <a:srgbClr val="FF0066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/>
      <p:bldP spid="14345" grpId="0"/>
      <p:bldP spid="1434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1" name="Rectangle 4"/>
          <p:cNvSpPr/>
          <p:nvPr/>
        </p:nvSpPr>
        <p:spPr>
          <a:xfrm>
            <a:off x="2063750" y="332423"/>
            <a:ext cx="8208963" cy="341503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en-US" altLang="zh-CN" sz="3600" b="1" dirty="0">
                <a:latin typeface="宋体" panose="02010600030101010101" pitchFamily="2" charset="-122"/>
              </a:rPr>
              <a:t>4</a:t>
            </a:r>
            <a:r>
              <a:rPr lang="zh-CN" altLang="en-US" sz="3600" b="1" dirty="0">
                <a:latin typeface="宋体" panose="02010600030101010101" pitchFamily="2" charset="-122"/>
              </a:rPr>
              <a:t>、如图所示，电路中：</a:t>
            </a:r>
            <a:r>
              <a:rPr lang="en-US" altLang="zh-CN" sz="3600" b="1" dirty="0">
                <a:latin typeface="宋体" panose="02010600030101010101" pitchFamily="2" charset="-122"/>
              </a:rPr>
              <a:t>1</a:t>
            </a:r>
            <a:r>
              <a:rPr lang="zh-CN" altLang="en-US" sz="3600" b="1" dirty="0">
                <a:latin typeface="宋体" panose="02010600030101010101" pitchFamily="2" charset="-122"/>
              </a:rPr>
              <a:t>、</a:t>
            </a:r>
            <a:r>
              <a:rPr lang="en-US" altLang="zh-CN" sz="3600" b="1" dirty="0">
                <a:latin typeface="宋体" panose="02010600030101010101" pitchFamily="2" charset="-122"/>
              </a:rPr>
              <a:t>2</a:t>
            </a:r>
            <a:r>
              <a:rPr lang="zh-CN" altLang="en-US" sz="3600" b="1" dirty="0">
                <a:latin typeface="宋体" panose="02010600030101010101" pitchFamily="2" charset="-122"/>
              </a:rPr>
              <a:t>、</a:t>
            </a:r>
            <a:r>
              <a:rPr lang="en-US" altLang="zh-CN" sz="3600" b="1" dirty="0">
                <a:latin typeface="宋体" panose="02010600030101010101" pitchFamily="2" charset="-122"/>
              </a:rPr>
              <a:t>3</a:t>
            </a:r>
            <a:r>
              <a:rPr lang="zh-CN" altLang="en-US" sz="3600" b="1" dirty="0">
                <a:latin typeface="宋体" panose="02010600030101010101" pitchFamily="2" charset="-122"/>
              </a:rPr>
              <a:t>、</a:t>
            </a:r>
            <a:r>
              <a:rPr lang="en-US" altLang="zh-CN" sz="3600" b="1" dirty="0">
                <a:latin typeface="宋体" panose="02010600030101010101" pitchFamily="2" charset="-122"/>
              </a:rPr>
              <a:t>4</a:t>
            </a:r>
            <a:r>
              <a:rPr lang="zh-CN" altLang="en-US" sz="3600" b="1" dirty="0">
                <a:latin typeface="宋体" panose="02010600030101010101" pitchFamily="2" charset="-122"/>
              </a:rPr>
              <a:t>为四个接线柱，现用导线连接接线柱：</a:t>
            </a:r>
            <a:endParaRPr lang="zh-CN" altLang="en-US" sz="36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sz="3600" b="1" dirty="0">
                <a:latin typeface="宋体" panose="02010600030101010101" pitchFamily="2" charset="-122"/>
              </a:rPr>
              <a:t>(1)</a:t>
            </a:r>
            <a:r>
              <a:rPr lang="zh-CN" altLang="en-US" sz="3600" b="1" dirty="0">
                <a:latin typeface="宋体" panose="02010600030101010101" pitchFamily="2" charset="-122"/>
              </a:rPr>
              <a:t>只让</a:t>
            </a:r>
            <a:r>
              <a:rPr lang="en-US" altLang="zh-CN" sz="3600" b="1" dirty="0">
                <a:latin typeface="宋体" panose="02010600030101010101" pitchFamily="2" charset="-122"/>
              </a:rPr>
              <a:t>L</a:t>
            </a:r>
            <a:r>
              <a:rPr lang="en-US" altLang="zh-CN" sz="3600" b="1" baseline="-25000" dirty="0">
                <a:latin typeface="宋体" panose="02010600030101010101" pitchFamily="2" charset="-122"/>
              </a:rPr>
              <a:t>1</a:t>
            </a:r>
            <a:r>
              <a:rPr lang="zh-CN" altLang="en-US" sz="3600" b="1" dirty="0">
                <a:latin typeface="宋体" panose="02010600030101010101" pitchFamily="2" charset="-122"/>
              </a:rPr>
              <a:t>发光的连接办法是</a:t>
            </a:r>
            <a:r>
              <a:rPr lang="en-US" altLang="zh-CN" sz="3600" b="1" dirty="0">
                <a:latin typeface="宋体" panose="02010600030101010101" pitchFamily="2" charset="-122"/>
              </a:rPr>
              <a:t>_________</a:t>
            </a:r>
            <a:r>
              <a:rPr lang="zh-CN" altLang="en-US" sz="3600" b="1" dirty="0">
                <a:latin typeface="宋体" panose="02010600030101010101" pitchFamily="2" charset="-122"/>
              </a:rPr>
              <a:t>，</a:t>
            </a:r>
            <a:endParaRPr lang="zh-CN" altLang="en-US" sz="36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sz="3600" b="1" dirty="0">
                <a:latin typeface="宋体" panose="02010600030101010101" pitchFamily="2" charset="-122"/>
              </a:rPr>
              <a:t>(2)</a:t>
            </a:r>
            <a:r>
              <a:rPr lang="zh-CN" altLang="en-US" sz="3600" b="1" dirty="0">
                <a:latin typeface="宋体" panose="02010600030101010101" pitchFamily="2" charset="-122"/>
              </a:rPr>
              <a:t>只让</a:t>
            </a:r>
            <a:r>
              <a:rPr lang="en-US" altLang="zh-CN" sz="3600" b="1" dirty="0">
                <a:latin typeface="宋体" panose="02010600030101010101" pitchFamily="2" charset="-122"/>
              </a:rPr>
              <a:t>L</a:t>
            </a:r>
            <a:r>
              <a:rPr lang="en-US" altLang="zh-CN" sz="3600" b="1" baseline="-25000" dirty="0">
                <a:latin typeface="宋体" panose="02010600030101010101" pitchFamily="2" charset="-122"/>
              </a:rPr>
              <a:t>2</a:t>
            </a:r>
            <a:r>
              <a:rPr lang="zh-CN" altLang="en-US" sz="3600" b="1" dirty="0">
                <a:latin typeface="宋体" panose="02010600030101010101" pitchFamily="2" charset="-122"/>
              </a:rPr>
              <a:t>发光的连接办法是</a:t>
            </a:r>
            <a:r>
              <a:rPr lang="en-US" altLang="zh-CN" sz="3600" b="1" dirty="0">
                <a:latin typeface="宋体" panose="02010600030101010101" pitchFamily="2" charset="-122"/>
              </a:rPr>
              <a:t>__________________</a:t>
            </a:r>
            <a:r>
              <a:rPr lang="zh-CN" altLang="en-US" sz="3600" b="1" dirty="0">
                <a:latin typeface="宋体" panose="02010600030101010101" pitchFamily="2" charset="-122"/>
              </a:rPr>
              <a:t>，</a:t>
            </a:r>
            <a:endParaRPr lang="zh-CN" altLang="en-US" sz="36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sz="3600" b="1" dirty="0">
                <a:latin typeface="宋体" panose="02010600030101010101" pitchFamily="2" charset="-122"/>
              </a:rPr>
              <a:t>(3)</a:t>
            </a:r>
            <a:r>
              <a:rPr lang="zh-CN" altLang="en-US" sz="3600" b="1" dirty="0">
                <a:latin typeface="宋体" panose="02010600030101010101" pitchFamily="2" charset="-122"/>
              </a:rPr>
              <a:t>直接相连</a:t>
            </a:r>
            <a:r>
              <a:rPr lang="en-US" altLang="zh-CN" sz="3600" b="1" dirty="0">
                <a:latin typeface="宋体" panose="02010600030101010101" pitchFamily="2" charset="-122"/>
              </a:rPr>
              <a:t>______</a:t>
            </a:r>
            <a:r>
              <a:rPr lang="zh-CN" altLang="en-US" sz="3600" b="1" dirty="0">
                <a:latin typeface="宋体" panose="02010600030101010101" pitchFamily="2" charset="-122"/>
              </a:rPr>
              <a:t>是绝不允许的。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4079875" y="3716338"/>
          <a:ext cx="3697288" cy="279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1981200" imgH="1733550" progId="Paint.Picture">
                  <p:embed/>
                </p:oleObj>
              </mc:Choice>
              <mc:Fallback>
                <p:oleObj name="" r:id="rId1" imgW="1981200" imgH="1733550" progId="Paint.Picture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>
                        <a:lum contrast="54000"/>
                      </a:blip>
                      <a:stretch>
                        <a:fillRect/>
                      </a:stretch>
                    </p:blipFill>
                    <p:spPr>
                      <a:xfrm>
                        <a:off x="4079875" y="3716338"/>
                        <a:ext cx="3697288" cy="27955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6" name="Rectangle 6"/>
          <p:cNvSpPr/>
          <p:nvPr/>
        </p:nvSpPr>
        <p:spPr>
          <a:xfrm>
            <a:off x="7751763" y="1358900"/>
            <a:ext cx="216058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连接</a:t>
            </a:r>
            <a:r>
              <a:rPr lang="en-US" altLang="zh-CN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en-US" altLang="zh-CN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 </a:t>
            </a:r>
            <a:endParaRPr lang="en-US" altLang="zh-CN" sz="36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7" name="Rectangle 7"/>
          <p:cNvSpPr/>
          <p:nvPr/>
        </p:nvSpPr>
        <p:spPr>
          <a:xfrm>
            <a:off x="2135188" y="2492375"/>
            <a:ext cx="374491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连接</a:t>
            </a:r>
            <a:r>
              <a:rPr lang="en-US" altLang="zh-CN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en-US" altLang="zh-CN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en-US" altLang="zh-CN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 </a:t>
            </a:r>
            <a:endParaRPr lang="en-US" altLang="zh-CN" sz="36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8" name="Rectangle 8"/>
          <p:cNvSpPr/>
          <p:nvPr/>
        </p:nvSpPr>
        <p:spPr>
          <a:xfrm>
            <a:off x="4727575" y="3068638"/>
            <a:ext cx="172878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en-US" altLang="zh-CN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36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  <p:bldP spid="15367" grpId="0"/>
      <p:bldP spid="1536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3556000" y="3573463"/>
          <a:ext cx="4176713" cy="223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" imgW="1619250" imgH="866775" progId="Paint.Picture">
                  <p:embed/>
                </p:oleObj>
              </mc:Choice>
              <mc:Fallback>
                <p:oleObj name="" r:id="rId1" imgW="1619250" imgH="866775" progId="Paint.Picture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556000" y="3573463"/>
                        <a:ext cx="4176713" cy="22367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Rectangle 7"/>
          <p:cNvSpPr/>
          <p:nvPr/>
        </p:nvSpPr>
        <p:spPr>
          <a:xfrm>
            <a:off x="2044700" y="523558"/>
            <a:ext cx="8459788" cy="286131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en-US" altLang="zh-CN" sz="3600" b="1" dirty="0">
                <a:latin typeface="宋体" panose="02010600030101010101" pitchFamily="2" charset="-122"/>
              </a:rPr>
              <a:t>5</a:t>
            </a:r>
            <a:r>
              <a:rPr lang="zh-CN" altLang="en-US" sz="3600" b="1" dirty="0">
                <a:latin typeface="宋体" panose="02010600030101010101" pitchFamily="2" charset="-122"/>
              </a:rPr>
              <a:t>、在连接电路时，常要将金属导线绕到接线柱上，再旋紧螺丝。观察右图甲和乙，金属线在接线柱上绕向正确的是</a:t>
            </a:r>
            <a:r>
              <a:rPr lang="en-US" altLang="zh-CN" sz="3600" b="1" dirty="0">
                <a:latin typeface="宋体" panose="02010600030101010101" pitchFamily="2" charset="-122"/>
              </a:rPr>
              <a:t>_____</a:t>
            </a:r>
            <a:r>
              <a:rPr lang="zh-CN" altLang="en-US" sz="3600" b="1" dirty="0">
                <a:latin typeface="宋体" panose="02010600030101010101" pitchFamily="2" charset="-122"/>
              </a:rPr>
              <a:t>；旋紧螺丝时，应当</a:t>
            </a:r>
            <a:r>
              <a:rPr lang="en-US" altLang="zh-CN" sz="3600" b="1" dirty="0">
                <a:latin typeface="宋体" panose="02010600030101010101" pitchFamily="2" charset="-122"/>
              </a:rPr>
              <a:t>_______</a:t>
            </a:r>
            <a:r>
              <a:rPr lang="zh-CN" altLang="en-US" sz="3600" b="1" dirty="0">
                <a:latin typeface="宋体" panose="02010600030101010101" pitchFamily="2" charset="-122"/>
              </a:rPr>
              <a:t>旋转。</a:t>
            </a:r>
            <a:r>
              <a:rPr lang="en-US" altLang="zh-CN" sz="3600" b="1" dirty="0">
                <a:latin typeface="宋体" panose="02010600030101010101" pitchFamily="2" charset="-122"/>
              </a:rPr>
              <a:t>(</a:t>
            </a:r>
            <a:r>
              <a:rPr lang="zh-CN" altLang="en-US" sz="3600" b="1" dirty="0">
                <a:latin typeface="宋体" panose="02010600030101010101" pitchFamily="2" charset="-122"/>
              </a:rPr>
              <a:t>选填“顺时针”或“逆时针”</a:t>
            </a:r>
            <a:r>
              <a:rPr lang="en-US" altLang="zh-CN" sz="3600" b="1" dirty="0">
                <a:latin typeface="宋体" panose="02010600030101010101" pitchFamily="2" charset="-122"/>
              </a:rPr>
              <a:t>)</a:t>
            </a:r>
            <a:endParaRPr lang="en-US" altLang="zh-CN" sz="3600" b="1" dirty="0">
              <a:latin typeface="宋体" panose="02010600030101010101" pitchFamily="2" charset="-122"/>
            </a:endParaRPr>
          </a:p>
        </p:txBody>
      </p:sp>
      <p:sp>
        <p:nvSpPr>
          <p:cNvPr id="16393" name="Rectangle 9"/>
          <p:cNvSpPr/>
          <p:nvPr/>
        </p:nvSpPr>
        <p:spPr>
          <a:xfrm>
            <a:off x="8820150" y="1571625"/>
            <a:ext cx="14398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甲 </a:t>
            </a:r>
            <a:endParaRPr lang="zh-CN" altLang="en-US" sz="36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94" name="Rectangle 10"/>
          <p:cNvSpPr/>
          <p:nvPr/>
        </p:nvSpPr>
        <p:spPr>
          <a:xfrm>
            <a:off x="5861050" y="2143125"/>
            <a:ext cx="19431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顺时针</a:t>
            </a:r>
            <a:endParaRPr lang="zh-CN" altLang="en-US" sz="36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/>
      <p:bldP spid="1639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Rectangle 4"/>
          <p:cNvSpPr/>
          <p:nvPr/>
        </p:nvSpPr>
        <p:spPr>
          <a:xfrm>
            <a:off x="2279650" y="723583"/>
            <a:ext cx="7632700" cy="286131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en-US" altLang="zh-CN" sz="3600" b="1" dirty="0">
                <a:latin typeface="宋体" panose="02010600030101010101" pitchFamily="2" charset="-122"/>
              </a:rPr>
              <a:t>6</a:t>
            </a:r>
            <a:r>
              <a:rPr lang="zh-CN" altLang="en-US" sz="3600" b="1" dirty="0">
                <a:latin typeface="宋体" panose="02010600030101010101" pitchFamily="2" charset="-122"/>
              </a:rPr>
              <a:t>、电路中存在持续电流的条件是：</a:t>
            </a:r>
            <a:endParaRPr lang="zh-CN" altLang="en-US" sz="3600" b="1" dirty="0">
              <a:latin typeface="宋体" panose="02010600030101010101" pitchFamily="2" charset="-122"/>
            </a:endParaRPr>
          </a:p>
          <a:p>
            <a:pPr eaLnBrk="1" hangingPunct="1"/>
            <a:endParaRPr lang="zh-CN" altLang="en-US" sz="36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zh-CN" altLang="en-US" sz="3600" b="1" dirty="0">
                <a:latin typeface="宋体" panose="02010600030101010101" pitchFamily="2" charset="-122"/>
              </a:rPr>
              <a:t>⑴</a:t>
            </a:r>
            <a:r>
              <a:rPr lang="en-US" altLang="zh-CN" sz="3600" b="1" dirty="0">
                <a:latin typeface="宋体" panose="02010600030101010101" pitchFamily="2" charset="-122"/>
              </a:rPr>
              <a:t>___________</a:t>
            </a:r>
            <a:r>
              <a:rPr lang="zh-CN" altLang="en-US" sz="3600" b="1" dirty="0">
                <a:latin typeface="宋体" panose="02010600030101010101" pitchFamily="2" charset="-122"/>
              </a:rPr>
              <a:t>；</a:t>
            </a:r>
            <a:endParaRPr lang="zh-CN" altLang="en-US" sz="3600" b="1" dirty="0">
              <a:latin typeface="宋体" panose="02010600030101010101" pitchFamily="2" charset="-122"/>
            </a:endParaRPr>
          </a:p>
          <a:p>
            <a:pPr eaLnBrk="1" hangingPunct="1"/>
            <a:endParaRPr lang="zh-CN" altLang="en-US" sz="36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zh-CN" altLang="en-US" sz="3600" b="1" dirty="0">
                <a:latin typeface="宋体" panose="02010600030101010101" pitchFamily="2" charset="-122"/>
              </a:rPr>
              <a:t>⑵</a:t>
            </a:r>
            <a:r>
              <a:rPr lang="en-US" altLang="zh-CN" sz="3600" b="1" dirty="0">
                <a:latin typeface="宋体" panose="02010600030101010101" pitchFamily="2" charset="-122"/>
              </a:rPr>
              <a:t>___________</a:t>
            </a:r>
            <a:r>
              <a:rPr lang="zh-CN" altLang="en-US" sz="3600" b="1" dirty="0">
                <a:latin typeface="宋体" panose="02010600030101010101" pitchFamily="2" charset="-122"/>
              </a:rPr>
              <a:t>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17422" name="Rectangle 14"/>
          <p:cNvSpPr/>
          <p:nvPr/>
        </p:nvSpPr>
        <p:spPr>
          <a:xfrm>
            <a:off x="3000375" y="1708150"/>
            <a:ext cx="19431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有电源</a:t>
            </a:r>
            <a:endParaRPr lang="zh-CN" altLang="en-US" sz="36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23" name="Rectangle 15"/>
          <p:cNvSpPr/>
          <p:nvPr/>
        </p:nvSpPr>
        <p:spPr>
          <a:xfrm>
            <a:off x="3071813" y="2787650"/>
            <a:ext cx="19431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通路</a:t>
            </a:r>
            <a:endParaRPr lang="zh-CN" altLang="en-US" sz="3600" b="1" dirty="0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5605" name="Picture 16" descr="06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32625" y="3429000"/>
            <a:ext cx="3036888" cy="3124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/>
      <p:bldP spid="174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9" name="Rectangle 5"/>
          <p:cNvSpPr/>
          <p:nvPr/>
        </p:nvSpPr>
        <p:spPr>
          <a:xfrm>
            <a:off x="1524000" y="2751773"/>
            <a:ext cx="30988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eaLnBrk="1" hangingPunct="1"/>
            <a:endParaRPr lang="zh-CN" altLang="en-US" sz="2000" dirty="0">
              <a:latin typeface="Arial" panose="020B0604020202020204" pitchFamily="34" charset="0"/>
            </a:endParaRP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7464425" y="1773238"/>
          <a:ext cx="2952750" cy="234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914525" imgH="1438275" progId="Paint.Picture">
                  <p:embed/>
                </p:oleObj>
              </mc:Choice>
              <mc:Fallback>
                <p:oleObj name="" r:id="rId1" imgW="1914525" imgH="1438275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>
                        <a:lum contrast="78000"/>
                      </a:blip>
                      <a:stretch>
                        <a:fillRect/>
                      </a:stretch>
                    </p:blipFill>
                    <p:spPr>
                      <a:xfrm>
                        <a:off x="7464425" y="1773238"/>
                        <a:ext cx="2952750" cy="2343150"/>
                      </a:xfrm>
                      <a:prstGeom prst="rect">
                        <a:avLst/>
                      </a:prstGeom>
                      <a:noFill/>
                      <a:ln w="3175" cap="flat" cmpd="sng">
                        <a:solidFill>
                          <a:schemeClr val="bg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Rectangle 6"/>
          <p:cNvSpPr/>
          <p:nvPr/>
        </p:nvSpPr>
        <p:spPr>
          <a:xfrm>
            <a:off x="1703388" y="267970"/>
            <a:ext cx="8280400" cy="39693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en-US" altLang="zh-CN" sz="3600" b="1" dirty="0">
                <a:latin typeface="宋体" panose="02010600030101010101" pitchFamily="2" charset="-122"/>
              </a:rPr>
              <a:t>7</a:t>
            </a:r>
            <a:r>
              <a:rPr lang="zh-CN" altLang="en-US" sz="3600" b="1" dirty="0">
                <a:latin typeface="宋体" panose="02010600030101010101" pitchFamily="2" charset="-122"/>
              </a:rPr>
              <a:t>、如图所示，有一个小电动机模型和一电灯组成的电路，当开关</a:t>
            </a:r>
            <a:r>
              <a:rPr lang="en-US" altLang="zh-CN" sz="3600" b="1" dirty="0">
                <a:latin typeface="宋体" panose="02010600030101010101" pitchFamily="2" charset="-122"/>
              </a:rPr>
              <a:t>S</a:t>
            </a:r>
            <a:r>
              <a:rPr lang="zh-CN" altLang="en-US" sz="3600" b="1" dirty="0">
                <a:latin typeface="宋体" panose="02010600030101010101" pitchFamily="2" charset="-122"/>
              </a:rPr>
              <a:t>闭合后，则    </a:t>
            </a:r>
            <a:r>
              <a:rPr lang="en-US" altLang="zh-CN" sz="3600" b="1" dirty="0">
                <a:latin typeface="宋体" panose="02010600030101010101" pitchFamily="2" charset="-122"/>
              </a:rPr>
              <a:t>(    )</a:t>
            </a:r>
            <a:endParaRPr lang="en-US" altLang="zh-CN" sz="36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sz="3600" b="1" dirty="0">
                <a:latin typeface="宋体" panose="02010600030101010101" pitchFamily="2" charset="-122"/>
              </a:rPr>
              <a:t> A.</a:t>
            </a:r>
            <a:r>
              <a:rPr lang="zh-CN" altLang="en-US" sz="3600" b="1" dirty="0">
                <a:latin typeface="宋体" panose="02010600030101010101" pitchFamily="2" charset="-122"/>
              </a:rPr>
              <a:t>电动机转动，灯不亮 </a:t>
            </a:r>
            <a:endParaRPr lang="zh-CN" altLang="en-US" sz="36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zh-CN" altLang="en-US" sz="3600" b="1" dirty="0">
                <a:latin typeface="宋体" panose="02010600030101010101" pitchFamily="2" charset="-122"/>
              </a:rPr>
              <a:t> </a:t>
            </a:r>
            <a:r>
              <a:rPr lang="en-US" altLang="zh-CN" sz="3600" b="1" dirty="0">
                <a:latin typeface="宋体" panose="02010600030101010101" pitchFamily="2" charset="-122"/>
              </a:rPr>
              <a:t>B.</a:t>
            </a:r>
            <a:r>
              <a:rPr lang="zh-CN" altLang="en-US" sz="3600" b="1" dirty="0">
                <a:latin typeface="宋体" panose="02010600030101010101" pitchFamily="2" charset="-122"/>
              </a:rPr>
              <a:t>电动机转动，灯也亮</a:t>
            </a:r>
            <a:endParaRPr lang="zh-CN" altLang="en-US" sz="36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zh-CN" altLang="en-US" sz="3600" b="1" dirty="0">
                <a:latin typeface="宋体" panose="02010600030101010101" pitchFamily="2" charset="-122"/>
              </a:rPr>
              <a:t> </a:t>
            </a:r>
            <a:r>
              <a:rPr lang="en-US" altLang="zh-CN" sz="3600" b="1" dirty="0">
                <a:latin typeface="宋体" panose="02010600030101010101" pitchFamily="2" charset="-122"/>
              </a:rPr>
              <a:t>C.</a:t>
            </a:r>
            <a:r>
              <a:rPr lang="zh-CN" altLang="en-US" sz="3600" b="1" dirty="0">
                <a:latin typeface="宋体" panose="02010600030101010101" pitchFamily="2" charset="-122"/>
              </a:rPr>
              <a:t>电动机不转动，灯亮 </a:t>
            </a:r>
            <a:endParaRPr lang="zh-CN" altLang="en-US" sz="3600" b="1" dirty="0">
              <a:latin typeface="宋体" panose="02010600030101010101" pitchFamily="2" charset="-122"/>
            </a:endParaRPr>
          </a:p>
          <a:p>
            <a:pPr eaLnBrk="1" hangingPunct="1"/>
            <a:r>
              <a:rPr lang="zh-CN" altLang="en-US" sz="3600" b="1" dirty="0">
                <a:latin typeface="宋体" panose="02010600030101010101" pitchFamily="2" charset="-122"/>
              </a:rPr>
              <a:t> </a:t>
            </a:r>
            <a:r>
              <a:rPr lang="en-US" altLang="zh-CN" sz="3600" b="1" dirty="0">
                <a:latin typeface="宋体" panose="02010600030101010101" pitchFamily="2" charset="-122"/>
              </a:rPr>
              <a:t>D.</a:t>
            </a:r>
            <a:r>
              <a:rPr lang="zh-CN" altLang="en-US" sz="3600" b="1" dirty="0">
                <a:latin typeface="宋体" panose="02010600030101010101" pitchFamily="2" charset="-122"/>
              </a:rPr>
              <a:t>电动机不转，灯也不亮 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13319" name="Text Box 7"/>
          <p:cNvSpPr txBox="1"/>
          <p:nvPr/>
        </p:nvSpPr>
        <p:spPr>
          <a:xfrm>
            <a:off x="2232025" y="1285875"/>
            <a:ext cx="79216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4400" b="1" dirty="0">
                <a:solidFill>
                  <a:srgbClr val="FF66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endParaRPr lang="en-US" altLang="zh-CN" sz="4400" b="1" dirty="0">
              <a:solidFill>
                <a:srgbClr val="FF66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6" name="Text Box 2"/>
          <p:cNvSpPr txBox="1"/>
          <p:nvPr/>
        </p:nvSpPr>
        <p:spPr>
          <a:xfrm>
            <a:off x="1774825" y="117475"/>
            <a:ext cx="20161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宋体" panose="02010600030101010101" pitchFamily="2" charset="-122"/>
              </a:rPr>
              <a:t>1</a:t>
            </a:r>
            <a:r>
              <a:rPr lang="zh-CN" altLang="en-US" sz="3600" b="1" dirty="0">
                <a:latin typeface="宋体" panose="02010600030101010101" pitchFamily="2" charset="-122"/>
              </a:rPr>
              <a:t>、电源：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62467" name="Text Box 3"/>
          <p:cNvSpPr txBox="1"/>
          <p:nvPr/>
        </p:nvSpPr>
        <p:spPr>
          <a:xfrm>
            <a:off x="3648075" y="117475"/>
            <a:ext cx="48196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1C0B83"/>
                </a:solidFill>
                <a:latin typeface="宋体" panose="02010600030101010101" pitchFamily="2" charset="-122"/>
              </a:rPr>
              <a:t>能持续</a:t>
            </a:r>
            <a:r>
              <a:rPr lang="zh-CN" altLang="en-US" sz="3600" b="1" dirty="0">
                <a:solidFill>
                  <a:srgbClr val="FF0066"/>
                </a:solidFill>
                <a:latin typeface="宋体" panose="02010600030101010101" pitchFamily="2" charset="-122"/>
              </a:rPr>
              <a:t>供电</a:t>
            </a:r>
            <a:r>
              <a:rPr lang="zh-CN" altLang="en-US" sz="3600" b="1" dirty="0">
                <a:solidFill>
                  <a:srgbClr val="1C0B83"/>
                </a:solidFill>
                <a:latin typeface="宋体" panose="02010600030101010101" pitchFamily="2" charset="-122"/>
              </a:rPr>
              <a:t>的装置。</a:t>
            </a:r>
            <a:endParaRPr lang="zh-CN" altLang="en-US" sz="3600" b="1" dirty="0">
              <a:solidFill>
                <a:srgbClr val="1C0B83"/>
              </a:solidFill>
              <a:latin typeface="宋体" panose="02010600030101010101" pitchFamily="2" charset="-122"/>
            </a:endParaRPr>
          </a:p>
        </p:txBody>
      </p:sp>
      <p:sp>
        <p:nvSpPr>
          <p:cNvPr id="62468" name="Text Box 4"/>
          <p:cNvSpPr txBox="1"/>
          <p:nvPr/>
        </p:nvSpPr>
        <p:spPr>
          <a:xfrm>
            <a:off x="1774825" y="838200"/>
            <a:ext cx="7775575" cy="95313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从</a:t>
            </a:r>
            <a:r>
              <a:rPr lang="zh-CN" altLang="en-US" sz="2800" b="1" dirty="0">
                <a:solidFill>
                  <a:srgbClr val="FF0066"/>
                </a:solidFill>
                <a:latin typeface="宋体" panose="02010600030101010101" pitchFamily="2" charset="-122"/>
              </a:rPr>
              <a:t>能量转化</a:t>
            </a:r>
            <a:r>
              <a:rPr lang="zh-CN" altLang="en-US" sz="2800" b="1" dirty="0">
                <a:latin typeface="宋体" panose="02010600030101010101" pitchFamily="2" charset="-122"/>
              </a:rPr>
              <a:t>的观点来看，电源是把</a:t>
            </a:r>
            <a:r>
              <a:rPr lang="zh-CN" altLang="en-US" sz="2800" b="1" dirty="0">
                <a:solidFill>
                  <a:srgbClr val="FF0066"/>
                </a:solidFill>
                <a:latin typeface="宋体" panose="02010600030101010101" pitchFamily="2" charset="-122"/>
              </a:rPr>
              <a:t>其他形式能量转化为电能</a:t>
            </a:r>
            <a:r>
              <a:rPr lang="zh-CN" altLang="en-US" sz="2800" b="1" dirty="0">
                <a:latin typeface="宋体" panose="02010600030101010101" pitchFamily="2" charset="-122"/>
              </a:rPr>
              <a:t>的装置。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62469" name="Text Box 5"/>
          <p:cNvSpPr txBox="1"/>
          <p:nvPr/>
        </p:nvSpPr>
        <p:spPr>
          <a:xfrm>
            <a:off x="6527800" y="6073775"/>
            <a:ext cx="2057400" cy="645160"/>
          </a:xfrm>
          <a:prstGeom prst="rect">
            <a:avLst/>
          </a:prstGeom>
          <a:solidFill>
            <a:srgbClr val="CCECFF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宋体" panose="02010600030101010101" pitchFamily="2" charset="-122"/>
              </a:rPr>
              <a:t>直流电源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pic>
        <p:nvPicPr>
          <p:cNvPr id="62470" name="Picture 6" descr="16-图片-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4825" y="2638425"/>
            <a:ext cx="2736850" cy="3311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2471" name="Text Box 7"/>
          <p:cNvSpPr txBox="1"/>
          <p:nvPr/>
        </p:nvSpPr>
        <p:spPr>
          <a:xfrm>
            <a:off x="1919288" y="6073775"/>
            <a:ext cx="2232025" cy="645160"/>
          </a:xfrm>
          <a:prstGeom prst="rect">
            <a:avLst/>
          </a:prstGeom>
          <a:solidFill>
            <a:srgbClr val="CCECFF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宋体" panose="02010600030101010101" pitchFamily="2" charset="-122"/>
              </a:rPr>
              <a:t>交流电源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4583113" y="2638425"/>
            <a:ext cx="5622925" cy="3311525"/>
            <a:chOff x="1923" y="1616"/>
            <a:chExt cx="3542" cy="2086"/>
          </a:xfrm>
        </p:grpSpPr>
        <p:pic>
          <p:nvPicPr>
            <p:cNvPr id="8202" name="Picture 9" descr="20054134046146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23" y="1616"/>
              <a:ext cx="1693" cy="208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203" name="Picture 10" descr="111270627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96" y="1661"/>
              <a:ext cx="1769" cy="204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2475" name="Text Box 11"/>
          <p:cNvSpPr txBox="1"/>
          <p:nvPr/>
        </p:nvSpPr>
        <p:spPr>
          <a:xfrm>
            <a:off x="1774825" y="1917700"/>
            <a:ext cx="7775575" cy="52197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注意：蓄电池充电是电能转化为化学能。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7" grpId="0"/>
      <p:bldP spid="62468" grpId="0" bldLvl="0" animBg="1"/>
      <p:bldP spid="62469" grpId="0" bldLvl="0" animBg="1"/>
      <p:bldP spid="62471" grpId="0" bldLvl="0" animBg="1"/>
      <p:bldP spid="6247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 Box 2"/>
          <p:cNvSpPr txBox="1"/>
          <p:nvPr/>
        </p:nvSpPr>
        <p:spPr>
          <a:xfrm>
            <a:off x="1666875" y="260350"/>
            <a:ext cx="8783638" cy="645160"/>
          </a:xfrm>
          <a:prstGeom prst="rect">
            <a:avLst/>
          </a:prstGeom>
          <a:solidFill>
            <a:srgbClr val="33CCCC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宋体" panose="02010600030101010101" pitchFamily="2" charset="-122"/>
              </a:rPr>
              <a:t>干电池：</a:t>
            </a:r>
            <a:r>
              <a:rPr lang="zh-CN" altLang="en-US" sz="3600" b="1" dirty="0">
                <a:solidFill>
                  <a:srgbClr val="CC3300"/>
                </a:solidFill>
                <a:latin typeface="宋体" panose="02010600030101010101" pitchFamily="2" charset="-122"/>
              </a:rPr>
              <a:t>炭棒</a:t>
            </a:r>
            <a:r>
              <a:rPr lang="zh-CN" altLang="en-US" sz="3600" b="1" dirty="0">
                <a:latin typeface="宋体" panose="02010600030101010101" pitchFamily="2" charset="-122"/>
              </a:rPr>
              <a:t>（</a:t>
            </a:r>
            <a:r>
              <a:rPr lang="zh-CN" altLang="en-US" sz="3600" b="1" dirty="0">
                <a:solidFill>
                  <a:srgbClr val="FF9900"/>
                </a:solidFill>
                <a:latin typeface="宋体" panose="02010600030101010101" pitchFamily="2" charset="-122"/>
              </a:rPr>
              <a:t>正极</a:t>
            </a:r>
            <a:r>
              <a:rPr lang="zh-CN" altLang="en-US" sz="3600" b="1" dirty="0">
                <a:latin typeface="宋体" panose="02010600030101010101" pitchFamily="2" charset="-122"/>
              </a:rPr>
              <a:t>），</a:t>
            </a:r>
            <a:r>
              <a:rPr lang="zh-CN" altLang="en-US" sz="3600" b="1" dirty="0">
                <a:solidFill>
                  <a:srgbClr val="CC3300"/>
                </a:solidFill>
                <a:latin typeface="宋体" panose="02010600030101010101" pitchFamily="2" charset="-122"/>
              </a:rPr>
              <a:t>锌筒</a:t>
            </a:r>
            <a:r>
              <a:rPr lang="zh-CN" altLang="en-US" sz="3600" b="1" dirty="0">
                <a:latin typeface="宋体" panose="02010600030101010101" pitchFamily="2" charset="-122"/>
              </a:rPr>
              <a:t>（</a:t>
            </a:r>
            <a:r>
              <a:rPr lang="zh-CN" altLang="en-US" sz="3600" b="1" dirty="0">
                <a:solidFill>
                  <a:srgbClr val="FF9900"/>
                </a:solidFill>
                <a:latin typeface="宋体" panose="02010600030101010101" pitchFamily="2" charset="-122"/>
              </a:rPr>
              <a:t>负极</a:t>
            </a:r>
            <a:r>
              <a:rPr lang="zh-CN" altLang="en-US" sz="3600" b="1" dirty="0">
                <a:latin typeface="宋体" panose="02010600030101010101" pitchFamily="2" charset="-122"/>
              </a:rPr>
              <a:t>）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pic>
        <p:nvPicPr>
          <p:cNvPr id="9219" name="Picture 3" descr="gp5-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65625" y="1628775"/>
            <a:ext cx="3744913" cy="4583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8" name="Picture 6" descr="C:\Documents and Settings\Administrator\feiq\RichOle\422417955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6488" y="1457325"/>
            <a:ext cx="7577137" cy="49006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 Box 2"/>
          <p:cNvSpPr txBox="1"/>
          <p:nvPr/>
        </p:nvSpPr>
        <p:spPr>
          <a:xfrm>
            <a:off x="1774825" y="260350"/>
            <a:ext cx="32766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宋体" panose="02010600030101010101" pitchFamily="2" charset="-122"/>
              </a:rPr>
              <a:t>2</a:t>
            </a:r>
            <a:r>
              <a:rPr lang="zh-CN" altLang="en-US" sz="3600" b="1" dirty="0">
                <a:latin typeface="宋体" panose="02010600030101010101" pitchFamily="2" charset="-122"/>
              </a:rPr>
              <a:t>、用电器：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68611" name="Text Box 3"/>
          <p:cNvSpPr txBox="1"/>
          <p:nvPr/>
        </p:nvSpPr>
        <p:spPr>
          <a:xfrm>
            <a:off x="2424113" y="5157788"/>
            <a:ext cx="8066087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宋体" panose="02010600030101010101" pitchFamily="2" charset="-122"/>
              </a:rPr>
              <a:t>使用电能进行工作的装置。可以将电能转化成其他形式的能。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pic>
        <p:nvPicPr>
          <p:cNvPr id="68612" name="Picture 4" descr="15-图片-14电冰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4825" y="1052513"/>
            <a:ext cx="1717675" cy="3744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8613" name="Picture 5" descr="15-图片-16 电热器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1038" y="1916113"/>
            <a:ext cx="2520950" cy="248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8614" name="Picture 6" descr="15-图片-8空调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438" y="260350"/>
            <a:ext cx="3673475" cy="1319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8615" name="Picture 7" descr="15-图片-11白炽灯泡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2388" y="1916113"/>
            <a:ext cx="2520950" cy="2520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7" name="Text Box 3"/>
          <p:cNvSpPr txBox="1"/>
          <p:nvPr/>
        </p:nvSpPr>
        <p:spPr>
          <a:xfrm>
            <a:off x="1992313" y="1711325"/>
            <a:ext cx="8001000" cy="32899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观察：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①</a:t>
            </a:r>
            <a:r>
              <a:rPr lang="en-US" altLang="zh-CN" sz="3200" b="1" dirty="0">
                <a:latin typeface="宋体" panose="02010600030101010101" pitchFamily="2" charset="-122"/>
              </a:rPr>
              <a:t>.</a:t>
            </a:r>
            <a:r>
              <a:rPr lang="zh-CN" altLang="en-US" sz="3200" b="1" dirty="0">
                <a:solidFill>
                  <a:srgbClr val="FF0066"/>
                </a:solidFill>
                <a:latin typeface="宋体" panose="02010600030101010101" pitchFamily="2" charset="-122"/>
              </a:rPr>
              <a:t>按下开关</a:t>
            </a:r>
            <a:r>
              <a:rPr lang="zh-CN" altLang="en-US" sz="3200" b="1" dirty="0">
                <a:latin typeface="宋体" panose="02010600030101010101" pitchFamily="2" charset="-122"/>
              </a:rPr>
              <a:t>按钮，你</a:t>
            </a:r>
            <a:r>
              <a:rPr lang="zh-CN" altLang="en-US" sz="3200" b="1" dirty="0">
                <a:solidFill>
                  <a:srgbClr val="FF0066"/>
                </a:solidFill>
                <a:latin typeface="宋体" panose="02010600030101010101" pitchFamily="2" charset="-122"/>
              </a:rPr>
              <a:t>观察</a:t>
            </a:r>
            <a:r>
              <a:rPr lang="zh-CN" altLang="en-US" sz="3200" b="1" dirty="0">
                <a:latin typeface="宋体" panose="02010600030101010101" pitchFamily="2" charset="-122"/>
              </a:rPr>
              <a:t>到了什么？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②</a:t>
            </a:r>
            <a:r>
              <a:rPr lang="en-US" altLang="zh-CN" sz="3200" b="1" dirty="0">
                <a:latin typeface="宋体" panose="02010600030101010101" pitchFamily="2" charset="-122"/>
              </a:rPr>
              <a:t>.</a:t>
            </a:r>
            <a:r>
              <a:rPr lang="zh-CN" altLang="en-US" sz="3200" b="1" dirty="0">
                <a:latin typeface="宋体" panose="02010600030101010101" pitchFamily="2" charset="-122"/>
              </a:rPr>
              <a:t>电池是如何</a:t>
            </a:r>
            <a:r>
              <a:rPr lang="zh-CN" altLang="en-US" sz="3200" b="1" dirty="0">
                <a:solidFill>
                  <a:srgbClr val="FF0066"/>
                </a:solidFill>
                <a:latin typeface="宋体" panose="02010600030101010101" pitchFamily="2" charset="-122"/>
              </a:rPr>
              <a:t>安装</a:t>
            </a:r>
            <a:r>
              <a:rPr lang="zh-CN" altLang="en-US" sz="3200" b="1" dirty="0">
                <a:latin typeface="宋体" panose="02010600030101010101" pitchFamily="2" charset="-122"/>
              </a:rPr>
              <a:t>的？后盖与电池是怎样</a:t>
            </a:r>
            <a:r>
              <a:rPr lang="zh-CN" altLang="en-US" sz="3200" b="1" dirty="0">
                <a:solidFill>
                  <a:srgbClr val="FF0066"/>
                </a:solidFill>
                <a:latin typeface="宋体" panose="02010600030101010101" pitchFamily="2" charset="-122"/>
              </a:rPr>
              <a:t>连接</a:t>
            </a:r>
            <a:r>
              <a:rPr lang="zh-CN" altLang="en-US" sz="3200" b="1" dirty="0">
                <a:latin typeface="宋体" panose="02010600030101010101" pitchFamily="2" charset="-122"/>
              </a:rPr>
              <a:t>的？了解开关的作用。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③</a:t>
            </a:r>
            <a:r>
              <a:rPr lang="en-US" altLang="zh-CN" sz="3200" b="1" dirty="0">
                <a:latin typeface="宋体" panose="02010600030101010101" pitchFamily="2" charset="-122"/>
              </a:rPr>
              <a:t>.</a:t>
            </a:r>
            <a:r>
              <a:rPr lang="zh-CN" altLang="en-US" sz="3200" b="1" dirty="0">
                <a:latin typeface="宋体" panose="02010600030101010101" pitchFamily="2" charset="-122"/>
              </a:rPr>
              <a:t>灯泡是如何</a:t>
            </a:r>
            <a:r>
              <a:rPr lang="zh-CN" altLang="en-US" sz="3200" b="1" dirty="0">
                <a:solidFill>
                  <a:srgbClr val="FF0066"/>
                </a:solidFill>
                <a:latin typeface="宋体" panose="02010600030101010101" pitchFamily="2" charset="-122"/>
              </a:rPr>
              <a:t>连接</a:t>
            </a:r>
            <a:r>
              <a:rPr lang="zh-CN" altLang="en-US" sz="3200" b="1" dirty="0">
                <a:latin typeface="宋体" panose="02010600030101010101" pitchFamily="2" charset="-122"/>
              </a:rPr>
              <a:t>的？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11267" name="Text Box 4"/>
          <p:cNvSpPr txBox="1"/>
          <p:nvPr/>
        </p:nvSpPr>
        <p:spPr>
          <a:xfrm>
            <a:off x="1992313" y="765175"/>
            <a:ext cx="4343400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活动</a:t>
            </a:r>
            <a:r>
              <a:rPr lang="en-US" altLang="zh-CN" sz="3600" b="1" dirty="0">
                <a:latin typeface="宋体" panose="02010600030101010101" pitchFamily="2" charset="-122"/>
              </a:rPr>
              <a:t>1:</a:t>
            </a:r>
            <a:r>
              <a:rPr lang="zh-CN" altLang="en-US" sz="3600" b="1" dirty="0">
                <a:latin typeface="宋体" panose="02010600030101010101" pitchFamily="2" charset="-122"/>
              </a:rPr>
              <a:t>观察手电筒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charRg st="4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charRg st="4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charRg st="4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charRg st="22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charRg st="22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charRg st="22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charRg st="54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charRg st="54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charRg st="54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09875" y="1676400"/>
            <a:ext cx="6572250" cy="3505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2"/>
          <p:cNvSpPr txBox="1"/>
          <p:nvPr/>
        </p:nvSpPr>
        <p:spPr>
          <a:xfrm>
            <a:off x="2205038" y="404813"/>
            <a:ext cx="58356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000" b="1" dirty="0">
                <a:latin typeface="Arial" panose="020B0604020202020204" pitchFamily="34" charset="0"/>
              </a:rPr>
              <a:t>活动</a:t>
            </a:r>
            <a:r>
              <a:rPr lang="en-US" altLang="zh-CN" sz="4000" b="1" dirty="0">
                <a:latin typeface="Arial" panose="020B0604020202020204" pitchFamily="34" charset="0"/>
              </a:rPr>
              <a:t>2</a:t>
            </a:r>
            <a:r>
              <a:rPr lang="zh-CN" altLang="en-US" sz="4000" b="1" dirty="0">
                <a:latin typeface="Arial" panose="020B0604020202020204" pitchFamily="34" charset="0"/>
              </a:rPr>
              <a:t>：怎样使灯泡发光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58385" name="Text Box 17"/>
          <p:cNvSpPr txBox="1"/>
          <p:nvPr/>
        </p:nvSpPr>
        <p:spPr>
          <a:xfrm>
            <a:off x="9158605" y="1125538"/>
            <a:ext cx="1290320" cy="518477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电流方向：</a:t>
            </a:r>
            <a:r>
              <a:rPr lang="zh-CN" altLang="en-US" sz="3600" b="1" dirty="0">
                <a:solidFill>
                  <a:srgbClr val="FF6600"/>
                </a:solidFill>
                <a:latin typeface="Arial" panose="020B0604020202020204" pitchFamily="34" charset="0"/>
              </a:rPr>
              <a:t>电流由电源的正极通过用电器流向负极。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  <p:pic>
        <p:nvPicPr>
          <p:cNvPr id="1331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66988" y="2027238"/>
            <a:ext cx="5819775" cy="3381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2000"/>
                                        <p:tgtEl>
                                          <p:spTgt spid="58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2706" name="Text Box 2"/>
          <p:cNvSpPr txBox="1"/>
          <p:nvPr/>
        </p:nvSpPr>
        <p:spPr>
          <a:xfrm>
            <a:off x="1774825" y="188913"/>
            <a:ext cx="74279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宋体" panose="02010600030101010101" pitchFamily="2" charset="-122"/>
              </a:rPr>
              <a:t>连接电路时的注意事项：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72707" name="Text Box 3"/>
          <p:cNvSpPr txBox="1"/>
          <p:nvPr/>
        </p:nvSpPr>
        <p:spPr>
          <a:xfrm>
            <a:off x="1774825" y="1065213"/>
            <a:ext cx="6121400" cy="583565"/>
          </a:xfrm>
          <a:prstGeom prst="rect">
            <a:avLst/>
          </a:prstGeom>
          <a:solidFill>
            <a:srgbClr val="CCECFF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宋体" panose="02010600030101010101" pitchFamily="2" charset="-122"/>
              </a:rPr>
              <a:t>1.</a:t>
            </a:r>
            <a:r>
              <a:rPr lang="zh-CN" altLang="en-US" sz="3200" b="1" dirty="0">
                <a:latin typeface="宋体" panose="02010600030101010101" pitchFamily="2" charset="-122"/>
              </a:rPr>
              <a:t>连接电路时，</a:t>
            </a:r>
            <a:r>
              <a:rPr lang="zh-CN" altLang="en-US" sz="3200" b="1" dirty="0">
                <a:solidFill>
                  <a:srgbClr val="FF6600"/>
                </a:solidFill>
                <a:latin typeface="宋体" panose="02010600030101010101" pitchFamily="2" charset="-122"/>
              </a:rPr>
              <a:t>开关必须断开</a:t>
            </a:r>
            <a:r>
              <a:rPr lang="zh-CN" altLang="en-US" sz="3200" b="1" dirty="0">
                <a:latin typeface="宋体" panose="02010600030101010101" pitchFamily="2" charset="-122"/>
              </a:rPr>
              <a:t>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72708" name="Text Box 4"/>
          <p:cNvSpPr txBox="1"/>
          <p:nvPr/>
        </p:nvSpPr>
        <p:spPr>
          <a:xfrm>
            <a:off x="1776413" y="1930400"/>
            <a:ext cx="8280400" cy="1076325"/>
          </a:xfrm>
          <a:prstGeom prst="rect">
            <a:avLst/>
          </a:prstGeom>
          <a:solidFill>
            <a:srgbClr val="A3ECFB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宋体" panose="02010600030101010101" pitchFamily="2" charset="-122"/>
              </a:rPr>
              <a:t>2.</a:t>
            </a:r>
            <a:r>
              <a:rPr lang="zh-CN" altLang="en-US" sz="3200" b="1" dirty="0">
                <a:latin typeface="宋体" panose="02010600030101010101" pitchFamily="2" charset="-122"/>
              </a:rPr>
              <a:t>从电源正极出发，</a:t>
            </a:r>
            <a:r>
              <a:rPr lang="zh-CN" altLang="en-US" sz="3200" b="1" dirty="0">
                <a:solidFill>
                  <a:srgbClr val="FF6600"/>
                </a:solidFill>
                <a:latin typeface="宋体" panose="02010600030101010101" pitchFamily="2" charset="-122"/>
              </a:rPr>
              <a:t>按一定顺序连接各个器件</a:t>
            </a:r>
            <a:r>
              <a:rPr lang="zh-CN" altLang="en-US" sz="3200" b="1" dirty="0">
                <a:latin typeface="宋体" panose="02010600030101010101" pitchFamily="2" charset="-122"/>
              </a:rPr>
              <a:t>，防止出现短路或者断路。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72709" name="Text Box 5"/>
          <p:cNvSpPr txBox="1"/>
          <p:nvPr/>
        </p:nvSpPr>
        <p:spPr>
          <a:xfrm>
            <a:off x="1774825" y="3209925"/>
            <a:ext cx="8893175" cy="58356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宋体" panose="02010600030101010101" pitchFamily="2" charset="-122"/>
              </a:rPr>
              <a:t>3.</a:t>
            </a:r>
            <a:r>
              <a:rPr lang="zh-CN" altLang="en-US" sz="3200" b="1" dirty="0">
                <a:latin typeface="宋体" panose="02010600030101010101" pitchFamily="2" charset="-122"/>
              </a:rPr>
              <a:t>连接线应</a:t>
            </a:r>
            <a:r>
              <a:rPr lang="zh-CN" altLang="en-US" sz="3200" b="1" dirty="0">
                <a:solidFill>
                  <a:srgbClr val="FF6600"/>
                </a:solidFill>
                <a:latin typeface="宋体" panose="02010600030101010101" pitchFamily="2" charset="-122"/>
              </a:rPr>
              <a:t>顺时针</a:t>
            </a:r>
            <a:r>
              <a:rPr lang="zh-CN" altLang="en-US" sz="3200" b="1" dirty="0">
                <a:latin typeface="宋体" panose="02010600030101010101" pitchFamily="2" charset="-122"/>
              </a:rPr>
              <a:t>绕在接线柱上，并</a:t>
            </a:r>
            <a:r>
              <a:rPr lang="zh-CN" altLang="en-US" sz="3200" b="1" dirty="0">
                <a:solidFill>
                  <a:srgbClr val="FF6600"/>
                </a:solidFill>
                <a:latin typeface="宋体" panose="02010600030101010101" pitchFamily="2" charset="-122"/>
              </a:rPr>
              <a:t>旋紧螺母</a:t>
            </a:r>
            <a:r>
              <a:rPr lang="zh-CN" altLang="en-US" sz="3200" b="1" dirty="0">
                <a:latin typeface="宋体" panose="02010600030101010101" pitchFamily="2" charset="-122"/>
              </a:rPr>
              <a:t>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72710" name="Text Box 6"/>
          <p:cNvSpPr txBox="1"/>
          <p:nvPr/>
        </p:nvSpPr>
        <p:spPr>
          <a:xfrm>
            <a:off x="1774825" y="4017963"/>
            <a:ext cx="8610600" cy="1076325"/>
          </a:xfrm>
          <a:prstGeom prst="rect">
            <a:avLst/>
          </a:prstGeom>
          <a:solidFill>
            <a:srgbClr val="CCE8EA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宋体" panose="02010600030101010101" pitchFamily="2" charset="-122"/>
              </a:rPr>
              <a:t>4.</a:t>
            </a:r>
            <a:r>
              <a:rPr lang="zh-CN" altLang="en-US" sz="3200" b="1" dirty="0">
                <a:latin typeface="宋体" panose="02010600030101010101" pitchFamily="2" charset="-122"/>
              </a:rPr>
              <a:t>电路连接好后，必须</a:t>
            </a:r>
            <a:r>
              <a:rPr lang="zh-CN" altLang="en-US" sz="3200" b="1" dirty="0">
                <a:solidFill>
                  <a:srgbClr val="FF6600"/>
                </a:solidFill>
                <a:latin typeface="宋体" panose="02010600030101010101" pitchFamily="2" charset="-122"/>
              </a:rPr>
              <a:t>检查电路无误后</a:t>
            </a:r>
            <a:r>
              <a:rPr lang="zh-CN" altLang="en-US" sz="3200" b="1" dirty="0">
                <a:latin typeface="宋体" panose="02010600030101010101" pitchFamily="2" charset="-122"/>
              </a:rPr>
              <a:t>，再闭合开关。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72711" name="Text Box 7"/>
          <p:cNvSpPr txBox="1"/>
          <p:nvPr/>
        </p:nvSpPr>
        <p:spPr>
          <a:xfrm>
            <a:off x="1774825" y="5241925"/>
            <a:ext cx="8569325" cy="1076325"/>
          </a:xfrm>
          <a:prstGeom prst="rect">
            <a:avLst/>
          </a:prstGeom>
          <a:solidFill>
            <a:srgbClr val="CCE8EA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宋体" panose="02010600030101010101" pitchFamily="2" charset="-122"/>
              </a:rPr>
              <a:t>5.</a:t>
            </a:r>
            <a:r>
              <a:rPr lang="zh-CN" altLang="en-US" sz="3200" b="1" dirty="0">
                <a:solidFill>
                  <a:srgbClr val="FF6600"/>
                </a:solidFill>
                <a:latin typeface="宋体" panose="02010600030101010101" pitchFamily="2" charset="-122"/>
              </a:rPr>
              <a:t>电源的两极绝不允许以任何方式直接相连</a:t>
            </a:r>
            <a:r>
              <a:rPr lang="zh-CN" altLang="en-US" sz="3200" b="1" dirty="0">
                <a:latin typeface="宋体" panose="02010600030101010101" pitchFamily="2" charset="-122"/>
              </a:rPr>
              <a:t>，以免造成电源短路，损坏电源。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7" grpId="0" bldLvl="0" animBg="1"/>
      <p:bldP spid="72708" grpId="0" bldLvl="0" animBg="1"/>
      <p:bldP spid="72709" grpId="0" bldLvl="0" animBg="1"/>
      <p:bldP spid="72710" grpId="0" bldLvl="0" animBg="1"/>
      <p:bldP spid="72711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1345</Words>
  <Application>WPS 演示</Application>
  <PresentationFormat>宽屏</PresentationFormat>
  <Paragraphs>165</Paragraphs>
  <Slides>24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Arial</vt:lpstr>
      <vt:lpstr>宋体</vt:lpstr>
      <vt:lpstr>Wingdings</vt:lpstr>
      <vt:lpstr>Wingdings</vt:lpstr>
      <vt:lpstr>Calibri</vt:lpstr>
      <vt:lpstr>Times New Roman</vt:lpstr>
      <vt:lpstr>微软雅黑</vt:lpstr>
      <vt:lpstr>Arial Unicode MS</vt:lpstr>
      <vt:lpstr>黑体</vt:lpstr>
      <vt:lpstr>Office 主题​​</vt:lpstr>
      <vt:lpstr>Office 主题</vt:lpstr>
      <vt:lpstr>Paint.Picture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2022-08-06T08:34:02Z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C7A0C261A68D4988A201EBFE6C7A2880</vt:lpwstr>
  </property>
</Properties>
</file>