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64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8" Type="http://schemas.openxmlformats.org/officeDocument/2006/relationships/tags" Target="tags/tag63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3CA3A97-22F5-47B9-85BE-1D6FFD09F764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3CA3A97-22F5-47B9-85BE-1D6FFD09F764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3CA3A97-22F5-47B9-85BE-1D6FFD09F764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3CA3A97-22F5-47B9-85BE-1D6FFD09F764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3CA3A97-22F5-47B9-85BE-1D6FFD09F764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3CA3A97-22F5-47B9-85BE-1D6FFD09F764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3CA3A97-22F5-47B9-85BE-1D6FFD09F764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3CA3A97-22F5-47B9-85BE-1D6FFD09F764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3CA3A97-22F5-47B9-85BE-1D6FFD09F764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3CA3A97-22F5-47B9-85BE-1D6FFD09F764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3CA3A97-22F5-47B9-85BE-1D6FFD09F764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4" Type="http://schemas.openxmlformats.org/officeDocument/2006/relationships/theme" Target="../theme/theme2.xml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 l="-10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090" algn="l"/>
          <a:tab pos="1609090" algn="l"/>
          <a:tab pos="1609090" algn="l"/>
          <a:tab pos="1609090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 l="-10000" r="-3000"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3CA3A97-22F5-47B9-85BE-1D6FFD09F764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031" name="Picture 9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381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2" name="Picture 10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6477000"/>
            <a:ext cx="12192000" cy="38100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25.png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openxmlformats.org/officeDocument/2006/relationships/image" Target="../media/image28.jpeg"/><Relationship Id="rId3" Type="http://schemas.openxmlformats.org/officeDocument/2006/relationships/image" Target="../media/image27.jpeg"/><Relationship Id="rId2" Type="http://schemas.openxmlformats.org/officeDocument/2006/relationships/image" Target="../media/image7.png"/><Relationship Id="rId1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33.jpeg"/><Relationship Id="rId1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3" Type="http://schemas.openxmlformats.org/officeDocument/2006/relationships/image" Target="../media/image37.png"/><Relationship Id="rId2" Type="http://schemas.openxmlformats.org/officeDocument/2006/relationships/image" Target="../media/image22.png"/><Relationship Id="rId1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43.png"/><Relationship Id="rId1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48.png"/><Relationship Id="rId1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50.png"/><Relationship Id="rId1" Type="http://schemas.openxmlformats.org/officeDocument/2006/relationships/image" Target="../media/image49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slide" Target="slide1.xml"/><Relationship Id="rId4" Type="http://schemas.openxmlformats.org/officeDocument/2006/relationships/slide" Target="slide4.xml"/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3.jpe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slide" Target="slide1.xml"/><Relationship Id="rId5" Type="http://schemas.openxmlformats.org/officeDocument/2006/relationships/image" Target="../media/image13.png"/><Relationship Id="rId4" Type="http://schemas.openxmlformats.org/officeDocument/2006/relationships/slide" Target="slide7.xml"/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14.png"/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0" name="文本框 1"/>
          <p:cNvSpPr txBox="1"/>
          <p:nvPr/>
        </p:nvSpPr>
        <p:spPr>
          <a:xfrm>
            <a:off x="3505200" y="2133600"/>
            <a:ext cx="56388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4400" b="1" dirty="0">
                <a:latin typeface="Arial" panose="020B0604020202020204" pitchFamily="34" charset="0"/>
              </a:rPr>
              <a:t>电路连接的基本方式</a:t>
            </a:r>
            <a:endParaRPr lang="zh-CN" altLang="en-US" sz="44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1" name="Picture 8"/>
          <p:cNvPicPr>
            <a:picLocks noChangeAspect="1"/>
          </p:cNvPicPr>
          <p:nvPr/>
        </p:nvPicPr>
        <p:blipFill>
          <a:blip r:embed="rId1"/>
          <a:srcRect t="16235"/>
          <a:stretch>
            <a:fillRect/>
          </a:stretch>
        </p:blipFill>
        <p:spPr>
          <a:xfrm>
            <a:off x="2103438" y="4724400"/>
            <a:ext cx="8153400" cy="1654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5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1828800"/>
            <a:ext cx="3314700" cy="2165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30" name="Text Box 10"/>
          <p:cNvSpPr txBox="1"/>
          <p:nvPr/>
        </p:nvSpPr>
        <p:spPr>
          <a:xfrm>
            <a:off x="1814513" y="4846638"/>
            <a:ext cx="25908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2800" b="1" dirty="0">
                <a:solidFill>
                  <a:schemeClr val="accent2"/>
                </a:solidFill>
                <a:latin typeface="华文细黑" pitchFamily="2" charset="-122"/>
                <a:ea typeface="华文细黑" pitchFamily="2" charset="-122"/>
              </a:rPr>
              <a:t>【</a:t>
            </a:r>
            <a:r>
              <a:rPr lang="zh-CN" altLang="en-US" sz="2800" b="1" dirty="0">
                <a:solidFill>
                  <a:schemeClr val="accent2"/>
                </a:solidFill>
                <a:latin typeface="华文细黑" pitchFamily="2" charset="-122"/>
                <a:ea typeface="华文细黑" pitchFamily="2" charset="-122"/>
              </a:rPr>
              <a:t>首尾法</a:t>
            </a:r>
            <a:r>
              <a:rPr lang="en-US" altLang="zh-CN" sz="2800" b="1" dirty="0">
                <a:solidFill>
                  <a:schemeClr val="accent2"/>
                </a:solidFill>
                <a:latin typeface="华文细黑" pitchFamily="2" charset="-122"/>
                <a:ea typeface="华文细黑" pitchFamily="2" charset="-122"/>
              </a:rPr>
              <a:t>】</a:t>
            </a:r>
            <a:endParaRPr lang="zh-CN" altLang="en-US" sz="2800" b="1" dirty="0">
              <a:solidFill>
                <a:schemeClr val="accent2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33131" name="Rectangle 11"/>
          <p:cNvSpPr/>
          <p:nvPr/>
        </p:nvSpPr>
        <p:spPr>
          <a:xfrm>
            <a:off x="3810000" y="4876800"/>
            <a:ext cx="66294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 dirty="0">
                <a:solidFill>
                  <a:srgbClr val="C000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首：电流流入 端        尾：电流流出端</a:t>
            </a:r>
            <a:endParaRPr lang="zh-CN" altLang="en-US" sz="2800" b="1" dirty="0">
              <a:solidFill>
                <a:srgbClr val="C00000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pic>
        <p:nvPicPr>
          <p:cNvPr id="13318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3200" y="1828800"/>
            <a:ext cx="3276600" cy="2282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71" name="Text Box 5"/>
          <p:cNvSpPr txBox="1"/>
          <p:nvPr/>
        </p:nvSpPr>
        <p:spPr>
          <a:xfrm>
            <a:off x="2057400" y="457200"/>
            <a:ext cx="63246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latin typeface="方正姚体简体" pitchFamily="65" charset="-122"/>
                <a:ea typeface="方正姚体简体" pitchFamily="65" charset="-122"/>
              </a:rPr>
              <a:t>五、判断电路连接方式</a:t>
            </a:r>
            <a:endParaRPr lang="zh-CN" altLang="en-US" b="1" dirty="0">
              <a:latin typeface="方正姚体简体" pitchFamily="65" charset="-122"/>
              <a:ea typeface="方正姚体简体" pitchFamily="65" charset="-122"/>
            </a:endParaRPr>
          </a:p>
        </p:txBody>
      </p:sp>
      <p:sp>
        <p:nvSpPr>
          <p:cNvPr id="11272" name="Line 18"/>
          <p:cNvSpPr/>
          <p:nvPr/>
        </p:nvSpPr>
        <p:spPr>
          <a:xfrm>
            <a:off x="2133600" y="1079500"/>
            <a:ext cx="8001000" cy="0"/>
          </a:xfrm>
          <a:prstGeom prst="line">
            <a:avLst/>
          </a:prstGeom>
          <a:ln w="38100" cap="rnd" cmpd="sng">
            <a:solidFill>
              <a:srgbClr val="969696"/>
            </a:solidFill>
            <a:prstDash val="sysDot"/>
            <a:headEnd type="none" w="med" len="med"/>
            <a:tailEnd type="oval" w="med" len="med"/>
          </a:ln>
        </p:spPr>
      </p:sp>
      <p:sp>
        <p:nvSpPr>
          <p:cNvPr id="11273" name="Text Box 6"/>
          <p:cNvSpPr txBox="1"/>
          <p:nvPr/>
        </p:nvSpPr>
        <p:spPr>
          <a:xfrm>
            <a:off x="3352800" y="1143000"/>
            <a:ext cx="67056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just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观察下列电路结构，判断连接方式。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1274" name="Text Box 38"/>
          <p:cNvSpPr txBox="1"/>
          <p:nvPr/>
        </p:nvSpPr>
        <p:spPr>
          <a:xfrm>
            <a:off x="1828800" y="1143000"/>
            <a:ext cx="32004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【</a:t>
            </a:r>
            <a:r>
              <a:rPr lang="zh-CN" altLang="en-US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活动</a:t>
            </a: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】</a:t>
            </a:r>
            <a:endParaRPr lang="zh-CN" altLang="en-US" sz="2800" b="1" dirty="0">
              <a:solidFill>
                <a:srgbClr val="990033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4" name="AutoShape 7"/>
          <p:cNvSpPr/>
          <p:nvPr/>
        </p:nvSpPr>
        <p:spPr>
          <a:xfrm>
            <a:off x="2133600" y="1752600"/>
            <a:ext cx="8077200" cy="2362200"/>
          </a:xfrm>
          <a:prstGeom prst="roundRect">
            <a:avLst>
              <a:gd name="adj" fmla="val 7315"/>
            </a:avLst>
          </a:prstGeom>
          <a:noFill/>
          <a:ln w="19050" cap="rnd" cmpd="sng">
            <a:solidFill>
              <a:srgbClr val="1C1C1C"/>
            </a:solidFill>
            <a:prstDash val="sysDot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sp>
        <p:nvSpPr>
          <p:cNvPr id="17" name="AutoShape 19"/>
          <p:cNvSpPr/>
          <p:nvPr/>
        </p:nvSpPr>
        <p:spPr>
          <a:xfrm>
            <a:off x="2119313" y="4191000"/>
            <a:ext cx="8151812" cy="592138"/>
          </a:xfrm>
          <a:prstGeom prst="roundRect">
            <a:avLst>
              <a:gd name="adj" fmla="val 47509"/>
            </a:avLst>
          </a:prstGeom>
          <a:solidFill>
            <a:srgbClr val="5F5F5F"/>
          </a:solidFill>
          <a:ln w="28575" cap="flat" cmpd="sng">
            <a:solidFill>
              <a:srgbClr val="EAEAEA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sp>
        <p:nvSpPr>
          <p:cNvPr id="18" name="Text Box 30"/>
          <p:cNvSpPr txBox="1"/>
          <p:nvPr/>
        </p:nvSpPr>
        <p:spPr>
          <a:xfrm>
            <a:off x="2832100" y="4191000"/>
            <a:ext cx="23622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 dirty="0">
                <a:solidFill>
                  <a:srgbClr val="FFFF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串联电路</a:t>
            </a:r>
            <a:endParaRPr lang="en-US" altLang="zh-CN" sz="2800" b="1" dirty="0">
              <a:solidFill>
                <a:srgbClr val="FFFF00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20" name="Text Box 30"/>
          <p:cNvSpPr txBox="1"/>
          <p:nvPr/>
        </p:nvSpPr>
        <p:spPr>
          <a:xfrm>
            <a:off x="7543800" y="4191000"/>
            <a:ext cx="21336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 dirty="0">
                <a:solidFill>
                  <a:srgbClr val="FFFF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并联电路</a:t>
            </a:r>
            <a:endParaRPr lang="en-US" altLang="zh-CN" sz="2800" b="1" dirty="0">
              <a:solidFill>
                <a:srgbClr val="FFFF00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13327" name="Text Box 38"/>
          <p:cNvSpPr txBox="1"/>
          <p:nvPr/>
        </p:nvSpPr>
        <p:spPr>
          <a:xfrm>
            <a:off x="1814513" y="5334000"/>
            <a:ext cx="32004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【</a:t>
            </a:r>
            <a:r>
              <a:rPr lang="zh-CN" altLang="en-US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结论</a:t>
            </a: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】</a:t>
            </a:r>
            <a:endParaRPr lang="zh-CN" altLang="en-US" sz="2800" b="1" dirty="0">
              <a:solidFill>
                <a:srgbClr val="990033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3328" name="矩形 10"/>
          <p:cNvSpPr/>
          <p:nvPr/>
        </p:nvSpPr>
        <p:spPr>
          <a:xfrm>
            <a:off x="3230563" y="5337175"/>
            <a:ext cx="67056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1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、若用电器</a:t>
            </a:r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首尾相连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，则</a:t>
            </a:r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串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联。</a:t>
            </a:r>
            <a:endParaRPr lang="zh-CN" altLang="en-US" sz="28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3329" name="矩形 10"/>
          <p:cNvSpPr/>
          <p:nvPr/>
        </p:nvSpPr>
        <p:spPr>
          <a:xfrm>
            <a:off x="3213100" y="5791200"/>
            <a:ext cx="67056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2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、若用电器</a:t>
            </a:r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首首、尾尾相连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，则</a:t>
            </a:r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并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联。</a:t>
            </a:r>
            <a:endParaRPr lang="zh-CN" altLang="en-US" sz="28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3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3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3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3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0" grpId="0"/>
      <p:bldP spid="133131" grpId="0"/>
      <p:bldP spid="14" grpId="0" bldLvl="0" animBg="1"/>
      <p:bldP spid="17" grpId="0" bldLvl="0" animBg="1"/>
      <p:bldP spid="18" grpId="0"/>
      <p:bldP spid="20" grpId="0"/>
      <p:bldP spid="13327" grpId="0"/>
      <p:bldP spid="13328" grpId="0"/>
      <p:bldP spid="133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" name="Picture 2"/>
          <p:cNvPicPr>
            <a:picLocks noChangeAspect="1"/>
          </p:cNvPicPr>
          <p:nvPr/>
        </p:nvPicPr>
        <p:blipFill>
          <a:blip r:embed="rId1"/>
          <a:srcRect t="37646"/>
          <a:stretch>
            <a:fillRect/>
          </a:stretch>
        </p:blipFill>
        <p:spPr>
          <a:xfrm>
            <a:off x="2133600" y="3581400"/>
            <a:ext cx="8077200" cy="28495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1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1828800"/>
            <a:ext cx="2667000" cy="1676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2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3800" y="1828800"/>
            <a:ext cx="2514600" cy="17160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3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0" y="1828800"/>
            <a:ext cx="2514600" cy="17033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5177" name="Text Box 9"/>
          <p:cNvSpPr txBox="1"/>
          <p:nvPr/>
        </p:nvSpPr>
        <p:spPr>
          <a:xfrm>
            <a:off x="1831975" y="3611563"/>
            <a:ext cx="28956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2800" b="1" dirty="0">
                <a:solidFill>
                  <a:schemeClr val="accent2"/>
                </a:solidFill>
                <a:latin typeface="华文细黑" pitchFamily="2" charset="-122"/>
                <a:ea typeface="华文细黑" pitchFamily="2" charset="-122"/>
              </a:rPr>
              <a:t>【</a:t>
            </a:r>
            <a:r>
              <a:rPr lang="zh-CN" altLang="en-US" sz="2800" b="1" dirty="0">
                <a:solidFill>
                  <a:schemeClr val="accent2"/>
                </a:solidFill>
                <a:latin typeface="华文细黑" pitchFamily="2" charset="-122"/>
                <a:ea typeface="华文细黑" pitchFamily="2" charset="-122"/>
              </a:rPr>
              <a:t>正负号法</a:t>
            </a:r>
            <a:r>
              <a:rPr lang="en-US" altLang="zh-CN" sz="2800" b="1" dirty="0">
                <a:solidFill>
                  <a:schemeClr val="accent2"/>
                </a:solidFill>
                <a:latin typeface="华文细黑" pitchFamily="2" charset="-122"/>
                <a:ea typeface="华文细黑" pitchFamily="2" charset="-122"/>
              </a:rPr>
              <a:t>】</a:t>
            </a:r>
            <a:endParaRPr lang="zh-CN" altLang="en-US" sz="2800" b="1" dirty="0">
              <a:solidFill>
                <a:schemeClr val="accent2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295" name="Text Box 5"/>
          <p:cNvSpPr txBox="1"/>
          <p:nvPr/>
        </p:nvSpPr>
        <p:spPr>
          <a:xfrm>
            <a:off x="2057400" y="457200"/>
            <a:ext cx="63246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latin typeface="方正姚体简体" pitchFamily="65" charset="-122"/>
                <a:ea typeface="方正姚体简体" pitchFamily="65" charset="-122"/>
              </a:rPr>
              <a:t>五、判断电路连接方式</a:t>
            </a:r>
            <a:endParaRPr lang="zh-CN" altLang="en-US" b="1" dirty="0">
              <a:latin typeface="方正姚体简体" pitchFamily="65" charset="-122"/>
              <a:ea typeface="方正姚体简体" pitchFamily="65" charset="-122"/>
            </a:endParaRPr>
          </a:p>
        </p:txBody>
      </p:sp>
      <p:sp>
        <p:nvSpPr>
          <p:cNvPr id="12296" name="Line 18"/>
          <p:cNvSpPr/>
          <p:nvPr/>
        </p:nvSpPr>
        <p:spPr>
          <a:xfrm>
            <a:off x="2133600" y="1079500"/>
            <a:ext cx="8001000" cy="0"/>
          </a:xfrm>
          <a:prstGeom prst="line">
            <a:avLst/>
          </a:prstGeom>
          <a:ln w="38100" cap="rnd" cmpd="sng">
            <a:solidFill>
              <a:srgbClr val="969696"/>
            </a:solidFill>
            <a:prstDash val="sysDot"/>
            <a:headEnd type="none" w="med" len="med"/>
            <a:tailEnd type="oval" w="med" len="med"/>
          </a:ln>
        </p:spPr>
      </p:sp>
      <p:sp>
        <p:nvSpPr>
          <p:cNvPr id="12297" name="Text Box 6"/>
          <p:cNvSpPr txBox="1"/>
          <p:nvPr/>
        </p:nvSpPr>
        <p:spPr>
          <a:xfrm>
            <a:off x="3352800" y="1143000"/>
            <a:ext cx="67056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just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判断下列电路结构，分析电路状态。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2298" name="Text Box 38"/>
          <p:cNvSpPr txBox="1"/>
          <p:nvPr/>
        </p:nvSpPr>
        <p:spPr>
          <a:xfrm>
            <a:off x="1828800" y="1143000"/>
            <a:ext cx="32004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【</a:t>
            </a:r>
            <a:r>
              <a:rPr lang="zh-CN" altLang="en-US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活动</a:t>
            </a: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】</a:t>
            </a:r>
            <a:endParaRPr lang="zh-CN" altLang="en-US" sz="2800" b="1" dirty="0">
              <a:solidFill>
                <a:srgbClr val="990033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299" name="AutoShape 7"/>
          <p:cNvSpPr/>
          <p:nvPr/>
        </p:nvSpPr>
        <p:spPr>
          <a:xfrm>
            <a:off x="2133600" y="1752600"/>
            <a:ext cx="8077200" cy="1828800"/>
          </a:xfrm>
          <a:prstGeom prst="roundRect">
            <a:avLst>
              <a:gd name="adj" fmla="val 7315"/>
            </a:avLst>
          </a:prstGeom>
          <a:noFill/>
          <a:ln w="19050" cap="rnd" cmpd="sng">
            <a:solidFill>
              <a:srgbClr val="1C1C1C"/>
            </a:solidFill>
            <a:prstDash val="sysDot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sp>
        <p:nvSpPr>
          <p:cNvPr id="14348" name="矩形 12"/>
          <p:cNvSpPr/>
          <p:nvPr/>
        </p:nvSpPr>
        <p:spPr>
          <a:xfrm>
            <a:off x="2057400" y="3702050"/>
            <a:ext cx="8458200" cy="1301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ts val="400"/>
              </a:spcBef>
              <a:buNone/>
            </a:pPr>
            <a:r>
              <a:rPr lang="zh-CN" altLang="en-US" sz="2400" b="1" dirty="0">
                <a:solidFill>
                  <a:srgbClr val="990033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        </a:t>
            </a:r>
            <a:r>
              <a:rPr lang="zh-CN" altLang="en-US" sz="24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电源正负极分别标</a:t>
            </a:r>
            <a:r>
              <a:rPr lang="zh-CN" altLang="en-US" sz="2400" b="1" dirty="0">
                <a:solidFill>
                  <a:srgbClr val="FF0000"/>
                </a:solidFill>
                <a:ea typeface="楷体_GB2312" panose="02010609030101010101" pitchFamily="49" charset="-122"/>
              </a:rPr>
              <a:t>“</a:t>
            </a:r>
            <a:r>
              <a:rPr lang="en-US" altLang="zh-CN" sz="24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+</a:t>
            </a:r>
            <a:r>
              <a:rPr lang="en-US" altLang="zh-CN" sz="2400" b="1" dirty="0">
                <a:solidFill>
                  <a:srgbClr val="FF0000"/>
                </a:solidFill>
                <a:ea typeface="楷体_GB2312" panose="02010609030101010101" pitchFamily="49" charset="-122"/>
              </a:rPr>
              <a:t>”</a:t>
            </a:r>
            <a:r>
              <a:rPr lang="en-US" altLang="zh-CN" sz="24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en-US" altLang="zh-CN" sz="2400" b="1" dirty="0">
                <a:solidFill>
                  <a:srgbClr val="FF0000"/>
                </a:solidFill>
                <a:ea typeface="楷体_GB2312" panose="02010609030101010101" pitchFamily="49" charset="-122"/>
              </a:rPr>
              <a:t>“</a:t>
            </a:r>
            <a:r>
              <a:rPr lang="en-US" altLang="zh-CN" sz="24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-</a:t>
            </a:r>
            <a:r>
              <a:rPr lang="en-US" altLang="zh-CN" sz="2400" b="1" dirty="0">
                <a:solidFill>
                  <a:srgbClr val="FF0000"/>
                </a:solidFill>
                <a:ea typeface="楷体_GB2312" panose="02010609030101010101" pitchFamily="49" charset="-122"/>
              </a:rPr>
              <a:t>”</a:t>
            </a:r>
            <a:r>
              <a:rPr lang="zh-CN" altLang="en-US" sz="24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号。从</a:t>
            </a:r>
            <a:r>
              <a:rPr lang="zh-CN" altLang="en-US" sz="24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正极</a:t>
            </a:r>
            <a:r>
              <a:rPr lang="zh-CN" altLang="en-US" sz="24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开始沿</a:t>
            </a:r>
            <a:endParaRPr lang="en-US" altLang="zh-CN" sz="24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ts val="400"/>
              </a:spcBef>
              <a:buNone/>
            </a:pPr>
            <a:r>
              <a:rPr lang="zh-CN" altLang="en-US" sz="24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导线标符号</a:t>
            </a:r>
            <a:r>
              <a:rPr lang="zh-CN" altLang="en-US" sz="2400" b="1" dirty="0">
                <a:solidFill>
                  <a:srgbClr val="FF0000"/>
                </a:solidFill>
                <a:ea typeface="楷体_GB2312" panose="02010609030101010101" pitchFamily="49" charset="-122"/>
              </a:rPr>
              <a:t>“</a:t>
            </a:r>
            <a:r>
              <a:rPr lang="en-US" altLang="zh-CN" sz="24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+</a:t>
            </a:r>
            <a:r>
              <a:rPr lang="en-US" altLang="zh-CN" sz="2400" b="1" dirty="0">
                <a:solidFill>
                  <a:srgbClr val="FF0000"/>
                </a:solidFill>
                <a:ea typeface="楷体_GB2312" panose="02010609030101010101" pitchFamily="49" charset="-122"/>
              </a:rPr>
              <a:t>”</a:t>
            </a:r>
            <a:r>
              <a:rPr lang="zh-CN" altLang="en-US" sz="24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，直至遇到</a:t>
            </a:r>
            <a:r>
              <a:rPr lang="zh-CN" altLang="en-US" sz="24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用电器</a:t>
            </a:r>
            <a:r>
              <a:rPr lang="zh-CN" altLang="en-US" sz="24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停止；再从</a:t>
            </a:r>
            <a:r>
              <a:rPr lang="zh-CN" altLang="en-US" sz="24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负极</a:t>
            </a:r>
            <a:r>
              <a:rPr lang="zh-CN" altLang="en-US" sz="24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开始沿导</a:t>
            </a:r>
            <a:endParaRPr lang="en-US" altLang="zh-CN" sz="24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ts val="400"/>
              </a:spcBef>
              <a:buNone/>
            </a:pPr>
            <a:r>
              <a:rPr lang="zh-CN" altLang="en-US" sz="24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线标符号</a:t>
            </a:r>
            <a:r>
              <a:rPr lang="zh-CN" altLang="en-US" sz="2400" b="1" dirty="0">
                <a:solidFill>
                  <a:srgbClr val="FF0000"/>
                </a:solidFill>
                <a:ea typeface="楷体_GB2312" panose="02010609030101010101" pitchFamily="49" charset="-122"/>
              </a:rPr>
              <a:t>“</a:t>
            </a:r>
            <a:r>
              <a:rPr lang="en-US" altLang="zh-CN" sz="24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-</a:t>
            </a:r>
            <a:r>
              <a:rPr lang="en-US" altLang="zh-CN" sz="2400" b="1" dirty="0">
                <a:solidFill>
                  <a:srgbClr val="FF0000"/>
                </a:solidFill>
                <a:ea typeface="楷体_GB2312" panose="02010609030101010101" pitchFamily="49" charset="-122"/>
              </a:rPr>
              <a:t>”</a:t>
            </a:r>
            <a:r>
              <a:rPr lang="en-US" altLang="zh-CN" sz="24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en-US" sz="24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，直至遇到</a:t>
            </a:r>
            <a:r>
              <a:rPr lang="zh-CN" altLang="en-US" sz="24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用电器</a:t>
            </a:r>
            <a:r>
              <a:rPr lang="zh-CN" altLang="en-US" sz="24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停止。</a:t>
            </a:r>
            <a:endParaRPr lang="zh-CN" altLang="en-US" sz="1800" dirty="0"/>
          </a:p>
        </p:txBody>
      </p:sp>
      <p:sp>
        <p:nvSpPr>
          <p:cNvPr id="14349" name="Text Box 38"/>
          <p:cNvSpPr txBox="1"/>
          <p:nvPr/>
        </p:nvSpPr>
        <p:spPr>
          <a:xfrm>
            <a:off x="1860550" y="4953000"/>
            <a:ext cx="32004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【</a:t>
            </a:r>
            <a:r>
              <a:rPr lang="zh-CN" altLang="en-US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结论</a:t>
            </a: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】</a:t>
            </a:r>
            <a:endParaRPr lang="zh-CN" altLang="en-US" sz="2800" b="1" dirty="0">
              <a:solidFill>
                <a:srgbClr val="990033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4350" name="矩形 10"/>
          <p:cNvSpPr/>
          <p:nvPr/>
        </p:nvSpPr>
        <p:spPr>
          <a:xfrm>
            <a:off x="3276600" y="4956175"/>
            <a:ext cx="67056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1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、若</a:t>
            </a:r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几个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用电器两端</a:t>
            </a:r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异号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，则</a:t>
            </a:r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串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联。</a:t>
            </a:r>
            <a:endParaRPr lang="zh-CN" altLang="en-US" sz="28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4351" name="矩形 10"/>
          <p:cNvSpPr/>
          <p:nvPr/>
        </p:nvSpPr>
        <p:spPr>
          <a:xfrm>
            <a:off x="3259138" y="5410200"/>
            <a:ext cx="67056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2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、若</a:t>
            </a:r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每个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用电器两端</a:t>
            </a:r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异号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，则</a:t>
            </a:r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并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联。</a:t>
            </a:r>
            <a:endParaRPr lang="zh-CN" altLang="en-US" sz="28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4352" name="矩形 10"/>
          <p:cNvSpPr/>
          <p:nvPr/>
        </p:nvSpPr>
        <p:spPr>
          <a:xfrm>
            <a:off x="3244850" y="5867400"/>
            <a:ext cx="67056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3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、若用电器或电源两端</a:t>
            </a:r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同号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，则</a:t>
            </a:r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短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路。</a:t>
            </a:r>
            <a:endParaRPr lang="zh-CN" altLang="en-US" sz="28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5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5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7" grpId="0"/>
      <p:bldP spid="14348" grpId="0"/>
      <p:bldP spid="14349" grpId="0"/>
      <p:bldP spid="14350" grpId="0"/>
      <p:bldP spid="14351" grpId="0"/>
      <p:bldP spid="1435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Picture 2" descr="pic_80482"/>
          <p:cNvPicPr/>
          <p:nvPr/>
        </p:nvPicPr>
        <p:blipFill>
          <a:blip r:embed="rId1"/>
          <a:stretch>
            <a:fillRect/>
          </a:stretch>
        </p:blipFill>
        <p:spPr>
          <a:xfrm>
            <a:off x="7543800" y="1863725"/>
            <a:ext cx="2519363" cy="21605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" name="Picture 8"/>
          <p:cNvPicPr>
            <a:picLocks noChangeAspect="1"/>
          </p:cNvPicPr>
          <p:nvPr/>
        </p:nvPicPr>
        <p:blipFill>
          <a:blip r:embed="rId2"/>
          <a:srcRect t="16235"/>
          <a:stretch>
            <a:fillRect/>
          </a:stretch>
        </p:blipFill>
        <p:spPr>
          <a:xfrm>
            <a:off x="2103438" y="4724400"/>
            <a:ext cx="8153400" cy="1654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6" name="Text Box 5"/>
          <p:cNvSpPr txBox="1"/>
          <p:nvPr/>
        </p:nvSpPr>
        <p:spPr>
          <a:xfrm>
            <a:off x="2057400" y="457200"/>
            <a:ext cx="63246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latin typeface="方正姚体简体" pitchFamily="65" charset="-122"/>
                <a:ea typeface="方正姚体简体" pitchFamily="65" charset="-122"/>
              </a:rPr>
              <a:t>五、判断电路连接方式</a:t>
            </a:r>
            <a:endParaRPr lang="zh-CN" altLang="en-US" b="1" dirty="0">
              <a:latin typeface="方正姚体简体" pitchFamily="65" charset="-122"/>
              <a:ea typeface="方正姚体简体" pitchFamily="65" charset="-122"/>
            </a:endParaRPr>
          </a:p>
        </p:txBody>
      </p:sp>
      <p:sp>
        <p:nvSpPr>
          <p:cNvPr id="13317" name="Text Box 6"/>
          <p:cNvSpPr txBox="1"/>
          <p:nvPr/>
        </p:nvSpPr>
        <p:spPr>
          <a:xfrm>
            <a:off x="3352800" y="1143000"/>
            <a:ext cx="67056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just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分析下列电路连接方式，说明判断依据。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3318" name="Line 18"/>
          <p:cNvSpPr/>
          <p:nvPr/>
        </p:nvSpPr>
        <p:spPr>
          <a:xfrm>
            <a:off x="2133600" y="1079500"/>
            <a:ext cx="8001000" cy="0"/>
          </a:xfrm>
          <a:prstGeom prst="line">
            <a:avLst/>
          </a:prstGeom>
          <a:ln w="38100" cap="rnd" cmpd="sng">
            <a:solidFill>
              <a:srgbClr val="969696"/>
            </a:solidFill>
            <a:prstDash val="sysDot"/>
            <a:headEnd type="none" w="med" len="med"/>
            <a:tailEnd type="oval" w="med" len="med"/>
          </a:ln>
        </p:spPr>
      </p:sp>
      <p:sp>
        <p:nvSpPr>
          <p:cNvPr id="13319" name="Text Box 38"/>
          <p:cNvSpPr txBox="1"/>
          <p:nvPr/>
        </p:nvSpPr>
        <p:spPr>
          <a:xfrm>
            <a:off x="1828800" y="1143000"/>
            <a:ext cx="32004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【</a:t>
            </a:r>
            <a:r>
              <a:rPr lang="zh-CN" altLang="en-US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活动</a:t>
            </a: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】</a:t>
            </a:r>
            <a:endParaRPr lang="zh-CN" altLang="en-US" sz="2800" b="1" dirty="0">
              <a:solidFill>
                <a:srgbClr val="990033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3320" name="AutoShape 7"/>
          <p:cNvSpPr/>
          <p:nvPr/>
        </p:nvSpPr>
        <p:spPr>
          <a:xfrm>
            <a:off x="2133600" y="1752600"/>
            <a:ext cx="8077200" cy="2362200"/>
          </a:xfrm>
          <a:prstGeom prst="roundRect">
            <a:avLst>
              <a:gd name="adj" fmla="val 7315"/>
            </a:avLst>
          </a:prstGeom>
          <a:noFill/>
          <a:ln w="19050" cap="rnd" cmpd="sng">
            <a:solidFill>
              <a:srgbClr val="1C1C1C"/>
            </a:solidFill>
            <a:prstDash val="sysDot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pic>
        <p:nvPicPr>
          <p:cNvPr id="15369" name="Picture 4" descr="照片 050"/>
          <p:cNvPicPr>
            <a:picLocks noChangeAspect="1"/>
          </p:cNvPicPr>
          <p:nvPr/>
        </p:nvPicPr>
        <p:blipFill>
          <a:blip r:embed="rId3"/>
          <a:srcRect l="8571" t="10715" r="8571" b="10715"/>
          <a:stretch>
            <a:fillRect/>
          </a:stretch>
        </p:blipFill>
        <p:spPr>
          <a:xfrm>
            <a:off x="2286000" y="1860550"/>
            <a:ext cx="2541588" cy="21605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AutoShape 19"/>
          <p:cNvSpPr/>
          <p:nvPr/>
        </p:nvSpPr>
        <p:spPr>
          <a:xfrm>
            <a:off x="2119313" y="4191000"/>
            <a:ext cx="8151812" cy="592138"/>
          </a:xfrm>
          <a:prstGeom prst="roundRect">
            <a:avLst>
              <a:gd name="adj" fmla="val 47509"/>
            </a:avLst>
          </a:prstGeom>
          <a:solidFill>
            <a:srgbClr val="5F5F5F"/>
          </a:solidFill>
          <a:ln w="28575" cap="flat" cmpd="sng">
            <a:solidFill>
              <a:srgbClr val="EAEAEA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sp>
        <p:nvSpPr>
          <p:cNvPr id="10" name="Text Box 30"/>
          <p:cNvSpPr txBox="1"/>
          <p:nvPr/>
        </p:nvSpPr>
        <p:spPr>
          <a:xfrm>
            <a:off x="2832100" y="4191000"/>
            <a:ext cx="23622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 dirty="0">
                <a:solidFill>
                  <a:srgbClr val="FFFF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家庭电路</a:t>
            </a:r>
            <a:endParaRPr lang="en-US" altLang="zh-CN" sz="2800" b="1" dirty="0">
              <a:solidFill>
                <a:srgbClr val="FFFF00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11" name="Text Box 30"/>
          <p:cNvSpPr txBox="1"/>
          <p:nvPr/>
        </p:nvSpPr>
        <p:spPr>
          <a:xfrm>
            <a:off x="5194300" y="4191000"/>
            <a:ext cx="22860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 dirty="0">
                <a:solidFill>
                  <a:srgbClr val="FFFF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路灯电路</a:t>
            </a:r>
            <a:endParaRPr lang="en-US" altLang="zh-CN" sz="2800" b="1" dirty="0">
              <a:solidFill>
                <a:srgbClr val="FFFF00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12" name="Text Box 30"/>
          <p:cNvSpPr txBox="1"/>
          <p:nvPr/>
        </p:nvSpPr>
        <p:spPr>
          <a:xfrm>
            <a:off x="7737475" y="4191000"/>
            <a:ext cx="28956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 dirty="0">
                <a:solidFill>
                  <a:srgbClr val="FFFF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小彩灯电路</a:t>
            </a:r>
            <a:endParaRPr lang="en-US" altLang="zh-CN" sz="2800" b="1" dirty="0">
              <a:solidFill>
                <a:srgbClr val="FFFF00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pic>
        <p:nvPicPr>
          <p:cNvPr id="15374" name="Picture 7" descr="http://hiphotos.baidu.com/shiyancity/pic/item/276adad5b3c605df50da4b06.jpg"/>
          <p:cNvPicPr>
            <a:picLocks noChangeAspect="1"/>
          </p:cNvPicPr>
          <p:nvPr/>
        </p:nvPicPr>
        <p:blipFill>
          <a:blip r:embed="rId4"/>
          <a:srcRect l="21333" t="12338" r="5333" b="15681"/>
          <a:stretch>
            <a:fillRect/>
          </a:stretch>
        </p:blipFill>
        <p:spPr>
          <a:xfrm>
            <a:off x="4921250" y="1860550"/>
            <a:ext cx="2544763" cy="21605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75" name="Picture 9" descr="http://pic.gicpic.cn/bigimg/newbigimg1/1539000/200358486-001.jpg"/>
          <p:cNvPicPr/>
          <p:nvPr/>
        </p:nvPicPr>
        <p:blipFill>
          <a:blip r:embed="rId5"/>
          <a:srcRect t="7729" b="11111"/>
          <a:stretch>
            <a:fillRect/>
          </a:stretch>
        </p:blipFill>
        <p:spPr>
          <a:xfrm>
            <a:off x="2301875" y="1844675"/>
            <a:ext cx="2519363" cy="21605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76" name="Picture 13"/>
          <p:cNvPicPr/>
          <p:nvPr/>
        </p:nvPicPr>
        <p:blipFill>
          <a:blip r:embed="rId6"/>
          <a:stretch>
            <a:fillRect/>
          </a:stretch>
        </p:blipFill>
        <p:spPr>
          <a:xfrm>
            <a:off x="4903788" y="1858963"/>
            <a:ext cx="5181600" cy="2159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77" name="Text Box 38"/>
          <p:cNvSpPr txBox="1"/>
          <p:nvPr/>
        </p:nvSpPr>
        <p:spPr>
          <a:xfrm>
            <a:off x="1816100" y="4862513"/>
            <a:ext cx="32004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2800" b="1" dirty="0">
                <a:solidFill>
                  <a:schemeClr val="accent2"/>
                </a:solidFill>
                <a:latin typeface="华文细黑" pitchFamily="2" charset="-122"/>
                <a:ea typeface="华文细黑" pitchFamily="2" charset="-122"/>
              </a:rPr>
              <a:t>【</a:t>
            </a:r>
            <a:r>
              <a:rPr lang="zh-CN" altLang="en-US" sz="2800" b="1" dirty="0">
                <a:solidFill>
                  <a:schemeClr val="accent2"/>
                </a:solidFill>
                <a:latin typeface="华文细黑" pitchFamily="2" charset="-122"/>
                <a:ea typeface="华文细黑" pitchFamily="2" charset="-122"/>
              </a:rPr>
              <a:t>结论</a:t>
            </a:r>
            <a:r>
              <a:rPr lang="en-US" altLang="zh-CN" sz="2800" b="1" dirty="0">
                <a:solidFill>
                  <a:schemeClr val="accent2"/>
                </a:solidFill>
                <a:latin typeface="华文细黑" pitchFamily="2" charset="-122"/>
                <a:ea typeface="华文细黑" pitchFamily="2" charset="-122"/>
              </a:rPr>
              <a:t>】</a:t>
            </a:r>
            <a:endParaRPr lang="zh-CN" altLang="en-US" sz="2800" b="1" dirty="0">
              <a:solidFill>
                <a:schemeClr val="accent2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5378" name="Rectangle 6"/>
          <p:cNvSpPr/>
          <p:nvPr/>
        </p:nvSpPr>
        <p:spPr>
          <a:xfrm>
            <a:off x="3535363" y="4860925"/>
            <a:ext cx="16002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并联</a:t>
            </a:r>
            <a:endParaRPr lang="zh-CN" altLang="en-US" sz="28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5379" name="Rectangle 6"/>
          <p:cNvSpPr/>
          <p:nvPr/>
        </p:nvSpPr>
        <p:spPr>
          <a:xfrm>
            <a:off x="5410200" y="4846638"/>
            <a:ext cx="16002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并联</a:t>
            </a:r>
            <a:endParaRPr lang="zh-CN" altLang="en-US" sz="28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5380" name="Rectangle 6"/>
          <p:cNvSpPr/>
          <p:nvPr/>
        </p:nvSpPr>
        <p:spPr>
          <a:xfrm>
            <a:off x="6858000" y="4830763"/>
            <a:ext cx="39624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单个串联，各组并联</a:t>
            </a:r>
            <a:endParaRPr lang="zh-CN" altLang="en-US" sz="28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5381" name="Text Box 38"/>
          <p:cNvSpPr txBox="1"/>
          <p:nvPr/>
        </p:nvSpPr>
        <p:spPr>
          <a:xfrm>
            <a:off x="1814513" y="5334000"/>
            <a:ext cx="32004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【</a:t>
            </a:r>
            <a:r>
              <a:rPr lang="zh-CN" altLang="en-US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总结</a:t>
            </a: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】</a:t>
            </a:r>
            <a:endParaRPr lang="zh-CN" altLang="en-US" sz="2800" b="1" dirty="0">
              <a:solidFill>
                <a:srgbClr val="990033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5382" name="Text Box 6"/>
          <p:cNvSpPr txBox="1"/>
          <p:nvPr/>
        </p:nvSpPr>
        <p:spPr>
          <a:xfrm>
            <a:off x="3352800" y="5334000"/>
            <a:ext cx="73152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1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、不能单凭用电器的位置断定连接方式。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5383" name="Text Box 6"/>
          <p:cNvSpPr txBox="1"/>
          <p:nvPr/>
        </p:nvSpPr>
        <p:spPr>
          <a:xfrm>
            <a:off x="3352800" y="5791200"/>
            <a:ext cx="73152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2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、</a:t>
            </a:r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“去用电器法”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是较为理想的判断方法。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9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2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5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1" dur="5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6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5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0" grpId="0"/>
      <p:bldP spid="11" grpId="0"/>
      <p:bldP spid="12" grpId="0"/>
      <p:bldP spid="15377" grpId="0"/>
      <p:bldP spid="15378" grpId="0"/>
      <p:bldP spid="15379" grpId="0"/>
      <p:bldP spid="15380" grpId="0"/>
      <p:bldP spid="15381" grpId="0"/>
      <p:bldP spid="15382" grpId="0"/>
      <p:bldP spid="1538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Text Box 4"/>
          <p:cNvSpPr txBox="1"/>
          <p:nvPr/>
        </p:nvSpPr>
        <p:spPr>
          <a:xfrm>
            <a:off x="1981200" y="1143000"/>
            <a:ext cx="8305800" cy="18148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例、在如图所示的电路中</a:t>
            </a:r>
            <a:endParaRPr lang="zh-CN" altLang="en-US" sz="2800" b="1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</a:t>
            </a:r>
            <a:r>
              <a:rPr lang="en-US" altLang="zh-CN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(1)</a:t>
            </a:r>
            <a:r>
              <a:rPr lang="zh-CN" altLang="en-US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若只闭合</a:t>
            </a:r>
            <a:r>
              <a:rPr lang="en-US" altLang="zh-CN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S</a:t>
            </a:r>
            <a:r>
              <a:rPr lang="en-US" altLang="zh-CN" sz="2400" b="1" baseline="-25000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1</a:t>
            </a:r>
            <a:r>
              <a:rPr lang="en-US" altLang="zh-CN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,</a:t>
            </a:r>
            <a:r>
              <a:rPr lang="zh-CN" altLang="en-US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三个灯是怎样连接的</a:t>
            </a:r>
            <a:r>
              <a:rPr lang="en-US" altLang="zh-CN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?                                    </a:t>
            </a:r>
            <a:endParaRPr lang="en-US" altLang="zh-CN" sz="2800" b="1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(2)</a:t>
            </a:r>
            <a:r>
              <a:rPr lang="zh-CN" altLang="en-US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若</a:t>
            </a:r>
            <a:r>
              <a:rPr lang="en-US" altLang="zh-CN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S</a:t>
            </a:r>
            <a:r>
              <a:rPr lang="en-US" altLang="zh-CN" sz="2400" b="1" baseline="-25000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1</a:t>
            </a:r>
            <a:r>
              <a:rPr lang="en-US" altLang="zh-CN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,S</a:t>
            </a:r>
            <a:r>
              <a:rPr lang="en-US" altLang="zh-CN" sz="2400" b="1" baseline="-25000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2</a:t>
            </a:r>
            <a:r>
              <a:rPr lang="en-US" altLang="zh-CN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,S</a:t>
            </a:r>
            <a:r>
              <a:rPr lang="en-US" altLang="zh-CN" sz="2400" b="1" baseline="-25000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3</a:t>
            </a:r>
            <a:r>
              <a:rPr lang="zh-CN" altLang="en-US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都闭合</a:t>
            </a:r>
            <a:r>
              <a:rPr lang="en-US" altLang="zh-CN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,</a:t>
            </a:r>
            <a:r>
              <a:rPr lang="zh-CN" altLang="en-US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三个灯又是怎样连接的</a:t>
            </a:r>
            <a:r>
              <a:rPr lang="en-US" altLang="zh-CN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?                                    </a:t>
            </a:r>
            <a:endParaRPr lang="en-US" altLang="zh-CN" sz="2800" b="1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(3)</a:t>
            </a:r>
            <a:r>
              <a:rPr lang="zh-CN" altLang="en-US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若只闭合</a:t>
            </a:r>
            <a:r>
              <a:rPr lang="en-US" altLang="zh-CN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S</a:t>
            </a:r>
            <a:r>
              <a:rPr lang="en-US" altLang="zh-CN" sz="2400" b="1" baseline="-25000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1</a:t>
            </a:r>
            <a:r>
              <a:rPr lang="en-US" altLang="zh-CN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,S</a:t>
            </a:r>
            <a:r>
              <a:rPr lang="en-US" altLang="zh-CN" sz="2400" b="1" baseline="-25000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2</a:t>
            </a:r>
            <a:r>
              <a:rPr lang="en-US" altLang="zh-CN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,</a:t>
            </a:r>
            <a:r>
              <a:rPr lang="zh-CN" altLang="en-US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情况会变成怎样</a:t>
            </a:r>
            <a:r>
              <a:rPr lang="en-US" altLang="zh-CN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?</a:t>
            </a:r>
            <a:endParaRPr lang="en-US" altLang="zh-CN" sz="2800" b="1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pic>
        <p:nvPicPr>
          <p:cNvPr id="14339" name="Picture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52800" y="3124200"/>
            <a:ext cx="6096000" cy="31702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0" name="AutoShape 7"/>
          <p:cNvSpPr/>
          <p:nvPr/>
        </p:nvSpPr>
        <p:spPr>
          <a:xfrm>
            <a:off x="2895600" y="3048000"/>
            <a:ext cx="7010400" cy="3276600"/>
          </a:xfrm>
          <a:prstGeom prst="roundRect">
            <a:avLst>
              <a:gd name="adj" fmla="val 7315"/>
            </a:avLst>
          </a:prstGeom>
          <a:noFill/>
          <a:ln w="19050" cap="rnd" cmpd="sng">
            <a:solidFill>
              <a:srgbClr val="1C1C1C"/>
            </a:solidFill>
            <a:prstDash val="sysDot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</p:spTree>
  </p:cSld>
  <p:clrMapOvr>
    <a:masterClrMapping/>
  </p:clrMapOvr>
  <p:transition>
    <p:push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Picture 8" descr="pb_100006252"/>
          <p:cNvPicPr>
            <a:picLocks noChangeAspect="1"/>
          </p:cNvPicPr>
          <p:nvPr/>
        </p:nvPicPr>
        <p:blipFill>
          <a:blip r:embed="rId1"/>
          <a:srcRect b="3297"/>
          <a:stretch>
            <a:fillRect/>
          </a:stretch>
        </p:blipFill>
        <p:spPr>
          <a:xfrm>
            <a:off x="2438400" y="2895600"/>
            <a:ext cx="3467100" cy="3352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0297" name="Picture 9" descr="bxdl"/>
          <p:cNvPicPr>
            <a:picLocks noChangeAspect="1"/>
          </p:cNvPicPr>
          <p:nvPr/>
        </p:nvPicPr>
        <p:blipFill>
          <a:blip r:embed="rId2"/>
          <a:srcRect b="8595"/>
          <a:stretch>
            <a:fillRect/>
          </a:stretch>
        </p:blipFill>
        <p:spPr>
          <a:xfrm>
            <a:off x="5973763" y="3217863"/>
            <a:ext cx="3838575" cy="2819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4" name="Text Box 4"/>
          <p:cNvSpPr txBox="1"/>
          <p:nvPr/>
        </p:nvSpPr>
        <p:spPr>
          <a:xfrm>
            <a:off x="1981200" y="1066800"/>
            <a:ext cx="8686800" cy="18148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例、电冰箱的电路结构其实可以简化成两部分。一</a:t>
            </a:r>
            <a:endParaRPr lang="en-US" altLang="zh-CN" sz="2800" b="1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</a:t>
            </a:r>
            <a:r>
              <a:rPr lang="zh-CN" altLang="en-US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部分是用于致冷的压缩机（电动设备），另一</a:t>
            </a:r>
            <a:endParaRPr lang="en-US" altLang="zh-CN" sz="2800" b="1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</a:t>
            </a:r>
            <a:r>
              <a:rPr lang="zh-CN" altLang="en-US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部分是用于照明的灯泡。根据你的观察，判断</a:t>
            </a:r>
            <a:endParaRPr lang="en-US" altLang="zh-CN" sz="2800" b="1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</a:t>
            </a:r>
            <a:r>
              <a:rPr lang="zh-CN" altLang="en-US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它们的连接方式，并画出其电路图。</a:t>
            </a:r>
            <a:endParaRPr lang="en-US" altLang="zh-CN" sz="2800" b="1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6" name="AutoShape 7"/>
          <p:cNvSpPr/>
          <p:nvPr/>
        </p:nvSpPr>
        <p:spPr>
          <a:xfrm>
            <a:off x="5791200" y="3048000"/>
            <a:ext cx="4191000" cy="3124200"/>
          </a:xfrm>
          <a:prstGeom prst="roundRect">
            <a:avLst>
              <a:gd name="adj" fmla="val 7315"/>
            </a:avLst>
          </a:prstGeom>
          <a:noFill/>
          <a:ln w="19050" cap="rnd" cmpd="sng">
            <a:solidFill>
              <a:srgbClr val="1C1C1C"/>
            </a:solidFill>
            <a:prstDash val="sysDot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140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Rectangle 4"/>
          <p:cNvSpPr/>
          <p:nvPr/>
        </p:nvSpPr>
        <p:spPr>
          <a:xfrm>
            <a:off x="1905000" y="1061562"/>
            <a:ext cx="8991600" cy="1383665"/>
          </a:xfrm>
          <a:prstGeom prst="rect">
            <a:avLst/>
          </a:prstGeom>
          <a:noFill/>
          <a:ln w="28575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例、如图电路，要使灯泡</a:t>
            </a:r>
            <a:r>
              <a:rPr lang="en-US" altLang="zh-CN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L</a:t>
            </a:r>
            <a:r>
              <a:rPr lang="en-US" altLang="zh-CN" sz="2800" b="1" baseline="-25000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1</a:t>
            </a:r>
            <a:r>
              <a:rPr lang="zh-CN" altLang="en-US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、</a:t>
            </a:r>
            <a:r>
              <a:rPr lang="en-US" altLang="zh-CN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L</a:t>
            </a:r>
            <a:r>
              <a:rPr lang="en-US" altLang="zh-CN" sz="2800" b="1" baseline="-25000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2</a:t>
            </a:r>
            <a:r>
              <a:rPr lang="zh-CN" altLang="en-US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组成串联电路，则应</a:t>
            </a:r>
            <a:endParaRPr lang="en-US" altLang="zh-CN" sz="2800" b="1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</a:t>
            </a:r>
            <a:r>
              <a:rPr lang="zh-CN" altLang="en-US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闭合或断开哪些开关？要使灯泡</a:t>
            </a:r>
            <a:r>
              <a:rPr lang="en-US" altLang="zh-CN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L</a:t>
            </a:r>
            <a:r>
              <a:rPr lang="en-US" altLang="zh-CN" sz="2800" b="1" baseline="-25000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1</a:t>
            </a:r>
            <a:r>
              <a:rPr lang="zh-CN" altLang="en-US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、</a:t>
            </a:r>
            <a:r>
              <a:rPr lang="en-US" altLang="zh-CN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L</a:t>
            </a:r>
            <a:r>
              <a:rPr lang="en-US" altLang="zh-CN" sz="2800" b="1" baseline="-25000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2</a:t>
            </a:r>
            <a:r>
              <a:rPr lang="zh-CN" altLang="en-US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组成并联</a:t>
            </a:r>
            <a:endParaRPr lang="en-US" altLang="zh-CN" sz="2800" b="1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</a:t>
            </a:r>
            <a:r>
              <a:rPr lang="zh-CN" altLang="en-US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电路，则应闭合或断开哪些开关</a:t>
            </a:r>
            <a:r>
              <a:rPr lang="en-US" altLang="zh-CN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?</a:t>
            </a:r>
            <a:endParaRPr lang="en-US" altLang="zh-CN" sz="2800" b="1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pic>
        <p:nvPicPr>
          <p:cNvPr id="16387" name="Picture 5"/>
          <p:cNvPicPr>
            <a:picLocks noChangeAspect="1"/>
          </p:cNvPicPr>
          <p:nvPr/>
        </p:nvPicPr>
        <p:blipFill>
          <a:blip r:embed="rId1">
            <a:lum contrast="26000"/>
          </a:blip>
          <a:stretch>
            <a:fillRect/>
          </a:stretch>
        </p:blipFill>
        <p:spPr>
          <a:xfrm>
            <a:off x="2895600" y="2590800"/>
            <a:ext cx="4446588" cy="35036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7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3800" y="2743200"/>
            <a:ext cx="2481263" cy="33797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9" name="AutoShape 7"/>
          <p:cNvSpPr/>
          <p:nvPr/>
        </p:nvSpPr>
        <p:spPr>
          <a:xfrm>
            <a:off x="2743200" y="2590800"/>
            <a:ext cx="7391400" cy="3657600"/>
          </a:xfrm>
          <a:prstGeom prst="roundRect">
            <a:avLst>
              <a:gd name="adj" fmla="val 7315"/>
            </a:avLst>
          </a:prstGeom>
          <a:noFill/>
          <a:ln w="19050" cap="rnd" cmpd="sng">
            <a:solidFill>
              <a:srgbClr val="1C1C1C"/>
            </a:solidFill>
            <a:prstDash val="sysDot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3013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26163" y="1676400"/>
            <a:ext cx="4110037" cy="2717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Picture 2"/>
          <p:cNvPicPr>
            <a:picLocks noChangeAspect="1"/>
          </p:cNvPicPr>
          <p:nvPr/>
        </p:nvPicPr>
        <p:blipFill>
          <a:blip r:embed="rId2"/>
          <a:srcRect t="57056"/>
          <a:stretch>
            <a:fillRect/>
          </a:stretch>
        </p:blipFill>
        <p:spPr>
          <a:xfrm>
            <a:off x="2117725" y="4343400"/>
            <a:ext cx="8077200" cy="20875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2" name="Text Box 5"/>
          <p:cNvSpPr txBox="1"/>
          <p:nvPr/>
        </p:nvSpPr>
        <p:spPr>
          <a:xfrm>
            <a:off x="2057400" y="457200"/>
            <a:ext cx="63246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latin typeface="方正姚体简体" pitchFamily="65" charset="-122"/>
                <a:ea typeface="方正姚体简体" pitchFamily="65" charset="-122"/>
              </a:rPr>
              <a:t>六、简单电路设计</a:t>
            </a:r>
            <a:endParaRPr lang="zh-CN" altLang="en-US" b="1" dirty="0">
              <a:latin typeface="方正姚体简体" pitchFamily="65" charset="-122"/>
              <a:ea typeface="方正姚体简体" pitchFamily="65" charset="-122"/>
            </a:endParaRPr>
          </a:p>
        </p:txBody>
      </p:sp>
      <p:sp>
        <p:nvSpPr>
          <p:cNvPr id="17413" name="Line 18"/>
          <p:cNvSpPr/>
          <p:nvPr/>
        </p:nvSpPr>
        <p:spPr>
          <a:xfrm>
            <a:off x="2133600" y="1079500"/>
            <a:ext cx="8001000" cy="0"/>
          </a:xfrm>
          <a:prstGeom prst="line">
            <a:avLst/>
          </a:prstGeom>
          <a:ln w="38100" cap="rnd" cmpd="sng">
            <a:solidFill>
              <a:srgbClr val="969696"/>
            </a:solidFill>
            <a:prstDash val="sysDot"/>
            <a:headEnd type="none" w="med" len="med"/>
            <a:tailEnd type="oval" w="med" len="med"/>
          </a:ln>
        </p:spPr>
      </p:sp>
      <p:pic>
        <p:nvPicPr>
          <p:cNvPr id="43010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4200" y="2282825"/>
            <a:ext cx="2422525" cy="1600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Text Box 6"/>
          <p:cNvSpPr txBox="1"/>
          <p:nvPr/>
        </p:nvSpPr>
        <p:spPr>
          <a:xfrm>
            <a:off x="4724400" y="1143000"/>
            <a:ext cx="67056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just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设计电路结构，画出电路图。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7" name="Text Box 38"/>
          <p:cNvSpPr txBox="1"/>
          <p:nvPr/>
        </p:nvSpPr>
        <p:spPr>
          <a:xfrm>
            <a:off x="1828800" y="1143000"/>
            <a:ext cx="32004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【</a:t>
            </a:r>
            <a:r>
              <a:rPr lang="zh-CN" altLang="en-US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病房呼叫电路</a:t>
            </a: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】</a:t>
            </a:r>
            <a:endParaRPr lang="zh-CN" altLang="en-US" sz="2800" b="1" dirty="0">
              <a:solidFill>
                <a:srgbClr val="990033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Text Box 9"/>
          <p:cNvSpPr txBox="1"/>
          <p:nvPr/>
        </p:nvSpPr>
        <p:spPr>
          <a:xfrm>
            <a:off x="1828800" y="4389438"/>
            <a:ext cx="28956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2800" b="1" dirty="0">
                <a:solidFill>
                  <a:schemeClr val="accent2"/>
                </a:solidFill>
                <a:latin typeface="华文细黑" pitchFamily="2" charset="-122"/>
                <a:ea typeface="华文细黑" pitchFamily="2" charset="-122"/>
              </a:rPr>
              <a:t>【</a:t>
            </a:r>
            <a:r>
              <a:rPr lang="zh-CN" altLang="en-US" sz="2800" b="1" dirty="0">
                <a:solidFill>
                  <a:schemeClr val="accent2"/>
                </a:solidFill>
                <a:latin typeface="华文细黑" pitchFamily="2" charset="-122"/>
                <a:ea typeface="华文细黑" pitchFamily="2" charset="-122"/>
              </a:rPr>
              <a:t>设计流程</a:t>
            </a:r>
            <a:r>
              <a:rPr lang="en-US" altLang="zh-CN" sz="2800" b="1" dirty="0">
                <a:solidFill>
                  <a:schemeClr val="accent2"/>
                </a:solidFill>
                <a:latin typeface="华文细黑" pitchFamily="2" charset="-122"/>
                <a:ea typeface="华文细黑" pitchFamily="2" charset="-122"/>
              </a:rPr>
              <a:t>】</a:t>
            </a:r>
            <a:endParaRPr lang="zh-CN" altLang="en-US" sz="2800" b="1" dirty="0">
              <a:solidFill>
                <a:schemeClr val="accent2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Text Box 4"/>
          <p:cNvSpPr txBox="1"/>
          <p:nvPr/>
        </p:nvSpPr>
        <p:spPr>
          <a:xfrm>
            <a:off x="4191000" y="5851525"/>
            <a:ext cx="58674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4.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联系实际，检查改进。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191000" y="4389438"/>
            <a:ext cx="42672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800" b="1" dirty="0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1.</a:t>
            </a:r>
            <a:r>
              <a:rPr lang="zh-CN" altLang="en-US" sz="2800" b="1" dirty="0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明确目标，确定元件。</a:t>
            </a:r>
            <a:endParaRPr lang="en-US" altLang="zh-CN" sz="2800" b="1" dirty="0">
              <a:solidFill>
                <a:srgbClr val="0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191000" y="4846638"/>
            <a:ext cx="452755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800" b="1" dirty="0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2.</a:t>
            </a:r>
            <a:r>
              <a:rPr lang="zh-CN" altLang="en-US" sz="2800" b="1" dirty="0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分析结构，设计草图。</a:t>
            </a:r>
            <a:endParaRPr lang="en-US" altLang="zh-CN" sz="2800" b="1" dirty="0">
              <a:solidFill>
                <a:srgbClr val="0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191000" y="5349875"/>
            <a:ext cx="48006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800" b="1" dirty="0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3.</a:t>
            </a:r>
            <a:r>
              <a:rPr lang="zh-CN" altLang="en-US" sz="2800" b="1" dirty="0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准备器材，实验验证。</a:t>
            </a:r>
            <a:endParaRPr lang="zh-CN" altLang="en-US" sz="2800" b="1" dirty="0">
              <a:solidFill>
                <a:srgbClr val="0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pic>
        <p:nvPicPr>
          <p:cNvPr id="43011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9513" y="1828800"/>
            <a:ext cx="1817687" cy="2362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3012" name="Picture 4"/>
          <p:cNvPicPr>
            <a:picLocks noChangeAspect="1"/>
          </p:cNvPicPr>
          <p:nvPr/>
        </p:nvPicPr>
        <p:blipFill>
          <a:blip r:embed="rId5"/>
          <a:srcRect b="3226"/>
          <a:stretch>
            <a:fillRect/>
          </a:stretch>
        </p:blipFill>
        <p:spPr>
          <a:xfrm>
            <a:off x="8382000" y="1828800"/>
            <a:ext cx="1676400" cy="2362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  <p:bldP spid="11" grpId="0"/>
      <p:bldP spid="13" grpId="0"/>
      <p:bldP spid="14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Text Box 10"/>
          <p:cNvSpPr txBox="1"/>
          <p:nvPr/>
        </p:nvSpPr>
        <p:spPr>
          <a:xfrm>
            <a:off x="2025650" y="1663700"/>
            <a:ext cx="8229600" cy="18148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例、甲、乙两个同学家住同一单元，甲住</a:t>
            </a:r>
            <a:r>
              <a:rPr lang="en-US" altLang="zh-CN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5</a:t>
            </a:r>
            <a:r>
              <a:rPr lang="zh-CN" altLang="en-US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楼，乙住</a:t>
            </a:r>
            <a:endParaRPr lang="en-US" altLang="zh-CN" sz="2800" b="1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2</a:t>
            </a:r>
            <a:r>
              <a:rPr lang="zh-CN" altLang="en-US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楼，他们想设计一个电路来互通消息。</a:t>
            </a:r>
            <a:endParaRPr lang="en-US" altLang="zh-CN" sz="2800" b="1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</a:t>
            </a:r>
            <a:r>
              <a:rPr lang="zh-CN" altLang="en-US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两人要求：任何一方闭合开关，都能使对方家</a:t>
            </a:r>
            <a:endParaRPr lang="en-US" altLang="zh-CN" sz="2800" b="1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</a:t>
            </a:r>
            <a:r>
              <a:rPr lang="zh-CN" altLang="en-US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的电铃发声。（乙同意提供电池）</a:t>
            </a:r>
            <a:endParaRPr lang="zh-CN" altLang="en-US" sz="2800" b="1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8435" name="Text Box 5"/>
          <p:cNvSpPr txBox="1"/>
          <p:nvPr/>
        </p:nvSpPr>
        <p:spPr>
          <a:xfrm>
            <a:off x="2057400" y="457200"/>
            <a:ext cx="63246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latin typeface="方正姚体简体" pitchFamily="65" charset="-122"/>
                <a:ea typeface="方正姚体简体" pitchFamily="65" charset="-122"/>
              </a:rPr>
              <a:t>六、简单电路设计</a:t>
            </a:r>
            <a:endParaRPr lang="zh-CN" altLang="en-US" b="1" dirty="0">
              <a:latin typeface="方正姚体简体" pitchFamily="65" charset="-122"/>
              <a:ea typeface="方正姚体简体" pitchFamily="65" charset="-122"/>
            </a:endParaRPr>
          </a:p>
        </p:txBody>
      </p:sp>
      <p:sp>
        <p:nvSpPr>
          <p:cNvPr id="18436" name="Line 18"/>
          <p:cNvSpPr/>
          <p:nvPr/>
        </p:nvSpPr>
        <p:spPr>
          <a:xfrm>
            <a:off x="2133600" y="1079500"/>
            <a:ext cx="8001000" cy="0"/>
          </a:xfrm>
          <a:prstGeom prst="line">
            <a:avLst/>
          </a:prstGeom>
          <a:ln w="38100" cap="rnd" cmpd="sng">
            <a:solidFill>
              <a:srgbClr val="969696"/>
            </a:solidFill>
            <a:prstDash val="sysDot"/>
            <a:headEnd type="none" w="med" len="med"/>
            <a:tailEnd type="oval" w="med" len="med"/>
          </a:ln>
        </p:spPr>
      </p:sp>
      <p:sp>
        <p:nvSpPr>
          <p:cNvPr id="18437" name="Text Box 6"/>
          <p:cNvSpPr txBox="1"/>
          <p:nvPr/>
        </p:nvSpPr>
        <p:spPr>
          <a:xfrm>
            <a:off x="4724400" y="1143000"/>
            <a:ext cx="67056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just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设计电路结构，画出电路图。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8438" name="Text Box 38"/>
          <p:cNvSpPr txBox="1"/>
          <p:nvPr/>
        </p:nvSpPr>
        <p:spPr>
          <a:xfrm>
            <a:off x="1828800" y="1143000"/>
            <a:ext cx="32004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【</a:t>
            </a:r>
            <a:r>
              <a:rPr lang="zh-CN" altLang="en-US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简易通讯电路</a:t>
            </a: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】</a:t>
            </a:r>
            <a:endParaRPr lang="zh-CN" altLang="en-US" sz="2800" b="1" dirty="0">
              <a:solidFill>
                <a:srgbClr val="990033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3" name="AutoShape 7"/>
          <p:cNvSpPr/>
          <p:nvPr/>
        </p:nvSpPr>
        <p:spPr>
          <a:xfrm>
            <a:off x="2895600" y="3581400"/>
            <a:ext cx="7315200" cy="2438400"/>
          </a:xfrm>
          <a:prstGeom prst="roundRect">
            <a:avLst>
              <a:gd name="adj" fmla="val 7315"/>
            </a:avLst>
          </a:prstGeom>
          <a:noFill/>
          <a:ln w="19050" cap="rnd" cmpd="sng">
            <a:solidFill>
              <a:srgbClr val="1C1C1C"/>
            </a:solidFill>
            <a:prstDash val="sysDot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pic>
        <p:nvPicPr>
          <p:cNvPr id="19466" name="Picture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34200" y="3733800"/>
            <a:ext cx="3200400" cy="2219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7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3657600"/>
            <a:ext cx="3962400" cy="2286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Text Box 6"/>
          <p:cNvSpPr txBox="1"/>
          <p:nvPr/>
        </p:nvSpPr>
        <p:spPr>
          <a:xfrm>
            <a:off x="1997075" y="1646238"/>
            <a:ext cx="8534400" cy="22453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C00000"/>
                </a:solidFill>
                <a:latin typeface="Verdana" panose="020B0604030504040204" pitchFamily="34" charset="0"/>
                <a:ea typeface="楷体_GB2312" panose="02010609030101010101" pitchFamily="49" charset="-122"/>
              </a:rPr>
              <a:t>例、一停车场为了告知内部停车位情况，在入口设</a:t>
            </a:r>
            <a:endParaRPr lang="en-US" altLang="zh-CN" sz="2800" b="1" dirty="0">
              <a:solidFill>
                <a:srgbClr val="C00000"/>
              </a:solidFill>
              <a:latin typeface="Verdana" panose="020B0604030504040204" pitchFamily="34" charset="0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C00000"/>
                </a:solidFill>
                <a:latin typeface="Verdana" panose="020B0604030504040204" pitchFamily="34" charset="0"/>
                <a:ea typeface="楷体_GB2312" panose="02010609030101010101" pitchFamily="49" charset="-122"/>
              </a:rPr>
              <a:t>      </a:t>
            </a:r>
            <a:r>
              <a:rPr lang="zh-CN" altLang="en-US" sz="2800" b="1" dirty="0">
                <a:solidFill>
                  <a:srgbClr val="C00000"/>
                </a:solidFill>
                <a:latin typeface="Verdana" panose="020B0604030504040204" pitchFamily="34" charset="0"/>
                <a:ea typeface="楷体_GB2312" panose="02010609030101010101" pitchFamily="49" charset="-122"/>
              </a:rPr>
              <a:t>值班室，工作人员可通过操纵室内开关，使想</a:t>
            </a:r>
            <a:endParaRPr lang="en-US" altLang="zh-CN" sz="2800" b="1" dirty="0">
              <a:solidFill>
                <a:srgbClr val="C00000"/>
              </a:solidFill>
              <a:latin typeface="Verdana" panose="020B0604030504040204" pitchFamily="34" charset="0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C00000"/>
                </a:solidFill>
                <a:latin typeface="Verdana" panose="020B0604030504040204" pitchFamily="34" charset="0"/>
                <a:ea typeface="楷体_GB2312" panose="02010609030101010101" pitchFamily="49" charset="-122"/>
              </a:rPr>
              <a:t>      </a:t>
            </a:r>
            <a:r>
              <a:rPr lang="zh-CN" altLang="en-US" sz="2800" b="1" dirty="0">
                <a:solidFill>
                  <a:srgbClr val="C00000"/>
                </a:solidFill>
                <a:latin typeface="Verdana" panose="020B0604030504040204" pitchFamily="34" charset="0"/>
                <a:ea typeface="楷体_GB2312" panose="02010609030101010101" pitchFamily="49" charset="-122"/>
              </a:rPr>
              <a:t>停车的司机通过入口处的红绿灯便可知场内是</a:t>
            </a:r>
            <a:endParaRPr lang="en-US" altLang="zh-CN" sz="2800" b="1" dirty="0">
              <a:solidFill>
                <a:srgbClr val="C00000"/>
              </a:solidFill>
              <a:latin typeface="Verdana" panose="020B0604030504040204" pitchFamily="34" charset="0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C00000"/>
                </a:solidFill>
                <a:latin typeface="Verdana" panose="020B0604030504040204" pitchFamily="34" charset="0"/>
                <a:ea typeface="楷体_GB2312" panose="02010609030101010101" pitchFamily="49" charset="-122"/>
              </a:rPr>
              <a:t>      </a:t>
            </a:r>
            <a:r>
              <a:rPr lang="zh-CN" altLang="en-US" sz="2800" b="1" dirty="0">
                <a:solidFill>
                  <a:srgbClr val="C00000"/>
                </a:solidFill>
                <a:latin typeface="Verdana" panose="020B0604030504040204" pitchFamily="34" charset="0"/>
                <a:ea typeface="楷体_GB2312" panose="02010609030101010101" pitchFamily="49" charset="-122"/>
              </a:rPr>
              <a:t>否有空车位：红灯表示无车位，绿灯表示有车</a:t>
            </a:r>
            <a:endParaRPr lang="en-US" altLang="zh-CN" sz="2800" b="1" dirty="0">
              <a:solidFill>
                <a:srgbClr val="C00000"/>
              </a:solidFill>
              <a:latin typeface="Verdana" panose="020B0604030504040204" pitchFamily="34" charset="0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C00000"/>
                </a:solidFill>
                <a:latin typeface="Verdana" panose="020B0604030504040204" pitchFamily="34" charset="0"/>
                <a:ea typeface="楷体_GB2312" panose="02010609030101010101" pitchFamily="49" charset="-122"/>
              </a:rPr>
              <a:t>      </a:t>
            </a:r>
            <a:r>
              <a:rPr lang="zh-CN" altLang="en-US" sz="2800" b="1" dirty="0">
                <a:solidFill>
                  <a:srgbClr val="C00000"/>
                </a:solidFill>
                <a:latin typeface="Verdana" panose="020B0604030504040204" pitchFamily="34" charset="0"/>
                <a:ea typeface="楷体_GB2312" panose="02010609030101010101" pitchFamily="49" charset="-122"/>
              </a:rPr>
              <a:t>位。请你设计一个满足要求的电路。</a:t>
            </a:r>
            <a:endParaRPr lang="zh-CN" altLang="en-US" sz="2800" b="1" dirty="0">
              <a:solidFill>
                <a:srgbClr val="C00000"/>
              </a:solidFill>
              <a:latin typeface="Verdana" panose="020B060403050404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19459" name="Text Box 5"/>
          <p:cNvSpPr txBox="1"/>
          <p:nvPr/>
        </p:nvSpPr>
        <p:spPr>
          <a:xfrm>
            <a:off x="2057400" y="457200"/>
            <a:ext cx="63246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latin typeface="方正姚体简体" pitchFamily="65" charset="-122"/>
                <a:ea typeface="方正姚体简体" pitchFamily="65" charset="-122"/>
              </a:rPr>
              <a:t>六、简单电路设计</a:t>
            </a:r>
            <a:endParaRPr lang="zh-CN" altLang="en-US" b="1" dirty="0">
              <a:latin typeface="方正姚体简体" pitchFamily="65" charset="-122"/>
              <a:ea typeface="方正姚体简体" pitchFamily="65" charset="-122"/>
            </a:endParaRPr>
          </a:p>
        </p:txBody>
      </p:sp>
      <p:sp>
        <p:nvSpPr>
          <p:cNvPr id="19460" name="Line 18"/>
          <p:cNvSpPr/>
          <p:nvPr/>
        </p:nvSpPr>
        <p:spPr>
          <a:xfrm>
            <a:off x="2133600" y="1079500"/>
            <a:ext cx="8001000" cy="0"/>
          </a:xfrm>
          <a:prstGeom prst="line">
            <a:avLst/>
          </a:prstGeom>
          <a:ln w="38100" cap="rnd" cmpd="sng">
            <a:solidFill>
              <a:srgbClr val="969696"/>
            </a:solidFill>
            <a:prstDash val="sysDot"/>
            <a:headEnd type="none" w="med" len="med"/>
            <a:tailEnd type="oval" w="med" len="med"/>
          </a:ln>
        </p:spPr>
      </p:sp>
      <p:sp>
        <p:nvSpPr>
          <p:cNvPr id="19461" name="Text Box 6"/>
          <p:cNvSpPr txBox="1"/>
          <p:nvPr/>
        </p:nvSpPr>
        <p:spPr>
          <a:xfrm>
            <a:off x="5456238" y="1158875"/>
            <a:ext cx="67056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just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设计电路结构，画出电路图。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9462" name="Text Box 38"/>
          <p:cNvSpPr txBox="1"/>
          <p:nvPr/>
        </p:nvSpPr>
        <p:spPr>
          <a:xfrm>
            <a:off x="1828800" y="1143000"/>
            <a:ext cx="44196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【</a:t>
            </a:r>
            <a:r>
              <a:rPr lang="zh-CN" altLang="en-US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停车场信号灯电路</a:t>
            </a: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】</a:t>
            </a:r>
            <a:endParaRPr lang="zh-CN" altLang="en-US" sz="2800" b="1" dirty="0">
              <a:solidFill>
                <a:srgbClr val="990033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AutoShape 7"/>
          <p:cNvSpPr/>
          <p:nvPr/>
        </p:nvSpPr>
        <p:spPr>
          <a:xfrm>
            <a:off x="2819400" y="3886200"/>
            <a:ext cx="7239000" cy="2362200"/>
          </a:xfrm>
          <a:prstGeom prst="roundRect">
            <a:avLst>
              <a:gd name="adj" fmla="val 7315"/>
            </a:avLst>
          </a:prstGeom>
          <a:noFill/>
          <a:ln w="19050" cap="rnd" cmpd="sng">
            <a:solidFill>
              <a:srgbClr val="1C1C1C"/>
            </a:solidFill>
            <a:prstDash val="sysDot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pic>
        <p:nvPicPr>
          <p:cNvPr id="20487" name="Picture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71800" y="4070350"/>
            <a:ext cx="3276600" cy="2133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8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7950" y="3962400"/>
            <a:ext cx="3448050" cy="22574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2" name="Picture 9" descr="ltt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33600" y="1725613"/>
            <a:ext cx="3886200" cy="2286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3" name="Text Box 5"/>
          <p:cNvSpPr txBox="1"/>
          <p:nvPr/>
        </p:nvSpPr>
        <p:spPr>
          <a:xfrm>
            <a:off x="2057400" y="457200"/>
            <a:ext cx="63246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latin typeface="方正姚体简体" pitchFamily="65" charset="-122"/>
                <a:ea typeface="方正姚体简体" pitchFamily="65" charset="-122"/>
              </a:rPr>
              <a:t>六、简单电路设计</a:t>
            </a:r>
            <a:endParaRPr lang="zh-CN" altLang="en-US" b="1" dirty="0">
              <a:latin typeface="方正姚体简体" pitchFamily="65" charset="-122"/>
              <a:ea typeface="方正姚体简体" pitchFamily="65" charset="-122"/>
            </a:endParaRPr>
          </a:p>
        </p:txBody>
      </p:sp>
      <p:sp>
        <p:nvSpPr>
          <p:cNvPr id="20484" name="Line 18"/>
          <p:cNvSpPr/>
          <p:nvPr/>
        </p:nvSpPr>
        <p:spPr>
          <a:xfrm>
            <a:off x="2133600" y="1079500"/>
            <a:ext cx="8001000" cy="0"/>
          </a:xfrm>
          <a:prstGeom prst="line">
            <a:avLst/>
          </a:prstGeom>
          <a:ln w="38100" cap="rnd" cmpd="sng">
            <a:solidFill>
              <a:srgbClr val="969696"/>
            </a:solidFill>
            <a:prstDash val="sysDot"/>
            <a:headEnd type="none" w="med" len="med"/>
            <a:tailEnd type="oval" w="med" len="med"/>
          </a:ln>
        </p:spPr>
      </p:sp>
      <p:sp>
        <p:nvSpPr>
          <p:cNvPr id="20485" name="Text Box 38"/>
          <p:cNvSpPr txBox="1"/>
          <p:nvPr/>
        </p:nvSpPr>
        <p:spPr>
          <a:xfrm>
            <a:off x="1828800" y="1143000"/>
            <a:ext cx="44196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【</a:t>
            </a:r>
            <a:r>
              <a:rPr lang="zh-CN" altLang="en-US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楼梯灯电路</a:t>
            </a: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】</a:t>
            </a:r>
            <a:endParaRPr lang="zh-CN" altLang="en-US" sz="2800" b="1" dirty="0">
              <a:solidFill>
                <a:srgbClr val="990033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0486" name="Text Box 6"/>
          <p:cNvSpPr txBox="1"/>
          <p:nvPr/>
        </p:nvSpPr>
        <p:spPr>
          <a:xfrm>
            <a:off x="4419600" y="1143000"/>
            <a:ext cx="51054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just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设计电路结构，画出电路图。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pic>
        <p:nvPicPr>
          <p:cNvPr id="9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4568825"/>
            <a:ext cx="7848600" cy="16938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AutoShape 7"/>
          <p:cNvSpPr/>
          <p:nvPr/>
        </p:nvSpPr>
        <p:spPr>
          <a:xfrm>
            <a:off x="6248400" y="1725613"/>
            <a:ext cx="3810000" cy="2286000"/>
          </a:xfrm>
          <a:prstGeom prst="roundRect">
            <a:avLst>
              <a:gd name="adj" fmla="val 7315"/>
            </a:avLst>
          </a:prstGeom>
          <a:noFill/>
          <a:ln w="19050" cap="rnd" cmpd="sng">
            <a:solidFill>
              <a:srgbClr val="1C1C1C"/>
            </a:solidFill>
            <a:prstDash val="sysDot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pic>
        <p:nvPicPr>
          <p:cNvPr id="23558" name="Picture 6"/>
          <p:cNvPicPr>
            <a:picLocks noChangeAspect="1"/>
          </p:cNvPicPr>
          <p:nvPr/>
        </p:nvPicPr>
        <p:blipFill>
          <a:blip r:embed="rId3"/>
          <a:srcRect t="4845"/>
          <a:stretch>
            <a:fillRect/>
          </a:stretch>
        </p:blipFill>
        <p:spPr>
          <a:xfrm>
            <a:off x="6629400" y="1828800"/>
            <a:ext cx="3149600" cy="2105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AutoShape 7"/>
          <p:cNvSpPr/>
          <p:nvPr/>
        </p:nvSpPr>
        <p:spPr>
          <a:xfrm>
            <a:off x="2133600" y="4572000"/>
            <a:ext cx="8001000" cy="1752600"/>
          </a:xfrm>
          <a:prstGeom prst="roundRect">
            <a:avLst>
              <a:gd name="adj" fmla="val 7315"/>
            </a:avLst>
          </a:prstGeom>
          <a:noFill/>
          <a:ln w="19050" cap="rnd" cmpd="sng">
            <a:solidFill>
              <a:srgbClr val="1C1C1C"/>
            </a:solidFill>
            <a:prstDash val="sysDot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sp>
        <p:nvSpPr>
          <p:cNvPr id="14" name="Text Box 38"/>
          <p:cNvSpPr txBox="1"/>
          <p:nvPr/>
        </p:nvSpPr>
        <p:spPr>
          <a:xfrm>
            <a:off x="1828800" y="4024313"/>
            <a:ext cx="32004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2800" b="1" dirty="0">
                <a:solidFill>
                  <a:schemeClr val="accent2"/>
                </a:solidFill>
                <a:latin typeface="华文细黑" pitchFamily="2" charset="-122"/>
                <a:ea typeface="华文细黑" pitchFamily="2" charset="-122"/>
              </a:rPr>
              <a:t>【</a:t>
            </a:r>
            <a:r>
              <a:rPr lang="zh-CN" altLang="en-US" sz="2800" b="1" dirty="0">
                <a:solidFill>
                  <a:schemeClr val="accent2"/>
                </a:solidFill>
                <a:latin typeface="华文细黑" pitchFamily="2" charset="-122"/>
                <a:ea typeface="华文细黑" pitchFamily="2" charset="-122"/>
              </a:rPr>
              <a:t>改进</a:t>
            </a:r>
            <a:r>
              <a:rPr lang="en-US" altLang="zh-CN" sz="2800" b="1" dirty="0">
                <a:solidFill>
                  <a:schemeClr val="accent2"/>
                </a:solidFill>
                <a:latin typeface="华文细黑" pitchFamily="2" charset="-122"/>
                <a:ea typeface="华文细黑" pitchFamily="2" charset="-122"/>
              </a:rPr>
              <a:t>】</a:t>
            </a:r>
            <a:endParaRPr lang="zh-CN" altLang="en-US" sz="2800" b="1" dirty="0">
              <a:solidFill>
                <a:schemeClr val="accent2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5" name="Text Box 6"/>
          <p:cNvSpPr txBox="1"/>
          <p:nvPr/>
        </p:nvSpPr>
        <p:spPr>
          <a:xfrm>
            <a:off x="3263900" y="4008438"/>
            <a:ext cx="74041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just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设计</a:t>
            </a:r>
            <a:r>
              <a:rPr lang="zh-CN" altLang="en-US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光声控楼梯电路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结构，画出电路图。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3" grpId="0" bldLvl="0" animBg="1"/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2" name="Picture 4" descr="串联"/>
          <p:cNvPicPr>
            <a:picLocks noChangeAspect="1"/>
          </p:cNvPicPr>
          <p:nvPr/>
        </p:nvPicPr>
        <p:blipFill>
          <a:blip r:embed="rId1"/>
          <a:srcRect t="11183" b="16129"/>
          <a:stretch>
            <a:fillRect/>
          </a:stretch>
        </p:blipFill>
        <p:spPr>
          <a:xfrm>
            <a:off x="2362200" y="3810000"/>
            <a:ext cx="3733800" cy="1828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" name="Picture 4" descr="并联"/>
          <p:cNvPicPr>
            <a:picLocks noChangeAspect="1"/>
          </p:cNvPicPr>
          <p:nvPr/>
        </p:nvPicPr>
        <p:blipFill>
          <a:blip r:embed="rId2"/>
          <a:srcRect b="4314"/>
          <a:stretch>
            <a:fillRect/>
          </a:stretch>
        </p:blipFill>
        <p:spPr>
          <a:xfrm>
            <a:off x="6248400" y="3733800"/>
            <a:ext cx="3657600" cy="1981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0800" y="1752600"/>
            <a:ext cx="3200400" cy="2057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0800" y="1752600"/>
            <a:ext cx="3429000" cy="2209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8" name="Text Box 5"/>
          <p:cNvSpPr txBox="1"/>
          <p:nvPr/>
        </p:nvSpPr>
        <p:spPr>
          <a:xfrm>
            <a:off x="2057400" y="457200"/>
            <a:ext cx="49530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latin typeface="方正姚体简体" pitchFamily="65" charset="-122"/>
                <a:ea typeface="方正姚体简体" pitchFamily="65" charset="-122"/>
              </a:rPr>
              <a:t>一、电路连接的方式</a:t>
            </a:r>
            <a:endParaRPr lang="zh-CN" altLang="en-US" b="1" dirty="0">
              <a:latin typeface="方正姚体简体" pitchFamily="65" charset="-122"/>
              <a:ea typeface="方正姚体简体" pitchFamily="65" charset="-122"/>
            </a:endParaRPr>
          </a:p>
        </p:txBody>
      </p:sp>
      <p:sp>
        <p:nvSpPr>
          <p:cNvPr id="3079" name="Text Box 6"/>
          <p:cNvSpPr txBox="1"/>
          <p:nvPr/>
        </p:nvSpPr>
        <p:spPr>
          <a:xfrm>
            <a:off x="3235325" y="1143000"/>
            <a:ext cx="79248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设计方案实现一个电路两个灯泡都能工作。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3080" name="Line 18"/>
          <p:cNvSpPr/>
          <p:nvPr/>
        </p:nvSpPr>
        <p:spPr>
          <a:xfrm>
            <a:off x="2133600" y="1079500"/>
            <a:ext cx="8001000" cy="0"/>
          </a:xfrm>
          <a:prstGeom prst="line">
            <a:avLst/>
          </a:prstGeom>
          <a:ln w="38100" cap="rnd" cmpd="sng">
            <a:solidFill>
              <a:srgbClr val="969696"/>
            </a:solidFill>
            <a:prstDash val="sysDot"/>
            <a:headEnd type="none" w="med" len="med"/>
            <a:tailEnd type="oval" w="med" len="med"/>
          </a:ln>
        </p:spPr>
      </p:sp>
      <p:sp>
        <p:nvSpPr>
          <p:cNvPr id="3081" name="Text Box 38"/>
          <p:cNvSpPr txBox="1"/>
          <p:nvPr/>
        </p:nvSpPr>
        <p:spPr>
          <a:xfrm>
            <a:off x="1828800" y="1143000"/>
            <a:ext cx="32004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【</a:t>
            </a:r>
            <a:r>
              <a:rPr lang="zh-CN" altLang="en-US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活动</a:t>
            </a: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】</a:t>
            </a:r>
            <a:endParaRPr lang="zh-CN" altLang="en-US" sz="2800" b="1" dirty="0">
              <a:solidFill>
                <a:srgbClr val="990033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3" name="AutoShape 7"/>
          <p:cNvSpPr/>
          <p:nvPr/>
        </p:nvSpPr>
        <p:spPr>
          <a:xfrm>
            <a:off x="2133600" y="1752600"/>
            <a:ext cx="8077200" cy="3886200"/>
          </a:xfrm>
          <a:prstGeom prst="roundRect">
            <a:avLst>
              <a:gd name="adj" fmla="val 7315"/>
            </a:avLst>
          </a:prstGeom>
          <a:noFill/>
          <a:ln w="19050" cap="rnd" cmpd="sng">
            <a:solidFill>
              <a:srgbClr val="1C1C1C"/>
            </a:solidFill>
            <a:prstDash val="sysDot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sp>
        <p:nvSpPr>
          <p:cNvPr id="16" name="AutoShape 19"/>
          <p:cNvSpPr/>
          <p:nvPr/>
        </p:nvSpPr>
        <p:spPr>
          <a:xfrm>
            <a:off x="2057400" y="5715000"/>
            <a:ext cx="8151813" cy="592138"/>
          </a:xfrm>
          <a:prstGeom prst="roundRect">
            <a:avLst>
              <a:gd name="adj" fmla="val 47509"/>
            </a:avLst>
          </a:prstGeom>
          <a:solidFill>
            <a:srgbClr val="5F5F5F"/>
          </a:solidFill>
          <a:ln w="28575" cap="flat" cmpd="sng">
            <a:solidFill>
              <a:srgbClr val="EAEAEA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sp>
        <p:nvSpPr>
          <p:cNvPr id="17" name="Text Box 30"/>
          <p:cNvSpPr txBox="1"/>
          <p:nvPr/>
        </p:nvSpPr>
        <p:spPr>
          <a:xfrm>
            <a:off x="3609975" y="5727700"/>
            <a:ext cx="206692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 dirty="0">
                <a:solidFill>
                  <a:srgbClr val="FFFF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串联电路</a:t>
            </a:r>
            <a:endParaRPr lang="en-US" altLang="zh-CN" sz="2800" b="1" dirty="0">
              <a:solidFill>
                <a:srgbClr val="FFFF00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18" name="Text Box 30"/>
          <p:cNvSpPr txBox="1"/>
          <p:nvPr/>
        </p:nvSpPr>
        <p:spPr>
          <a:xfrm>
            <a:off x="7267575" y="5727700"/>
            <a:ext cx="22860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 dirty="0">
                <a:solidFill>
                  <a:srgbClr val="FFFF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并联电路</a:t>
            </a:r>
            <a:endParaRPr lang="en-US" altLang="zh-CN" sz="2800" b="1" dirty="0">
              <a:solidFill>
                <a:srgbClr val="FFFF00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6" grpId="0" bldLvl="0" animBg="1"/>
      <p:bldP spid="17" grpId="0"/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Rectangle 4"/>
          <p:cNvSpPr/>
          <p:nvPr/>
        </p:nvSpPr>
        <p:spPr>
          <a:xfrm>
            <a:off x="2133600" y="979488"/>
            <a:ext cx="8763000" cy="2676525"/>
          </a:xfrm>
          <a:prstGeom prst="rect">
            <a:avLst/>
          </a:prstGeom>
          <a:noFill/>
          <a:ln w="28575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例</a:t>
            </a:r>
            <a:r>
              <a:rPr lang="en-US" altLang="zh-CN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.</a:t>
            </a:r>
            <a:r>
              <a:rPr lang="zh-CN" altLang="en-US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用笔画线作导线，将图中的元件连接起来，连</a:t>
            </a:r>
            <a:endParaRPr lang="en-US" altLang="zh-CN" sz="2800" b="1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</a:t>
            </a:r>
            <a:r>
              <a:rPr lang="zh-CN" altLang="en-US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成符合下述要求的电路</a:t>
            </a:r>
            <a:r>
              <a:rPr lang="en-US" altLang="zh-CN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(</a:t>
            </a:r>
            <a:r>
              <a:rPr lang="zh-CN" altLang="en-US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设灯泡不会烧坏</a:t>
            </a:r>
            <a:r>
              <a:rPr lang="en-US" altLang="zh-CN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)</a:t>
            </a:r>
            <a:r>
              <a:rPr lang="zh-CN" altLang="en-US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：</a:t>
            </a:r>
            <a:endParaRPr lang="zh-CN" altLang="en-US" sz="2800" b="1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①开关</a:t>
            </a:r>
            <a:r>
              <a:rPr lang="en-US" altLang="zh-CN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S</a:t>
            </a:r>
            <a:r>
              <a:rPr lang="en-US" altLang="zh-CN" sz="2800" b="1" baseline="-25000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l</a:t>
            </a:r>
            <a:r>
              <a:rPr lang="zh-CN" altLang="en-US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、</a:t>
            </a:r>
            <a:r>
              <a:rPr lang="en-US" altLang="zh-CN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S</a:t>
            </a:r>
            <a:r>
              <a:rPr lang="en-US" altLang="zh-CN" sz="2800" b="1" baseline="-25000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2</a:t>
            </a:r>
            <a:r>
              <a:rPr lang="zh-CN" altLang="en-US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都断开，红、绿灯都不亮； </a:t>
            </a:r>
            <a:endParaRPr lang="zh-CN" altLang="en-US" sz="2800" b="1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②只闭合开关</a:t>
            </a:r>
            <a:r>
              <a:rPr lang="en-US" altLang="zh-CN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S</a:t>
            </a:r>
            <a:r>
              <a:rPr lang="en-US" altLang="zh-CN" sz="2800" b="1" baseline="-25000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1</a:t>
            </a:r>
            <a:r>
              <a:rPr lang="zh-CN" altLang="en-US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，红灯亮；</a:t>
            </a:r>
            <a:endParaRPr lang="zh-CN" altLang="en-US" sz="2800" b="1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③只闭合开关</a:t>
            </a:r>
            <a:r>
              <a:rPr lang="en-US" altLang="zh-CN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S</a:t>
            </a:r>
            <a:r>
              <a:rPr lang="en-US" altLang="zh-CN" sz="2800" b="1" baseline="-25000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2</a:t>
            </a:r>
            <a:r>
              <a:rPr lang="zh-CN" altLang="en-US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，红、绿灯都不亮；  </a:t>
            </a:r>
            <a:endParaRPr lang="zh-CN" altLang="en-US" sz="2800" b="1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④开关</a:t>
            </a:r>
            <a:r>
              <a:rPr lang="en-US" altLang="zh-CN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S</a:t>
            </a:r>
            <a:r>
              <a:rPr lang="en-US" altLang="zh-CN" sz="2800" b="1" baseline="-25000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l</a:t>
            </a:r>
            <a:r>
              <a:rPr lang="zh-CN" altLang="en-US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、</a:t>
            </a:r>
            <a:r>
              <a:rPr lang="en-US" altLang="zh-CN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S</a:t>
            </a:r>
            <a:r>
              <a:rPr lang="en-US" altLang="zh-CN" sz="2800" b="1" baseline="-25000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2</a:t>
            </a:r>
            <a:r>
              <a:rPr lang="zh-CN" altLang="en-US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都闭合，红灯亮，绿灯亮</a:t>
            </a:r>
            <a:endParaRPr lang="zh-CN" altLang="en-US" sz="2800" b="1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pic>
        <p:nvPicPr>
          <p:cNvPr id="21507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90800" y="3886200"/>
            <a:ext cx="3375025" cy="2409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8" name="AutoShape 7"/>
          <p:cNvSpPr/>
          <p:nvPr/>
        </p:nvSpPr>
        <p:spPr>
          <a:xfrm>
            <a:off x="2209800" y="3733800"/>
            <a:ext cx="8001000" cy="2590800"/>
          </a:xfrm>
          <a:prstGeom prst="roundRect">
            <a:avLst>
              <a:gd name="adj" fmla="val 7315"/>
            </a:avLst>
          </a:prstGeom>
          <a:noFill/>
          <a:ln w="19050" cap="rnd" cmpd="sng">
            <a:solidFill>
              <a:srgbClr val="1C1C1C"/>
            </a:solidFill>
            <a:prstDash val="sysDot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pic>
        <p:nvPicPr>
          <p:cNvPr id="24581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600" y="3810000"/>
            <a:ext cx="3810000" cy="2438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Text Box 6"/>
          <p:cNvSpPr txBox="1"/>
          <p:nvPr/>
        </p:nvSpPr>
        <p:spPr>
          <a:xfrm>
            <a:off x="1905000" y="1143000"/>
            <a:ext cx="82296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just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例、分析交通信号灯电路结构，设计画出电路图。</a:t>
            </a:r>
            <a:endParaRPr lang="zh-CN" altLang="en-US" sz="2800" b="1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pic>
        <p:nvPicPr>
          <p:cNvPr id="22531" name="Picture 14"/>
          <p:cNvPicPr>
            <a:picLocks noChangeAspect="1"/>
          </p:cNvPicPr>
          <p:nvPr/>
        </p:nvPicPr>
        <p:blipFill>
          <a:blip r:embed="rId1"/>
          <a:srcRect l="1843" r="2328"/>
          <a:stretch>
            <a:fillRect/>
          </a:stretch>
        </p:blipFill>
        <p:spPr>
          <a:xfrm>
            <a:off x="2057400" y="1905000"/>
            <a:ext cx="3962400" cy="40433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2" name="AutoShape 7"/>
          <p:cNvSpPr/>
          <p:nvPr/>
        </p:nvSpPr>
        <p:spPr>
          <a:xfrm>
            <a:off x="1981200" y="1752600"/>
            <a:ext cx="8153400" cy="4495800"/>
          </a:xfrm>
          <a:prstGeom prst="roundRect">
            <a:avLst>
              <a:gd name="adj" fmla="val 7315"/>
            </a:avLst>
          </a:prstGeom>
          <a:noFill/>
          <a:ln w="19050" cap="rnd" cmpd="sng">
            <a:solidFill>
              <a:srgbClr val="1C1C1C"/>
            </a:solidFill>
            <a:prstDash val="sysDot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pic>
        <p:nvPicPr>
          <p:cNvPr id="22533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1981200"/>
            <a:ext cx="4038600" cy="40846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" name="Picture 8"/>
          <p:cNvPicPr>
            <a:picLocks noChangeAspect="1"/>
          </p:cNvPicPr>
          <p:nvPr/>
        </p:nvPicPr>
        <p:blipFill>
          <a:blip r:embed="rId1"/>
          <a:srcRect t="16235"/>
          <a:stretch>
            <a:fillRect/>
          </a:stretch>
        </p:blipFill>
        <p:spPr>
          <a:xfrm>
            <a:off x="2103438" y="4572000"/>
            <a:ext cx="8153400" cy="1806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9" name="Text Box 5"/>
          <p:cNvSpPr txBox="1"/>
          <p:nvPr/>
        </p:nvSpPr>
        <p:spPr>
          <a:xfrm>
            <a:off x="2057400" y="457200"/>
            <a:ext cx="41910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latin typeface="方正姚体简体" pitchFamily="65" charset="-122"/>
                <a:ea typeface="方正姚体简体" pitchFamily="65" charset="-122"/>
              </a:rPr>
              <a:t>二、串联电路</a:t>
            </a:r>
            <a:endParaRPr lang="zh-CN" altLang="en-US" b="1" dirty="0">
              <a:latin typeface="方正姚体简体" pitchFamily="65" charset="-122"/>
              <a:ea typeface="方正姚体简体" pitchFamily="65" charset="-122"/>
            </a:endParaRPr>
          </a:p>
        </p:txBody>
      </p:sp>
      <p:sp>
        <p:nvSpPr>
          <p:cNvPr id="4100" name="Text Box 6"/>
          <p:cNvSpPr txBox="1"/>
          <p:nvPr/>
        </p:nvSpPr>
        <p:spPr>
          <a:xfrm>
            <a:off x="3124200" y="1143000"/>
            <a:ext cx="67056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just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分析电路结构，归纳其结构特征。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4101" name="Line 18"/>
          <p:cNvSpPr/>
          <p:nvPr/>
        </p:nvSpPr>
        <p:spPr>
          <a:xfrm>
            <a:off x="2133600" y="1079500"/>
            <a:ext cx="8001000" cy="0"/>
          </a:xfrm>
          <a:prstGeom prst="line">
            <a:avLst/>
          </a:prstGeom>
          <a:ln w="38100" cap="rnd" cmpd="sng">
            <a:solidFill>
              <a:srgbClr val="969696"/>
            </a:solidFill>
            <a:prstDash val="sysDot"/>
            <a:headEnd type="none" w="med" len="med"/>
            <a:tailEnd type="oval" w="med" len="med"/>
          </a:ln>
        </p:spPr>
      </p:sp>
      <p:sp>
        <p:nvSpPr>
          <p:cNvPr id="4102" name="Text Box 38"/>
          <p:cNvSpPr txBox="1"/>
          <p:nvPr/>
        </p:nvSpPr>
        <p:spPr>
          <a:xfrm>
            <a:off x="1828800" y="1143000"/>
            <a:ext cx="32004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2800" b="1" dirty="0">
                <a:solidFill>
                  <a:schemeClr val="accent2"/>
                </a:solidFill>
                <a:latin typeface="华文细黑" pitchFamily="2" charset="-122"/>
                <a:ea typeface="华文细黑" pitchFamily="2" charset="-122"/>
              </a:rPr>
              <a:t>【</a:t>
            </a:r>
            <a:r>
              <a:rPr lang="zh-CN" altLang="en-US" sz="2800" b="1" dirty="0">
                <a:solidFill>
                  <a:schemeClr val="accent2"/>
                </a:solidFill>
                <a:latin typeface="华文细黑" pitchFamily="2" charset="-122"/>
                <a:ea typeface="华文细黑" pitchFamily="2" charset="-122"/>
              </a:rPr>
              <a:t>活动</a:t>
            </a:r>
            <a:r>
              <a:rPr lang="en-US" altLang="zh-CN" sz="2800" b="1" dirty="0">
                <a:solidFill>
                  <a:schemeClr val="accent2"/>
                </a:solidFill>
                <a:latin typeface="华文细黑" pitchFamily="2" charset="-122"/>
                <a:ea typeface="华文细黑" pitchFamily="2" charset="-122"/>
              </a:rPr>
              <a:t>】</a:t>
            </a:r>
            <a:endParaRPr lang="zh-CN" altLang="en-US" sz="2800" b="1" dirty="0">
              <a:solidFill>
                <a:schemeClr val="accent2"/>
              </a:solidFill>
              <a:latin typeface="华文细黑" pitchFamily="2" charset="-122"/>
              <a:ea typeface="华文细黑" pitchFamily="2" charset="-122"/>
            </a:endParaRPr>
          </a:p>
        </p:txBody>
      </p:sp>
      <p:pic>
        <p:nvPicPr>
          <p:cNvPr id="4103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0" y="1905000"/>
            <a:ext cx="3228975" cy="27114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4" name="Picture 4" descr="串联"/>
          <p:cNvPicPr>
            <a:picLocks noChangeAspect="1"/>
          </p:cNvPicPr>
          <p:nvPr/>
        </p:nvPicPr>
        <p:blipFill>
          <a:blip r:embed="rId3"/>
          <a:srcRect l="1999" t="11183" b="16129"/>
          <a:stretch>
            <a:fillRect/>
          </a:stretch>
        </p:blipFill>
        <p:spPr>
          <a:xfrm>
            <a:off x="2362200" y="2057400"/>
            <a:ext cx="3735388" cy="2438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05" name="AutoShape 7"/>
          <p:cNvSpPr/>
          <p:nvPr/>
        </p:nvSpPr>
        <p:spPr>
          <a:xfrm>
            <a:off x="2133600" y="1752600"/>
            <a:ext cx="8077200" cy="2819400"/>
          </a:xfrm>
          <a:prstGeom prst="roundRect">
            <a:avLst>
              <a:gd name="adj" fmla="val 7315"/>
            </a:avLst>
          </a:prstGeom>
          <a:noFill/>
          <a:ln w="19050" cap="rnd" cmpd="sng">
            <a:solidFill>
              <a:srgbClr val="1C1C1C"/>
            </a:solidFill>
            <a:prstDash val="sysDot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sp>
        <p:nvSpPr>
          <p:cNvPr id="6154" name="矩形 16"/>
          <p:cNvSpPr/>
          <p:nvPr/>
        </p:nvSpPr>
        <p:spPr>
          <a:xfrm>
            <a:off x="3962400" y="4724400"/>
            <a:ext cx="67056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1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、用电器逐个</a:t>
            </a:r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顺次连接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在电路中。</a:t>
            </a:r>
            <a:endParaRPr lang="zh-CN" altLang="en-US" sz="28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6155" name="矩形 17"/>
          <p:cNvSpPr/>
          <p:nvPr/>
        </p:nvSpPr>
        <p:spPr>
          <a:xfrm>
            <a:off x="2971800" y="5256213"/>
            <a:ext cx="80010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2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、电流</a:t>
            </a:r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只有一条回路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从电源正极回到负极。</a:t>
            </a:r>
            <a:endParaRPr lang="zh-CN" altLang="en-US" sz="28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6156" name="矩形 18"/>
          <p:cNvSpPr/>
          <p:nvPr/>
        </p:nvSpPr>
        <p:spPr>
          <a:xfrm>
            <a:off x="3948113" y="5773738"/>
            <a:ext cx="67056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沿着电流流向顺次组装电路元件。</a:t>
            </a:r>
            <a:endParaRPr lang="zh-CN" altLang="en-US" sz="28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0" name="Text Box 14">
            <a:hlinkClick r:id="rId4" action="ppaction://hlinksldjump"/>
          </p:cNvPr>
          <p:cNvSpPr txBox="1"/>
          <p:nvPr/>
        </p:nvSpPr>
        <p:spPr>
          <a:xfrm>
            <a:off x="1828800" y="5775325"/>
            <a:ext cx="20574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2800" b="1" dirty="0">
                <a:solidFill>
                  <a:schemeClr val="accent2"/>
                </a:solidFill>
                <a:latin typeface="华文细黑" pitchFamily="2" charset="-122"/>
                <a:ea typeface="华文细黑" pitchFamily="2" charset="-122"/>
              </a:rPr>
              <a:t>【</a:t>
            </a:r>
            <a:r>
              <a:rPr lang="zh-CN" altLang="en-US" sz="2800" b="1" dirty="0">
                <a:solidFill>
                  <a:schemeClr val="accent2"/>
                </a:solidFill>
                <a:latin typeface="华文细黑" pitchFamily="2" charset="-122"/>
                <a:ea typeface="华文细黑" pitchFamily="2" charset="-122"/>
              </a:rPr>
              <a:t>连接技巧</a:t>
            </a:r>
            <a:r>
              <a:rPr lang="en-US" altLang="zh-CN" sz="2800" b="1" dirty="0">
                <a:solidFill>
                  <a:schemeClr val="accent2"/>
                </a:solidFill>
                <a:latin typeface="华文细黑" pitchFamily="2" charset="-122"/>
                <a:ea typeface="华文细黑" pitchFamily="2" charset="-122"/>
              </a:rPr>
              <a:t>】</a:t>
            </a:r>
            <a:endParaRPr lang="zh-CN" altLang="en-US" sz="2800" b="1" dirty="0">
              <a:solidFill>
                <a:schemeClr val="accent2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158" name="Text Box 38">
            <a:hlinkClick r:id="rId5" action="ppaction://hlinksldjump"/>
          </p:cNvPr>
          <p:cNvSpPr txBox="1"/>
          <p:nvPr/>
        </p:nvSpPr>
        <p:spPr>
          <a:xfrm>
            <a:off x="1798638" y="4724400"/>
            <a:ext cx="32004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【</a:t>
            </a:r>
            <a:r>
              <a:rPr lang="zh-CN" altLang="en-US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结构特点</a:t>
            </a: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】</a:t>
            </a:r>
            <a:endParaRPr lang="zh-CN" altLang="en-US" sz="2800" b="1" dirty="0">
              <a:solidFill>
                <a:srgbClr val="990033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4" grpId="0"/>
      <p:bldP spid="6155" grpId="0"/>
      <p:bldP spid="6156" grpId="0"/>
      <p:bldP spid="20" grpId="0"/>
      <p:bldP spid="615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" name="Picture 8"/>
          <p:cNvPicPr>
            <a:picLocks noChangeAspect="1"/>
          </p:cNvPicPr>
          <p:nvPr/>
        </p:nvPicPr>
        <p:blipFill>
          <a:blip r:embed="rId1"/>
          <a:srcRect t="16235"/>
          <a:stretch>
            <a:fillRect/>
          </a:stretch>
        </p:blipFill>
        <p:spPr>
          <a:xfrm>
            <a:off x="2103438" y="4572000"/>
            <a:ext cx="8153400" cy="1806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3" name="Text Box 5"/>
          <p:cNvSpPr txBox="1"/>
          <p:nvPr/>
        </p:nvSpPr>
        <p:spPr>
          <a:xfrm>
            <a:off x="2057400" y="457200"/>
            <a:ext cx="41910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latin typeface="方正姚体简体" pitchFamily="65" charset="-122"/>
                <a:ea typeface="方正姚体简体" pitchFamily="65" charset="-122"/>
              </a:rPr>
              <a:t>二、串联电路</a:t>
            </a:r>
            <a:endParaRPr lang="zh-CN" altLang="en-US" b="1" dirty="0">
              <a:latin typeface="方正姚体简体" pitchFamily="65" charset="-122"/>
              <a:ea typeface="方正姚体简体" pitchFamily="65" charset="-122"/>
            </a:endParaRPr>
          </a:p>
        </p:txBody>
      </p:sp>
      <p:sp>
        <p:nvSpPr>
          <p:cNvPr id="5124" name="Text Box 6"/>
          <p:cNvSpPr txBox="1"/>
          <p:nvPr/>
        </p:nvSpPr>
        <p:spPr>
          <a:xfrm>
            <a:off x="3114675" y="1128713"/>
            <a:ext cx="67056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just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控制电路通断，观察实验现象。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5125" name="Line 18"/>
          <p:cNvSpPr/>
          <p:nvPr/>
        </p:nvSpPr>
        <p:spPr>
          <a:xfrm>
            <a:off x="2133600" y="1079500"/>
            <a:ext cx="8001000" cy="0"/>
          </a:xfrm>
          <a:prstGeom prst="line">
            <a:avLst/>
          </a:prstGeom>
          <a:ln w="38100" cap="rnd" cmpd="sng">
            <a:solidFill>
              <a:srgbClr val="969696"/>
            </a:solidFill>
            <a:prstDash val="sysDot"/>
            <a:headEnd type="none" w="med" len="med"/>
            <a:tailEnd type="oval" w="med" len="med"/>
          </a:ln>
        </p:spPr>
      </p:sp>
      <p:sp>
        <p:nvSpPr>
          <p:cNvPr id="5126" name="Text Box 38"/>
          <p:cNvSpPr txBox="1"/>
          <p:nvPr/>
        </p:nvSpPr>
        <p:spPr>
          <a:xfrm>
            <a:off x="1828800" y="1143000"/>
            <a:ext cx="32004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【</a:t>
            </a:r>
            <a:r>
              <a:rPr lang="zh-CN" altLang="en-US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活动</a:t>
            </a: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】</a:t>
            </a:r>
            <a:endParaRPr lang="zh-CN" altLang="en-US" sz="2800" b="1" dirty="0">
              <a:solidFill>
                <a:srgbClr val="990033"/>
              </a:solidFill>
              <a:latin typeface="华文细黑" pitchFamily="2" charset="-122"/>
              <a:ea typeface="华文细黑" pitchFamily="2" charset="-122"/>
            </a:endParaRPr>
          </a:p>
        </p:txBody>
      </p:sp>
      <p:pic>
        <p:nvPicPr>
          <p:cNvPr id="7175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0" y="1981200"/>
            <a:ext cx="3352800" cy="2514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8" name="Picture 4" descr="串联"/>
          <p:cNvPicPr>
            <a:picLocks noChangeAspect="1"/>
          </p:cNvPicPr>
          <p:nvPr/>
        </p:nvPicPr>
        <p:blipFill>
          <a:blip r:embed="rId3"/>
          <a:srcRect t="11183" b="16129"/>
          <a:stretch>
            <a:fillRect/>
          </a:stretch>
        </p:blipFill>
        <p:spPr>
          <a:xfrm>
            <a:off x="2284413" y="1981200"/>
            <a:ext cx="3811587" cy="2286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9" name="AutoShape 7"/>
          <p:cNvSpPr/>
          <p:nvPr/>
        </p:nvSpPr>
        <p:spPr>
          <a:xfrm>
            <a:off x="2133600" y="1752600"/>
            <a:ext cx="8077200" cy="2819400"/>
          </a:xfrm>
          <a:prstGeom prst="roundRect">
            <a:avLst>
              <a:gd name="adj" fmla="val 7315"/>
            </a:avLst>
          </a:prstGeom>
          <a:noFill/>
          <a:ln w="19050" cap="rnd" cmpd="sng">
            <a:solidFill>
              <a:srgbClr val="1C1C1C"/>
            </a:solidFill>
            <a:prstDash val="sysDot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sp>
        <p:nvSpPr>
          <p:cNvPr id="7178" name="矩形 10"/>
          <p:cNvSpPr/>
          <p:nvPr/>
        </p:nvSpPr>
        <p:spPr>
          <a:xfrm>
            <a:off x="3962400" y="4724400"/>
            <a:ext cx="67056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1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、开关</a:t>
            </a:r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闭合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，所有用电器</a:t>
            </a:r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同时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工作。</a:t>
            </a:r>
            <a:endParaRPr lang="zh-CN" altLang="en-US" sz="28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7179" name="矩形 13"/>
          <p:cNvSpPr/>
          <p:nvPr/>
        </p:nvSpPr>
        <p:spPr>
          <a:xfrm>
            <a:off x="3975100" y="5243513"/>
            <a:ext cx="67056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2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、开关</a:t>
            </a:r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断开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，所有用电器</a:t>
            </a:r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同时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停止。</a:t>
            </a:r>
            <a:endParaRPr lang="zh-CN" altLang="en-US" sz="28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7180" name="矩形 14"/>
          <p:cNvSpPr/>
          <p:nvPr/>
        </p:nvSpPr>
        <p:spPr>
          <a:xfrm>
            <a:off x="3975100" y="5791200"/>
            <a:ext cx="67056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3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、开关的</a:t>
            </a:r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位置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对电路控制</a:t>
            </a:r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没有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影响。</a:t>
            </a:r>
            <a:endParaRPr lang="zh-CN" altLang="en-US" sz="28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7181" name="Text Box 38"/>
          <p:cNvSpPr txBox="1"/>
          <p:nvPr/>
        </p:nvSpPr>
        <p:spPr>
          <a:xfrm>
            <a:off x="1828800" y="4754563"/>
            <a:ext cx="32004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2800" b="1" dirty="0">
                <a:solidFill>
                  <a:schemeClr val="accent2"/>
                </a:solidFill>
                <a:latin typeface="华文细黑" pitchFamily="2" charset="-122"/>
                <a:ea typeface="华文细黑" pitchFamily="2" charset="-122"/>
              </a:rPr>
              <a:t>【</a:t>
            </a:r>
            <a:r>
              <a:rPr lang="zh-CN" altLang="en-US" sz="2800" b="1" dirty="0">
                <a:solidFill>
                  <a:schemeClr val="accent2"/>
                </a:solidFill>
                <a:latin typeface="华文细黑" pitchFamily="2" charset="-122"/>
                <a:ea typeface="华文细黑" pitchFamily="2" charset="-122"/>
              </a:rPr>
              <a:t>控制特点</a:t>
            </a:r>
            <a:r>
              <a:rPr lang="en-US" altLang="zh-CN" sz="2800" b="1" dirty="0">
                <a:solidFill>
                  <a:schemeClr val="accent2"/>
                </a:solidFill>
                <a:latin typeface="华文细黑" pitchFamily="2" charset="-122"/>
                <a:ea typeface="华文细黑" pitchFamily="2" charset="-122"/>
              </a:rPr>
              <a:t>】</a:t>
            </a:r>
            <a:endParaRPr lang="zh-CN" altLang="en-US" sz="2800" b="1" dirty="0">
              <a:solidFill>
                <a:schemeClr val="accent2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0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8" grpId="0"/>
      <p:bldP spid="7179" grpId="0"/>
      <p:bldP spid="7180" grpId="0"/>
      <p:bldP spid="718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" name="Picture 8"/>
          <p:cNvPicPr>
            <a:picLocks noChangeAspect="1"/>
          </p:cNvPicPr>
          <p:nvPr/>
        </p:nvPicPr>
        <p:blipFill>
          <a:blip r:embed="rId1"/>
          <a:srcRect t="16235"/>
          <a:stretch>
            <a:fillRect/>
          </a:stretch>
        </p:blipFill>
        <p:spPr>
          <a:xfrm>
            <a:off x="2103438" y="4572000"/>
            <a:ext cx="8153400" cy="1806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7" name="Text Box 5"/>
          <p:cNvSpPr txBox="1"/>
          <p:nvPr/>
        </p:nvSpPr>
        <p:spPr>
          <a:xfrm>
            <a:off x="2057400" y="457200"/>
            <a:ext cx="41910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latin typeface="方正姚体简体" pitchFamily="65" charset="-122"/>
                <a:ea typeface="方正姚体简体" pitchFamily="65" charset="-122"/>
              </a:rPr>
              <a:t>二、串联电路</a:t>
            </a:r>
            <a:endParaRPr lang="zh-CN" altLang="en-US" b="1" dirty="0">
              <a:latin typeface="方正姚体简体" pitchFamily="65" charset="-122"/>
              <a:ea typeface="方正姚体简体" pitchFamily="65" charset="-122"/>
            </a:endParaRPr>
          </a:p>
        </p:txBody>
      </p:sp>
      <p:sp>
        <p:nvSpPr>
          <p:cNvPr id="6148" name="Text Box 6"/>
          <p:cNvSpPr txBox="1"/>
          <p:nvPr/>
        </p:nvSpPr>
        <p:spPr>
          <a:xfrm>
            <a:off x="3214688" y="1143000"/>
            <a:ext cx="6005512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各串联用电器之间的工作关系。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6149" name="Line 18"/>
          <p:cNvSpPr/>
          <p:nvPr/>
        </p:nvSpPr>
        <p:spPr>
          <a:xfrm>
            <a:off x="2133600" y="1079500"/>
            <a:ext cx="8001000" cy="0"/>
          </a:xfrm>
          <a:prstGeom prst="line">
            <a:avLst/>
          </a:prstGeom>
          <a:ln w="38100" cap="rnd" cmpd="sng">
            <a:solidFill>
              <a:srgbClr val="969696"/>
            </a:solidFill>
            <a:prstDash val="sysDot"/>
            <a:headEnd type="none" w="med" len="med"/>
            <a:tailEnd type="oval" w="med" len="med"/>
          </a:ln>
        </p:spPr>
      </p:sp>
      <p:sp>
        <p:nvSpPr>
          <p:cNvPr id="8198" name="Text Box 38"/>
          <p:cNvSpPr txBox="1"/>
          <p:nvPr/>
        </p:nvSpPr>
        <p:spPr>
          <a:xfrm>
            <a:off x="1812925" y="5791200"/>
            <a:ext cx="32004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【</a:t>
            </a:r>
            <a:r>
              <a:rPr lang="zh-CN" altLang="en-US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工作特点</a:t>
            </a: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】</a:t>
            </a:r>
            <a:endParaRPr lang="zh-CN" altLang="en-US" sz="2800" b="1" dirty="0">
              <a:solidFill>
                <a:srgbClr val="990033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200" name="Rectangle 6"/>
          <p:cNvSpPr/>
          <p:nvPr/>
        </p:nvSpPr>
        <p:spPr>
          <a:xfrm>
            <a:off x="3276600" y="5257800"/>
            <a:ext cx="30480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3</a:t>
            </a:r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、短一灯泡</a:t>
            </a:r>
            <a:endParaRPr lang="zh-CN" altLang="en-US" sz="28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9" name="AutoShape 7"/>
          <p:cNvSpPr/>
          <p:nvPr/>
        </p:nvSpPr>
        <p:spPr>
          <a:xfrm>
            <a:off x="2133600" y="1752600"/>
            <a:ext cx="8077200" cy="2438400"/>
          </a:xfrm>
          <a:prstGeom prst="roundRect">
            <a:avLst>
              <a:gd name="adj" fmla="val 7315"/>
            </a:avLst>
          </a:prstGeom>
          <a:noFill/>
          <a:ln w="19050" cap="rnd" cmpd="sng">
            <a:solidFill>
              <a:srgbClr val="1C1C1C"/>
            </a:solidFill>
            <a:prstDash val="sysDot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sp>
        <p:nvSpPr>
          <p:cNvPr id="6153" name="Text Box 38"/>
          <p:cNvSpPr txBox="1"/>
          <p:nvPr/>
        </p:nvSpPr>
        <p:spPr>
          <a:xfrm>
            <a:off x="1811338" y="1143000"/>
            <a:ext cx="32004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【</a:t>
            </a:r>
            <a:r>
              <a:rPr lang="zh-CN" altLang="en-US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探究</a:t>
            </a: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】</a:t>
            </a:r>
            <a:endParaRPr lang="zh-CN" altLang="en-US" sz="2800" b="1" dirty="0">
              <a:solidFill>
                <a:srgbClr val="990033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203" name="Text Box 38"/>
          <p:cNvSpPr txBox="1"/>
          <p:nvPr/>
        </p:nvSpPr>
        <p:spPr>
          <a:xfrm>
            <a:off x="1828800" y="4208463"/>
            <a:ext cx="32004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2800" b="1" dirty="0">
                <a:solidFill>
                  <a:schemeClr val="accent2"/>
                </a:solidFill>
                <a:latin typeface="华文细黑" pitchFamily="2" charset="-122"/>
                <a:ea typeface="华文细黑" pitchFamily="2" charset="-122"/>
              </a:rPr>
              <a:t>【</a:t>
            </a:r>
            <a:r>
              <a:rPr lang="zh-CN" altLang="en-US" sz="2800" b="1" dirty="0">
                <a:solidFill>
                  <a:schemeClr val="accent2"/>
                </a:solidFill>
                <a:latin typeface="华文细黑" pitchFamily="2" charset="-122"/>
                <a:ea typeface="华文细黑" pitchFamily="2" charset="-122"/>
              </a:rPr>
              <a:t>方案</a:t>
            </a:r>
            <a:r>
              <a:rPr lang="en-US" altLang="zh-CN" sz="2800" b="1" dirty="0">
                <a:solidFill>
                  <a:schemeClr val="accent2"/>
                </a:solidFill>
                <a:latin typeface="华文细黑" pitchFamily="2" charset="-122"/>
                <a:ea typeface="华文细黑" pitchFamily="2" charset="-122"/>
              </a:rPr>
              <a:t>】</a:t>
            </a:r>
            <a:endParaRPr lang="zh-CN" altLang="en-US" sz="2800" b="1" dirty="0">
              <a:solidFill>
                <a:schemeClr val="accent2"/>
              </a:solidFill>
              <a:latin typeface="华文细黑" pitchFamily="2" charset="-122"/>
              <a:ea typeface="华文细黑" pitchFamily="2" charset="-122"/>
            </a:endParaRPr>
          </a:p>
        </p:txBody>
      </p:sp>
      <p:pic>
        <p:nvPicPr>
          <p:cNvPr id="8204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1828800"/>
            <a:ext cx="4038600" cy="2286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05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2200" y="1905000"/>
            <a:ext cx="3276600" cy="2209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206" name="Rectangle 6"/>
          <p:cNvSpPr/>
          <p:nvPr/>
        </p:nvSpPr>
        <p:spPr>
          <a:xfrm>
            <a:off x="3276600" y="4208463"/>
            <a:ext cx="30480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、去一灯泡</a:t>
            </a:r>
            <a:endParaRPr lang="zh-CN" altLang="en-US" sz="28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8207" name="Text Box 6"/>
          <p:cNvSpPr txBox="1"/>
          <p:nvPr/>
        </p:nvSpPr>
        <p:spPr>
          <a:xfrm>
            <a:off x="5334000" y="4208463"/>
            <a:ext cx="450532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just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其余灯泡不工作。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8208" name="Text Box 6"/>
          <p:cNvSpPr txBox="1"/>
          <p:nvPr/>
        </p:nvSpPr>
        <p:spPr>
          <a:xfrm>
            <a:off x="5334000" y="5257800"/>
            <a:ext cx="53340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just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其余灯泡工作，但亮度变亮。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8209" name="Text Box 6"/>
          <p:cNvSpPr txBox="1"/>
          <p:nvPr/>
        </p:nvSpPr>
        <p:spPr>
          <a:xfrm>
            <a:off x="3862388" y="5791200"/>
            <a:ext cx="62484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串联的各用电器之间相互影响。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8210" name="Rectangle 6"/>
          <p:cNvSpPr/>
          <p:nvPr/>
        </p:nvSpPr>
        <p:spPr>
          <a:xfrm>
            <a:off x="3276600" y="4724400"/>
            <a:ext cx="30480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2</a:t>
            </a:r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、加一灯泡</a:t>
            </a:r>
            <a:endParaRPr lang="zh-CN" altLang="en-US" sz="28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8211" name="Text Box 6"/>
          <p:cNvSpPr txBox="1"/>
          <p:nvPr/>
        </p:nvSpPr>
        <p:spPr>
          <a:xfrm>
            <a:off x="5334000" y="4724400"/>
            <a:ext cx="53340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just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其余灯泡工作，但亮度变暗。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pic>
        <p:nvPicPr>
          <p:cNvPr id="8212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3438" y="1873250"/>
            <a:ext cx="4114800" cy="2209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9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3600" y="1828800"/>
            <a:ext cx="4038600" cy="2286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3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48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4" dur="500"/>
                                        <p:tgtEl>
                                          <p:spTgt spid="8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69" dur="500"/>
                                        <p:tgtEl>
                                          <p:spTgt spid="82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5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/>
      <p:bldP spid="8200" grpId="0"/>
      <p:bldP spid="9" grpId="0" bldLvl="0" animBg="1"/>
      <p:bldP spid="8203" grpId="0"/>
      <p:bldP spid="8206" grpId="0"/>
      <p:bldP spid="8207" grpId="0"/>
      <p:bldP spid="8208" grpId="0"/>
      <p:bldP spid="8209" grpId="0"/>
      <p:bldP spid="8210" grpId="0"/>
      <p:bldP spid="82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8" name="Picture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13550" y="1897063"/>
            <a:ext cx="2971800" cy="2263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1" name="Text Box 5"/>
          <p:cNvSpPr txBox="1"/>
          <p:nvPr/>
        </p:nvSpPr>
        <p:spPr>
          <a:xfrm>
            <a:off x="2057400" y="457200"/>
            <a:ext cx="41910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latin typeface="方正姚体简体" pitchFamily="65" charset="-122"/>
                <a:ea typeface="方正姚体简体" pitchFamily="65" charset="-122"/>
              </a:rPr>
              <a:t>三、并联电路</a:t>
            </a:r>
            <a:endParaRPr lang="zh-CN" altLang="en-US" b="1" dirty="0">
              <a:latin typeface="方正姚体简体" pitchFamily="65" charset="-122"/>
              <a:ea typeface="方正姚体简体" pitchFamily="65" charset="-122"/>
            </a:endParaRPr>
          </a:p>
        </p:txBody>
      </p:sp>
      <p:sp>
        <p:nvSpPr>
          <p:cNvPr id="7172" name="Line 18"/>
          <p:cNvSpPr/>
          <p:nvPr/>
        </p:nvSpPr>
        <p:spPr>
          <a:xfrm>
            <a:off x="2133600" y="1079500"/>
            <a:ext cx="8001000" cy="0"/>
          </a:xfrm>
          <a:prstGeom prst="line">
            <a:avLst/>
          </a:prstGeom>
          <a:ln w="38100" cap="rnd" cmpd="sng">
            <a:solidFill>
              <a:srgbClr val="969696"/>
            </a:solidFill>
            <a:prstDash val="sysDot"/>
            <a:headEnd type="none" w="med" len="med"/>
            <a:tailEnd type="oval" w="med" len="med"/>
          </a:ln>
        </p:spPr>
      </p:sp>
      <p:pic>
        <p:nvPicPr>
          <p:cNvPr id="7173" name="Picture 4" descr="并联"/>
          <p:cNvPicPr>
            <a:picLocks noChangeAspect="1"/>
          </p:cNvPicPr>
          <p:nvPr/>
        </p:nvPicPr>
        <p:blipFill>
          <a:blip r:embed="rId2"/>
          <a:srcRect b="4314"/>
          <a:stretch>
            <a:fillRect/>
          </a:stretch>
        </p:blipFill>
        <p:spPr>
          <a:xfrm>
            <a:off x="2362200" y="1828800"/>
            <a:ext cx="4140200" cy="2286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rcRect t="16235"/>
          <a:stretch>
            <a:fillRect/>
          </a:stretch>
        </p:blipFill>
        <p:spPr>
          <a:xfrm>
            <a:off x="2103438" y="4572000"/>
            <a:ext cx="8153400" cy="1806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3" name="Text Box 6"/>
          <p:cNvSpPr txBox="1"/>
          <p:nvPr/>
        </p:nvSpPr>
        <p:spPr>
          <a:xfrm>
            <a:off x="2366963" y="5275263"/>
            <a:ext cx="3429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just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latin typeface="Times New Roman" panose="02020603050405020304" pitchFamily="18" charset="0"/>
                <a:ea typeface="华文细黑" pitchFamily="2" charset="-122"/>
              </a:rPr>
              <a:t> （</a:t>
            </a:r>
            <a:r>
              <a:rPr lang="en-US" altLang="zh-CN" sz="2400" b="1" dirty="0">
                <a:latin typeface="Times New Roman" panose="02020603050405020304" pitchFamily="18" charset="0"/>
                <a:ea typeface="华文细黑" pitchFamily="2" charset="-122"/>
              </a:rPr>
              <a:t>A</a:t>
            </a:r>
            <a:r>
              <a:rPr lang="zh-CN" altLang="en-US" sz="2400" b="1" dirty="0">
                <a:latin typeface="Times New Roman" panose="02020603050405020304" pitchFamily="18" charset="0"/>
                <a:ea typeface="华文细黑" pitchFamily="2" charset="-122"/>
              </a:rPr>
              <a:t>、</a:t>
            </a:r>
            <a:r>
              <a:rPr lang="en-US" altLang="zh-CN" sz="2400" b="1" dirty="0">
                <a:latin typeface="Times New Roman" panose="02020603050405020304" pitchFamily="18" charset="0"/>
                <a:ea typeface="华文细黑" pitchFamily="2" charset="-122"/>
              </a:rPr>
              <a:t>B:</a:t>
            </a:r>
            <a:r>
              <a:rPr lang="zh-CN" altLang="en-US" sz="2400" b="1" dirty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分支点</a:t>
            </a:r>
            <a:r>
              <a:rPr lang="zh-CN" altLang="en-US" sz="2400" b="1" dirty="0">
                <a:latin typeface="华文细黑" pitchFamily="2" charset="-122"/>
                <a:ea typeface="华文细黑" pitchFamily="2" charset="-122"/>
              </a:rPr>
              <a:t>）</a:t>
            </a:r>
            <a:endParaRPr lang="zh-CN" altLang="en-US" sz="2400" b="1" dirty="0"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176" name="Text Box 38"/>
          <p:cNvSpPr txBox="1"/>
          <p:nvPr/>
        </p:nvSpPr>
        <p:spPr>
          <a:xfrm>
            <a:off x="1831975" y="1143000"/>
            <a:ext cx="32004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2800" b="1" dirty="0">
                <a:solidFill>
                  <a:schemeClr val="accent2"/>
                </a:solidFill>
                <a:latin typeface="华文细黑" pitchFamily="2" charset="-122"/>
                <a:ea typeface="华文细黑" pitchFamily="2" charset="-122"/>
              </a:rPr>
              <a:t>【</a:t>
            </a:r>
            <a:r>
              <a:rPr lang="zh-CN" altLang="en-US" sz="2800" b="1" dirty="0">
                <a:solidFill>
                  <a:schemeClr val="accent2"/>
                </a:solidFill>
                <a:latin typeface="华文细黑" pitchFamily="2" charset="-122"/>
                <a:ea typeface="华文细黑" pitchFamily="2" charset="-122"/>
              </a:rPr>
              <a:t>活动</a:t>
            </a:r>
            <a:r>
              <a:rPr lang="en-US" altLang="zh-CN" sz="2800" b="1" dirty="0">
                <a:solidFill>
                  <a:schemeClr val="accent2"/>
                </a:solidFill>
                <a:latin typeface="华文细黑" pitchFamily="2" charset="-122"/>
                <a:ea typeface="华文细黑" pitchFamily="2" charset="-122"/>
              </a:rPr>
              <a:t>】</a:t>
            </a:r>
            <a:endParaRPr lang="zh-CN" altLang="en-US" sz="2800" b="1" dirty="0">
              <a:solidFill>
                <a:schemeClr val="accent2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177" name="AutoShape 7"/>
          <p:cNvSpPr/>
          <p:nvPr/>
        </p:nvSpPr>
        <p:spPr>
          <a:xfrm>
            <a:off x="2133600" y="1752600"/>
            <a:ext cx="8077200" cy="2438400"/>
          </a:xfrm>
          <a:prstGeom prst="roundRect">
            <a:avLst>
              <a:gd name="adj" fmla="val 7315"/>
            </a:avLst>
          </a:prstGeom>
          <a:noFill/>
          <a:ln w="19050" cap="rnd" cmpd="sng">
            <a:solidFill>
              <a:srgbClr val="1C1C1C"/>
            </a:solidFill>
            <a:prstDash val="sysDot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sp>
        <p:nvSpPr>
          <p:cNvPr id="9226" name="矩形 12"/>
          <p:cNvSpPr/>
          <p:nvPr/>
        </p:nvSpPr>
        <p:spPr>
          <a:xfrm>
            <a:off x="3962400" y="4267200"/>
            <a:ext cx="67056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1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、用电器</a:t>
            </a:r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并列连接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在电路中。</a:t>
            </a:r>
            <a:endParaRPr lang="zh-CN" altLang="en-US" sz="28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9227" name="矩形 13"/>
          <p:cNvSpPr/>
          <p:nvPr/>
        </p:nvSpPr>
        <p:spPr>
          <a:xfrm>
            <a:off x="2667000" y="4768850"/>
            <a:ext cx="80010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2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、电流</a:t>
            </a:r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有多条回路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从电源正极回到负极。</a:t>
            </a:r>
            <a:endParaRPr lang="zh-CN" altLang="en-US" sz="28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5" name="Text Box 14">
            <a:hlinkClick r:id="rId4" action="ppaction://hlinksldjump"/>
          </p:cNvPr>
          <p:cNvSpPr txBox="1"/>
          <p:nvPr/>
        </p:nvSpPr>
        <p:spPr>
          <a:xfrm>
            <a:off x="1828800" y="5775325"/>
            <a:ext cx="37338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2800" b="1" dirty="0">
                <a:solidFill>
                  <a:schemeClr val="accent2"/>
                </a:solidFill>
                <a:latin typeface="华文细黑" pitchFamily="2" charset="-122"/>
                <a:ea typeface="华文细黑" pitchFamily="2" charset="-122"/>
              </a:rPr>
              <a:t>【</a:t>
            </a:r>
            <a:r>
              <a:rPr lang="zh-CN" altLang="en-US" sz="2800" b="1" dirty="0">
                <a:solidFill>
                  <a:schemeClr val="accent2"/>
                </a:solidFill>
                <a:latin typeface="华文细黑" pitchFamily="2" charset="-122"/>
                <a:ea typeface="华文细黑" pitchFamily="2" charset="-122"/>
              </a:rPr>
              <a:t>连接技巧</a:t>
            </a:r>
            <a:r>
              <a:rPr lang="en-US" altLang="zh-CN" sz="2800" b="1" dirty="0">
                <a:solidFill>
                  <a:schemeClr val="accent2"/>
                </a:solidFill>
                <a:latin typeface="华文细黑" pitchFamily="2" charset="-122"/>
                <a:ea typeface="华文细黑" pitchFamily="2" charset="-122"/>
              </a:rPr>
              <a:t>】</a:t>
            </a:r>
            <a:endParaRPr lang="zh-CN" altLang="en-US" sz="2800" b="1" dirty="0">
              <a:solidFill>
                <a:schemeClr val="accent2"/>
              </a:solidFill>
              <a:latin typeface="华文细黑" pitchFamily="2" charset="-122"/>
              <a:ea typeface="华文细黑" pitchFamily="2" charset="-122"/>
            </a:endParaRPr>
          </a:p>
        </p:txBody>
      </p:sp>
      <p:pic>
        <p:nvPicPr>
          <p:cNvPr id="9229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00" y="1843088"/>
            <a:ext cx="2971800" cy="22621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30" name="Text Box 6"/>
          <p:cNvSpPr txBox="1"/>
          <p:nvPr/>
        </p:nvSpPr>
        <p:spPr>
          <a:xfrm>
            <a:off x="4438650" y="5289550"/>
            <a:ext cx="37338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just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latin typeface="Times New Roman" panose="02020603050405020304" pitchFamily="18" charset="0"/>
                <a:ea typeface="华文细黑" pitchFamily="2" charset="-122"/>
              </a:rPr>
              <a:t> （</a:t>
            </a:r>
            <a:r>
              <a:rPr lang="en-US" altLang="zh-CN" sz="2400" b="1" dirty="0">
                <a:latin typeface="Times New Roman" panose="02020603050405020304" pitchFamily="18" charset="0"/>
                <a:ea typeface="华文细黑" pitchFamily="2" charset="-122"/>
              </a:rPr>
              <a:t>AB</a:t>
            </a:r>
            <a:r>
              <a:rPr lang="zh-CN" altLang="en-US" sz="2400" b="1" dirty="0">
                <a:latin typeface="Times New Roman" panose="02020603050405020304" pitchFamily="18" charset="0"/>
                <a:ea typeface="华文细黑" pitchFamily="2" charset="-122"/>
              </a:rPr>
              <a:t>间电路</a:t>
            </a:r>
            <a:r>
              <a:rPr lang="en-US" altLang="zh-CN" sz="2400" b="1" dirty="0">
                <a:latin typeface="Times New Roman" panose="02020603050405020304" pitchFamily="18" charset="0"/>
                <a:ea typeface="华文细黑" pitchFamily="2" charset="-122"/>
              </a:rPr>
              <a:t>:</a:t>
            </a:r>
            <a:r>
              <a:rPr lang="zh-CN" altLang="en-US" sz="2400" b="1" dirty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支路</a:t>
            </a:r>
            <a:r>
              <a:rPr lang="zh-CN" altLang="en-US" sz="2400" b="1" dirty="0">
                <a:latin typeface="华文细黑" pitchFamily="2" charset="-122"/>
                <a:ea typeface="华文细黑" pitchFamily="2" charset="-122"/>
              </a:rPr>
              <a:t>）</a:t>
            </a:r>
            <a:endParaRPr lang="zh-CN" altLang="en-US" sz="2400" b="1" dirty="0"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231" name="Text Box 6"/>
          <p:cNvSpPr txBox="1"/>
          <p:nvPr/>
        </p:nvSpPr>
        <p:spPr>
          <a:xfrm>
            <a:off x="6816725" y="5289550"/>
            <a:ext cx="48768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just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latin typeface="Times New Roman" panose="02020603050405020304" pitchFamily="18" charset="0"/>
                <a:ea typeface="华文细黑" pitchFamily="2" charset="-122"/>
              </a:rPr>
              <a:t> （</a:t>
            </a:r>
            <a:r>
              <a:rPr lang="en-US" altLang="zh-CN" sz="2400" b="1" dirty="0">
                <a:latin typeface="Times New Roman" panose="02020603050405020304" pitchFamily="18" charset="0"/>
                <a:ea typeface="华文细黑" pitchFamily="2" charset="-122"/>
              </a:rPr>
              <a:t>AC</a:t>
            </a:r>
            <a:r>
              <a:rPr lang="zh-CN" altLang="en-US" sz="2400" b="1" dirty="0">
                <a:latin typeface="Times New Roman" panose="02020603050405020304" pitchFamily="18" charset="0"/>
                <a:ea typeface="华文细黑" pitchFamily="2" charset="-122"/>
              </a:rPr>
              <a:t>、</a:t>
            </a:r>
            <a:r>
              <a:rPr lang="en-US" altLang="zh-CN" sz="2400" b="1" dirty="0">
                <a:latin typeface="Times New Roman" panose="02020603050405020304" pitchFamily="18" charset="0"/>
                <a:ea typeface="华文细黑" pitchFamily="2" charset="-122"/>
              </a:rPr>
              <a:t>BD</a:t>
            </a:r>
            <a:r>
              <a:rPr lang="zh-CN" altLang="en-US" sz="2400" b="1" dirty="0">
                <a:latin typeface="Times New Roman" panose="02020603050405020304" pitchFamily="18" charset="0"/>
                <a:ea typeface="华文细黑" pitchFamily="2" charset="-122"/>
              </a:rPr>
              <a:t>间电路</a:t>
            </a:r>
            <a:r>
              <a:rPr lang="en-US" altLang="zh-CN" sz="2400" b="1" dirty="0">
                <a:latin typeface="Times New Roman" panose="02020603050405020304" pitchFamily="18" charset="0"/>
                <a:ea typeface="华文细黑" pitchFamily="2" charset="-122"/>
              </a:rPr>
              <a:t>: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华文细黑" pitchFamily="2" charset="-122"/>
              </a:rPr>
              <a:t>干</a:t>
            </a:r>
            <a:r>
              <a:rPr lang="zh-CN" altLang="en-US" sz="2400" b="1" dirty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路</a:t>
            </a:r>
            <a:r>
              <a:rPr lang="zh-CN" altLang="en-US" sz="2400" b="1" dirty="0">
                <a:latin typeface="华文细黑" pitchFamily="2" charset="-122"/>
                <a:ea typeface="华文细黑" pitchFamily="2" charset="-122"/>
              </a:rPr>
              <a:t>）</a:t>
            </a:r>
            <a:endParaRPr lang="zh-CN" altLang="en-US" sz="2400" b="1" dirty="0"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184" name="Text Box 6"/>
          <p:cNvSpPr txBox="1"/>
          <p:nvPr/>
        </p:nvSpPr>
        <p:spPr>
          <a:xfrm>
            <a:off x="3062288" y="1143000"/>
            <a:ext cx="67056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just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分析电路结构，归纳其结构特征。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9233" name="矩形 16"/>
          <p:cNvSpPr/>
          <p:nvPr/>
        </p:nvSpPr>
        <p:spPr>
          <a:xfrm>
            <a:off x="3886200" y="5791200"/>
            <a:ext cx="70866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先串</a:t>
            </a:r>
            <a:r>
              <a:rPr lang="zh-CN" altLang="en-US" sz="2800" b="1" dirty="0">
                <a:solidFill>
                  <a:schemeClr val="tx2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一个回路</a:t>
            </a:r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再并</a:t>
            </a:r>
            <a:r>
              <a:rPr lang="zh-CN" altLang="en-US" sz="2800" b="1" dirty="0">
                <a:solidFill>
                  <a:schemeClr val="tx2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接其他回路于分支点</a:t>
            </a:r>
            <a:endParaRPr lang="zh-CN" altLang="en-US" sz="2800" dirty="0"/>
          </a:p>
        </p:txBody>
      </p:sp>
      <p:sp>
        <p:nvSpPr>
          <p:cNvPr id="9234" name="Text Box 38">
            <a:hlinkClick r:id="rId6" action="ppaction://hlinksldjump"/>
          </p:cNvPr>
          <p:cNvSpPr txBox="1"/>
          <p:nvPr/>
        </p:nvSpPr>
        <p:spPr>
          <a:xfrm>
            <a:off x="1801813" y="4267200"/>
            <a:ext cx="32004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【</a:t>
            </a:r>
            <a:r>
              <a:rPr lang="zh-CN" altLang="en-US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结构特点</a:t>
            </a: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】</a:t>
            </a:r>
            <a:endParaRPr lang="zh-CN" altLang="en-US" sz="2800" b="1" dirty="0">
              <a:solidFill>
                <a:srgbClr val="990033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29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5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/>
      <p:bldP spid="9226" grpId="0"/>
      <p:bldP spid="9227" grpId="0"/>
      <p:bldP spid="15" grpId="0"/>
      <p:bldP spid="9230" grpId="0"/>
      <p:bldP spid="9231" grpId="0"/>
      <p:bldP spid="9233" grpId="0"/>
      <p:bldP spid="92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" name="Picture 8"/>
          <p:cNvPicPr>
            <a:picLocks noChangeAspect="1"/>
          </p:cNvPicPr>
          <p:nvPr/>
        </p:nvPicPr>
        <p:blipFill>
          <a:blip r:embed="rId1"/>
          <a:srcRect t="16235"/>
          <a:stretch>
            <a:fillRect/>
          </a:stretch>
        </p:blipFill>
        <p:spPr>
          <a:xfrm>
            <a:off x="2103438" y="4572000"/>
            <a:ext cx="8153400" cy="1806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5" name="Text Box 6"/>
          <p:cNvSpPr txBox="1"/>
          <p:nvPr/>
        </p:nvSpPr>
        <p:spPr>
          <a:xfrm>
            <a:off x="3124200" y="1143000"/>
            <a:ext cx="67056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just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控制电路通断，观察实验现象。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8196" name="Line 18"/>
          <p:cNvSpPr/>
          <p:nvPr/>
        </p:nvSpPr>
        <p:spPr>
          <a:xfrm>
            <a:off x="2133600" y="1079500"/>
            <a:ext cx="8001000" cy="0"/>
          </a:xfrm>
          <a:prstGeom prst="line">
            <a:avLst/>
          </a:prstGeom>
          <a:ln w="38100" cap="rnd" cmpd="sng">
            <a:solidFill>
              <a:srgbClr val="969696"/>
            </a:solidFill>
            <a:prstDash val="sysDot"/>
            <a:headEnd type="none" w="med" len="med"/>
            <a:tailEnd type="oval" w="med" len="med"/>
          </a:ln>
        </p:spPr>
      </p:sp>
      <p:sp>
        <p:nvSpPr>
          <p:cNvPr id="8197" name="Text Box 38"/>
          <p:cNvSpPr txBox="1"/>
          <p:nvPr/>
        </p:nvSpPr>
        <p:spPr>
          <a:xfrm>
            <a:off x="1828800" y="1143000"/>
            <a:ext cx="32004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【</a:t>
            </a:r>
            <a:r>
              <a:rPr lang="zh-CN" altLang="en-US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活动</a:t>
            </a: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】</a:t>
            </a:r>
            <a:endParaRPr lang="zh-CN" altLang="en-US" sz="2800" b="1" dirty="0">
              <a:solidFill>
                <a:srgbClr val="990033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198" name="AutoShape 7"/>
          <p:cNvSpPr/>
          <p:nvPr/>
        </p:nvSpPr>
        <p:spPr>
          <a:xfrm>
            <a:off x="2133600" y="1752600"/>
            <a:ext cx="8077200" cy="2819400"/>
          </a:xfrm>
          <a:prstGeom prst="roundRect">
            <a:avLst>
              <a:gd name="adj" fmla="val 7315"/>
            </a:avLst>
          </a:prstGeom>
          <a:noFill/>
          <a:ln w="19050" cap="rnd" cmpd="sng">
            <a:solidFill>
              <a:srgbClr val="1C1C1C"/>
            </a:solidFill>
            <a:prstDash val="sysDot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sp>
        <p:nvSpPr>
          <p:cNvPr id="10247" name="矩形 10"/>
          <p:cNvSpPr/>
          <p:nvPr/>
        </p:nvSpPr>
        <p:spPr>
          <a:xfrm>
            <a:off x="4025900" y="4738688"/>
            <a:ext cx="67056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1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、干路开关，控制所有用电器工作。</a:t>
            </a:r>
            <a:endParaRPr lang="zh-CN" altLang="en-US" sz="28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0248" name="矩形 13"/>
          <p:cNvSpPr/>
          <p:nvPr/>
        </p:nvSpPr>
        <p:spPr>
          <a:xfrm>
            <a:off x="4024313" y="5243513"/>
            <a:ext cx="67056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2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、支路开关，控制所在支路用电器。</a:t>
            </a:r>
            <a:endParaRPr lang="zh-CN" altLang="en-US" sz="28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0249" name="矩形 14"/>
          <p:cNvSpPr/>
          <p:nvPr/>
        </p:nvSpPr>
        <p:spPr>
          <a:xfrm>
            <a:off x="4011613" y="5791200"/>
            <a:ext cx="67056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3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、开关的</a:t>
            </a:r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位置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对电路的控制</a:t>
            </a:r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有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影响。</a:t>
            </a:r>
            <a:endParaRPr lang="zh-CN" altLang="en-US" sz="28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8202" name="Text Box 5"/>
          <p:cNvSpPr txBox="1"/>
          <p:nvPr/>
        </p:nvSpPr>
        <p:spPr>
          <a:xfrm>
            <a:off x="2057400" y="457200"/>
            <a:ext cx="41910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latin typeface="方正姚体简体" pitchFamily="65" charset="-122"/>
                <a:ea typeface="方正姚体简体" pitchFamily="65" charset="-122"/>
              </a:rPr>
              <a:t>三、并联电路</a:t>
            </a:r>
            <a:endParaRPr lang="zh-CN" altLang="en-US" b="1" dirty="0">
              <a:latin typeface="方正姚体简体" pitchFamily="65" charset="-122"/>
              <a:ea typeface="方正姚体简体" pitchFamily="65" charset="-122"/>
            </a:endParaRPr>
          </a:p>
        </p:txBody>
      </p:sp>
      <p:pic>
        <p:nvPicPr>
          <p:cNvPr id="8203" name="Picture 4" descr="并联"/>
          <p:cNvPicPr>
            <a:picLocks noChangeAspect="1"/>
          </p:cNvPicPr>
          <p:nvPr/>
        </p:nvPicPr>
        <p:blipFill>
          <a:blip r:embed="rId2"/>
          <a:srcRect b="4314"/>
          <a:stretch>
            <a:fillRect/>
          </a:stretch>
        </p:blipFill>
        <p:spPr>
          <a:xfrm>
            <a:off x="2286000" y="1828800"/>
            <a:ext cx="4140200" cy="2667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52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9400" y="1905000"/>
            <a:ext cx="3276600" cy="2590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53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3200" y="1981200"/>
            <a:ext cx="3505200" cy="2527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54" name="Text Box 38"/>
          <p:cNvSpPr txBox="1"/>
          <p:nvPr/>
        </p:nvSpPr>
        <p:spPr>
          <a:xfrm>
            <a:off x="1816100" y="4741863"/>
            <a:ext cx="32004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2800" b="1" dirty="0">
                <a:solidFill>
                  <a:schemeClr val="accent2"/>
                </a:solidFill>
                <a:latin typeface="华文细黑" pitchFamily="2" charset="-122"/>
                <a:ea typeface="华文细黑" pitchFamily="2" charset="-122"/>
              </a:rPr>
              <a:t>【</a:t>
            </a:r>
            <a:r>
              <a:rPr lang="zh-CN" altLang="en-US" sz="2800" b="1" dirty="0">
                <a:solidFill>
                  <a:schemeClr val="accent2"/>
                </a:solidFill>
                <a:latin typeface="华文细黑" pitchFamily="2" charset="-122"/>
                <a:ea typeface="华文细黑" pitchFamily="2" charset="-122"/>
              </a:rPr>
              <a:t>控制特点</a:t>
            </a:r>
            <a:r>
              <a:rPr lang="en-US" altLang="zh-CN" sz="2800" b="1" dirty="0">
                <a:solidFill>
                  <a:schemeClr val="accent2"/>
                </a:solidFill>
                <a:latin typeface="华文细黑" pitchFamily="2" charset="-122"/>
                <a:ea typeface="华文细黑" pitchFamily="2" charset="-122"/>
              </a:rPr>
              <a:t>】</a:t>
            </a:r>
            <a:endParaRPr lang="zh-CN" altLang="en-US" sz="2800" b="1" dirty="0">
              <a:solidFill>
                <a:schemeClr val="accent2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23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9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7" grpId="0"/>
      <p:bldP spid="10248" grpId="0"/>
      <p:bldP spid="10249" grpId="0"/>
      <p:bldP spid="102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" name="Picture 8"/>
          <p:cNvPicPr>
            <a:picLocks noChangeAspect="1"/>
          </p:cNvPicPr>
          <p:nvPr/>
        </p:nvPicPr>
        <p:blipFill>
          <a:blip r:embed="rId1"/>
          <a:srcRect t="16235"/>
          <a:stretch>
            <a:fillRect/>
          </a:stretch>
        </p:blipFill>
        <p:spPr>
          <a:xfrm>
            <a:off x="2103438" y="4572000"/>
            <a:ext cx="8153400" cy="1806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9" name="Text Box 6"/>
          <p:cNvSpPr txBox="1"/>
          <p:nvPr/>
        </p:nvSpPr>
        <p:spPr>
          <a:xfrm>
            <a:off x="3214688" y="1143000"/>
            <a:ext cx="6005512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各并联用电器之间的工作关系。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9220" name="Line 18"/>
          <p:cNvSpPr/>
          <p:nvPr/>
        </p:nvSpPr>
        <p:spPr>
          <a:xfrm>
            <a:off x="2133600" y="1079500"/>
            <a:ext cx="8001000" cy="0"/>
          </a:xfrm>
          <a:prstGeom prst="line">
            <a:avLst/>
          </a:prstGeom>
          <a:ln w="38100" cap="rnd" cmpd="sng">
            <a:solidFill>
              <a:srgbClr val="969696"/>
            </a:solidFill>
            <a:prstDash val="sysDot"/>
            <a:headEnd type="none" w="med" len="med"/>
            <a:tailEnd type="oval" w="med" len="med"/>
          </a:ln>
        </p:spPr>
      </p:sp>
      <p:sp>
        <p:nvSpPr>
          <p:cNvPr id="11269" name="Text Box 38"/>
          <p:cNvSpPr txBox="1"/>
          <p:nvPr/>
        </p:nvSpPr>
        <p:spPr>
          <a:xfrm>
            <a:off x="1812925" y="5791200"/>
            <a:ext cx="32004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【</a:t>
            </a:r>
            <a:r>
              <a:rPr lang="zh-CN" altLang="en-US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工作特点</a:t>
            </a: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】</a:t>
            </a:r>
            <a:endParaRPr lang="zh-CN" altLang="en-US" sz="2800" b="1" dirty="0">
              <a:solidFill>
                <a:srgbClr val="990033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270" name="Rectangle 6"/>
          <p:cNvSpPr/>
          <p:nvPr/>
        </p:nvSpPr>
        <p:spPr>
          <a:xfrm>
            <a:off x="3276600" y="5257800"/>
            <a:ext cx="30480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3</a:t>
            </a:r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、短一灯泡</a:t>
            </a:r>
            <a:endParaRPr lang="zh-CN" altLang="en-US" sz="28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9" name="AutoShape 7"/>
          <p:cNvSpPr/>
          <p:nvPr/>
        </p:nvSpPr>
        <p:spPr>
          <a:xfrm>
            <a:off x="2133600" y="1752600"/>
            <a:ext cx="8077200" cy="2438400"/>
          </a:xfrm>
          <a:prstGeom prst="roundRect">
            <a:avLst>
              <a:gd name="adj" fmla="val 7315"/>
            </a:avLst>
          </a:prstGeom>
          <a:noFill/>
          <a:ln w="19050" cap="rnd" cmpd="sng">
            <a:solidFill>
              <a:srgbClr val="1C1C1C"/>
            </a:solidFill>
            <a:prstDash val="sysDot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/>
          </a:p>
        </p:txBody>
      </p:sp>
      <p:sp>
        <p:nvSpPr>
          <p:cNvPr id="9224" name="Text Box 38"/>
          <p:cNvSpPr txBox="1"/>
          <p:nvPr/>
        </p:nvSpPr>
        <p:spPr>
          <a:xfrm>
            <a:off x="1811338" y="1143000"/>
            <a:ext cx="32004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【</a:t>
            </a:r>
            <a:r>
              <a:rPr lang="zh-CN" altLang="en-US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探究</a:t>
            </a: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】</a:t>
            </a:r>
            <a:endParaRPr lang="zh-CN" altLang="en-US" sz="2800" b="1" dirty="0">
              <a:solidFill>
                <a:srgbClr val="990033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273" name="Text Box 38"/>
          <p:cNvSpPr txBox="1"/>
          <p:nvPr/>
        </p:nvSpPr>
        <p:spPr>
          <a:xfrm>
            <a:off x="1828800" y="4208463"/>
            <a:ext cx="32004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2800" b="1" dirty="0">
                <a:solidFill>
                  <a:schemeClr val="accent2"/>
                </a:solidFill>
                <a:latin typeface="华文细黑" pitchFamily="2" charset="-122"/>
                <a:ea typeface="华文细黑" pitchFamily="2" charset="-122"/>
              </a:rPr>
              <a:t>【</a:t>
            </a:r>
            <a:r>
              <a:rPr lang="zh-CN" altLang="en-US" sz="2800" b="1" dirty="0">
                <a:solidFill>
                  <a:schemeClr val="accent2"/>
                </a:solidFill>
                <a:latin typeface="华文细黑" pitchFamily="2" charset="-122"/>
                <a:ea typeface="华文细黑" pitchFamily="2" charset="-122"/>
              </a:rPr>
              <a:t>方案</a:t>
            </a:r>
            <a:r>
              <a:rPr lang="en-US" altLang="zh-CN" sz="2800" b="1" dirty="0">
                <a:solidFill>
                  <a:schemeClr val="accent2"/>
                </a:solidFill>
                <a:latin typeface="华文细黑" pitchFamily="2" charset="-122"/>
                <a:ea typeface="华文细黑" pitchFamily="2" charset="-122"/>
              </a:rPr>
              <a:t>】</a:t>
            </a:r>
            <a:endParaRPr lang="zh-CN" altLang="en-US" sz="2800" b="1" dirty="0">
              <a:solidFill>
                <a:schemeClr val="accent2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274" name="Rectangle 6"/>
          <p:cNvSpPr/>
          <p:nvPr/>
        </p:nvSpPr>
        <p:spPr>
          <a:xfrm>
            <a:off x="3276600" y="4208463"/>
            <a:ext cx="30480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、去一灯泡</a:t>
            </a:r>
            <a:endParaRPr lang="zh-CN" altLang="en-US" sz="28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1275" name="Text Box 6"/>
          <p:cNvSpPr txBox="1"/>
          <p:nvPr/>
        </p:nvSpPr>
        <p:spPr>
          <a:xfrm>
            <a:off x="5334000" y="4208463"/>
            <a:ext cx="450532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just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其余支路灯泡原样工作。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1276" name="Text Box 6"/>
          <p:cNvSpPr txBox="1"/>
          <p:nvPr/>
        </p:nvSpPr>
        <p:spPr>
          <a:xfrm>
            <a:off x="5334000" y="5257800"/>
            <a:ext cx="53340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just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整个电路不工作，电源短路。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1277" name="Text Box 6"/>
          <p:cNvSpPr txBox="1"/>
          <p:nvPr/>
        </p:nvSpPr>
        <p:spPr>
          <a:xfrm>
            <a:off x="4038600" y="5791200"/>
            <a:ext cx="62484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并联的各用电器之间互不影响。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1278" name="Rectangle 6"/>
          <p:cNvSpPr/>
          <p:nvPr/>
        </p:nvSpPr>
        <p:spPr>
          <a:xfrm>
            <a:off x="3276600" y="4724400"/>
            <a:ext cx="30480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2</a:t>
            </a:r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、加一灯泡</a:t>
            </a:r>
            <a:endParaRPr lang="zh-CN" altLang="en-US" sz="28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9231" name="Text Box 5"/>
          <p:cNvSpPr txBox="1"/>
          <p:nvPr/>
        </p:nvSpPr>
        <p:spPr>
          <a:xfrm>
            <a:off x="2057400" y="457200"/>
            <a:ext cx="41910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latin typeface="方正姚体简体" pitchFamily="65" charset="-122"/>
                <a:ea typeface="方正姚体简体" pitchFamily="65" charset="-122"/>
              </a:rPr>
              <a:t>三、并联电路</a:t>
            </a:r>
            <a:endParaRPr lang="zh-CN" altLang="en-US" b="1" dirty="0">
              <a:latin typeface="方正姚体简体" pitchFamily="65" charset="-122"/>
              <a:ea typeface="方正姚体简体" pitchFamily="65" charset="-122"/>
            </a:endParaRPr>
          </a:p>
        </p:txBody>
      </p:sp>
      <p:sp>
        <p:nvSpPr>
          <p:cNvPr id="11280" name="Text Box 6"/>
          <p:cNvSpPr txBox="1"/>
          <p:nvPr/>
        </p:nvSpPr>
        <p:spPr>
          <a:xfrm>
            <a:off x="5334000" y="4724400"/>
            <a:ext cx="450532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just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其余支路灯泡原样工作。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pic>
        <p:nvPicPr>
          <p:cNvPr id="11281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6163" y="1858963"/>
            <a:ext cx="3429000" cy="2209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82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905000"/>
            <a:ext cx="3657600" cy="2209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84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828800"/>
            <a:ext cx="3962400" cy="2286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83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1828800"/>
            <a:ext cx="3886200" cy="2286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3" dur="5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48" dur="5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4" dur="500"/>
                                        <p:tgtEl>
                                          <p:spTgt spid="11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69" dur="500"/>
                                        <p:tgtEl>
                                          <p:spTgt spid="112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5" dur="500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/>
      <p:bldP spid="11270" grpId="0"/>
      <p:bldP spid="9" grpId="0" bldLvl="0" animBg="1"/>
      <p:bldP spid="11273" grpId="0"/>
      <p:bldP spid="11274" grpId="0"/>
      <p:bldP spid="11275" grpId="0"/>
      <p:bldP spid="11276" grpId="0"/>
      <p:bldP spid="11277" grpId="0"/>
      <p:bldP spid="11278" grpId="0"/>
      <p:bldP spid="1128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316" name="Picture 2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57400" y="1600200"/>
            <a:ext cx="8229600" cy="4781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3" name="Line 18"/>
          <p:cNvSpPr/>
          <p:nvPr/>
        </p:nvSpPr>
        <p:spPr>
          <a:xfrm>
            <a:off x="2133600" y="1079500"/>
            <a:ext cx="8001000" cy="0"/>
          </a:xfrm>
          <a:prstGeom prst="line">
            <a:avLst/>
          </a:prstGeom>
          <a:ln w="38100" cap="rnd" cmpd="sng">
            <a:solidFill>
              <a:srgbClr val="969696"/>
            </a:solidFill>
            <a:prstDash val="sysDot"/>
            <a:headEnd type="none" w="med" len="med"/>
            <a:tailEnd type="oval" w="med" len="med"/>
          </a:ln>
        </p:spPr>
      </p:sp>
      <p:sp>
        <p:nvSpPr>
          <p:cNvPr id="10244" name="Text Box 5"/>
          <p:cNvSpPr txBox="1"/>
          <p:nvPr/>
        </p:nvSpPr>
        <p:spPr>
          <a:xfrm>
            <a:off x="2057400" y="457200"/>
            <a:ext cx="47244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latin typeface="方正姚体简体" pitchFamily="65" charset="-122"/>
                <a:ea typeface="方正姚体简体" pitchFamily="65" charset="-122"/>
              </a:rPr>
              <a:t>四、串并联电路对比</a:t>
            </a:r>
            <a:endParaRPr lang="zh-CN" altLang="en-US" b="1" dirty="0">
              <a:latin typeface="方正姚体简体" pitchFamily="65" charset="-122"/>
              <a:ea typeface="方正姚体简体" pitchFamily="65" charset="-122"/>
            </a:endParaRPr>
          </a:p>
        </p:txBody>
      </p:sp>
      <p:pic>
        <p:nvPicPr>
          <p:cNvPr id="123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400" y="2441575"/>
            <a:ext cx="2963863" cy="1905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3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2800" y="2441575"/>
            <a:ext cx="2819400" cy="190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Rectangle 6"/>
          <p:cNvSpPr/>
          <p:nvPr/>
        </p:nvSpPr>
        <p:spPr>
          <a:xfrm>
            <a:off x="3948113" y="4343400"/>
            <a:ext cx="3048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顺次连接，一条回路</a:t>
            </a:r>
            <a:endParaRPr lang="zh-CN" altLang="en-US" sz="24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8" name="Rectangle 6"/>
          <p:cNvSpPr/>
          <p:nvPr/>
        </p:nvSpPr>
        <p:spPr>
          <a:xfrm>
            <a:off x="7086600" y="4343400"/>
            <a:ext cx="3048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并列连接，多条回路</a:t>
            </a:r>
            <a:endParaRPr lang="zh-CN" altLang="en-US" sz="24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9" name="Rectangle 6"/>
          <p:cNvSpPr/>
          <p:nvPr/>
        </p:nvSpPr>
        <p:spPr>
          <a:xfrm>
            <a:off x="4191000" y="5029200"/>
            <a:ext cx="27432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与开关位置无关</a:t>
            </a:r>
            <a:endParaRPr lang="zh-CN" altLang="en-US" sz="24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1" name="Rectangle 6"/>
          <p:cNvSpPr/>
          <p:nvPr/>
        </p:nvSpPr>
        <p:spPr>
          <a:xfrm>
            <a:off x="7239000" y="5011738"/>
            <a:ext cx="27432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与开关位置有关</a:t>
            </a:r>
            <a:endParaRPr lang="zh-CN" altLang="en-US" sz="24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2" name="Rectangle 6"/>
          <p:cNvSpPr/>
          <p:nvPr/>
        </p:nvSpPr>
        <p:spPr>
          <a:xfrm>
            <a:off x="3962400" y="5715000"/>
            <a:ext cx="3048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彼此联系，相互干扰</a:t>
            </a:r>
            <a:endParaRPr lang="zh-CN" altLang="en-US" sz="24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3" name="Rectangle 6"/>
          <p:cNvSpPr/>
          <p:nvPr/>
        </p:nvSpPr>
        <p:spPr>
          <a:xfrm>
            <a:off x="7086600" y="5715000"/>
            <a:ext cx="3048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独立工作，互不影响</a:t>
            </a:r>
            <a:endParaRPr lang="zh-CN" altLang="en-US" sz="24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0253" name="Text Box 6"/>
          <p:cNvSpPr txBox="1"/>
          <p:nvPr/>
        </p:nvSpPr>
        <p:spPr>
          <a:xfrm>
            <a:off x="4114800" y="1143000"/>
            <a:ext cx="6005513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串并联电路的联系和区别。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0254" name="Text Box 38"/>
          <p:cNvSpPr txBox="1"/>
          <p:nvPr/>
        </p:nvSpPr>
        <p:spPr>
          <a:xfrm>
            <a:off x="1873250" y="1143000"/>
            <a:ext cx="32004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【</a:t>
            </a:r>
            <a:r>
              <a:rPr lang="zh-CN" altLang="en-US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总结归纳</a:t>
            </a:r>
            <a:r>
              <a:rPr lang="en-US" altLang="zh-CN" sz="2800" b="1" dirty="0">
                <a:solidFill>
                  <a:srgbClr val="990033"/>
                </a:solidFill>
                <a:latin typeface="华文细黑" pitchFamily="2" charset="-122"/>
                <a:ea typeface="华文细黑" pitchFamily="2" charset="-122"/>
              </a:rPr>
              <a:t>】</a:t>
            </a:r>
            <a:endParaRPr lang="zh-CN" altLang="en-US" sz="2800" b="1" dirty="0">
              <a:solidFill>
                <a:srgbClr val="990033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  <p:bldP spid="12" grpId="0"/>
      <p:bldP spid="13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COMMONDATA" val="eyJoZGlkIjoiZTM4ODYzZGU4ZTcwYTAyYmRmMWE5ZTYyZjI3YWYyZGE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1969</Words>
  <Application>WPS 演示</Application>
  <PresentationFormat>宽屏</PresentationFormat>
  <Paragraphs>282</Paragraphs>
  <Slides>21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5" baseType="lpstr">
      <vt:lpstr>Arial</vt:lpstr>
      <vt:lpstr>宋体</vt:lpstr>
      <vt:lpstr>Wingdings</vt:lpstr>
      <vt:lpstr>Wingdings</vt:lpstr>
      <vt:lpstr>方正姚体简体</vt:lpstr>
      <vt:lpstr>楷体_GB2312</vt:lpstr>
      <vt:lpstr>华文细黑</vt:lpstr>
      <vt:lpstr>Times New Roman</vt:lpstr>
      <vt:lpstr>微软雅黑</vt:lpstr>
      <vt:lpstr>Calibri</vt:lpstr>
      <vt:lpstr>Arial Unicode MS</vt:lpstr>
      <vt:lpstr>Verdana</vt:lpstr>
      <vt:lpstr>Office 主题​​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Administrator</cp:lastModifiedBy>
  <cp:revision>151</cp:revision>
  <dcterms:created xsi:type="dcterms:W3CDTF">2019-06-19T02:08:00Z</dcterms:created>
  <dcterms:modified xsi:type="dcterms:W3CDTF">2022-08-06T08:35:21Z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2052-11.1.0.12302</vt:lpwstr>
  </property>
  <property fmtid="{D5CDD505-2E9C-101B-9397-08002B2CF9AE}" pid="3" name="ICV">
    <vt:lpwstr>297DC22042C0453DA27D8026AA7CCD0F</vt:lpwstr>
  </property>
</Properties>
</file>