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4" Type="http://schemas.openxmlformats.org/officeDocument/2006/relationships/tags" Target="tags/tag63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87E51AD-2124-469F-82D1-7A49AE1D92A5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87E51AD-2124-469F-82D1-7A49AE1D92A5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87E51AD-2124-469F-82D1-7A49AE1D92A5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87E51AD-2124-469F-82D1-7A49AE1D92A5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87E51AD-2124-469F-82D1-7A49AE1D92A5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87E51AD-2124-469F-82D1-7A49AE1D92A5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87E51AD-2124-469F-82D1-7A49AE1D92A5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87E51AD-2124-469F-82D1-7A49AE1D92A5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87E51AD-2124-469F-82D1-7A49AE1D92A5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87E51AD-2124-469F-82D1-7A49AE1D92A5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87E51AD-2124-469F-82D1-7A49AE1D92A5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090" algn="l"/>
          <a:tab pos="1609090" algn="l"/>
          <a:tab pos="1609090" algn="l"/>
          <a:tab pos="160909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 b="0"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 b="0"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 b="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87E51AD-2124-469F-82D1-7A49AE1D92A5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.vml"/><Relationship Id="rId7" Type="http://schemas.openxmlformats.org/officeDocument/2006/relationships/slideLayout" Target="../slideLayouts/slideLayout18.xml"/><Relationship Id="rId6" Type="http://schemas.openxmlformats.org/officeDocument/2006/relationships/image" Target="../media/image2.jpe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oleObject" Target="../embeddings/oleObject2.bin"/><Relationship Id="rId2" Type="http://schemas.openxmlformats.org/officeDocument/2006/relationships/image" Target="../media/image3.png"/><Relationship Id="rId1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Text Box 2"/>
          <p:cNvSpPr txBox="1"/>
          <p:nvPr/>
        </p:nvSpPr>
        <p:spPr>
          <a:xfrm>
            <a:off x="4495800" y="1981200"/>
            <a:ext cx="6397625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7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杠    杆</a:t>
            </a:r>
            <a:endParaRPr lang="zh-CN" altLang="en-US" sz="72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内容占位符 2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3590925" y="1524000"/>
            <a:ext cx="5010150" cy="3565525"/>
          </a:xfrm>
        </p:spPr>
      </p:pic>
      <p:grpSp>
        <p:nvGrpSpPr>
          <p:cNvPr id="23556" name="Group 4"/>
          <p:cNvGrpSpPr/>
          <p:nvPr/>
        </p:nvGrpSpPr>
        <p:grpSpPr>
          <a:xfrm>
            <a:off x="4191000" y="4295775"/>
            <a:ext cx="531813" cy="911225"/>
            <a:chOff x="1392" y="2304"/>
            <a:chExt cx="335" cy="574"/>
          </a:xfrm>
        </p:grpSpPr>
        <p:sp>
          <p:nvSpPr>
            <p:cNvPr id="11275" name="Oval 5"/>
            <p:cNvSpPr/>
            <p:nvPr/>
          </p:nvSpPr>
          <p:spPr>
            <a:xfrm>
              <a:off x="1392" y="2304"/>
              <a:ext cx="48" cy="48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4000" b="1" dirty="0">
                <a:ea typeface="黑体" panose="02010609060101010101" pitchFamily="2" charset="-122"/>
              </a:endParaRPr>
            </a:p>
          </p:txBody>
        </p:sp>
        <p:sp>
          <p:nvSpPr>
            <p:cNvPr id="11276" name="Line 6"/>
            <p:cNvSpPr/>
            <p:nvPr/>
          </p:nvSpPr>
          <p:spPr>
            <a:xfrm>
              <a:off x="1412" y="2352"/>
              <a:ext cx="0" cy="288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1277" name="Text Box 7"/>
            <p:cNvSpPr txBox="1"/>
            <p:nvPr/>
          </p:nvSpPr>
          <p:spPr>
            <a:xfrm rot="-5400000">
              <a:off x="1438" y="2589"/>
              <a:ext cx="29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1800" dirty="0"/>
                <a:t>F</a:t>
              </a:r>
              <a:r>
                <a:rPr lang="en-US" altLang="zh-CN" sz="1800" baseline="-25000" dirty="0"/>
                <a:t>1</a:t>
              </a:r>
              <a:endParaRPr lang="en-US" altLang="zh-CN" sz="1800" baseline="-25000" dirty="0"/>
            </a:p>
          </p:txBody>
        </p:sp>
      </p:grpSp>
      <p:grpSp>
        <p:nvGrpSpPr>
          <p:cNvPr id="23560" name="Group 8"/>
          <p:cNvGrpSpPr/>
          <p:nvPr/>
        </p:nvGrpSpPr>
        <p:grpSpPr>
          <a:xfrm>
            <a:off x="5638800" y="2028825"/>
            <a:ext cx="228600" cy="685800"/>
            <a:chOff x="3120" y="1392"/>
            <a:chExt cx="144" cy="432"/>
          </a:xfrm>
        </p:grpSpPr>
        <p:sp>
          <p:nvSpPr>
            <p:cNvPr id="11273" name="Oval 9"/>
            <p:cNvSpPr/>
            <p:nvPr/>
          </p:nvSpPr>
          <p:spPr>
            <a:xfrm>
              <a:off x="3120" y="1680"/>
              <a:ext cx="96" cy="144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4000" b="1" dirty="0">
                <a:ea typeface="黑体" panose="02010609060101010101" pitchFamily="2" charset="-122"/>
              </a:endParaRPr>
            </a:p>
          </p:txBody>
        </p:sp>
        <p:sp>
          <p:nvSpPr>
            <p:cNvPr id="11274" name="Text Box 10"/>
            <p:cNvSpPr txBox="1"/>
            <p:nvPr/>
          </p:nvSpPr>
          <p:spPr>
            <a:xfrm>
              <a:off x="3120" y="1392"/>
              <a:ext cx="144" cy="23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1800" dirty="0"/>
                <a:t>0</a:t>
              </a:r>
              <a:endParaRPr lang="en-US" altLang="zh-CN" sz="1800" dirty="0"/>
            </a:p>
          </p:txBody>
        </p:sp>
      </p:grpSp>
      <p:grpSp>
        <p:nvGrpSpPr>
          <p:cNvPr id="23563" name="Group 11"/>
          <p:cNvGrpSpPr/>
          <p:nvPr/>
        </p:nvGrpSpPr>
        <p:grpSpPr>
          <a:xfrm>
            <a:off x="6172200" y="2133600"/>
            <a:ext cx="531813" cy="911225"/>
            <a:chOff x="1392" y="2304"/>
            <a:chExt cx="335" cy="574"/>
          </a:xfrm>
        </p:grpSpPr>
        <p:sp>
          <p:nvSpPr>
            <p:cNvPr id="11270" name="Oval 12"/>
            <p:cNvSpPr/>
            <p:nvPr/>
          </p:nvSpPr>
          <p:spPr>
            <a:xfrm>
              <a:off x="1392" y="2304"/>
              <a:ext cx="48" cy="48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4000" b="1" dirty="0">
                <a:ea typeface="黑体" panose="02010609060101010101" pitchFamily="2" charset="-122"/>
              </a:endParaRPr>
            </a:p>
          </p:txBody>
        </p:sp>
        <p:sp>
          <p:nvSpPr>
            <p:cNvPr id="11271" name="Line 13"/>
            <p:cNvSpPr/>
            <p:nvPr/>
          </p:nvSpPr>
          <p:spPr>
            <a:xfrm>
              <a:off x="1412" y="2352"/>
              <a:ext cx="0" cy="288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1272" name="Text Box 14"/>
            <p:cNvSpPr txBox="1"/>
            <p:nvPr/>
          </p:nvSpPr>
          <p:spPr>
            <a:xfrm rot="-5400000">
              <a:off x="1438" y="2589"/>
              <a:ext cx="29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1800" dirty="0"/>
                <a:t>F</a:t>
              </a:r>
              <a:r>
                <a:rPr lang="en-US" altLang="zh-CN" sz="1800" baseline="-25000" dirty="0"/>
                <a:t>2</a:t>
              </a:r>
              <a:endParaRPr lang="en-US" altLang="zh-CN" sz="1800" baseline="-25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b="1" dirty="0">
                <a:solidFill>
                  <a:srgbClr val="FF0000"/>
                </a:solidFill>
              </a:rPr>
              <a:t>总结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2291" name="Rectangle 3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 anchorCtr="0"/>
          <a:p>
            <a:pPr eaLnBrk="1" hangingPunct="1"/>
            <a:r>
              <a:rPr lang="zh-CN" altLang="en-US" sz="4800" dirty="0">
                <a:ea typeface="楷体_GB2312" panose="02010609030101010101" pitchFamily="49" charset="-122"/>
              </a:rPr>
              <a:t>动力和阻力都是杠杆受到的力，作用点一定在杠杆上。</a:t>
            </a:r>
            <a:endParaRPr lang="zh-CN" altLang="en-US" sz="4800" dirty="0">
              <a:ea typeface="楷体_GB2312" panose="02010609030101010101" pitchFamily="49" charset="-122"/>
            </a:endParaRPr>
          </a:p>
          <a:p>
            <a:pPr eaLnBrk="1" hangingPunct="1"/>
            <a:r>
              <a:rPr lang="zh-CN" altLang="en-US" sz="4800" dirty="0">
                <a:ea typeface="楷体_GB2312" panose="02010609030101010101" pitchFamily="49" charset="-122"/>
              </a:rPr>
              <a:t>动力和阻力的方向可能相同也可能相反。</a:t>
            </a:r>
            <a:endParaRPr lang="zh-CN" altLang="en-US" sz="4800" dirty="0">
              <a:ea typeface="楷体_GB2312" panose="02010609030101010101" pitchFamily="49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Picture 2"/>
          <p:cNvPicPr>
            <a:picLocks noChangeAspect="1"/>
          </p:cNvPicPr>
          <p:nvPr/>
        </p:nvPicPr>
        <p:blipFill>
          <a:blip r:embed="rId1">
            <a:lum contrast="24000"/>
          </a:blip>
          <a:stretch>
            <a:fillRect/>
          </a:stretch>
        </p:blipFill>
        <p:spPr>
          <a:xfrm>
            <a:off x="1992313" y="-100012"/>
            <a:ext cx="7921625" cy="5692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Text Box 3"/>
          <p:cNvSpPr txBox="1"/>
          <p:nvPr/>
        </p:nvSpPr>
        <p:spPr>
          <a:xfrm>
            <a:off x="6232525" y="2563813"/>
            <a:ext cx="18796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i="1" dirty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支点</a:t>
            </a:r>
            <a:r>
              <a:rPr lang="en-US" altLang="zh-CN" b="1" i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O</a:t>
            </a:r>
            <a:endParaRPr lang="en-US" altLang="zh-CN" b="1" i="1" dirty="0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4340" name="Text Box 4"/>
          <p:cNvSpPr txBox="1"/>
          <p:nvPr/>
        </p:nvSpPr>
        <p:spPr>
          <a:xfrm>
            <a:off x="2135188" y="1587500"/>
            <a:ext cx="133794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动力</a:t>
            </a:r>
            <a:r>
              <a:rPr lang="en-US" altLang="zh-CN" b="1" dirty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F</a:t>
            </a:r>
            <a:r>
              <a:rPr lang="en-US" altLang="zh-CN" b="1" baseline="-25000" dirty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endParaRPr lang="en-US" altLang="zh-CN" b="1" baseline="-25000" dirty="0">
              <a:solidFill>
                <a:schemeClr val="accent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4341" name="Text Box 5"/>
          <p:cNvSpPr txBox="1"/>
          <p:nvPr/>
        </p:nvSpPr>
        <p:spPr>
          <a:xfrm>
            <a:off x="8688388" y="5116513"/>
            <a:ext cx="133794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阻力</a:t>
            </a:r>
            <a:r>
              <a:rPr lang="en-US" altLang="zh-CN" b="1" dirty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F</a:t>
            </a:r>
            <a:r>
              <a:rPr lang="en-US" altLang="zh-CN" b="1" baseline="-25000" dirty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endParaRPr lang="en-US" altLang="zh-CN" b="1" baseline="-25000" dirty="0">
              <a:solidFill>
                <a:schemeClr val="accent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4342" name="Line 6"/>
          <p:cNvSpPr/>
          <p:nvPr/>
        </p:nvSpPr>
        <p:spPr>
          <a:xfrm>
            <a:off x="3792538" y="2058988"/>
            <a:ext cx="0" cy="2449512"/>
          </a:xfrm>
          <a:prstGeom prst="line">
            <a:avLst/>
          </a:prstGeom>
          <a:ln w="57150" cap="flat" cmpd="sng">
            <a:solidFill>
              <a:schemeClr val="accent2"/>
            </a:solidFill>
            <a:prstDash val="sysDot"/>
            <a:headEnd type="none" w="med" len="med"/>
            <a:tailEnd type="none" w="med" len="med"/>
          </a:ln>
        </p:spPr>
      </p:sp>
      <p:sp>
        <p:nvSpPr>
          <p:cNvPr id="14343" name="Line 7"/>
          <p:cNvSpPr/>
          <p:nvPr/>
        </p:nvSpPr>
        <p:spPr>
          <a:xfrm>
            <a:off x="8358188" y="1700213"/>
            <a:ext cx="0" cy="1325562"/>
          </a:xfrm>
          <a:prstGeom prst="line">
            <a:avLst/>
          </a:prstGeom>
          <a:ln w="57150" cap="flat" cmpd="sng">
            <a:solidFill>
              <a:schemeClr val="accent2"/>
            </a:solidFill>
            <a:prstDash val="sysDot"/>
            <a:headEnd type="none" w="med" len="med"/>
            <a:tailEnd type="none" w="med" len="med"/>
          </a:ln>
        </p:spPr>
      </p:sp>
      <p:sp>
        <p:nvSpPr>
          <p:cNvPr id="14344" name="Line 8"/>
          <p:cNvSpPr/>
          <p:nvPr/>
        </p:nvSpPr>
        <p:spPr>
          <a:xfrm flipH="1">
            <a:off x="3792538" y="2563813"/>
            <a:ext cx="3240087" cy="0"/>
          </a:xfrm>
          <a:prstGeom prst="line">
            <a:avLst/>
          </a:prstGeom>
          <a:ln w="76200" cap="flat" cmpd="sng">
            <a:solidFill>
              <a:srgbClr val="CC3300"/>
            </a:solidFill>
            <a:prstDash val="sysDot"/>
            <a:headEnd type="none" w="med" len="med"/>
            <a:tailEnd type="none" w="med" len="med"/>
          </a:ln>
        </p:spPr>
      </p:sp>
      <p:sp>
        <p:nvSpPr>
          <p:cNvPr id="14345" name="Line 9"/>
          <p:cNvSpPr/>
          <p:nvPr/>
        </p:nvSpPr>
        <p:spPr>
          <a:xfrm flipH="1">
            <a:off x="7032625" y="2563813"/>
            <a:ext cx="1295400" cy="0"/>
          </a:xfrm>
          <a:prstGeom prst="line">
            <a:avLst/>
          </a:prstGeom>
          <a:ln w="76200" cap="flat" cmpd="sng">
            <a:solidFill>
              <a:schemeClr val="accent2"/>
            </a:solidFill>
            <a:prstDash val="sysDot"/>
            <a:headEnd type="none" w="med" len="med"/>
            <a:tailEnd type="none" w="med" len="med"/>
          </a:ln>
        </p:spPr>
      </p:sp>
      <p:grpSp>
        <p:nvGrpSpPr>
          <p:cNvPr id="14346" name="Group 10"/>
          <p:cNvGrpSpPr/>
          <p:nvPr/>
        </p:nvGrpSpPr>
        <p:grpSpPr>
          <a:xfrm>
            <a:off x="3792538" y="2347913"/>
            <a:ext cx="215900" cy="215900"/>
            <a:chOff x="1293" y="3974"/>
            <a:chExt cx="136" cy="136"/>
          </a:xfrm>
        </p:grpSpPr>
        <p:sp>
          <p:nvSpPr>
            <p:cNvPr id="13332" name="Line 11"/>
            <p:cNvSpPr/>
            <p:nvPr/>
          </p:nvSpPr>
          <p:spPr>
            <a:xfrm>
              <a:off x="1293" y="3993"/>
              <a:ext cx="136" cy="0"/>
            </a:xfrm>
            <a:prstGeom prst="line">
              <a:avLst/>
            </a:prstGeom>
            <a:ln w="57150" cap="flat" cmpd="sng">
              <a:solidFill>
                <a:srgbClr val="CC33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3333" name="Line 12"/>
            <p:cNvSpPr/>
            <p:nvPr/>
          </p:nvSpPr>
          <p:spPr>
            <a:xfrm>
              <a:off x="1429" y="3974"/>
              <a:ext cx="0" cy="136"/>
            </a:xfrm>
            <a:prstGeom prst="line">
              <a:avLst/>
            </a:prstGeom>
            <a:ln w="57150" cap="flat" cmpd="sng">
              <a:solidFill>
                <a:srgbClr val="CC3300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14349" name="Group 13"/>
          <p:cNvGrpSpPr/>
          <p:nvPr/>
        </p:nvGrpSpPr>
        <p:grpSpPr>
          <a:xfrm flipH="1" flipV="1">
            <a:off x="8112125" y="2563813"/>
            <a:ext cx="215900" cy="215900"/>
            <a:chOff x="1293" y="3974"/>
            <a:chExt cx="136" cy="136"/>
          </a:xfrm>
        </p:grpSpPr>
        <p:sp>
          <p:nvSpPr>
            <p:cNvPr id="13330" name="Line 14"/>
            <p:cNvSpPr/>
            <p:nvPr/>
          </p:nvSpPr>
          <p:spPr>
            <a:xfrm>
              <a:off x="1293" y="3993"/>
              <a:ext cx="136" cy="0"/>
            </a:xfrm>
            <a:prstGeom prst="line">
              <a:avLst/>
            </a:prstGeom>
            <a:ln w="57150" cap="flat" cmpd="sng">
              <a:solidFill>
                <a:srgbClr val="CC33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3331" name="Line 15"/>
            <p:cNvSpPr/>
            <p:nvPr/>
          </p:nvSpPr>
          <p:spPr>
            <a:xfrm>
              <a:off x="1429" y="3974"/>
              <a:ext cx="0" cy="136"/>
            </a:xfrm>
            <a:prstGeom prst="line">
              <a:avLst/>
            </a:prstGeom>
            <a:ln w="57150" cap="flat" cmpd="sng">
              <a:solidFill>
                <a:srgbClr val="CC33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4352" name="AutoShape 16"/>
          <p:cNvSpPr/>
          <p:nvPr/>
        </p:nvSpPr>
        <p:spPr>
          <a:xfrm rot="5400000">
            <a:off x="5303838" y="762000"/>
            <a:ext cx="358775" cy="3240088"/>
          </a:xfrm>
          <a:prstGeom prst="leftBrace">
            <a:avLst>
              <a:gd name="adj1" fmla="val 75258"/>
              <a:gd name="adj2" fmla="val 50000"/>
            </a:avLst>
          </a:prstGeom>
          <a:noFill/>
          <a:ln w="5715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4000" b="1" dirty="0">
              <a:ea typeface="黑体" panose="02010609060101010101" pitchFamily="2" charset="-122"/>
            </a:endParaRPr>
          </a:p>
        </p:txBody>
      </p:sp>
      <p:sp>
        <p:nvSpPr>
          <p:cNvPr id="14353" name="Text Box 17"/>
          <p:cNvSpPr txBox="1"/>
          <p:nvPr/>
        </p:nvSpPr>
        <p:spPr>
          <a:xfrm>
            <a:off x="4079875" y="1695450"/>
            <a:ext cx="180022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i="1" dirty="0">
                <a:solidFill>
                  <a:srgbClr val="FF3300"/>
                </a:solidFill>
                <a:latin typeface="Monotype Corsiva" panose="03010101010201010101" pitchFamily="66" charset="0"/>
                <a:ea typeface="黑体" panose="02010609060101010101" pitchFamily="2" charset="-122"/>
              </a:rPr>
              <a:t>动力臂</a:t>
            </a:r>
            <a:r>
              <a:rPr lang="en-US" altLang="zh-CN" b="1" i="1" dirty="0">
                <a:solidFill>
                  <a:srgbClr val="FF3300"/>
                </a:solidFill>
                <a:latin typeface="Monotype Corsiva" panose="03010101010201010101" pitchFamily="66" charset="0"/>
                <a:ea typeface="黑体" panose="02010609060101010101" pitchFamily="2" charset="-122"/>
              </a:rPr>
              <a:t>l</a:t>
            </a:r>
            <a:r>
              <a:rPr lang="en-US" altLang="zh-CN" b="1" i="1" baseline="-25000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endParaRPr lang="en-US" altLang="zh-CN" b="1" i="1" baseline="-25000" dirty="0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4354" name="AutoShape 18"/>
          <p:cNvSpPr/>
          <p:nvPr/>
        </p:nvSpPr>
        <p:spPr>
          <a:xfrm rot="5400000">
            <a:off x="7535863" y="1770063"/>
            <a:ext cx="358775" cy="1223962"/>
          </a:xfrm>
          <a:prstGeom prst="leftBrace">
            <a:avLst>
              <a:gd name="adj1" fmla="val 28429"/>
              <a:gd name="adj2" fmla="val 50000"/>
            </a:avLst>
          </a:prstGeom>
          <a:noFill/>
          <a:ln w="57150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4000" b="1" dirty="0">
              <a:ea typeface="黑体" panose="02010609060101010101" pitchFamily="2" charset="-122"/>
            </a:endParaRPr>
          </a:p>
        </p:txBody>
      </p:sp>
      <p:sp>
        <p:nvSpPr>
          <p:cNvPr id="14355" name="Text Box 19"/>
          <p:cNvSpPr txBox="1"/>
          <p:nvPr/>
        </p:nvSpPr>
        <p:spPr>
          <a:xfrm>
            <a:off x="6456363" y="1627188"/>
            <a:ext cx="172910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i="1" dirty="0">
                <a:solidFill>
                  <a:schemeClr val="accent2"/>
                </a:solidFill>
                <a:latin typeface="Monotype Corsiva" panose="03010101010201010101" pitchFamily="66" charset="0"/>
                <a:ea typeface="黑体" panose="02010609060101010101" pitchFamily="2" charset="-122"/>
              </a:rPr>
              <a:t>阻力臂</a:t>
            </a:r>
            <a:r>
              <a:rPr lang="en-US" altLang="zh-CN" b="1" i="1" dirty="0">
                <a:solidFill>
                  <a:schemeClr val="accent2"/>
                </a:solidFill>
                <a:latin typeface="Monotype Corsiva" panose="03010101010201010101" pitchFamily="66" charset="0"/>
                <a:ea typeface="黑体" panose="02010609060101010101" pitchFamily="2" charset="-122"/>
              </a:rPr>
              <a:t>l </a:t>
            </a:r>
            <a:r>
              <a:rPr lang="en-US" altLang="zh-CN" b="1" i="1" baseline="-25000" dirty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endParaRPr lang="en-US" altLang="zh-CN" b="1" i="1" baseline="-25000" dirty="0">
              <a:solidFill>
                <a:schemeClr val="accent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4356" name="Rectangle 20"/>
          <p:cNvSpPr/>
          <p:nvPr/>
        </p:nvSpPr>
        <p:spPr>
          <a:xfrm>
            <a:off x="2640013" y="4579938"/>
            <a:ext cx="222440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动力作用线</a:t>
            </a:r>
            <a:endParaRPr lang="zh-CN" altLang="en-US" b="1" dirty="0">
              <a:solidFill>
                <a:schemeClr val="accent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4357" name="Rectangle 21"/>
          <p:cNvSpPr/>
          <p:nvPr/>
        </p:nvSpPr>
        <p:spPr>
          <a:xfrm>
            <a:off x="7391400" y="908050"/>
            <a:ext cx="222440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阻力作用线</a:t>
            </a:r>
            <a:endParaRPr lang="zh-CN" altLang="en-US" b="1" dirty="0">
              <a:solidFill>
                <a:schemeClr val="accent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7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2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0" grpId="0"/>
      <p:bldP spid="14341" grpId="0"/>
      <p:bldP spid="14352" grpId="0" bldLvl="0" animBg="1"/>
      <p:bldP spid="14353" grpId="0"/>
      <p:bldP spid="14354" grpId="0" bldLvl="0" animBg="1"/>
      <p:bldP spid="14355" grpId="0"/>
      <p:bldP spid="14356" grpId="0"/>
      <p:bldP spid="1435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Rectangle 2"/>
          <p:cNvSpPr/>
          <p:nvPr/>
        </p:nvSpPr>
        <p:spPr>
          <a:xfrm>
            <a:off x="1524000" y="1828800"/>
            <a:ext cx="73914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latin typeface="Times New Roman" panose="02020603050405020304" pitchFamily="18" charset="0"/>
                <a:ea typeface="黑体" panose="02010609060101010101" pitchFamily="2" charset="-122"/>
              </a:rPr>
              <a:t>例</a:t>
            </a:r>
            <a:r>
              <a:rPr lang="en-US" altLang="zh-CN" sz="4000" b="1" dirty="0">
                <a:latin typeface="Times New Roman" panose="02020603050405020304" pitchFamily="18" charset="0"/>
                <a:ea typeface="黑体" panose="02010609060101010101" pitchFamily="2" charset="-122"/>
              </a:rPr>
              <a:t>1</a:t>
            </a:r>
            <a:r>
              <a:rPr lang="zh-CN" altLang="en-US" sz="4000" b="1" dirty="0">
                <a:latin typeface="Times New Roman" panose="02020603050405020304" pitchFamily="18" charset="0"/>
                <a:ea typeface="黑体" panose="02010609060101010101" pitchFamily="2" charset="-122"/>
              </a:rPr>
              <a:t>：标出图中各力的力臂．</a:t>
            </a:r>
            <a:endParaRPr lang="zh-CN" altLang="en-US" sz="4000" b="1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grpSp>
        <p:nvGrpSpPr>
          <p:cNvPr id="15363" name="Group 3"/>
          <p:cNvGrpSpPr/>
          <p:nvPr/>
        </p:nvGrpSpPr>
        <p:grpSpPr>
          <a:xfrm>
            <a:off x="2133600" y="2662238"/>
            <a:ext cx="7800975" cy="2455863"/>
            <a:chOff x="385" y="2160"/>
            <a:chExt cx="4914" cy="1547"/>
          </a:xfrm>
        </p:grpSpPr>
        <p:pic>
          <p:nvPicPr>
            <p:cNvPr id="14367" name="Picture 4"/>
            <p:cNvPicPr>
              <a:picLocks noChangeAspect="1"/>
            </p:cNvPicPr>
            <p:nvPr/>
          </p:nvPicPr>
          <p:blipFill>
            <a:blip r:embed="rId1">
              <a:lum bright="-12000" contrast="42000"/>
            </a:blip>
            <a:stretch>
              <a:fillRect/>
            </a:stretch>
          </p:blipFill>
          <p:spPr>
            <a:xfrm>
              <a:off x="431" y="2160"/>
              <a:ext cx="2130" cy="118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4368" name="Picture 5"/>
            <p:cNvPicPr>
              <a:picLocks noChangeAspect="1"/>
            </p:cNvPicPr>
            <p:nvPr/>
          </p:nvPicPr>
          <p:blipFill>
            <a:blip r:embed="rId2">
              <a:lum bright="-17999" contrast="48000"/>
            </a:blip>
            <a:stretch>
              <a:fillRect/>
            </a:stretch>
          </p:blipFill>
          <p:spPr>
            <a:xfrm>
              <a:off x="3061" y="2296"/>
              <a:ext cx="2238" cy="112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69" name="Text Box 6"/>
            <p:cNvSpPr txBox="1"/>
            <p:nvPr/>
          </p:nvSpPr>
          <p:spPr>
            <a:xfrm>
              <a:off x="385" y="3249"/>
              <a:ext cx="328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b="1" dirty="0">
                  <a:latin typeface="黑体" panose="02010609060101010101" pitchFamily="2" charset="-122"/>
                  <a:ea typeface="黑体" panose="02010609060101010101" pitchFamily="2" charset="-122"/>
                </a:rPr>
                <a:t>F</a:t>
              </a:r>
              <a:r>
                <a:rPr lang="en-US" altLang="zh-CN" b="1" baseline="-25000" dirty="0">
                  <a:latin typeface="黑体" panose="02010609060101010101" pitchFamily="2" charset="-122"/>
                  <a:ea typeface="黑体" panose="02010609060101010101" pitchFamily="2" charset="-122"/>
                </a:rPr>
                <a:t>1</a:t>
              </a:r>
              <a:endParaRPr lang="en-US" altLang="zh-CN" b="1" baseline="-25000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4370" name="Text Box 7"/>
            <p:cNvSpPr txBox="1"/>
            <p:nvPr/>
          </p:nvSpPr>
          <p:spPr>
            <a:xfrm>
              <a:off x="2426" y="2704"/>
              <a:ext cx="328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b="1" dirty="0">
                  <a:latin typeface="黑体" panose="02010609060101010101" pitchFamily="2" charset="-122"/>
                  <a:ea typeface="黑体" panose="02010609060101010101" pitchFamily="2" charset="-122"/>
                </a:rPr>
                <a:t>F</a:t>
              </a:r>
              <a:r>
                <a:rPr lang="en-US" altLang="zh-CN" b="1" baseline="-25000" dirty="0">
                  <a:latin typeface="黑体" panose="02010609060101010101" pitchFamily="2" charset="-122"/>
                  <a:ea typeface="黑体" panose="02010609060101010101" pitchFamily="2" charset="-122"/>
                </a:rPr>
                <a:t>2</a:t>
              </a:r>
              <a:endParaRPr lang="en-US" altLang="zh-CN" b="1" baseline="-25000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4371" name="Text Box 8"/>
            <p:cNvSpPr txBox="1"/>
            <p:nvPr/>
          </p:nvSpPr>
          <p:spPr>
            <a:xfrm>
              <a:off x="3424" y="3294"/>
              <a:ext cx="328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b="1" dirty="0">
                  <a:latin typeface="黑体" panose="02010609060101010101" pitchFamily="2" charset="-122"/>
                  <a:ea typeface="黑体" panose="02010609060101010101" pitchFamily="2" charset="-122"/>
                </a:rPr>
                <a:t>F</a:t>
              </a:r>
              <a:r>
                <a:rPr lang="en-US" altLang="zh-CN" b="1" baseline="-25000" dirty="0">
                  <a:latin typeface="黑体" panose="02010609060101010101" pitchFamily="2" charset="-122"/>
                  <a:ea typeface="黑体" panose="02010609060101010101" pitchFamily="2" charset="-122"/>
                </a:rPr>
                <a:t>1</a:t>
              </a:r>
              <a:endParaRPr lang="en-US" altLang="zh-CN" b="1" baseline="-25000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4372" name="Text Box 9"/>
            <p:cNvSpPr txBox="1"/>
            <p:nvPr/>
          </p:nvSpPr>
          <p:spPr>
            <a:xfrm>
              <a:off x="4649" y="3339"/>
              <a:ext cx="328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b="1" dirty="0">
                  <a:latin typeface="黑体" panose="02010609060101010101" pitchFamily="2" charset="-122"/>
                  <a:ea typeface="黑体" panose="02010609060101010101" pitchFamily="2" charset="-122"/>
                </a:rPr>
                <a:t>F</a:t>
              </a:r>
              <a:r>
                <a:rPr lang="en-US" altLang="zh-CN" b="1" baseline="-25000" dirty="0">
                  <a:latin typeface="黑体" panose="02010609060101010101" pitchFamily="2" charset="-122"/>
                  <a:ea typeface="黑体" panose="02010609060101010101" pitchFamily="2" charset="-122"/>
                </a:rPr>
                <a:t>2</a:t>
              </a:r>
              <a:endParaRPr lang="en-US" altLang="zh-CN" b="1" baseline="-25000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15370" name="Line 10"/>
          <p:cNvSpPr/>
          <p:nvPr/>
        </p:nvSpPr>
        <p:spPr>
          <a:xfrm flipH="1">
            <a:off x="2566988" y="3729038"/>
            <a:ext cx="936625" cy="0"/>
          </a:xfrm>
          <a:prstGeom prst="line">
            <a:avLst/>
          </a:prstGeom>
          <a:ln w="57150" cap="flat" cmpd="sng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</p:sp>
      <p:grpSp>
        <p:nvGrpSpPr>
          <p:cNvPr id="15371" name="Group 11"/>
          <p:cNvGrpSpPr/>
          <p:nvPr/>
        </p:nvGrpSpPr>
        <p:grpSpPr>
          <a:xfrm rot="-5400000" flipH="1" flipV="1">
            <a:off x="2524125" y="3729038"/>
            <a:ext cx="215900" cy="215900"/>
            <a:chOff x="1293" y="3974"/>
            <a:chExt cx="136" cy="136"/>
          </a:xfrm>
        </p:grpSpPr>
        <p:sp>
          <p:nvSpPr>
            <p:cNvPr id="14365" name="Line 12"/>
            <p:cNvSpPr/>
            <p:nvPr/>
          </p:nvSpPr>
          <p:spPr>
            <a:xfrm>
              <a:off x="1293" y="3993"/>
              <a:ext cx="136" cy="0"/>
            </a:xfrm>
            <a:prstGeom prst="line">
              <a:avLst/>
            </a:prstGeom>
            <a:ln w="57150" cap="flat" cmpd="sng">
              <a:solidFill>
                <a:srgbClr val="CC33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4366" name="Line 13"/>
            <p:cNvSpPr/>
            <p:nvPr/>
          </p:nvSpPr>
          <p:spPr>
            <a:xfrm>
              <a:off x="1429" y="3974"/>
              <a:ext cx="0" cy="136"/>
            </a:xfrm>
            <a:prstGeom prst="line">
              <a:avLst/>
            </a:prstGeom>
            <a:ln w="57150" cap="flat" cmpd="sng">
              <a:solidFill>
                <a:srgbClr val="CC33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5374" name="AutoShape 14"/>
          <p:cNvSpPr/>
          <p:nvPr/>
        </p:nvSpPr>
        <p:spPr>
          <a:xfrm rot="5400000">
            <a:off x="2927350" y="3079750"/>
            <a:ext cx="214313" cy="936625"/>
          </a:xfrm>
          <a:prstGeom prst="leftBrace">
            <a:avLst>
              <a:gd name="adj1" fmla="val 36419"/>
              <a:gd name="adj2" fmla="val 50000"/>
            </a:avLst>
          </a:prstGeom>
          <a:noFill/>
          <a:ln w="5715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4000" b="1" dirty="0">
              <a:ea typeface="黑体" panose="02010609060101010101" pitchFamily="2" charset="-122"/>
            </a:endParaRPr>
          </a:p>
        </p:txBody>
      </p:sp>
      <p:sp>
        <p:nvSpPr>
          <p:cNvPr id="15375" name="Rectangle 15"/>
          <p:cNvSpPr/>
          <p:nvPr/>
        </p:nvSpPr>
        <p:spPr>
          <a:xfrm>
            <a:off x="2871788" y="2862263"/>
            <a:ext cx="41402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 i="1" dirty="0">
                <a:solidFill>
                  <a:srgbClr val="FF3300"/>
                </a:solidFill>
                <a:latin typeface="Monotype Corsiva" panose="03010101010201010101" pitchFamily="66" charset="0"/>
                <a:ea typeface="黑体" panose="02010609060101010101" pitchFamily="2" charset="-122"/>
              </a:rPr>
              <a:t>l</a:t>
            </a:r>
            <a:r>
              <a:rPr lang="en-US" altLang="zh-CN" b="1" i="1" baseline="-25000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endParaRPr lang="en-US" altLang="zh-CN" b="1" i="1" baseline="-25000" dirty="0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376" name="Line 16"/>
          <p:cNvSpPr/>
          <p:nvPr/>
        </p:nvSpPr>
        <p:spPr>
          <a:xfrm flipH="1" flipV="1">
            <a:off x="5216525" y="3571875"/>
            <a:ext cx="1588" cy="504825"/>
          </a:xfrm>
          <a:prstGeom prst="line">
            <a:avLst/>
          </a:prstGeom>
          <a:ln w="57150" cap="flat" cmpd="sng">
            <a:solidFill>
              <a:schemeClr val="accent2"/>
            </a:solidFill>
            <a:prstDash val="sysDot"/>
            <a:headEnd type="none" w="med" len="med"/>
            <a:tailEnd type="none" w="med" len="med"/>
          </a:ln>
        </p:spPr>
      </p:sp>
      <p:sp>
        <p:nvSpPr>
          <p:cNvPr id="15377" name="Line 17"/>
          <p:cNvSpPr/>
          <p:nvPr/>
        </p:nvSpPr>
        <p:spPr>
          <a:xfrm flipH="1">
            <a:off x="3432175" y="3729038"/>
            <a:ext cx="1800225" cy="0"/>
          </a:xfrm>
          <a:prstGeom prst="line">
            <a:avLst/>
          </a:prstGeom>
          <a:ln w="57150" cap="flat" cmpd="sng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</p:sp>
      <p:sp>
        <p:nvSpPr>
          <p:cNvPr id="15378" name="AutoShape 18"/>
          <p:cNvSpPr/>
          <p:nvPr/>
        </p:nvSpPr>
        <p:spPr>
          <a:xfrm rot="5400000">
            <a:off x="4202113" y="2700338"/>
            <a:ext cx="358775" cy="1698625"/>
          </a:xfrm>
          <a:prstGeom prst="leftBrace">
            <a:avLst>
              <a:gd name="adj1" fmla="val 39454"/>
              <a:gd name="adj2" fmla="val 50000"/>
            </a:avLst>
          </a:prstGeom>
          <a:noFill/>
          <a:ln w="57150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4000" b="1" dirty="0">
              <a:ea typeface="黑体" panose="02010609060101010101" pitchFamily="2" charset="-122"/>
            </a:endParaRPr>
          </a:p>
        </p:txBody>
      </p:sp>
      <p:sp>
        <p:nvSpPr>
          <p:cNvPr id="15379" name="Rectangle 19"/>
          <p:cNvSpPr/>
          <p:nvPr/>
        </p:nvSpPr>
        <p:spPr>
          <a:xfrm>
            <a:off x="4151313" y="2794000"/>
            <a:ext cx="41402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 i="1" dirty="0">
                <a:solidFill>
                  <a:srgbClr val="FF3300"/>
                </a:solidFill>
                <a:latin typeface="Monotype Corsiva" panose="03010101010201010101" pitchFamily="66" charset="0"/>
                <a:ea typeface="黑体" panose="02010609060101010101" pitchFamily="2" charset="-122"/>
              </a:rPr>
              <a:t>l</a:t>
            </a:r>
            <a:r>
              <a:rPr lang="en-US" altLang="zh-CN" b="1" i="1" baseline="-25000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endParaRPr lang="en-US" altLang="zh-CN" b="1" i="1" baseline="-25000" dirty="0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15380" name="Group 20"/>
          <p:cNvGrpSpPr/>
          <p:nvPr/>
        </p:nvGrpSpPr>
        <p:grpSpPr>
          <a:xfrm flipH="1" flipV="1">
            <a:off x="5016500" y="3729038"/>
            <a:ext cx="215900" cy="215900"/>
            <a:chOff x="1293" y="3974"/>
            <a:chExt cx="136" cy="136"/>
          </a:xfrm>
        </p:grpSpPr>
        <p:sp>
          <p:nvSpPr>
            <p:cNvPr id="14363" name="Line 21"/>
            <p:cNvSpPr/>
            <p:nvPr/>
          </p:nvSpPr>
          <p:spPr>
            <a:xfrm>
              <a:off x="1293" y="3993"/>
              <a:ext cx="136" cy="0"/>
            </a:xfrm>
            <a:prstGeom prst="line">
              <a:avLst/>
            </a:prstGeom>
            <a:ln w="57150" cap="flat" cmpd="sng">
              <a:solidFill>
                <a:srgbClr val="CC33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4364" name="Line 22"/>
            <p:cNvSpPr/>
            <p:nvPr/>
          </p:nvSpPr>
          <p:spPr>
            <a:xfrm>
              <a:off x="1429" y="3974"/>
              <a:ext cx="0" cy="136"/>
            </a:xfrm>
            <a:prstGeom prst="line">
              <a:avLst/>
            </a:prstGeom>
            <a:ln w="57150" cap="flat" cmpd="sng">
              <a:solidFill>
                <a:srgbClr val="CC33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5383" name="Line 23"/>
          <p:cNvSpPr/>
          <p:nvPr/>
        </p:nvSpPr>
        <p:spPr>
          <a:xfrm flipH="1">
            <a:off x="6888163" y="3614738"/>
            <a:ext cx="1138237" cy="0"/>
          </a:xfrm>
          <a:prstGeom prst="line">
            <a:avLst/>
          </a:prstGeom>
          <a:ln w="57150" cap="flat" cmpd="sng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</p:sp>
      <p:grpSp>
        <p:nvGrpSpPr>
          <p:cNvPr id="15384" name="Group 24"/>
          <p:cNvGrpSpPr/>
          <p:nvPr/>
        </p:nvGrpSpPr>
        <p:grpSpPr>
          <a:xfrm rot="-5400000" flipH="1" flipV="1">
            <a:off x="6888163" y="3657600"/>
            <a:ext cx="215900" cy="215900"/>
            <a:chOff x="1293" y="3974"/>
            <a:chExt cx="136" cy="136"/>
          </a:xfrm>
        </p:grpSpPr>
        <p:sp>
          <p:nvSpPr>
            <p:cNvPr id="14361" name="Line 25"/>
            <p:cNvSpPr/>
            <p:nvPr/>
          </p:nvSpPr>
          <p:spPr>
            <a:xfrm>
              <a:off x="1293" y="3993"/>
              <a:ext cx="136" cy="0"/>
            </a:xfrm>
            <a:prstGeom prst="line">
              <a:avLst/>
            </a:prstGeom>
            <a:ln w="57150" cap="flat" cmpd="sng">
              <a:solidFill>
                <a:srgbClr val="CC33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4362" name="Line 26"/>
            <p:cNvSpPr/>
            <p:nvPr/>
          </p:nvSpPr>
          <p:spPr>
            <a:xfrm>
              <a:off x="1429" y="3974"/>
              <a:ext cx="0" cy="136"/>
            </a:xfrm>
            <a:prstGeom prst="line">
              <a:avLst/>
            </a:prstGeom>
            <a:ln w="57150" cap="flat" cmpd="sng">
              <a:solidFill>
                <a:srgbClr val="CC33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5387" name="AutoShape 27"/>
          <p:cNvSpPr/>
          <p:nvPr/>
        </p:nvSpPr>
        <p:spPr>
          <a:xfrm rot="5400000">
            <a:off x="7348538" y="2892425"/>
            <a:ext cx="255587" cy="1128713"/>
          </a:xfrm>
          <a:prstGeom prst="leftBrace">
            <a:avLst>
              <a:gd name="adj1" fmla="val 36801"/>
              <a:gd name="adj2" fmla="val 50000"/>
            </a:avLst>
          </a:prstGeom>
          <a:noFill/>
          <a:ln w="5715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4000" b="1" dirty="0">
              <a:ea typeface="黑体" panose="02010609060101010101" pitchFamily="2" charset="-122"/>
            </a:endParaRPr>
          </a:p>
        </p:txBody>
      </p:sp>
      <p:sp>
        <p:nvSpPr>
          <p:cNvPr id="15388" name="Rectangle 28"/>
          <p:cNvSpPr/>
          <p:nvPr/>
        </p:nvSpPr>
        <p:spPr>
          <a:xfrm>
            <a:off x="7248525" y="2720975"/>
            <a:ext cx="41402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 i="1" dirty="0">
                <a:solidFill>
                  <a:srgbClr val="FF3300"/>
                </a:solidFill>
                <a:latin typeface="Monotype Corsiva" panose="03010101010201010101" pitchFamily="66" charset="0"/>
                <a:ea typeface="黑体" panose="02010609060101010101" pitchFamily="2" charset="-122"/>
              </a:rPr>
              <a:t>l</a:t>
            </a:r>
            <a:r>
              <a:rPr lang="en-US" altLang="zh-CN" b="1" i="1" baseline="-25000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endParaRPr lang="en-US" altLang="zh-CN" b="1" i="1" baseline="-25000" dirty="0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389" name="Line 29"/>
          <p:cNvSpPr/>
          <p:nvPr/>
        </p:nvSpPr>
        <p:spPr>
          <a:xfrm flipH="1" flipV="1">
            <a:off x="8110538" y="3625850"/>
            <a:ext cx="793750" cy="752475"/>
          </a:xfrm>
          <a:prstGeom prst="line">
            <a:avLst/>
          </a:prstGeom>
          <a:ln w="57150" cap="flat" cmpd="sng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</p:sp>
      <p:grpSp>
        <p:nvGrpSpPr>
          <p:cNvPr id="15390" name="Group 30"/>
          <p:cNvGrpSpPr/>
          <p:nvPr/>
        </p:nvGrpSpPr>
        <p:grpSpPr>
          <a:xfrm rot="8439952" flipH="1" flipV="1">
            <a:off x="8769350" y="4041775"/>
            <a:ext cx="179388" cy="252413"/>
            <a:chOff x="1293" y="3974"/>
            <a:chExt cx="136" cy="136"/>
          </a:xfrm>
        </p:grpSpPr>
        <p:sp>
          <p:nvSpPr>
            <p:cNvPr id="14359" name="Line 31"/>
            <p:cNvSpPr/>
            <p:nvPr/>
          </p:nvSpPr>
          <p:spPr>
            <a:xfrm>
              <a:off x="1293" y="3993"/>
              <a:ext cx="136" cy="0"/>
            </a:xfrm>
            <a:prstGeom prst="line">
              <a:avLst/>
            </a:prstGeom>
            <a:ln w="57150" cap="flat" cmpd="sng">
              <a:solidFill>
                <a:srgbClr val="CC33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4360" name="Line 32"/>
            <p:cNvSpPr/>
            <p:nvPr/>
          </p:nvSpPr>
          <p:spPr>
            <a:xfrm>
              <a:off x="1429" y="3974"/>
              <a:ext cx="0" cy="136"/>
            </a:xfrm>
            <a:prstGeom prst="line">
              <a:avLst/>
            </a:prstGeom>
            <a:ln w="57150" cap="flat" cmpd="sng">
              <a:solidFill>
                <a:srgbClr val="CC33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5393" name="AutoShape 33"/>
          <p:cNvSpPr/>
          <p:nvPr/>
        </p:nvSpPr>
        <p:spPr>
          <a:xfrm rot="-2793005">
            <a:off x="8215313" y="3597275"/>
            <a:ext cx="230187" cy="1079500"/>
          </a:xfrm>
          <a:prstGeom prst="leftBrace">
            <a:avLst>
              <a:gd name="adj1" fmla="val 39080"/>
              <a:gd name="adj2" fmla="val 50000"/>
            </a:avLst>
          </a:prstGeom>
          <a:noFill/>
          <a:ln w="5715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4000" b="1" dirty="0">
              <a:ea typeface="黑体" panose="02010609060101010101" pitchFamily="2" charset="-122"/>
            </a:endParaRPr>
          </a:p>
        </p:txBody>
      </p:sp>
      <p:sp>
        <p:nvSpPr>
          <p:cNvPr id="15394" name="Rectangle 34"/>
          <p:cNvSpPr/>
          <p:nvPr/>
        </p:nvSpPr>
        <p:spPr>
          <a:xfrm rot="2331384">
            <a:off x="7824788" y="4233863"/>
            <a:ext cx="41402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 i="1" dirty="0">
                <a:solidFill>
                  <a:srgbClr val="FF3300"/>
                </a:solidFill>
                <a:latin typeface="Monotype Corsiva" panose="03010101010201010101" pitchFamily="66" charset="0"/>
                <a:ea typeface="黑体" panose="02010609060101010101" pitchFamily="2" charset="-122"/>
              </a:rPr>
              <a:t>l</a:t>
            </a:r>
            <a:r>
              <a:rPr lang="en-US" altLang="zh-CN" b="1" i="1" baseline="-25000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endParaRPr lang="en-US" altLang="zh-CN" b="1" i="1" baseline="-25000" dirty="0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395" name="Text Box 35"/>
          <p:cNvSpPr txBox="1"/>
          <p:nvPr/>
        </p:nvSpPr>
        <p:spPr>
          <a:xfrm>
            <a:off x="1524000" y="0"/>
            <a:ext cx="9372600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画力臂的方法：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找、</a:t>
            </a:r>
            <a:r>
              <a:rPr lang="en-US" altLang="zh-CN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画、</a:t>
            </a:r>
            <a:r>
              <a:rPr lang="en-US" altLang="zh-CN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作、</a:t>
            </a:r>
            <a:r>
              <a:rPr lang="en-US" altLang="zh-CN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标）</a:t>
            </a:r>
            <a:endParaRPr lang="zh-CN" altLang="en-US" sz="40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1.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找支点；        </a:t>
            </a:r>
            <a:r>
              <a:rPr lang="en-US" altLang="zh-CN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2.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画力的作用线；</a:t>
            </a:r>
            <a:endParaRPr lang="zh-CN" altLang="en-US" sz="40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3.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过支点作垂线段；</a:t>
            </a:r>
            <a:r>
              <a:rPr lang="en-US" altLang="zh-CN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4.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标括号和符号。</a:t>
            </a:r>
            <a:endParaRPr lang="zh-CN" altLang="en-US" sz="40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396" name="Text Box 36"/>
          <p:cNvSpPr txBox="1"/>
          <p:nvPr/>
        </p:nvSpPr>
        <p:spPr>
          <a:xfrm>
            <a:off x="1752600" y="4924425"/>
            <a:ext cx="7078980" cy="19380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rgbClr val="00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总结</a:t>
            </a:r>
            <a:r>
              <a:rPr lang="en-US" altLang="zh-CN" sz="4000" b="1" dirty="0">
                <a:solidFill>
                  <a:srgbClr val="00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:</a:t>
            </a:r>
            <a:endParaRPr lang="en-US" altLang="zh-CN" sz="4000" b="1" dirty="0">
              <a:solidFill>
                <a:srgbClr val="00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 dirty="0">
                <a:solidFill>
                  <a:srgbClr val="00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1.</a:t>
            </a:r>
            <a:r>
              <a:rPr lang="zh-CN" altLang="en-US" sz="4000" b="1" dirty="0">
                <a:solidFill>
                  <a:srgbClr val="00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力臂不一定在杠杆上</a:t>
            </a:r>
            <a:r>
              <a:rPr lang="en-US" altLang="zh-CN" sz="4000" b="1" dirty="0">
                <a:solidFill>
                  <a:srgbClr val="00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;</a:t>
            </a:r>
            <a:endParaRPr lang="en-US" altLang="zh-CN" sz="4000" b="1" dirty="0">
              <a:solidFill>
                <a:srgbClr val="00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 dirty="0">
                <a:solidFill>
                  <a:srgbClr val="00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2.</a:t>
            </a:r>
            <a:r>
              <a:rPr lang="zh-CN" altLang="en-US" sz="4000" b="1" dirty="0">
                <a:solidFill>
                  <a:srgbClr val="00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力臂之和与杠杆的长度无关</a:t>
            </a:r>
            <a:r>
              <a:rPr lang="en-US" altLang="zh-CN" sz="4000" b="1" dirty="0">
                <a:solidFill>
                  <a:srgbClr val="0033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4000" b="1" dirty="0">
              <a:solidFill>
                <a:srgbClr val="00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95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>
                                            <p:txEl>
                                              <p:charRg st="21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395">
                                            <p:txEl>
                                              <p:charRg st="21" end="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>
                                            <p:txEl>
                                              <p:charRg st="45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395">
                                            <p:txEl>
                                              <p:charRg st="45" end="6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7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5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7" dur="500"/>
                                        <p:tgtEl>
                                          <p:spTgt spid="15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15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15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15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15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74" grpId="0" bldLvl="0" animBg="1"/>
      <p:bldP spid="15375" grpId="0"/>
      <p:bldP spid="15378" grpId="0" bldLvl="0" animBg="1"/>
      <p:bldP spid="15379" grpId="0"/>
      <p:bldP spid="15387" grpId="0" bldLvl="0" animBg="1"/>
      <p:bldP spid="15388" grpId="0"/>
      <p:bldP spid="15393" grpId="0" bldLvl="0" animBg="1"/>
      <p:bldP spid="15394" grpId="0"/>
      <p:bldP spid="1539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6"/>
          <p:cNvPicPr>
            <a:picLocks noChangeAspect="1"/>
          </p:cNvPicPr>
          <p:nvPr/>
        </p:nvPicPr>
        <p:blipFill>
          <a:blip r:embed="rId1">
            <a:lum contrast="1999"/>
          </a:blip>
          <a:srcRect b="16948"/>
          <a:stretch>
            <a:fillRect/>
          </a:stretch>
        </p:blipFill>
        <p:spPr>
          <a:xfrm>
            <a:off x="3124200" y="2209800"/>
            <a:ext cx="5486400" cy="2879725"/>
          </a:xfrm>
          <a:prstGeom prst="rect">
            <a:avLst/>
          </a:prstGeom>
          <a:noFill/>
          <a:ln w="38100">
            <a:noFill/>
          </a:ln>
        </p:spPr>
      </p:pic>
      <p:sp>
        <p:nvSpPr>
          <p:cNvPr id="27655" name="Line 7"/>
          <p:cNvSpPr/>
          <p:nvPr/>
        </p:nvSpPr>
        <p:spPr>
          <a:xfrm>
            <a:off x="4343400" y="3200400"/>
            <a:ext cx="0" cy="1752600"/>
          </a:xfrm>
          <a:prstGeom prst="line">
            <a:avLst/>
          </a:prstGeom>
          <a:ln w="38100" cap="flat" cmpd="sng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27658" name="Text Box 10"/>
          <p:cNvSpPr txBox="1"/>
          <p:nvPr/>
        </p:nvSpPr>
        <p:spPr>
          <a:xfrm>
            <a:off x="5410200" y="4343400"/>
            <a:ext cx="381000" cy="368300"/>
          </a:xfrm>
          <a:prstGeom prst="rect">
            <a:avLst/>
          </a:prstGeom>
          <a:noFill/>
          <a:ln w="381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1800" dirty="0">
                <a:solidFill>
                  <a:srgbClr val="FF0000"/>
                </a:solidFill>
              </a:rPr>
              <a:t>l</a:t>
            </a:r>
            <a:r>
              <a:rPr lang="en-US" altLang="zh-CN" sz="1800" baseline="-25000" dirty="0">
                <a:solidFill>
                  <a:srgbClr val="FF0000"/>
                </a:solidFill>
              </a:rPr>
              <a:t>1</a:t>
            </a:r>
            <a:endParaRPr lang="en-US" altLang="zh-CN" sz="1800" baseline="-25000" dirty="0">
              <a:solidFill>
                <a:srgbClr val="FF0000"/>
              </a:solidFill>
            </a:endParaRPr>
          </a:p>
        </p:txBody>
      </p:sp>
      <p:cxnSp>
        <p:nvCxnSpPr>
          <p:cNvPr id="15365" name="直接箭头连接符 2"/>
          <p:cNvCxnSpPr/>
          <p:nvPr/>
        </p:nvCxnSpPr>
        <p:spPr>
          <a:xfrm flipH="1">
            <a:off x="4343400" y="4076700"/>
            <a:ext cx="2362200" cy="0"/>
          </a:xfrm>
          <a:prstGeom prst="straightConnector1">
            <a:avLst/>
          </a:prstGeom>
          <a:ln w="38100" cap="flat" cmpd="sng">
            <a:solidFill>
              <a:srgbClr val="C00000"/>
            </a:solidFill>
            <a:prstDash val="solid"/>
            <a:headEnd type="arrow" w="med" len="med"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7658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6386" name="Group 4"/>
          <p:cNvGrpSpPr/>
          <p:nvPr/>
        </p:nvGrpSpPr>
        <p:grpSpPr>
          <a:xfrm>
            <a:off x="3870325" y="1711325"/>
            <a:ext cx="4700588" cy="4273550"/>
            <a:chOff x="4916" y="1449"/>
            <a:chExt cx="2696" cy="2903"/>
          </a:xfrm>
        </p:grpSpPr>
        <p:pic>
          <p:nvPicPr>
            <p:cNvPr id="16390" name="Picture 5" descr="未命名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916" y="1449"/>
              <a:ext cx="2696" cy="225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6391" name="Text Box 6"/>
            <p:cNvSpPr txBox="1"/>
            <p:nvPr/>
          </p:nvSpPr>
          <p:spPr>
            <a:xfrm>
              <a:off x="5274" y="3786"/>
              <a:ext cx="1242" cy="566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just" eaLnBrk="1" hangingPunct="1">
                <a:spcBef>
                  <a:spcPct val="0"/>
                </a:spcBef>
                <a:buNone/>
              </a:pPr>
              <a:endParaRPr lang="zh-CN" altLang="zh-CN" sz="1800" dirty="0"/>
            </a:p>
          </p:txBody>
        </p:sp>
      </p:grpSp>
      <p:sp>
        <p:nvSpPr>
          <p:cNvPr id="28679" name="Line 7"/>
          <p:cNvSpPr/>
          <p:nvPr/>
        </p:nvSpPr>
        <p:spPr>
          <a:xfrm flipH="1" flipV="1">
            <a:off x="4648200" y="3276600"/>
            <a:ext cx="1524000" cy="1143000"/>
          </a:xfrm>
          <a:prstGeom prst="line">
            <a:avLst/>
          </a:prstGeom>
          <a:ln w="38100" cap="flat" cmpd="sng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28680" name="AutoShape 8"/>
          <p:cNvSpPr/>
          <p:nvPr/>
        </p:nvSpPr>
        <p:spPr>
          <a:xfrm rot="-3334585">
            <a:off x="5203825" y="3070225"/>
            <a:ext cx="312738" cy="1871663"/>
          </a:xfrm>
          <a:prstGeom prst="leftBrace">
            <a:avLst>
              <a:gd name="adj1" fmla="val 49873"/>
              <a:gd name="adj2" fmla="val 50000"/>
            </a:avLst>
          </a:prstGeom>
          <a:noFill/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4000" b="1" dirty="0">
              <a:ea typeface="黑体" panose="02010609060101010101" pitchFamily="2" charset="-122"/>
            </a:endParaRPr>
          </a:p>
        </p:txBody>
      </p:sp>
      <p:sp>
        <p:nvSpPr>
          <p:cNvPr id="16389" name="Text Box 9"/>
          <p:cNvSpPr txBox="1"/>
          <p:nvPr/>
        </p:nvSpPr>
        <p:spPr>
          <a:xfrm>
            <a:off x="5029200" y="4267200"/>
            <a:ext cx="6858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dirty="0">
                <a:solidFill>
                  <a:srgbClr val="FF0000"/>
                </a:solidFill>
              </a:rPr>
              <a:t>l</a:t>
            </a:r>
            <a:r>
              <a:rPr lang="en-US" altLang="zh-CN" sz="2400" baseline="-25000" dirty="0">
                <a:solidFill>
                  <a:srgbClr val="FF0000"/>
                </a:solidFill>
              </a:rPr>
              <a:t>2</a:t>
            </a:r>
            <a:endParaRPr lang="en-US" altLang="zh-CN" sz="2400" baseline="-25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0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Picture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81400" y="2057400"/>
            <a:ext cx="3886200" cy="2995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11" name="Line 15"/>
          <p:cNvSpPr/>
          <p:nvPr/>
        </p:nvSpPr>
        <p:spPr>
          <a:xfrm>
            <a:off x="4343400" y="3581400"/>
            <a:ext cx="685800" cy="1600200"/>
          </a:xfrm>
          <a:prstGeom prst="line">
            <a:avLst/>
          </a:prstGeom>
          <a:ln w="38100" cap="flat" cmpd="sng">
            <a:solidFill>
              <a:srgbClr val="FF0000"/>
            </a:solidFill>
            <a:prstDash val="lgDash"/>
            <a:headEnd type="none" w="med" len="med"/>
            <a:tailEnd type="none" w="med" len="med"/>
          </a:ln>
        </p:spPr>
      </p:sp>
      <p:sp>
        <p:nvSpPr>
          <p:cNvPr id="29712" name="Line 16"/>
          <p:cNvSpPr/>
          <p:nvPr/>
        </p:nvSpPr>
        <p:spPr>
          <a:xfrm flipH="1">
            <a:off x="4419600" y="2971800"/>
            <a:ext cx="1371600" cy="685800"/>
          </a:xfrm>
          <a:prstGeom prst="line">
            <a:avLst/>
          </a:prstGeom>
          <a:ln w="38100" cap="flat" cmpd="sng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29714" name="AutoShape 18"/>
          <p:cNvSpPr/>
          <p:nvPr/>
        </p:nvSpPr>
        <p:spPr>
          <a:xfrm rot="-6918721">
            <a:off x="5032375" y="2606675"/>
            <a:ext cx="304800" cy="1676400"/>
          </a:xfrm>
          <a:prstGeom prst="leftBrace">
            <a:avLst>
              <a:gd name="adj1" fmla="val 45833"/>
              <a:gd name="adj2" fmla="val 50000"/>
            </a:avLst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4000" b="1" dirty="0">
              <a:ea typeface="黑体" panose="02010609060101010101" pitchFamily="2" charset="-122"/>
            </a:endParaRPr>
          </a:p>
        </p:txBody>
      </p:sp>
      <p:sp>
        <p:nvSpPr>
          <p:cNvPr id="29715" name="Text Box 19"/>
          <p:cNvSpPr txBox="1"/>
          <p:nvPr/>
        </p:nvSpPr>
        <p:spPr>
          <a:xfrm>
            <a:off x="5410200" y="3657600"/>
            <a:ext cx="10668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  <a:ea typeface="黑体" panose="02010609060101010101" pitchFamily="2" charset="-122"/>
              </a:rPr>
              <a:t>l</a:t>
            </a:r>
            <a:r>
              <a:rPr lang="en-US" altLang="zh-CN" b="1" baseline="-25000" dirty="0">
                <a:solidFill>
                  <a:srgbClr val="FF0000"/>
                </a:solidFill>
                <a:ea typeface="黑体" panose="02010609060101010101" pitchFamily="2" charset="-122"/>
              </a:rPr>
              <a:t>1</a:t>
            </a:r>
            <a:endParaRPr lang="en-US" altLang="zh-CN" b="1" baseline="-25000" dirty="0">
              <a:solidFill>
                <a:srgbClr val="FF0000"/>
              </a:solidFill>
              <a:ea typeface="黑体" panose="02010609060101010101" pitchFamily="2" charset="-122"/>
            </a:endParaRPr>
          </a:p>
        </p:txBody>
      </p:sp>
      <p:grpSp>
        <p:nvGrpSpPr>
          <p:cNvPr id="29716" name="Group 20"/>
          <p:cNvGrpSpPr/>
          <p:nvPr/>
        </p:nvGrpSpPr>
        <p:grpSpPr>
          <a:xfrm rot="-479360">
            <a:off x="6553207" y="2743295"/>
            <a:ext cx="455839" cy="911225"/>
            <a:chOff x="1392" y="2304"/>
            <a:chExt cx="335" cy="574"/>
          </a:xfrm>
        </p:grpSpPr>
        <p:sp>
          <p:nvSpPr>
            <p:cNvPr id="17416" name="Oval 21"/>
            <p:cNvSpPr/>
            <p:nvPr/>
          </p:nvSpPr>
          <p:spPr>
            <a:xfrm>
              <a:off x="1392" y="2304"/>
              <a:ext cx="48" cy="48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4000" b="1" dirty="0">
                <a:ea typeface="黑体" panose="02010609060101010101" pitchFamily="2" charset="-122"/>
              </a:endParaRPr>
            </a:p>
          </p:txBody>
        </p:sp>
        <p:sp>
          <p:nvSpPr>
            <p:cNvPr id="17417" name="Line 22"/>
            <p:cNvSpPr/>
            <p:nvPr/>
          </p:nvSpPr>
          <p:spPr>
            <a:xfrm>
              <a:off x="1412" y="2352"/>
              <a:ext cx="0" cy="288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7418" name="Text Box 23"/>
            <p:cNvSpPr txBox="1"/>
            <p:nvPr/>
          </p:nvSpPr>
          <p:spPr>
            <a:xfrm rot="-5400000">
              <a:off x="1438" y="2589"/>
              <a:ext cx="29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1800" dirty="0">
                  <a:solidFill>
                    <a:srgbClr val="FF0000"/>
                  </a:solidFill>
                </a:rPr>
                <a:t>F</a:t>
              </a:r>
              <a:r>
                <a:rPr lang="en-US" altLang="zh-CN" sz="1800" baseline="-25000" dirty="0">
                  <a:solidFill>
                    <a:srgbClr val="FF0000"/>
                  </a:solidFill>
                </a:rPr>
                <a:t>2</a:t>
              </a:r>
              <a:endParaRPr lang="en-US" altLang="zh-CN" sz="1800" baseline="-250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9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9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14" grpId="0" bldLvl="0" animBg="1"/>
      <p:bldP spid="297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Picture 4"/>
          <p:cNvPicPr>
            <a:picLocks noChangeAspect="1"/>
          </p:cNvPicPr>
          <p:nvPr/>
        </p:nvPicPr>
        <p:blipFill>
          <a:blip r:embed="rId1"/>
          <a:srcRect b="15376"/>
          <a:stretch>
            <a:fillRect/>
          </a:stretch>
        </p:blipFill>
        <p:spPr>
          <a:xfrm>
            <a:off x="3429000" y="1143000"/>
            <a:ext cx="3705225" cy="411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5" name="Line 5"/>
          <p:cNvSpPr/>
          <p:nvPr/>
        </p:nvSpPr>
        <p:spPr>
          <a:xfrm flipH="1" flipV="1">
            <a:off x="4572000" y="1371600"/>
            <a:ext cx="533400" cy="3124200"/>
          </a:xfrm>
          <a:prstGeom prst="line">
            <a:avLst/>
          </a:prstGeom>
          <a:ln w="38100" cap="flat" cmpd="sng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30727" name="AutoShape 7"/>
          <p:cNvSpPr/>
          <p:nvPr/>
        </p:nvSpPr>
        <p:spPr>
          <a:xfrm rot="-589713">
            <a:off x="4532313" y="1374775"/>
            <a:ext cx="304800" cy="3216275"/>
          </a:xfrm>
          <a:prstGeom prst="leftBrace">
            <a:avLst>
              <a:gd name="adj1" fmla="val 87934"/>
              <a:gd name="adj2" fmla="val 50000"/>
            </a:avLst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4000" b="1" dirty="0">
              <a:ea typeface="黑体" panose="02010609060101010101" pitchFamily="2" charset="-122"/>
            </a:endParaRPr>
          </a:p>
        </p:txBody>
      </p:sp>
      <p:sp>
        <p:nvSpPr>
          <p:cNvPr id="30728" name="Text Box 8"/>
          <p:cNvSpPr txBox="1"/>
          <p:nvPr/>
        </p:nvSpPr>
        <p:spPr>
          <a:xfrm>
            <a:off x="3886200" y="2819400"/>
            <a:ext cx="9906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  <a:ea typeface="黑体" panose="02010609060101010101" pitchFamily="2" charset="-122"/>
              </a:rPr>
              <a:t>L</a:t>
            </a:r>
            <a:r>
              <a:rPr lang="en-US" altLang="zh-CN" b="1" baseline="-25000" dirty="0">
                <a:solidFill>
                  <a:srgbClr val="FF0000"/>
                </a:solidFill>
                <a:ea typeface="黑体" panose="02010609060101010101" pitchFamily="2" charset="-122"/>
              </a:rPr>
              <a:t>1</a:t>
            </a:r>
            <a:endParaRPr lang="en-US" altLang="zh-CN" b="1" baseline="-25000" dirty="0">
              <a:solidFill>
                <a:srgbClr val="FF0000"/>
              </a:solidFill>
              <a:ea typeface="黑体" panose="02010609060101010101" pitchFamily="2" charset="-122"/>
            </a:endParaRPr>
          </a:p>
        </p:txBody>
      </p:sp>
      <p:grpSp>
        <p:nvGrpSpPr>
          <p:cNvPr id="30729" name="Group 9"/>
          <p:cNvGrpSpPr/>
          <p:nvPr/>
        </p:nvGrpSpPr>
        <p:grpSpPr>
          <a:xfrm>
            <a:off x="4495800" y="4343400"/>
            <a:ext cx="531813" cy="1062038"/>
            <a:chOff x="1392" y="2304"/>
            <a:chExt cx="335" cy="500"/>
          </a:xfrm>
        </p:grpSpPr>
        <p:sp>
          <p:nvSpPr>
            <p:cNvPr id="18440" name="Oval 10"/>
            <p:cNvSpPr/>
            <p:nvPr/>
          </p:nvSpPr>
          <p:spPr>
            <a:xfrm>
              <a:off x="1392" y="2304"/>
              <a:ext cx="48" cy="48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4000" b="1" dirty="0">
                <a:ea typeface="黑体" panose="02010609060101010101" pitchFamily="2" charset="-122"/>
              </a:endParaRPr>
            </a:p>
          </p:txBody>
        </p:sp>
        <p:sp>
          <p:nvSpPr>
            <p:cNvPr id="18441" name="Line 11"/>
            <p:cNvSpPr/>
            <p:nvPr/>
          </p:nvSpPr>
          <p:spPr>
            <a:xfrm>
              <a:off x="1412" y="2352"/>
              <a:ext cx="0" cy="288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8442" name="Text Box 12"/>
            <p:cNvSpPr txBox="1"/>
            <p:nvPr/>
          </p:nvSpPr>
          <p:spPr>
            <a:xfrm rot="-5400000">
              <a:off x="1475" y="2552"/>
              <a:ext cx="21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1800" dirty="0">
                  <a:solidFill>
                    <a:srgbClr val="FF0000"/>
                  </a:solidFill>
                </a:rPr>
                <a:t>F</a:t>
              </a:r>
              <a:r>
                <a:rPr lang="en-US" altLang="zh-CN" sz="1800" baseline="-25000" dirty="0">
                  <a:solidFill>
                    <a:srgbClr val="FF0000"/>
                  </a:solidFill>
                </a:rPr>
                <a:t>2</a:t>
              </a:r>
              <a:endParaRPr lang="en-US" altLang="zh-CN" sz="1800" baseline="-25000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18439" name="直接箭头连接符 2"/>
          <p:cNvCxnSpPr>
            <a:stCxn id="30727" idx="0"/>
            <a:endCxn id="30727" idx="2"/>
          </p:cNvCxnSpPr>
          <p:nvPr/>
        </p:nvCxnSpPr>
        <p:spPr>
          <a:xfrm>
            <a:off x="4560888" y="1371600"/>
            <a:ext cx="549275" cy="3170238"/>
          </a:xfrm>
          <a:prstGeom prst="straightConnector1">
            <a:avLst/>
          </a:prstGeom>
          <a:ln w="9525" cap="flat" cmpd="sng">
            <a:solidFill>
              <a:schemeClr val="tx1"/>
            </a:solidFill>
            <a:prstDash val="solid"/>
            <a:headEnd type="arrow" w="med" len="med"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7" grpId="0" bldLvl="0" animBg="1"/>
      <p:bldP spid="307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Picture 2" descr="11-图片-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806450"/>
            <a:ext cx="9144000" cy="46053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6456363" y="2924175"/>
          <a:ext cx="3889375" cy="293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4133215" imgH="3437890" progId="ImgFolio文件">
                  <p:embed/>
                </p:oleObj>
              </mc:Choice>
              <mc:Fallback>
                <p:oleObj name="" r:id="rId1" imgW="4133215" imgH="3437890" progId="ImgFolio文件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rcRect l="12817" t="12733" r="2295" b="10229"/>
                      <a:stretch>
                        <a:fillRect/>
                      </a:stretch>
                    </p:blipFill>
                    <p:spPr>
                      <a:xfrm>
                        <a:off x="6456363" y="2924175"/>
                        <a:ext cx="3889375" cy="29368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9" name="Text Box 3"/>
          <p:cNvSpPr txBox="1"/>
          <p:nvPr/>
        </p:nvSpPr>
        <p:spPr>
          <a:xfrm>
            <a:off x="1524000" y="6021388"/>
            <a:ext cx="946785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想一想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:</a:t>
            </a:r>
            <a:r>
              <a:rPr lang="zh-CN" altLang="en-US" sz="3600" b="1" dirty="0">
                <a:latin typeface="Times New Roman" panose="02020603050405020304" pitchFamily="18" charset="0"/>
              </a:rPr>
              <a:t>以上过程的共同共同特点是什么</a:t>
            </a:r>
            <a:r>
              <a:rPr lang="en-US" altLang="zh-CN" sz="3600" b="1" dirty="0">
                <a:latin typeface="Times New Roman" panose="02020603050405020304" pitchFamily="18" charset="0"/>
              </a:rPr>
              <a:t>?</a:t>
            </a:r>
            <a:endParaRPr lang="en-US" altLang="zh-CN" sz="36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1524000" y="0"/>
          <a:ext cx="3635375" cy="269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3" imgW="4370705" imgH="3237230" progId="ImgFolio文件">
                  <p:embed/>
                </p:oleObj>
              </mc:Choice>
              <mc:Fallback>
                <p:oleObj name="" r:id="rId3" imgW="4370705" imgH="3237230" progId="ImgFolio文件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4">
                        <a:lum contrast="30000"/>
                      </a:blip>
                      <a:stretch>
                        <a:fillRect/>
                      </a:stretch>
                    </p:blipFill>
                    <p:spPr>
                      <a:xfrm>
                        <a:off x="1524000" y="0"/>
                        <a:ext cx="3635375" cy="26924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1" name="Picture 5"/>
          <p:cNvPicPr>
            <a:picLocks noChangeAspect="1"/>
          </p:cNvPicPr>
          <p:nvPr/>
        </p:nvPicPr>
        <p:blipFill>
          <a:blip r:embed="rId5">
            <a:lum contrast="24000"/>
          </a:blip>
          <a:srcRect t="5177" b="10834"/>
          <a:stretch>
            <a:fillRect/>
          </a:stretch>
        </p:blipFill>
        <p:spPr>
          <a:xfrm>
            <a:off x="7824788" y="0"/>
            <a:ext cx="2144712" cy="2781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2" name="Picture 6" descr="11-图片-33"/>
          <p:cNvPicPr>
            <a:picLocks noChangeAspect="1"/>
          </p:cNvPicPr>
          <p:nvPr/>
        </p:nvPicPr>
        <p:blipFill>
          <a:blip r:embed="rId6"/>
          <a:srcRect l="65747" t="22406" b="51016"/>
          <a:stretch>
            <a:fillRect/>
          </a:stretch>
        </p:blipFill>
        <p:spPr>
          <a:xfrm>
            <a:off x="1524000" y="3357563"/>
            <a:ext cx="4067175" cy="15890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Picture 4" descr="HWOCRTEMP_ROC140"/>
          <p:cNvPicPr>
            <a:picLocks noChangeAspect="1"/>
          </p:cNvPicPr>
          <p:nvPr>
            <p:ph type="body" idx="4294967295"/>
          </p:nvPr>
        </p:nvPicPr>
        <p:blipFill>
          <a:blip r:embed="rId1">
            <a:lum bright="-17999" contrast="48000"/>
          </a:blip>
          <a:srcRect b="27467"/>
          <a:stretch>
            <a:fillRect/>
          </a:stretch>
        </p:blipFill>
        <p:spPr>
          <a:xfrm>
            <a:off x="3352800" y="762000"/>
            <a:ext cx="5334000" cy="4989513"/>
          </a:xfrm>
        </p:spPr>
      </p:pic>
      <p:grpSp>
        <p:nvGrpSpPr>
          <p:cNvPr id="21514" name="Group 10"/>
          <p:cNvGrpSpPr/>
          <p:nvPr/>
        </p:nvGrpSpPr>
        <p:grpSpPr>
          <a:xfrm>
            <a:off x="4800600" y="4114800"/>
            <a:ext cx="1066800" cy="1773238"/>
            <a:chOff x="2064" y="2592"/>
            <a:chExt cx="672" cy="1117"/>
          </a:xfrm>
        </p:grpSpPr>
        <p:sp>
          <p:nvSpPr>
            <p:cNvPr id="5126" name="Oval 5"/>
            <p:cNvSpPr/>
            <p:nvPr/>
          </p:nvSpPr>
          <p:spPr>
            <a:xfrm>
              <a:off x="2064" y="2592"/>
              <a:ext cx="96" cy="144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4000" b="1" dirty="0">
                <a:ea typeface="黑体" panose="02010609060101010101" pitchFamily="2" charset="-122"/>
              </a:endParaRPr>
            </a:p>
          </p:txBody>
        </p:sp>
        <p:sp>
          <p:nvSpPr>
            <p:cNvPr id="5127" name="Line 6"/>
            <p:cNvSpPr/>
            <p:nvPr/>
          </p:nvSpPr>
          <p:spPr>
            <a:xfrm>
              <a:off x="2112" y="2688"/>
              <a:ext cx="0" cy="672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5128" name="Text Box 7"/>
            <p:cNvSpPr txBox="1"/>
            <p:nvPr/>
          </p:nvSpPr>
          <p:spPr>
            <a:xfrm>
              <a:off x="2208" y="3264"/>
              <a:ext cx="528" cy="44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4000" b="1" dirty="0">
                  <a:ea typeface="黑体" panose="02010609060101010101" pitchFamily="2" charset="-122"/>
                </a:rPr>
                <a:t>F</a:t>
              </a:r>
              <a:r>
                <a:rPr lang="en-US" altLang="zh-CN" sz="4000" b="1" baseline="-25000" dirty="0">
                  <a:ea typeface="黑体" panose="02010609060101010101" pitchFamily="2" charset="-122"/>
                </a:rPr>
                <a:t>2</a:t>
              </a:r>
              <a:endParaRPr lang="en-US" altLang="zh-CN" sz="4000" b="1" baseline="-25000" dirty="0">
                <a:ea typeface="黑体" panose="02010609060101010101" pitchFamily="2" charset="-122"/>
              </a:endParaRPr>
            </a:p>
          </p:txBody>
        </p:sp>
      </p:grpSp>
      <p:sp>
        <p:nvSpPr>
          <p:cNvPr id="21512" name="Oval 8"/>
          <p:cNvSpPr/>
          <p:nvPr/>
        </p:nvSpPr>
        <p:spPr>
          <a:xfrm>
            <a:off x="3962400" y="3505200"/>
            <a:ext cx="152400" cy="2286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4000" b="1" dirty="0">
              <a:ea typeface="黑体" panose="02010609060101010101" pitchFamily="2" charset="-122"/>
            </a:endParaRPr>
          </a:p>
        </p:txBody>
      </p:sp>
      <p:sp>
        <p:nvSpPr>
          <p:cNvPr id="5125" name="Oval 9"/>
          <p:cNvSpPr/>
          <p:nvPr/>
        </p:nvSpPr>
        <p:spPr>
          <a:xfrm>
            <a:off x="8153400" y="3048000"/>
            <a:ext cx="152400" cy="1524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4000" b="1" dirty="0"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2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Text Box 2"/>
          <p:cNvSpPr txBox="1"/>
          <p:nvPr/>
        </p:nvSpPr>
        <p:spPr>
          <a:xfrm>
            <a:off x="1524000" y="620713"/>
            <a:ext cx="9144000" cy="246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定义：</a:t>
            </a:r>
            <a:endParaRPr lang="zh-CN" altLang="en-US" sz="44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　</a:t>
            </a: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一根在</a:t>
            </a:r>
            <a:r>
              <a:rPr lang="zh-CN" altLang="en-US" sz="44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力的作用下</a:t>
            </a: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可绕一</a:t>
            </a:r>
            <a:r>
              <a:rPr lang="zh-CN" altLang="en-US" sz="44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固定点</a:t>
            </a: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转动的</a:t>
            </a:r>
            <a:r>
              <a:rPr lang="zh-CN" altLang="en-US" sz="44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硬棒</a:t>
            </a: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称做 </a:t>
            </a:r>
            <a:r>
              <a:rPr lang="zh-CN" altLang="en-US" sz="4400" b="1" dirty="0">
                <a:solidFill>
                  <a:schemeClr val="accent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杠杆</a:t>
            </a:r>
            <a:endParaRPr lang="zh-CN" altLang="en-US" sz="4400" b="1" dirty="0">
              <a:solidFill>
                <a:schemeClr val="accent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243" name="Text Box 3"/>
          <p:cNvSpPr txBox="1"/>
          <p:nvPr/>
        </p:nvSpPr>
        <p:spPr>
          <a:xfrm>
            <a:off x="2208213" y="4005263"/>
            <a:ext cx="777557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举出日常生活中其它杠杆的实例来？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Picture 2" descr="11-图片-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40075" y="1782763"/>
            <a:ext cx="6324600" cy="2638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Text Box 3"/>
          <p:cNvSpPr txBox="1"/>
          <p:nvPr/>
        </p:nvSpPr>
        <p:spPr>
          <a:xfrm>
            <a:off x="3429000" y="4568825"/>
            <a:ext cx="110109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33CC"/>
                </a:solidFill>
                <a:ea typeface="黑体" panose="02010609060101010101" pitchFamily="2" charset="-122"/>
              </a:rPr>
              <a:t>撬棒</a:t>
            </a:r>
            <a:endParaRPr lang="zh-CN" altLang="en-US" sz="3600" b="1" dirty="0">
              <a:solidFill>
                <a:srgbClr val="0033CC"/>
              </a:solidFill>
              <a:ea typeface="黑体" panose="02010609060101010101" pitchFamily="2" charset="-122"/>
            </a:endParaRPr>
          </a:p>
        </p:txBody>
      </p:sp>
      <p:sp>
        <p:nvSpPr>
          <p:cNvPr id="7172" name="Text Box 4"/>
          <p:cNvSpPr txBox="1"/>
          <p:nvPr/>
        </p:nvSpPr>
        <p:spPr>
          <a:xfrm>
            <a:off x="5491163" y="4537075"/>
            <a:ext cx="1785937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33CC"/>
                </a:solidFill>
                <a:ea typeface="黑体" panose="02010609060101010101" pitchFamily="2" charset="-122"/>
              </a:rPr>
              <a:t>跷跷板</a:t>
            </a:r>
            <a:endParaRPr lang="zh-CN" altLang="en-US" sz="3600" b="1" dirty="0">
              <a:solidFill>
                <a:srgbClr val="0033CC"/>
              </a:solidFill>
              <a:ea typeface="黑体" panose="02010609060101010101" pitchFamily="2" charset="-122"/>
            </a:endParaRPr>
          </a:p>
        </p:txBody>
      </p:sp>
      <p:sp>
        <p:nvSpPr>
          <p:cNvPr id="7173" name="Text Box 5"/>
          <p:cNvSpPr txBox="1"/>
          <p:nvPr/>
        </p:nvSpPr>
        <p:spPr>
          <a:xfrm>
            <a:off x="7620000" y="4452938"/>
            <a:ext cx="201930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33CC"/>
                </a:solidFill>
                <a:ea typeface="黑体" panose="02010609060101010101" pitchFamily="2" charset="-122"/>
              </a:rPr>
              <a:t>压水井把</a:t>
            </a:r>
            <a:endParaRPr lang="zh-CN" altLang="en-US" sz="3600" b="1" dirty="0">
              <a:solidFill>
                <a:srgbClr val="0033CC"/>
              </a:solidFill>
              <a:ea typeface="黑体" panose="02010609060101010101" pitchFamily="2" charset="-122"/>
            </a:endParaRPr>
          </a:p>
        </p:txBody>
      </p:sp>
      <p:sp>
        <p:nvSpPr>
          <p:cNvPr id="7174" name="Text Box 6"/>
          <p:cNvSpPr txBox="1"/>
          <p:nvPr/>
        </p:nvSpPr>
        <p:spPr>
          <a:xfrm>
            <a:off x="1524000" y="0"/>
            <a:ext cx="5004435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判断下列实例是杠杆吗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?</a:t>
            </a:r>
            <a:endParaRPr lang="en-US" altLang="zh-CN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175" name="Text Box 7"/>
          <p:cNvSpPr txBox="1"/>
          <p:nvPr/>
        </p:nvSpPr>
        <p:spPr>
          <a:xfrm>
            <a:off x="1524000" y="5562600"/>
            <a:ext cx="82296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800" b="1" dirty="0">
                <a:solidFill>
                  <a:srgbClr val="FF0000"/>
                </a:solidFill>
                <a:ea typeface="黑体" panose="02010609060101010101" pitchFamily="2" charset="-122"/>
              </a:rPr>
              <a:t>方法：根据杠杆定义判断</a:t>
            </a:r>
            <a:endParaRPr lang="zh-CN" altLang="en-US" sz="4800" b="1" dirty="0">
              <a:solidFill>
                <a:srgbClr val="FF0000"/>
              </a:solidFill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Picture 2" descr="11-图片-07"/>
          <p:cNvPicPr>
            <a:picLocks noChangeAspect="1"/>
          </p:cNvPicPr>
          <p:nvPr/>
        </p:nvPicPr>
        <p:blipFill>
          <a:blip r:embed="rId1"/>
          <a:srcRect t="19945" b="30238"/>
          <a:stretch>
            <a:fillRect/>
          </a:stretch>
        </p:blipFill>
        <p:spPr>
          <a:xfrm>
            <a:off x="2427288" y="434975"/>
            <a:ext cx="3003550" cy="1108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1" name="Picture 3" descr="11-图片-01"/>
          <p:cNvPicPr>
            <a:picLocks noChangeAspect="1"/>
          </p:cNvPicPr>
          <p:nvPr/>
        </p:nvPicPr>
        <p:blipFill>
          <a:blip r:embed="rId2">
            <a:lum bright="6000" contrast="12000"/>
          </a:blip>
          <a:srcRect t="15504" b="17371"/>
          <a:stretch>
            <a:fillRect/>
          </a:stretch>
        </p:blipFill>
        <p:spPr>
          <a:xfrm>
            <a:off x="7926388" y="554038"/>
            <a:ext cx="2209800" cy="16716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2" name="Picture 4" descr="11-图片-48"/>
          <p:cNvPicPr>
            <a:picLocks noChangeAspect="1"/>
          </p:cNvPicPr>
          <p:nvPr/>
        </p:nvPicPr>
        <p:blipFill>
          <a:blip r:embed="rId3">
            <a:lum bright="12000" contrast="60000"/>
          </a:blip>
          <a:srcRect r="8766"/>
          <a:stretch>
            <a:fillRect/>
          </a:stretch>
        </p:blipFill>
        <p:spPr>
          <a:xfrm>
            <a:off x="1981200" y="2209800"/>
            <a:ext cx="3600450" cy="3306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3" name="Text Box 5"/>
          <p:cNvSpPr txBox="1"/>
          <p:nvPr/>
        </p:nvSpPr>
        <p:spPr>
          <a:xfrm>
            <a:off x="3048000" y="1524000"/>
            <a:ext cx="176371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ea typeface="黑体" panose="02010609060101010101" pitchFamily="2" charset="-122"/>
              </a:rPr>
              <a:t>裁纸刀</a:t>
            </a:r>
            <a:endParaRPr lang="zh-CN" altLang="en-US" sz="4000" b="1" dirty="0">
              <a:ea typeface="黑体" panose="02010609060101010101" pitchFamily="2" charset="-122"/>
            </a:endParaRPr>
          </a:p>
        </p:txBody>
      </p:sp>
      <p:sp>
        <p:nvSpPr>
          <p:cNvPr id="12294" name="Text Box 6"/>
          <p:cNvSpPr txBox="1"/>
          <p:nvPr/>
        </p:nvSpPr>
        <p:spPr>
          <a:xfrm>
            <a:off x="8077200" y="2209800"/>
            <a:ext cx="223361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ea typeface="黑体" panose="02010609060101010101" pitchFamily="2" charset="-122"/>
              </a:rPr>
              <a:t>铁锨铲土</a:t>
            </a:r>
            <a:endParaRPr lang="zh-CN" altLang="en-US" sz="4000" b="1" dirty="0">
              <a:ea typeface="黑体" panose="02010609060101010101" pitchFamily="2" charset="-122"/>
            </a:endParaRPr>
          </a:p>
        </p:txBody>
      </p:sp>
      <p:sp>
        <p:nvSpPr>
          <p:cNvPr id="12295" name="Text Box 7"/>
          <p:cNvSpPr txBox="1"/>
          <p:nvPr/>
        </p:nvSpPr>
        <p:spPr>
          <a:xfrm>
            <a:off x="2743200" y="5410200"/>
            <a:ext cx="223361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ea typeface="黑体" panose="02010609060101010101" pitchFamily="2" charset="-122"/>
              </a:rPr>
              <a:t>钓鱼竿</a:t>
            </a:r>
            <a:endParaRPr lang="zh-CN" altLang="en-US" sz="4000" b="1" dirty="0">
              <a:ea typeface="黑体" panose="02010609060101010101" pitchFamily="2" charset="-122"/>
            </a:endParaRPr>
          </a:p>
        </p:txBody>
      </p:sp>
      <p:pic>
        <p:nvPicPr>
          <p:cNvPr id="12296" name="Picture 8" descr="11-图片-47"/>
          <p:cNvPicPr>
            <a:picLocks noChangeAspect="1"/>
          </p:cNvPicPr>
          <p:nvPr/>
        </p:nvPicPr>
        <p:blipFill>
          <a:blip r:embed="rId4">
            <a:lum contrast="6000"/>
          </a:blip>
          <a:srcRect l="12941" t="8282" r="8247" b="8974"/>
          <a:stretch>
            <a:fillRect/>
          </a:stretch>
        </p:blipFill>
        <p:spPr>
          <a:xfrm>
            <a:off x="6351588" y="3089275"/>
            <a:ext cx="3451225" cy="2574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7" name="Text Box 9"/>
          <p:cNvSpPr txBox="1"/>
          <p:nvPr/>
        </p:nvSpPr>
        <p:spPr>
          <a:xfrm>
            <a:off x="8686800" y="5664200"/>
            <a:ext cx="13684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ea typeface="黑体" panose="02010609060101010101" pitchFamily="2" charset="-122"/>
              </a:rPr>
              <a:t>镊子</a:t>
            </a:r>
            <a:endParaRPr lang="zh-CN" altLang="en-US" sz="4000" b="1" dirty="0">
              <a:ea typeface="黑体" panose="02010609060101010101" pitchFamily="2" charset="-122"/>
            </a:endParaRPr>
          </a:p>
        </p:txBody>
      </p:sp>
      <p:sp>
        <p:nvSpPr>
          <p:cNvPr id="8202" name="Text Box 10"/>
          <p:cNvSpPr txBox="1"/>
          <p:nvPr/>
        </p:nvSpPr>
        <p:spPr>
          <a:xfrm>
            <a:off x="1524000" y="6034088"/>
            <a:ext cx="82296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800" b="1" dirty="0">
                <a:solidFill>
                  <a:srgbClr val="FF0000"/>
                </a:solidFill>
                <a:ea typeface="黑体" panose="02010609060101010101" pitchFamily="2" charset="-122"/>
              </a:rPr>
              <a:t>方法：根据杠杆定义判断</a:t>
            </a:r>
            <a:endParaRPr lang="zh-CN" altLang="en-US" sz="4800" b="1" dirty="0">
              <a:solidFill>
                <a:srgbClr val="FF0000"/>
              </a:solidFill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  <p:bldP spid="12294" grpId="0"/>
      <p:bldP spid="12295" grpId="0"/>
      <p:bldP spid="1229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Text Box 2"/>
          <p:cNvSpPr txBox="1"/>
          <p:nvPr/>
        </p:nvSpPr>
        <p:spPr>
          <a:xfrm>
            <a:off x="1524000" y="0"/>
            <a:ext cx="9144000" cy="43967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杠杆的几个名词（杠杆的五要素）：</a:t>
            </a:r>
            <a:endParaRPr lang="zh-CN" altLang="en-US" sz="4000" b="1" dirty="0">
              <a:solidFill>
                <a:srgbClr val="CC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支点：杠杆绕其转动的点（</a:t>
            </a:r>
            <a:r>
              <a:rPr lang="en-US" altLang="zh-CN" b="1" dirty="0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O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r>
              <a:rPr lang="en-US" altLang="zh-CN" b="1" dirty="0">
                <a:latin typeface="黑体" panose="02010609060101010101" pitchFamily="2" charset="-122"/>
                <a:ea typeface="黑体" panose="02010609060101010101" pitchFamily="2" charset="-122"/>
              </a:rPr>
              <a:t>;</a:t>
            </a:r>
            <a:endParaRPr lang="en-US" altLang="zh-CN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动力：使杠杆转动的力（</a:t>
            </a:r>
            <a:r>
              <a:rPr lang="en-US" altLang="zh-CN" b="1" dirty="0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F</a:t>
            </a:r>
            <a:r>
              <a:rPr lang="en-US" altLang="zh-CN" b="1" baseline="-25000" dirty="0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r>
              <a:rPr lang="en-US" altLang="zh-CN" b="1" dirty="0">
                <a:latin typeface="黑体" panose="02010609060101010101" pitchFamily="2" charset="-122"/>
                <a:ea typeface="黑体" panose="02010609060101010101" pitchFamily="2" charset="-122"/>
              </a:rPr>
              <a:t>;</a:t>
            </a:r>
            <a:endParaRPr lang="en-US" altLang="zh-CN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阻力：阻碍杠杆转动的力（</a:t>
            </a:r>
            <a:r>
              <a:rPr lang="en-US" altLang="zh-CN" b="1" dirty="0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F</a:t>
            </a:r>
            <a:r>
              <a:rPr lang="en-US" altLang="zh-CN" b="1" baseline="-25000" dirty="0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r>
              <a:rPr lang="en-US" altLang="zh-CN" b="1" dirty="0">
                <a:latin typeface="黑体" panose="02010609060101010101" pitchFamily="2" charset="-122"/>
                <a:ea typeface="黑体" panose="02010609060101010101" pitchFamily="2" charset="-122"/>
              </a:rPr>
              <a:t>;</a:t>
            </a:r>
            <a:endParaRPr lang="en-US" altLang="zh-CN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动力臂：从支点到动力作用线的垂直距离（</a:t>
            </a:r>
            <a:r>
              <a:rPr lang="en-US" altLang="zh-CN" b="1" dirty="0">
                <a:solidFill>
                  <a:srgbClr val="CC3300"/>
                </a:solidFill>
                <a:latin typeface="Monotype Corsiva" panose="03010101010201010101" pitchFamily="66" charset="0"/>
                <a:ea typeface="黑体" panose="02010609060101010101" pitchFamily="2" charset="-122"/>
              </a:rPr>
              <a:t>l </a:t>
            </a:r>
            <a:r>
              <a:rPr lang="en-US" altLang="zh-CN" b="1" baseline="-25000" dirty="0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r>
              <a:rPr lang="en-US" altLang="zh-CN" b="1" dirty="0">
                <a:latin typeface="黑体" panose="02010609060101010101" pitchFamily="2" charset="-122"/>
                <a:ea typeface="黑体" panose="02010609060101010101" pitchFamily="2" charset="-122"/>
              </a:rPr>
              <a:t>;</a:t>
            </a:r>
            <a:endParaRPr lang="en-US" altLang="zh-CN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阻力臂：从支点到阻力作用线的垂直距离（</a:t>
            </a:r>
            <a:r>
              <a:rPr lang="en-US" altLang="zh-CN" b="1" dirty="0">
                <a:solidFill>
                  <a:srgbClr val="CC3300"/>
                </a:solidFill>
                <a:latin typeface="Monotype Corsiva" panose="03010101010201010101" pitchFamily="66" charset="0"/>
                <a:ea typeface="黑体" panose="02010609060101010101" pitchFamily="2" charset="-122"/>
              </a:rPr>
              <a:t>l </a:t>
            </a:r>
            <a:r>
              <a:rPr lang="en-US" altLang="zh-CN" b="1" baseline="-25000" dirty="0">
                <a:solidFill>
                  <a:srgbClr val="CC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r>
              <a:rPr lang="en-US" altLang="zh-CN" b="1" dirty="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09988" y="1543050"/>
            <a:ext cx="4772025" cy="37719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2532" name="Group 4"/>
          <p:cNvGrpSpPr/>
          <p:nvPr/>
        </p:nvGrpSpPr>
        <p:grpSpPr>
          <a:xfrm>
            <a:off x="4991100" y="3605213"/>
            <a:ext cx="531813" cy="911225"/>
            <a:chOff x="1392" y="2304"/>
            <a:chExt cx="335" cy="574"/>
          </a:xfrm>
        </p:grpSpPr>
        <p:sp>
          <p:nvSpPr>
            <p:cNvPr id="10251" name="Oval 5"/>
            <p:cNvSpPr/>
            <p:nvPr/>
          </p:nvSpPr>
          <p:spPr>
            <a:xfrm>
              <a:off x="1392" y="2304"/>
              <a:ext cx="48" cy="48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4000" b="1" dirty="0">
                <a:ea typeface="黑体" panose="02010609060101010101" pitchFamily="2" charset="-122"/>
              </a:endParaRPr>
            </a:p>
          </p:txBody>
        </p:sp>
        <p:sp>
          <p:nvSpPr>
            <p:cNvPr id="10252" name="Line 6"/>
            <p:cNvSpPr/>
            <p:nvPr/>
          </p:nvSpPr>
          <p:spPr>
            <a:xfrm>
              <a:off x="1412" y="2352"/>
              <a:ext cx="0" cy="288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0253" name="Text Box 7"/>
            <p:cNvSpPr txBox="1"/>
            <p:nvPr/>
          </p:nvSpPr>
          <p:spPr>
            <a:xfrm rot="-5400000">
              <a:off x="1438" y="2589"/>
              <a:ext cx="29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1800" dirty="0"/>
                <a:t>F</a:t>
              </a:r>
              <a:r>
                <a:rPr lang="en-US" altLang="zh-CN" sz="1800" baseline="-25000" dirty="0"/>
                <a:t>1</a:t>
              </a:r>
              <a:endParaRPr lang="en-US" altLang="zh-CN" sz="1800" baseline="-25000" dirty="0"/>
            </a:p>
          </p:txBody>
        </p:sp>
      </p:grpSp>
      <p:grpSp>
        <p:nvGrpSpPr>
          <p:cNvPr id="22536" name="Group 8"/>
          <p:cNvGrpSpPr/>
          <p:nvPr/>
        </p:nvGrpSpPr>
        <p:grpSpPr>
          <a:xfrm>
            <a:off x="7688263" y="3794125"/>
            <a:ext cx="531813" cy="911225"/>
            <a:chOff x="1392" y="2304"/>
            <a:chExt cx="335" cy="574"/>
          </a:xfrm>
        </p:grpSpPr>
        <p:sp>
          <p:nvSpPr>
            <p:cNvPr id="10248" name="Oval 9"/>
            <p:cNvSpPr/>
            <p:nvPr/>
          </p:nvSpPr>
          <p:spPr>
            <a:xfrm>
              <a:off x="1392" y="2304"/>
              <a:ext cx="48" cy="48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4000" b="1" dirty="0">
                <a:ea typeface="黑体" panose="02010609060101010101" pitchFamily="2" charset="-122"/>
              </a:endParaRPr>
            </a:p>
          </p:txBody>
        </p:sp>
        <p:sp>
          <p:nvSpPr>
            <p:cNvPr id="10249" name="Line 10"/>
            <p:cNvSpPr/>
            <p:nvPr/>
          </p:nvSpPr>
          <p:spPr>
            <a:xfrm>
              <a:off x="1412" y="2352"/>
              <a:ext cx="0" cy="288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0250" name="Text Box 11"/>
            <p:cNvSpPr txBox="1"/>
            <p:nvPr/>
          </p:nvSpPr>
          <p:spPr>
            <a:xfrm rot="-5400000">
              <a:off x="1438" y="2589"/>
              <a:ext cx="29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1800" dirty="0"/>
                <a:t>F</a:t>
              </a:r>
              <a:r>
                <a:rPr lang="en-US" altLang="zh-CN" sz="1800" baseline="-25000" dirty="0"/>
                <a:t>2</a:t>
              </a:r>
              <a:endParaRPr lang="en-US" altLang="zh-CN" sz="1800" baseline="-25000" dirty="0"/>
            </a:p>
          </p:txBody>
        </p:sp>
      </p:grpSp>
      <p:grpSp>
        <p:nvGrpSpPr>
          <p:cNvPr id="22540" name="Group 12"/>
          <p:cNvGrpSpPr/>
          <p:nvPr/>
        </p:nvGrpSpPr>
        <p:grpSpPr>
          <a:xfrm>
            <a:off x="6242050" y="3449638"/>
            <a:ext cx="228600" cy="685800"/>
            <a:chOff x="3120" y="1392"/>
            <a:chExt cx="144" cy="432"/>
          </a:xfrm>
        </p:grpSpPr>
        <p:sp>
          <p:nvSpPr>
            <p:cNvPr id="10246" name="Oval 13"/>
            <p:cNvSpPr/>
            <p:nvPr/>
          </p:nvSpPr>
          <p:spPr>
            <a:xfrm>
              <a:off x="3120" y="1680"/>
              <a:ext cx="96" cy="144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4000" b="1" dirty="0">
                <a:ea typeface="黑体" panose="02010609060101010101" pitchFamily="2" charset="-122"/>
              </a:endParaRPr>
            </a:p>
          </p:txBody>
        </p:sp>
        <p:sp>
          <p:nvSpPr>
            <p:cNvPr id="10247" name="Text Box 14"/>
            <p:cNvSpPr txBox="1"/>
            <p:nvPr/>
          </p:nvSpPr>
          <p:spPr>
            <a:xfrm>
              <a:off x="3120" y="1392"/>
              <a:ext cx="144" cy="23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1800" dirty="0"/>
                <a:t>0</a:t>
              </a:r>
              <a:endParaRPr lang="en-US" altLang="zh-CN" sz="1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4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黑体" panose="0201060906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4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黑体" panose="0201060906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455</Words>
  <Application>WPS 演示</Application>
  <PresentationFormat>宽屏</PresentationFormat>
  <Paragraphs>107</Paragraphs>
  <Slides>17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2" baseType="lpstr">
      <vt:lpstr>Arial</vt:lpstr>
      <vt:lpstr>宋体</vt:lpstr>
      <vt:lpstr>Wingdings</vt:lpstr>
      <vt:lpstr>Wingdings</vt:lpstr>
      <vt:lpstr>黑体</vt:lpstr>
      <vt:lpstr>Times New Roman</vt:lpstr>
      <vt:lpstr>Monotype Corsiva</vt:lpstr>
      <vt:lpstr>楷体_GB2312</vt:lpstr>
      <vt:lpstr>微软雅黑</vt:lpstr>
      <vt:lpstr>Calibri</vt:lpstr>
      <vt:lpstr>Arial Unicode MS</vt:lpstr>
      <vt:lpstr>Office 主题​​</vt:lpstr>
      <vt:lpstr>默认设计模板</vt:lpstr>
      <vt:lpstr>ImgFolio文件</vt:lpstr>
      <vt:lpstr>ImgFolio文件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总结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151</cp:revision>
  <dcterms:created xsi:type="dcterms:W3CDTF">2019-06-19T02:08:00Z</dcterms:created>
  <dcterms:modified xsi:type="dcterms:W3CDTF">2022-08-06T07:58:57Z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1C92FCC6384248118E1E92422C6D61BE</vt:lpwstr>
  </property>
</Properties>
</file>