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3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gs" Target="tags/tag63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090" algn="l"/>
          <a:tab pos="1609090" algn="l"/>
          <a:tab pos="1609090" algn="l"/>
          <a:tab pos="1609090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 l="-10000" r="-3000"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8.xml"/><Relationship Id="rId3" Type="http://schemas.openxmlformats.org/officeDocument/2006/relationships/audio" Target="../media/audio1.wav"/><Relationship Id="rId2" Type="http://schemas.openxmlformats.org/officeDocument/2006/relationships/image" Target="../media/image2.png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1" Type="http://schemas.openxmlformats.org/officeDocument/2006/relationships/hyperlink" Target="14-&#21160;&#30011;-18&#27431;&#22982;&#23450;&#24459;&#20043;&#19968;.sw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.png"/><Relationship Id="rId1" Type="http://schemas.openxmlformats.org/officeDocument/2006/relationships/hyperlink" Target="14-&#21160;&#30011;-19&#27431;&#22982;&#23450;&#24459;&#20043;&#20108;.sw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文本占位符 25601"/>
          <p:cNvSpPr>
            <a:spLocks noGrp="1"/>
          </p:cNvSpPr>
          <p:nvPr>
            <p:ph type="body" idx="1"/>
          </p:nvPr>
        </p:nvSpPr>
        <p:spPr>
          <a:xfrm>
            <a:off x="2063750" y="2492375"/>
            <a:ext cx="8061325" cy="1008063"/>
          </a:xfrm>
        </p:spPr>
        <p:txBody>
          <a:bodyPr/>
          <a:p>
            <a:pPr>
              <a:lnSpc>
                <a:spcPct val="90000"/>
              </a:lnSpc>
              <a:buNone/>
            </a:pPr>
            <a:r>
              <a:rPr lang="zh-CN" altLang="en-US" sz="6000" b="1" dirty="0">
                <a:solidFill>
                  <a:srgbClr val="0000CC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第三节　探究欧姆定律</a:t>
            </a:r>
            <a:endParaRPr lang="zh-CN" altLang="en-US" sz="6000" b="1" dirty="0">
              <a:solidFill>
                <a:srgbClr val="0000CC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4818" name="表格 34817"/>
          <p:cNvGraphicFramePr/>
          <p:nvPr/>
        </p:nvGraphicFramePr>
        <p:xfrm>
          <a:off x="2208213" y="1125538"/>
          <a:ext cx="8208645" cy="3505200"/>
        </p:xfrm>
        <a:graphic>
          <a:graphicData uri="http://schemas.openxmlformats.org/drawingml/2006/table">
            <a:tbl>
              <a:tblPr/>
              <a:tblGrid>
                <a:gridCol w="2592705"/>
                <a:gridCol w="2590165"/>
                <a:gridCol w="3025775"/>
              </a:tblGrid>
              <a:tr h="701040">
                <a:tc row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000" b="1" dirty="0"/>
                        <a:t>实验次序</a:t>
                      </a:r>
                      <a:endParaRPr lang="zh-CN" altLang="en-US" sz="4000" b="1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000" b="1" dirty="0"/>
                        <a:t>电压Ｕ＝</a:t>
                      </a:r>
                      <a:r>
                        <a:rPr lang="en-US" altLang="zh-CN" sz="4000" b="1"/>
                        <a:t>2V</a:t>
                      </a:r>
                      <a:endParaRPr lang="zh-CN" altLang="en-US" sz="40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701040">
                <a:tc vMerge="1"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000" b="1" dirty="0"/>
                        <a:t>电阻</a:t>
                      </a:r>
                      <a:r>
                        <a:rPr lang="en-US" altLang="zh-CN" sz="4000" b="1" i="1"/>
                        <a:t>R</a:t>
                      </a:r>
                      <a:r>
                        <a:rPr lang="en-US" altLang="zh-CN" sz="4000" b="1"/>
                        <a:t>/Ω</a:t>
                      </a:r>
                      <a:endParaRPr lang="zh-CN" altLang="en-US" sz="40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000" b="1" dirty="0"/>
                        <a:t>电流</a:t>
                      </a:r>
                      <a:r>
                        <a:rPr lang="en-US" altLang="zh-CN" sz="4000" b="1" i="1"/>
                        <a:t>I</a:t>
                      </a:r>
                      <a:r>
                        <a:rPr lang="en-US" altLang="zh-CN" sz="4000" b="1"/>
                        <a:t>/A</a:t>
                      </a:r>
                      <a:endParaRPr lang="zh-CN" altLang="en-US" sz="40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4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000" b="1"/>
                        <a:t>１</a:t>
                      </a:r>
                      <a:endParaRPr lang="zh-CN" altLang="en-US" sz="4000" b="1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4000" b="1"/>
                        <a:t>5</a:t>
                      </a:r>
                      <a:endParaRPr lang="zh-CN" altLang="en-US" sz="40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4000" b="1"/>
                        <a:t>0.4</a:t>
                      </a:r>
                      <a:endParaRPr lang="zh-CN" altLang="en-US" sz="40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4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000" b="1"/>
                        <a:t>２</a:t>
                      </a:r>
                      <a:endParaRPr lang="zh-CN" altLang="en-US" sz="4000" b="1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4000" b="1"/>
                        <a:t>10</a:t>
                      </a:r>
                      <a:endParaRPr lang="zh-CN" altLang="en-US" sz="40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4000" b="1"/>
                        <a:t>0.2</a:t>
                      </a:r>
                      <a:endParaRPr lang="zh-CN" altLang="en-US" sz="40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4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4000" b="1"/>
                        <a:t>３</a:t>
                      </a:r>
                      <a:endParaRPr lang="zh-CN" altLang="en-US" sz="4000" b="1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4000" b="1"/>
                        <a:t>15</a:t>
                      </a:r>
                      <a:endParaRPr lang="zh-CN" altLang="en-US" sz="40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4000" b="1"/>
                        <a:t>0.13</a:t>
                      </a:r>
                      <a:endParaRPr lang="zh-CN" altLang="en-US" sz="40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42" name="标题 34841"/>
          <p:cNvSpPr>
            <a:spLocks noGrp="1"/>
          </p:cNvSpPr>
          <p:nvPr>
            <p:ph type="title" idx="4294967295"/>
          </p:nvPr>
        </p:nvSpPr>
        <p:spPr>
          <a:xfrm>
            <a:off x="2208213" y="4652963"/>
            <a:ext cx="3382962" cy="782637"/>
          </a:xfrm>
        </p:spPr>
        <p:txBody>
          <a:bodyPr anchor="ctr" anchorCtr="0"/>
          <a:p>
            <a:r>
              <a:rPr lang="zh-CN" altLang="en-US" sz="4000" b="1" dirty="0"/>
              <a:t>实验结论是：</a:t>
            </a:r>
            <a:endParaRPr lang="zh-CN" altLang="en-US" sz="4000" b="1"/>
          </a:p>
        </p:txBody>
      </p:sp>
      <p:sp>
        <p:nvSpPr>
          <p:cNvPr id="34843" name="文本框 34842"/>
          <p:cNvSpPr txBox="1"/>
          <p:nvPr/>
        </p:nvSpPr>
        <p:spPr>
          <a:xfrm>
            <a:off x="2855913" y="404813"/>
            <a:ext cx="71294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研究电流随电阻的变化？</a:t>
            </a:r>
            <a:endParaRPr lang="zh-CN" altLang="en-US" sz="4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4844" name="文本框 34843"/>
          <p:cNvSpPr txBox="1"/>
          <p:nvPr/>
        </p:nvSpPr>
        <p:spPr>
          <a:xfrm>
            <a:off x="5303838" y="4797425"/>
            <a:ext cx="5148262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保持电压不变时，电流跟电阻成</a:t>
            </a:r>
            <a:r>
              <a:rPr lang="zh-CN" altLang="en-US" sz="4000" b="1" u="sng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反比</a:t>
            </a: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关系。</a:t>
            </a:r>
            <a:endParaRPr lang="zh-CN" altLang="en-US" sz="4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42" grpId="0"/>
      <p:bldP spid="34843" grpId="0"/>
      <p:bldP spid="348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文本框 35841"/>
          <p:cNvSpPr txBox="1"/>
          <p:nvPr/>
        </p:nvSpPr>
        <p:spPr>
          <a:xfrm>
            <a:off x="4440238" y="1147763"/>
            <a:ext cx="6048375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Times New Roman" panose="02020603050405020304" pitchFamily="18" charset="0"/>
              </a:rPr>
              <a:t>一段导体中的电流</a:t>
            </a:r>
            <a:r>
              <a:rPr lang="en-US" altLang="zh-CN" sz="4000" b="1">
                <a:latin typeface="Times New Roman" panose="02020603050405020304" pitchFamily="18" charset="0"/>
              </a:rPr>
              <a:t>,</a:t>
            </a:r>
            <a:r>
              <a:rPr lang="zh-CN" altLang="en-US" sz="4000" b="1" dirty="0">
                <a:latin typeface="Times New Roman" panose="02020603050405020304" pitchFamily="18" charset="0"/>
              </a:rPr>
              <a:t>跟这段导体两端的电压成正比</a:t>
            </a:r>
            <a:r>
              <a:rPr lang="en-US" altLang="zh-CN" sz="4000" b="1">
                <a:latin typeface="Times New Roman" panose="02020603050405020304" pitchFamily="18" charset="0"/>
              </a:rPr>
              <a:t>,</a:t>
            </a:r>
            <a:r>
              <a:rPr lang="zh-CN" altLang="en-US" sz="4000" b="1" dirty="0">
                <a:latin typeface="Times New Roman" panose="02020603050405020304" pitchFamily="18" charset="0"/>
              </a:rPr>
              <a:t>跟这段导体的电阻成反比</a:t>
            </a:r>
            <a:r>
              <a:rPr lang="en-US" altLang="zh-CN" sz="4000" b="1">
                <a:latin typeface="Times New Roman" panose="02020603050405020304" pitchFamily="18" charset="0"/>
              </a:rPr>
              <a:t>.</a:t>
            </a:r>
            <a:endParaRPr lang="en-US" altLang="zh-CN" sz="4000" b="1">
              <a:latin typeface="Times New Roman" panose="02020603050405020304" pitchFamily="18" charset="0"/>
            </a:endParaRPr>
          </a:p>
        </p:txBody>
      </p:sp>
      <p:sp>
        <p:nvSpPr>
          <p:cNvPr id="35843" name="文本框 35842"/>
          <p:cNvSpPr txBox="1"/>
          <p:nvPr/>
        </p:nvSpPr>
        <p:spPr>
          <a:xfrm>
            <a:off x="1919288" y="3860800"/>
            <a:ext cx="4824412" cy="14757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数学表</a:t>
            </a:r>
            <a:endParaRPr lang="zh-CN" altLang="en-US" sz="3600" b="1" dirty="0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达式是</a:t>
            </a:r>
            <a:r>
              <a:rPr lang="en-US" altLang="zh-CN" sz="3600" b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:</a:t>
            </a:r>
            <a:endParaRPr lang="en-US" altLang="zh-CN" sz="3600" b="1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5844" name="文本框 35843"/>
          <p:cNvSpPr txBox="1"/>
          <p:nvPr/>
        </p:nvSpPr>
        <p:spPr>
          <a:xfrm>
            <a:off x="5016500" y="4365625"/>
            <a:ext cx="41767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Times New Roman" panose="02020603050405020304" pitchFamily="18" charset="0"/>
              </a:rPr>
              <a:t>变换式是</a:t>
            </a:r>
            <a:r>
              <a:rPr lang="en-US" altLang="zh-CN" sz="4000" b="1">
                <a:latin typeface="Times New Roman" panose="02020603050405020304" pitchFamily="18" charset="0"/>
              </a:rPr>
              <a:t>:</a:t>
            </a:r>
            <a:endParaRPr lang="en-US" altLang="zh-CN" sz="4000" b="1">
              <a:latin typeface="Times New Roman" panose="02020603050405020304" pitchFamily="18" charset="0"/>
            </a:endParaRPr>
          </a:p>
        </p:txBody>
      </p:sp>
      <p:sp>
        <p:nvSpPr>
          <p:cNvPr id="35845" name="文本框 35844"/>
          <p:cNvSpPr txBox="1"/>
          <p:nvPr/>
        </p:nvSpPr>
        <p:spPr>
          <a:xfrm>
            <a:off x="1919288" y="1052513"/>
            <a:ext cx="25908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欧姆定律的内容是</a:t>
            </a: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</a:rPr>
              <a:t>: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6" name="文本框 35845"/>
          <p:cNvSpPr txBox="1"/>
          <p:nvPr/>
        </p:nvSpPr>
        <p:spPr>
          <a:xfrm>
            <a:off x="5808663" y="4724400"/>
            <a:ext cx="388778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sz="24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35847" name="表格 35846"/>
          <p:cNvGraphicFramePr/>
          <p:nvPr/>
        </p:nvGraphicFramePr>
        <p:xfrm>
          <a:off x="3648075" y="3933825"/>
          <a:ext cx="1168400" cy="1564005"/>
        </p:xfrm>
        <a:graphic>
          <a:graphicData uri="http://schemas.openxmlformats.org/drawingml/2006/table">
            <a:tbl>
              <a:tblPr/>
              <a:tblGrid>
                <a:gridCol w="685800"/>
                <a:gridCol w="482600"/>
              </a:tblGrid>
              <a:tr h="862965">
                <a:tc row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r" font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4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</a:rPr>
                        <a:t>I</a:t>
                      </a:r>
                      <a:r>
                        <a:rPr lang="en-US" altLang="zh-CN" sz="36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</a:rPr>
                        <a:t>=</a:t>
                      </a:r>
                      <a:endParaRPr lang="zh-CN" altLang="en-US" sz="2400">
                        <a:solidFill>
                          <a:srgbClr val="FF0000"/>
                        </a:solidFill>
                      </a:endParaRPr>
                    </a:p>
                  </a:txBody>
                  <a:tcPr anchor="ctr" anchorCtr="0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font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4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</a:rPr>
                        <a:t>U</a:t>
                      </a:r>
                      <a:endParaRPr lang="zh-CN" altLang="en-US" sz="4000">
                        <a:solidFill>
                          <a:srgbClr val="FF0000"/>
                        </a:solidFill>
                      </a:endParaRPr>
                    </a:p>
                  </a:txBody>
                  <a:tcPr anchor="ctr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40">
                <a:tc vMerge="1">
                  <a:tcPr>
                    <a:lnL cap="flat">
                      <a:noFill/>
                    </a:lnL>
                    <a:lnB cap="flat">
                      <a:noFill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font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4000" b="1">
                          <a:solidFill>
                            <a:srgbClr val="FF0000"/>
                          </a:solidFill>
                          <a:latin typeface="宋体" panose="02010600030101010101" pitchFamily="2" charset="-122"/>
                        </a:rPr>
                        <a:t>R</a:t>
                      </a:r>
                      <a:endParaRPr lang="zh-CN" altLang="en-US" sz="4000">
                        <a:solidFill>
                          <a:srgbClr val="FF0000"/>
                        </a:solidFill>
                      </a:endParaRPr>
                    </a:p>
                  </a:txBody>
                  <a:tcPr anchor="ctr" anchorCtr="0">
                    <a:lnL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856" name="表格 35855"/>
          <p:cNvGraphicFramePr/>
          <p:nvPr/>
        </p:nvGraphicFramePr>
        <p:xfrm>
          <a:off x="7104063" y="4076700"/>
          <a:ext cx="3025775" cy="1280795"/>
        </p:xfrm>
        <a:graphic>
          <a:graphicData uri="http://schemas.openxmlformats.org/drawingml/2006/table">
            <a:tbl>
              <a:tblPr/>
              <a:tblGrid>
                <a:gridCol w="770255"/>
                <a:gridCol w="571500"/>
                <a:gridCol w="204470"/>
                <a:gridCol w="709930"/>
                <a:gridCol w="769620"/>
              </a:tblGrid>
              <a:tr h="640715">
                <a:tc row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r" font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>
                          <a:solidFill>
                            <a:srgbClr val="0000CC"/>
                          </a:solidFill>
                          <a:latin typeface="宋体" panose="02010600030101010101" pitchFamily="2" charset="-122"/>
                        </a:rPr>
                        <a:t>R=</a:t>
                      </a:r>
                      <a:endParaRPr lang="zh-CN" altLang="en-US" sz="2400">
                        <a:solidFill>
                          <a:srgbClr val="0000CC"/>
                        </a:solidFill>
                      </a:endParaRPr>
                    </a:p>
                  </a:txBody>
                  <a:tcPr anchor="ctr" anchorCtr="0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font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>
                          <a:solidFill>
                            <a:srgbClr val="0000CC"/>
                          </a:solidFill>
                          <a:latin typeface="宋体" panose="02010600030101010101" pitchFamily="2" charset="-122"/>
                        </a:rPr>
                        <a:t>U</a:t>
                      </a:r>
                      <a:endParaRPr lang="zh-CN" altLang="en-US" sz="2400">
                        <a:solidFill>
                          <a:srgbClr val="0000CC"/>
                        </a:solidFill>
                      </a:endParaRPr>
                    </a:p>
                  </a:txBody>
                  <a:tcPr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r" font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U=</a:t>
                      </a:r>
                      <a:endParaRPr lang="zh-CN" altLang="en-US" sz="2400">
                        <a:solidFill>
                          <a:srgbClr val="000000"/>
                        </a:solidFill>
                      </a:endParaRPr>
                    </a:p>
                  </a:txBody>
                  <a:tcPr anchor="ctr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font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IR</a:t>
                      </a:r>
                      <a:endParaRPr lang="zh-CN" altLang="en-US" sz="2400">
                        <a:solidFill>
                          <a:srgbClr val="000000"/>
                        </a:solidFill>
                      </a:endParaRPr>
                    </a:p>
                  </a:txBody>
                  <a:tcPr anchor="ctr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0">
                <a:tc vMerge="1">
                  <a:tcPr>
                    <a:lnL cap="flat">
                      <a:noFill/>
                    </a:lnL>
                    <a:lnB cap="flat">
                      <a:noFill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fontAlgn="ctr">
                        <a:spcBef>
                          <a:spcPct val="0"/>
                        </a:spcBef>
                        <a:buNone/>
                      </a:pPr>
                      <a:r>
                        <a:rPr lang="en-US" altLang="zh-CN" sz="3600" b="1">
                          <a:solidFill>
                            <a:srgbClr val="0000CC"/>
                          </a:solidFill>
                          <a:latin typeface="宋体" panose="02010600030101010101" pitchFamily="2" charset="-122"/>
                        </a:rPr>
                        <a:t>I</a:t>
                      </a:r>
                      <a:endParaRPr lang="zh-CN" altLang="en-US" sz="2400">
                        <a:solidFill>
                          <a:srgbClr val="0000CC"/>
                        </a:solidFill>
                      </a:endParaRPr>
                    </a:p>
                  </a:txBody>
                  <a:tcPr anchor="ctr" anchorCtr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B cap="flat">
                      <a:noFill/>
                    </a:lnB>
                  </a:tcPr>
                </a:tc>
                <a:tc vMerge="1">
                  <a:tcPr>
                    <a:lnR cap="flat">
                      <a:noFill/>
                    </a:lnR>
                    <a:lnB cap="flat"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3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/>
      <p:bldP spid="35844" grpId="0"/>
      <p:bldP spid="358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62" name="文本框 45061"/>
          <p:cNvSpPr txBox="1"/>
          <p:nvPr/>
        </p:nvSpPr>
        <p:spPr>
          <a:xfrm>
            <a:off x="2424113" y="765175"/>
            <a:ext cx="6408737" cy="52197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 pitchFamily="18" charset="0"/>
              </a:rPr>
              <a:t>3</a:t>
            </a:r>
            <a:r>
              <a:rPr lang="zh-CN" altLang="en-US" sz="2800" dirty="0">
                <a:latin typeface="Times New Roman" panose="02020603050405020304" pitchFamily="18" charset="0"/>
              </a:rPr>
              <a:t>、注意：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45063" name="文本框 45062"/>
          <p:cNvSpPr txBox="1"/>
          <p:nvPr/>
        </p:nvSpPr>
        <p:spPr>
          <a:xfrm>
            <a:off x="2063750" y="1412875"/>
            <a:ext cx="8929688" cy="18135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</a:rPr>
              <a:t>1</a:t>
            </a:r>
            <a:r>
              <a:rPr lang="zh-CN" altLang="en-US" sz="2800" dirty="0">
                <a:latin typeface="Times New Roman" panose="02020603050405020304" pitchFamily="18" charset="0"/>
              </a:rPr>
              <a:t>）</a:t>
            </a:r>
            <a:r>
              <a:rPr lang="en-US" altLang="zh-CN" sz="2800">
                <a:latin typeface="Times New Roman" panose="02020603050405020304" pitchFamily="18" charset="0"/>
              </a:rPr>
              <a:t>U</a:t>
            </a:r>
            <a:r>
              <a:rPr lang="zh-CN" altLang="en-US" sz="2800" dirty="0">
                <a:latin typeface="Times New Roman" panose="02020603050405020304" pitchFamily="18" charset="0"/>
              </a:rPr>
              <a:t>为导体两端的电压，单位为伏（</a:t>
            </a:r>
            <a:r>
              <a:rPr lang="en-US" altLang="zh-CN" sz="2800">
                <a:latin typeface="Times New Roman" panose="02020603050405020304" pitchFamily="18" charset="0"/>
              </a:rPr>
              <a:t>V</a:t>
            </a:r>
            <a:r>
              <a:rPr lang="zh-CN" altLang="en-US" sz="2800" dirty="0">
                <a:latin typeface="Times New Roman" panose="02020603050405020304" pitchFamily="18" charset="0"/>
              </a:rPr>
              <a:t>）；</a:t>
            </a:r>
            <a:endParaRPr lang="zh-CN" altLang="en-US" sz="2800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         </a:t>
            </a:r>
            <a:r>
              <a:rPr lang="en-US" altLang="zh-CN" sz="2800">
                <a:latin typeface="Times New Roman" panose="02020603050405020304" pitchFamily="18" charset="0"/>
              </a:rPr>
              <a:t>I</a:t>
            </a:r>
            <a:r>
              <a:rPr lang="zh-CN" altLang="en-US" sz="2800" dirty="0">
                <a:latin typeface="Times New Roman" panose="02020603050405020304" pitchFamily="18" charset="0"/>
              </a:rPr>
              <a:t>为通过导体的电流，单位为安（</a:t>
            </a:r>
            <a:r>
              <a:rPr lang="en-US" altLang="zh-CN" sz="2800">
                <a:latin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</a:rPr>
              <a:t>）；    </a:t>
            </a:r>
            <a:endParaRPr lang="zh-CN" altLang="en-US" sz="2800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         </a:t>
            </a:r>
            <a:r>
              <a:rPr lang="en-US" altLang="zh-CN" sz="2800">
                <a:latin typeface="Times New Roman" panose="02020603050405020304" pitchFamily="18" charset="0"/>
              </a:rPr>
              <a:t>R</a:t>
            </a:r>
            <a:r>
              <a:rPr lang="zh-CN" altLang="en-US" sz="2800" dirty="0">
                <a:latin typeface="Times New Roman" panose="02020603050405020304" pitchFamily="18" charset="0"/>
              </a:rPr>
              <a:t>为导体的电阻，单位为欧（</a:t>
            </a:r>
            <a:r>
              <a:rPr lang="en-US" altLang="zh-CN" sz="2800">
                <a:latin typeface="Times New Roman" panose="02020603050405020304" pitchFamily="18" charset="0"/>
              </a:rPr>
              <a:t>Ω</a:t>
            </a:r>
            <a:r>
              <a:rPr lang="zh-CN" altLang="en-US" sz="2800" dirty="0">
                <a:latin typeface="Times New Roman" panose="02020603050405020304" pitchFamily="18" charset="0"/>
              </a:rPr>
              <a:t>）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45064" name="文本框 45063"/>
          <p:cNvSpPr txBox="1"/>
          <p:nvPr/>
        </p:nvSpPr>
        <p:spPr>
          <a:xfrm>
            <a:off x="2063750" y="3284538"/>
            <a:ext cx="6767513" cy="52197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</a:rPr>
              <a:t>2</a:t>
            </a:r>
            <a:r>
              <a:rPr lang="zh-CN" altLang="en-US" sz="2800" dirty="0">
                <a:latin typeface="Times New Roman" panose="02020603050405020304" pitchFamily="18" charset="0"/>
              </a:rPr>
              <a:t>）单位统一国际单位才能计算。 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45065" name="文本框 45064"/>
          <p:cNvSpPr txBox="1"/>
          <p:nvPr/>
        </p:nvSpPr>
        <p:spPr>
          <a:xfrm>
            <a:off x="2063750" y="3860800"/>
            <a:ext cx="7740650" cy="95313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</a:rPr>
              <a:t>3</a:t>
            </a:r>
            <a:r>
              <a:rPr lang="zh-CN" altLang="en-US" sz="2800" dirty="0">
                <a:latin typeface="Times New Roman" panose="02020603050405020304" pitchFamily="18" charset="0"/>
              </a:rPr>
              <a:t>）三个量必须是同一段电路上（或同一导体）的电流、电压和电阻。</a:t>
            </a:r>
            <a:r>
              <a:rPr lang="zh-CN" altLang="en-US" sz="2800" u="sng" dirty="0">
                <a:latin typeface="Times New Roman" panose="02020603050405020304" pitchFamily="18" charset="0"/>
              </a:rPr>
              <a:t> </a:t>
            </a:r>
            <a:endParaRPr lang="zh-CN" altLang="en-US" sz="2800" u="sng" dirty="0">
              <a:latin typeface="Times New Roman" panose="02020603050405020304" pitchFamily="18" charset="0"/>
            </a:endParaRPr>
          </a:p>
        </p:txBody>
      </p:sp>
      <p:sp>
        <p:nvSpPr>
          <p:cNvPr id="45066" name="文本框 45065"/>
          <p:cNvSpPr txBox="1"/>
          <p:nvPr/>
        </p:nvSpPr>
        <p:spPr>
          <a:xfrm>
            <a:off x="1919288" y="5013325"/>
            <a:ext cx="9288462" cy="52197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（</a:t>
            </a:r>
            <a:r>
              <a:rPr lang="en-US" altLang="zh-CN" sz="2800">
                <a:latin typeface="Times New Roman" panose="02020603050405020304" pitchFamily="18" charset="0"/>
              </a:rPr>
              <a:t>4</a:t>
            </a:r>
            <a:r>
              <a:rPr lang="zh-CN" altLang="en-US" sz="2800" dirty="0">
                <a:latin typeface="Times New Roman" panose="02020603050405020304" pitchFamily="18" charset="0"/>
              </a:rPr>
              <a:t>）</a:t>
            </a:r>
            <a:r>
              <a:rPr lang="en-US" altLang="zh-CN" sz="2800">
                <a:latin typeface="Times New Roman" panose="02020603050405020304" pitchFamily="18" charset="0"/>
              </a:rPr>
              <a:t>R=U/I</a:t>
            </a:r>
            <a:r>
              <a:rPr lang="zh-CN" altLang="en-US" sz="2800" dirty="0">
                <a:latin typeface="Times New Roman" panose="02020603050405020304" pitchFamily="18" charset="0"/>
              </a:rPr>
              <a:t>不能说电阻与电流成反比、与电压成正比。</a:t>
            </a:r>
            <a:endParaRPr lang="zh-CN" altLang="en-US" sz="2800" u="sng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/>
      <p:bldP spid="45063" grpId="0"/>
      <p:bldP spid="45064" grpId="0"/>
      <p:bldP spid="45065" grpId="0"/>
      <p:bldP spid="450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866" name="图片 36865" descr="14-3图片-2欧姆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4905375" cy="666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7" name="文本框 36866"/>
          <p:cNvSpPr txBox="1"/>
          <p:nvPr/>
        </p:nvSpPr>
        <p:spPr>
          <a:xfrm>
            <a:off x="6672263" y="260350"/>
            <a:ext cx="3457575" cy="52622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欧姆：德国物理学家，发现了电路中电流遵守的“交通规则”即欧姆定律。</a:t>
            </a:r>
            <a:endParaRPr lang="zh-CN" altLang="en-US" sz="4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标题 37889"/>
          <p:cNvSpPr>
            <a:spLocks noGrp="1"/>
          </p:cNvSpPr>
          <p:nvPr>
            <p:ph type="title" idx="4294967295"/>
          </p:nvPr>
        </p:nvSpPr>
        <p:spPr>
          <a:xfrm>
            <a:off x="1919288" y="1125538"/>
            <a:ext cx="8748712" cy="5184775"/>
          </a:xfrm>
        </p:spPr>
        <p:txBody>
          <a:bodyPr anchor="ctr" anchorCtr="0"/>
          <a:p>
            <a:r>
              <a:rPr lang="zh-CN" altLang="en-US" sz="3600" b="1" dirty="0">
                <a:solidFill>
                  <a:srgbClr val="0000CC"/>
                </a:solidFill>
              </a:rPr>
              <a:t>由公式</a:t>
            </a:r>
            <a:r>
              <a:rPr lang="en-US" altLang="zh-CN" sz="3600" b="1">
                <a:solidFill>
                  <a:srgbClr val="0000CC"/>
                </a:solidFill>
              </a:rPr>
              <a:t>I=U/R</a:t>
            </a:r>
            <a:r>
              <a:rPr lang="zh-CN" altLang="en-US" sz="3600" b="1" dirty="0">
                <a:solidFill>
                  <a:srgbClr val="0000CC"/>
                </a:solidFill>
              </a:rPr>
              <a:t>导出</a:t>
            </a:r>
            <a:r>
              <a:rPr lang="en-US" altLang="zh-CN" sz="3600" b="1">
                <a:solidFill>
                  <a:srgbClr val="0000CC"/>
                </a:solidFill>
              </a:rPr>
              <a:t>R=U/I</a:t>
            </a:r>
            <a:r>
              <a:rPr lang="zh-CN" altLang="en-US" sz="3600" b="1">
                <a:solidFill>
                  <a:srgbClr val="0000CC"/>
                </a:solidFill>
              </a:rPr>
              <a:t>，</a:t>
            </a:r>
            <a:r>
              <a:rPr lang="zh-CN" altLang="en-US" sz="3600" b="1" dirty="0">
                <a:solidFill>
                  <a:srgbClr val="0000CC"/>
                </a:solidFill>
              </a:rPr>
              <a:t>以下说法正确的是</a:t>
            </a:r>
            <a:r>
              <a:rPr lang="en-US" altLang="zh-CN" sz="3600" b="1">
                <a:solidFill>
                  <a:srgbClr val="0000CC"/>
                </a:solidFill>
              </a:rPr>
              <a:t>[        ]                        </a:t>
            </a:r>
            <a:br>
              <a:rPr lang="en-US" altLang="zh-CN" sz="3600" b="1">
                <a:solidFill>
                  <a:srgbClr val="0000CC"/>
                </a:solidFill>
              </a:rPr>
            </a:br>
            <a:r>
              <a:rPr lang="en-US" altLang="zh-CN" sz="3600" b="1">
                <a:solidFill>
                  <a:srgbClr val="0000CC"/>
                </a:solidFill>
              </a:rPr>
              <a:t>A.</a:t>
            </a:r>
            <a:r>
              <a:rPr lang="zh-CN" altLang="en-US" sz="3600" b="1" dirty="0">
                <a:solidFill>
                  <a:srgbClr val="0000CC"/>
                </a:solidFill>
              </a:rPr>
              <a:t>加在导体两端的电压越大，导体的电阻越大                            </a:t>
            </a:r>
            <a:br>
              <a:rPr lang="zh-CN" altLang="en-US" sz="3600" b="1" dirty="0">
                <a:solidFill>
                  <a:srgbClr val="0000CC"/>
                </a:solidFill>
              </a:rPr>
            </a:br>
            <a:r>
              <a:rPr lang="en-US" altLang="zh-CN" sz="3600" b="1">
                <a:solidFill>
                  <a:srgbClr val="0000CC"/>
                </a:solidFill>
              </a:rPr>
              <a:t>B.</a:t>
            </a:r>
            <a:r>
              <a:rPr lang="zh-CN" altLang="en-US" sz="3600" b="1" dirty="0">
                <a:solidFill>
                  <a:srgbClr val="0000CC"/>
                </a:solidFill>
              </a:rPr>
              <a:t>通过导体的电流越大，导体的电阻越小  </a:t>
            </a:r>
            <a:br>
              <a:rPr lang="zh-CN" altLang="en-US" sz="3600" b="1" dirty="0">
                <a:solidFill>
                  <a:srgbClr val="0000CC"/>
                </a:solidFill>
              </a:rPr>
            </a:br>
            <a:r>
              <a:rPr lang="en-US" altLang="zh-CN" sz="3600" b="1">
                <a:solidFill>
                  <a:srgbClr val="0000CC"/>
                </a:solidFill>
              </a:rPr>
              <a:t>C.</a:t>
            </a:r>
            <a:r>
              <a:rPr lang="zh-CN" altLang="en-US" sz="3600" b="1" dirty="0">
                <a:solidFill>
                  <a:srgbClr val="0000CC"/>
                </a:solidFill>
              </a:rPr>
              <a:t>导体的电阻是导体本身的一种性质，跟电 压电流无关                             </a:t>
            </a:r>
            <a:br>
              <a:rPr lang="zh-CN" altLang="en-US" sz="3600" b="1" dirty="0">
                <a:solidFill>
                  <a:srgbClr val="0000CC"/>
                </a:solidFill>
              </a:rPr>
            </a:br>
            <a:r>
              <a:rPr lang="zh-CN" altLang="en-US" sz="3600" b="1" dirty="0">
                <a:solidFill>
                  <a:srgbClr val="0000CC"/>
                </a:solidFill>
              </a:rPr>
              <a:t> </a:t>
            </a:r>
            <a:r>
              <a:rPr lang="en-US" altLang="zh-CN" sz="3600" b="1">
                <a:solidFill>
                  <a:srgbClr val="0000CC"/>
                </a:solidFill>
              </a:rPr>
              <a:t>D.</a:t>
            </a:r>
            <a:r>
              <a:rPr lang="zh-CN" altLang="en-US" sz="3600" b="1" dirty="0">
                <a:solidFill>
                  <a:srgbClr val="0000CC"/>
                </a:solidFill>
              </a:rPr>
              <a:t>导体的电阻在电流减小到零时非常大</a:t>
            </a:r>
            <a:endParaRPr lang="zh-CN" altLang="en-US" sz="3600" b="1" dirty="0">
              <a:solidFill>
                <a:srgbClr val="0000CC"/>
              </a:solidFill>
            </a:endParaRPr>
          </a:p>
        </p:txBody>
      </p:sp>
      <p:sp>
        <p:nvSpPr>
          <p:cNvPr id="37891" name="矩形 37890"/>
          <p:cNvSpPr/>
          <p:nvPr/>
        </p:nvSpPr>
        <p:spPr>
          <a:xfrm>
            <a:off x="1992313" y="0"/>
            <a:ext cx="2735262" cy="143986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60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思考？</a:t>
            </a:r>
            <a:endParaRPr lang="zh-CN" altLang="en-US" sz="60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892" name="文本框 37891"/>
          <p:cNvSpPr txBox="1"/>
          <p:nvPr/>
        </p:nvSpPr>
        <p:spPr>
          <a:xfrm>
            <a:off x="6167438" y="1773238"/>
            <a:ext cx="1008062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>
                <a:solidFill>
                  <a:srgbClr val="FF0000"/>
                </a:solidFill>
                <a:latin typeface="Times New Roman" panose="02020603050405020304" pitchFamily="18" charset="0"/>
              </a:rPr>
              <a:t>C   </a:t>
            </a:r>
            <a:endParaRPr lang="en-US" altLang="zh-CN" sz="6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标题 38913"/>
          <p:cNvSpPr>
            <a:spLocks noGrp="1"/>
          </p:cNvSpPr>
          <p:nvPr>
            <p:ph type="title" idx="4294967295"/>
          </p:nvPr>
        </p:nvSpPr>
        <p:spPr>
          <a:xfrm>
            <a:off x="2495550" y="3573463"/>
            <a:ext cx="7772400" cy="647700"/>
          </a:xfrm>
        </p:spPr>
        <p:txBody>
          <a:bodyPr anchor="ctr" anchorCtr="0"/>
          <a:p>
            <a:r>
              <a:rPr lang="zh-CN" altLang="en-US" sz="3600" b="1" dirty="0"/>
              <a:t>分析上表数据可以得出结论是：</a:t>
            </a:r>
            <a:r>
              <a:rPr lang="zh-CN" altLang="en-US" sz="3600" u="sng" dirty="0"/>
              <a:t>                  </a:t>
            </a:r>
            <a:r>
              <a:rPr lang="zh-CN" altLang="en-US" sz="3600" u="sng" dirty="0"/>
              <a:t>                                          </a:t>
            </a:r>
            <a:endParaRPr lang="zh-CN" altLang="en-US" sz="3600"/>
          </a:p>
        </p:txBody>
      </p:sp>
      <p:graphicFrame>
        <p:nvGraphicFramePr>
          <p:cNvPr id="38915" name="表格 38914"/>
          <p:cNvGraphicFramePr/>
          <p:nvPr/>
        </p:nvGraphicFramePr>
        <p:xfrm>
          <a:off x="2566988" y="1700213"/>
          <a:ext cx="7127875" cy="1803400"/>
        </p:xfrm>
        <a:graphic>
          <a:graphicData uri="http://schemas.openxmlformats.org/drawingml/2006/table">
            <a:tbl>
              <a:tblPr/>
              <a:tblGrid>
                <a:gridCol w="2049780"/>
                <a:gridCol w="1781175"/>
                <a:gridCol w="1515745"/>
                <a:gridCol w="1781175"/>
              </a:tblGrid>
              <a:tr h="518160">
                <a:tc gridSpan="4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/>
                        <a:t>R=15</a:t>
                      </a:r>
                      <a:r>
                        <a:rPr lang="zh-CN" altLang="en-US" b="1" dirty="0"/>
                        <a:t>欧</a:t>
                      </a:r>
                      <a:endParaRPr lang="zh-CN" altLang="en-US" b="1" dirty="0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60896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>
                          <a:solidFill>
                            <a:srgbClr val="FF0000"/>
                          </a:solidFill>
                        </a:rPr>
                        <a:t>电压（</a:t>
                      </a:r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V</a:t>
                      </a:r>
                      <a:r>
                        <a:rPr lang="zh-CN" altLang="en-US" b="1">
                          <a:solidFill>
                            <a:srgbClr val="FF0000"/>
                          </a:solidFill>
                        </a:rPr>
                        <a:t>）</a:t>
                      </a:r>
                      <a:endParaRPr lang="zh-CN" altLang="en-US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zh-CN" altLang="en-US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3</a:t>
                      </a:r>
                      <a:endParaRPr lang="zh-CN" altLang="en-US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4.5</a:t>
                      </a:r>
                      <a:endParaRPr lang="zh-CN" altLang="en-US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>
                          <a:solidFill>
                            <a:srgbClr val="FF0000"/>
                          </a:solidFill>
                        </a:rPr>
                        <a:t>电流 （</a:t>
                      </a:r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zh-CN" altLang="en-US" b="1">
                          <a:solidFill>
                            <a:srgbClr val="FF0000"/>
                          </a:solidFill>
                        </a:rPr>
                        <a:t>） </a:t>
                      </a:r>
                      <a:endParaRPr lang="zh-CN" altLang="en-US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0.1</a:t>
                      </a:r>
                      <a:endParaRPr lang="zh-CN" altLang="en-US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0.2</a:t>
                      </a:r>
                      <a:endParaRPr lang="zh-CN" altLang="en-US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0.3</a:t>
                      </a:r>
                      <a:endParaRPr lang="zh-CN" altLang="en-US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文本框 39937"/>
          <p:cNvSpPr txBox="1"/>
          <p:nvPr/>
        </p:nvSpPr>
        <p:spPr>
          <a:xfrm>
            <a:off x="2855913" y="260350"/>
            <a:ext cx="1706880" cy="101473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6000" dirty="0">
                <a:latin typeface="Times New Roman" panose="02020603050405020304" pitchFamily="18" charset="0"/>
              </a:rPr>
              <a:t>小结</a:t>
            </a:r>
            <a:endParaRPr lang="zh-CN" altLang="en-US" sz="6000" dirty="0">
              <a:latin typeface="Times New Roman" panose="02020603050405020304" pitchFamily="18" charset="0"/>
            </a:endParaRPr>
          </a:p>
        </p:txBody>
      </p:sp>
      <p:sp>
        <p:nvSpPr>
          <p:cNvPr id="39939" name="文本框 39938"/>
          <p:cNvSpPr txBox="1"/>
          <p:nvPr/>
        </p:nvSpPr>
        <p:spPr>
          <a:xfrm>
            <a:off x="2640013" y="1628775"/>
            <a:ext cx="7508875" cy="3476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>
                <a:solidFill>
                  <a:srgbClr val="CC00FF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4400" b="1" dirty="0">
                <a:solidFill>
                  <a:srgbClr val="CC00FF"/>
                </a:solidFill>
                <a:latin typeface="Times New Roman" panose="02020603050405020304" pitchFamily="18" charset="0"/>
              </a:rPr>
              <a:t>、欧姆定律的内容是什么？</a:t>
            </a:r>
            <a:endParaRPr lang="zh-CN" altLang="en-US" sz="4400" b="1" dirty="0">
              <a:solidFill>
                <a:srgbClr val="CC00FF"/>
              </a:solidFill>
              <a:latin typeface="Times New Roman" panose="02020603050405020304" pitchFamily="18" charset="0"/>
            </a:endParaRPr>
          </a:p>
          <a:p>
            <a:r>
              <a:rPr lang="en-US" altLang="zh-CN" sz="4400" b="1">
                <a:solidFill>
                  <a:srgbClr val="CC00FF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4400" b="1" dirty="0">
                <a:solidFill>
                  <a:srgbClr val="CC00FF"/>
                </a:solidFill>
                <a:latin typeface="Times New Roman" panose="02020603050405020304" pitchFamily="18" charset="0"/>
              </a:rPr>
              <a:t>、欧姆定律的表达式是什么？有哪些变换公式？</a:t>
            </a:r>
            <a:endParaRPr lang="zh-CN" altLang="en-US" sz="4400" b="1" dirty="0">
              <a:solidFill>
                <a:srgbClr val="CC00FF"/>
              </a:solidFill>
              <a:latin typeface="Times New Roman" panose="02020603050405020304" pitchFamily="18" charset="0"/>
            </a:endParaRPr>
          </a:p>
          <a:p>
            <a:r>
              <a:rPr lang="en-US" altLang="zh-CN" sz="4400" b="1">
                <a:solidFill>
                  <a:srgbClr val="CC00FF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4400" b="1" dirty="0">
                <a:solidFill>
                  <a:srgbClr val="CC00FF"/>
                </a:solidFill>
                <a:latin typeface="Times New Roman" panose="02020603050405020304" pitchFamily="18" charset="0"/>
              </a:rPr>
              <a:t>、本节课我们主要应用了哪种研究问题的方法？</a:t>
            </a:r>
            <a:endParaRPr lang="zh-CN" altLang="en-US" sz="4400" b="1" dirty="0">
              <a:solidFill>
                <a:srgbClr val="CC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标题 40961"/>
          <p:cNvSpPr>
            <a:spLocks noGrp="1"/>
          </p:cNvSpPr>
          <p:nvPr>
            <p:ph type="title" idx="4294967295"/>
          </p:nvPr>
        </p:nvSpPr>
        <p:spPr>
          <a:xfrm>
            <a:off x="1774825" y="2636838"/>
            <a:ext cx="8424863" cy="2209800"/>
          </a:xfrm>
        </p:spPr>
        <p:txBody>
          <a:bodyPr anchor="ctr" anchorCtr="0"/>
          <a:p>
            <a:pPr marL="838200" indent="-838200"/>
            <a:r>
              <a:rPr lang="en-US" altLang="zh-CN" sz="3200" dirty="0"/>
              <a:t>            </a:t>
            </a:r>
            <a:r>
              <a:rPr lang="en-US" altLang="zh-CN"/>
              <a:t>1</a:t>
            </a:r>
            <a:r>
              <a:rPr lang="zh-CN" altLang="en-US" b="1" dirty="0"/>
              <a:t>、一个阻值为</a:t>
            </a:r>
            <a:r>
              <a:rPr lang="en-US" altLang="zh-CN" b="1"/>
              <a:t>4</a:t>
            </a:r>
            <a:r>
              <a:rPr lang="zh-CN" altLang="en-US" b="1" dirty="0"/>
              <a:t>欧的导体， 在其两端加上</a:t>
            </a:r>
            <a:r>
              <a:rPr lang="en-US" altLang="zh-CN" b="1"/>
              <a:t>6V</a:t>
            </a:r>
            <a:r>
              <a:rPr lang="zh-CN" altLang="en-US" b="1" dirty="0"/>
              <a:t>的电压后通过它的电流为</a:t>
            </a:r>
            <a:r>
              <a:rPr lang="zh-CN" altLang="en-US" b="1" u="sng" dirty="0"/>
              <a:t>    </a:t>
            </a:r>
            <a:r>
              <a:rPr lang="zh-CN" altLang="en-US" b="1" u="sng"/>
              <a:t>      </a:t>
            </a:r>
            <a:r>
              <a:rPr lang="en-US" altLang="zh-CN" b="1"/>
              <a:t>A</a:t>
            </a:r>
            <a:r>
              <a:rPr lang="zh-CN" altLang="en-US" b="1" dirty="0"/>
              <a:t>。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40963" name="文本框 40962"/>
          <p:cNvSpPr txBox="1"/>
          <p:nvPr/>
        </p:nvSpPr>
        <p:spPr>
          <a:xfrm>
            <a:off x="2116138" y="404813"/>
            <a:ext cx="42672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6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课堂练习</a:t>
            </a:r>
            <a:endParaRPr lang="zh-CN" altLang="en-US" sz="6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64" name="文本框 40963"/>
          <p:cNvSpPr txBox="1"/>
          <p:nvPr/>
        </p:nvSpPr>
        <p:spPr>
          <a:xfrm>
            <a:off x="7319963" y="3789363"/>
            <a:ext cx="74803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>
                <a:solidFill>
                  <a:srgbClr val="FF3300"/>
                </a:solidFill>
                <a:latin typeface="Arial" panose="020B0604020202020204" pitchFamily="34" charset="0"/>
              </a:rPr>
              <a:t>1.5</a:t>
            </a:r>
            <a:endParaRPr lang="en-US" altLang="zh-CN" sz="32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/>
      <p:bldP spid="409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文本占位符 41985"/>
          <p:cNvSpPr>
            <a:spLocks noGrp="1"/>
          </p:cNvSpPr>
          <p:nvPr>
            <p:ph type="body" idx="1"/>
          </p:nvPr>
        </p:nvSpPr>
        <p:spPr>
          <a:xfrm>
            <a:off x="1548130" y="620713"/>
            <a:ext cx="8675688" cy="5472112"/>
          </a:xfrm>
        </p:spPr>
        <p:txBody>
          <a:bodyPr/>
          <a:p>
            <a:pPr>
              <a:buNone/>
            </a:pPr>
            <a:r>
              <a:rPr lang="en-US" altLang="zh-CN" sz="4400" b="1">
                <a:solidFill>
                  <a:srgbClr val="000000"/>
                </a:solidFill>
              </a:rPr>
              <a:t>2</a:t>
            </a:r>
            <a:r>
              <a:rPr lang="zh-CN" altLang="en-US" sz="4400" b="1" dirty="0">
                <a:solidFill>
                  <a:srgbClr val="000000"/>
                </a:solidFill>
              </a:rPr>
              <a:t>、某导体两端加上</a:t>
            </a:r>
            <a:r>
              <a:rPr lang="en-US" altLang="zh-CN" sz="4400" b="1">
                <a:solidFill>
                  <a:srgbClr val="000000"/>
                </a:solidFill>
              </a:rPr>
              <a:t>4.5V</a:t>
            </a:r>
            <a:r>
              <a:rPr lang="zh-CN" altLang="en-US" sz="4400" b="1" dirty="0">
                <a:solidFill>
                  <a:srgbClr val="000000"/>
                </a:solidFill>
              </a:rPr>
              <a:t>的电压时，通过它的电流为</a:t>
            </a:r>
            <a:r>
              <a:rPr lang="en-US" altLang="zh-CN" sz="4400" b="1">
                <a:solidFill>
                  <a:srgbClr val="000000"/>
                </a:solidFill>
              </a:rPr>
              <a:t>0.3A</a:t>
            </a:r>
            <a:r>
              <a:rPr lang="zh-CN" altLang="en-US" sz="4400" b="1" dirty="0">
                <a:solidFill>
                  <a:srgbClr val="000000"/>
                </a:solidFill>
              </a:rPr>
              <a:t>这个导体的电阻为</a:t>
            </a:r>
            <a:r>
              <a:rPr lang="en-US" altLang="zh-CN" sz="4400" b="1">
                <a:solidFill>
                  <a:srgbClr val="000000"/>
                </a:solidFill>
              </a:rPr>
              <a:t>(      )</a:t>
            </a:r>
            <a:r>
              <a:rPr lang="zh-CN" altLang="en-US" sz="4400" b="1" dirty="0">
                <a:solidFill>
                  <a:srgbClr val="000000"/>
                </a:solidFill>
              </a:rPr>
              <a:t>欧。若导体两端加上</a:t>
            </a:r>
            <a:r>
              <a:rPr lang="en-US" altLang="zh-CN" sz="4400" b="1">
                <a:solidFill>
                  <a:srgbClr val="000000"/>
                </a:solidFill>
              </a:rPr>
              <a:t>3V</a:t>
            </a:r>
            <a:r>
              <a:rPr lang="zh-CN" altLang="en-US" sz="4400" b="1" dirty="0">
                <a:solidFill>
                  <a:srgbClr val="000000"/>
                </a:solidFill>
              </a:rPr>
              <a:t>的电压时，通过它的电流为</a:t>
            </a:r>
            <a:r>
              <a:rPr lang="en-US" altLang="zh-CN" sz="4400" b="1">
                <a:solidFill>
                  <a:srgbClr val="000000"/>
                </a:solidFill>
              </a:rPr>
              <a:t>(       )A</a:t>
            </a:r>
            <a:r>
              <a:rPr lang="zh-CN" altLang="en-US" sz="4400" b="1" dirty="0">
                <a:solidFill>
                  <a:srgbClr val="000000"/>
                </a:solidFill>
              </a:rPr>
              <a:t>，导体的电阻为</a:t>
            </a:r>
            <a:r>
              <a:rPr lang="en-US" altLang="zh-CN" sz="4400" b="1">
                <a:solidFill>
                  <a:srgbClr val="000000"/>
                </a:solidFill>
              </a:rPr>
              <a:t>(      )</a:t>
            </a:r>
            <a:r>
              <a:rPr lang="zh-CN" altLang="en-US" sz="4400" b="1" dirty="0">
                <a:solidFill>
                  <a:srgbClr val="000000"/>
                </a:solidFill>
              </a:rPr>
              <a:t>欧。若导体两端不加电压时，通过它的电流为</a:t>
            </a:r>
            <a:r>
              <a:rPr lang="en-US" altLang="zh-CN" sz="4400" b="1">
                <a:solidFill>
                  <a:srgbClr val="000000"/>
                </a:solidFill>
              </a:rPr>
              <a:t>(     )A</a:t>
            </a:r>
            <a:r>
              <a:rPr lang="zh-CN" altLang="en-US" sz="4400" b="1" dirty="0">
                <a:solidFill>
                  <a:srgbClr val="000000"/>
                </a:solidFill>
              </a:rPr>
              <a:t>，导体的电阻为</a:t>
            </a:r>
            <a:r>
              <a:rPr lang="en-US" altLang="zh-CN" sz="4400" b="1">
                <a:solidFill>
                  <a:srgbClr val="000000"/>
                </a:solidFill>
              </a:rPr>
              <a:t>(         )</a:t>
            </a:r>
            <a:r>
              <a:rPr lang="zh-CN" altLang="en-US" sz="4400" b="1" dirty="0">
                <a:solidFill>
                  <a:srgbClr val="000000"/>
                </a:solidFill>
              </a:rPr>
              <a:t>欧。</a:t>
            </a:r>
            <a:endParaRPr lang="zh-CN" altLang="en-US" sz="4400" b="1" dirty="0">
              <a:solidFill>
                <a:srgbClr val="000000"/>
              </a:solidFill>
            </a:endParaRPr>
          </a:p>
        </p:txBody>
      </p:sp>
      <p:sp>
        <p:nvSpPr>
          <p:cNvPr id="41987" name="文本框 41986"/>
          <p:cNvSpPr txBox="1"/>
          <p:nvPr/>
        </p:nvSpPr>
        <p:spPr>
          <a:xfrm>
            <a:off x="3928745" y="2072323"/>
            <a:ext cx="63500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>
                <a:solidFill>
                  <a:srgbClr val="FF3300"/>
                </a:solidFill>
                <a:latin typeface="Arial" panose="020B0604020202020204" pitchFamily="34" charset="0"/>
              </a:rPr>
              <a:t>15</a:t>
            </a:r>
            <a:endParaRPr lang="en-US" altLang="zh-CN" sz="32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41988" name="文本框 41987"/>
          <p:cNvSpPr txBox="1"/>
          <p:nvPr/>
        </p:nvSpPr>
        <p:spPr>
          <a:xfrm>
            <a:off x="2250440" y="3419793"/>
            <a:ext cx="74803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>
                <a:solidFill>
                  <a:srgbClr val="FF3300"/>
                </a:solidFill>
                <a:latin typeface="Arial" panose="020B0604020202020204" pitchFamily="34" charset="0"/>
              </a:rPr>
              <a:t>0.2</a:t>
            </a:r>
            <a:endParaRPr lang="en-US" altLang="zh-CN" sz="32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41989" name="文本框 41988"/>
          <p:cNvSpPr txBox="1"/>
          <p:nvPr/>
        </p:nvSpPr>
        <p:spPr>
          <a:xfrm>
            <a:off x="7904163" y="3419793"/>
            <a:ext cx="63500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>
                <a:solidFill>
                  <a:srgbClr val="FF3300"/>
                </a:solidFill>
                <a:latin typeface="Arial" panose="020B0604020202020204" pitchFamily="34" charset="0"/>
              </a:rPr>
              <a:t>15</a:t>
            </a:r>
            <a:endParaRPr lang="en-US" altLang="zh-CN" sz="32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41990" name="文本框 41989"/>
          <p:cNvSpPr txBox="1"/>
          <p:nvPr/>
        </p:nvSpPr>
        <p:spPr>
          <a:xfrm>
            <a:off x="4563428" y="4771073"/>
            <a:ext cx="40894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>
                <a:solidFill>
                  <a:srgbClr val="FF3300"/>
                </a:solidFill>
                <a:latin typeface="Arial" panose="020B0604020202020204" pitchFamily="34" charset="0"/>
              </a:rPr>
              <a:t>0</a:t>
            </a:r>
            <a:endParaRPr lang="en-US" altLang="zh-CN" sz="32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41991" name="文本框 41990"/>
          <p:cNvSpPr txBox="1"/>
          <p:nvPr/>
        </p:nvSpPr>
        <p:spPr>
          <a:xfrm>
            <a:off x="2470785" y="5354955"/>
            <a:ext cx="63500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sz="3200" b="1">
                <a:solidFill>
                  <a:srgbClr val="FF3300"/>
                </a:solidFill>
                <a:latin typeface="Arial" panose="020B0604020202020204" pitchFamily="34" charset="0"/>
              </a:rPr>
              <a:t>15</a:t>
            </a:r>
            <a:endParaRPr lang="en-US" altLang="zh-CN" sz="3200" b="1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charRg st="0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986">
                                            <p:txEl>
                                              <p:charRg st="0" end="1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build="p"/>
      <p:bldP spid="41987" grpId="0"/>
      <p:bldP spid="41988" grpId="0"/>
      <p:bldP spid="41989" grpId="0"/>
      <p:bldP spid="41990" grpId="0"/>
      <p:bldP spid="4199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6626" name="对象 26625"/>
          <p:cNvGraphicFramePr/>
          <p:nvPr/>
        </p:nvGraphicFramePr>
        <p:xfrm>
          <a:off x="2208213" y="1773238"/>
          <a:ext cx="7488237" cy="349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4848225" imgH="3143250" progId="Paint.Picture">
                  <p:embed/>
                </p:oleObj>
              </mc:Choice>
              <mc:Fallback>
                <p:oleObj name="" r:id="rId1" imgW="4848225" imgH="314325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08213" y="1773238"/>
                        <a:ext cx="7488237" cy="3492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7" name="标题 26626"/>
          <p:cNvSpPr>
            <a:spLocks noGrp="1"/>
          </p:cNvSpPr>
          <p:nvPr>
            <p:ph type="title" idx="4294967295"/>
          </p:nvPr>
        </p:nvSpPr>
        <p:spPr>
          <a:xfrm>
            <a:off x="2640013" y="404813"/>
            <a:ext cx="7772400" cy="1143000"/>
          </a:xfrm>
        </p:spPr>
        <p:txBody>
          <a:bodyPr anchor="ctr" anchorCtr="0"/>
          <a:p>
            <a:r>
              <a:rPr lang="zh-CN" altLang="en-US" b="1" dirty="0">
                <a:solidFill>
                  <a:srgbClr val="000000"/>
                </a:solidFill>
              </a:rPr>
              <a:t>如何研究电流 、电压、电阻三个物理量之间的变化关系？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26628" name="文本框 26627"/>
          <p:cNvSpPr txBox="1"/>
          <p:nvPr/>
        </p:nvSpPr>
        <p:spPr>
          <a:xfrm>
            <a:off x="3648075" y="5229225"/>
            <a:ext cx="5905500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控制变量法</a:t>
            </a:r>
            <a:endParaRPr lang="zh-CN" altLang="en-US" sz="6000" dirty="0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6627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6627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266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标题 28673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endParaRPr dirty="0"/>
          </a:p>
        </p:txBody>
      </p:sp>
      <p:sp>
        <p:nvSpPr>
          <p:cNvPr id="28675" name="文本占位符 28674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dirty="0"/>
          </a:p>
        </p:txBody>
      </p:sp>
      <p:pic>
        <p:nvPicPr>
          <p:cNvPr id="28676" name="图片 28675" descr="14-3图片-4欧姆定律实验电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79132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标题 29697"/>
          <p:cNvSpPr>
            <a:spLocks noGrp="1"/>
          </p:cNvSpPr>
          <p:nvPr>
            <p:ph type="title" idx="4294967295"/>
          </p:nvPr>
        </p:nvSpPr>
        <p:spPr>
          <a:xfrm>
            <a:off x="2711450" y="188913"/>
            <a:ext cx="7772400" cy="1143000"/>
          </a:xfrm>
        </p:spPr>
        <p:txBody>
          <a:bodyPr anchor="ctr" anchorCtr="0"/>
          <a:p>
            <a:r>
              <a:rPr lang="zh-CN" altLang="en-US" sz="4000" b="1" dirty="0">
                <a:solidFill>
                  <a:srgbClr val="FF0000"/>
                </a:solidFill>
              </a:rPr>
              <a:t>实验中的电压表  电流表和滑动变阻器，各起什么作用？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29699" name="文本框 29698"/>
          <p:cNvSpPr txBox="1"/>
          <p:nvPr/>
        </p:nvSpPr>
        <p:spPr>
          <a:xfrm>
            <a:off x="2279650" y="1628775"/>
            <a:ext cx="7488238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CC00FF"/>
                </a:solidFill>
                <a:latin typeface="华文新魏" pitchFamily="2" charset="-122"/>
                <a:ea typeface="华文新魏" pitchFamily="2" charset="-122"/>
              </a:rPr>
              <a:t>滑动变阻器的作用是</a:t>
            </a:r>
            <a:r>
              <a:rPr lang="en-US" altLang="zh-CN" sz="5400" b="1">
                <a:solidFill>
                  <a:srgbClr val="CC00FF"/>
                </a:solidFill>
                <a:latin typeface="华文新魏" pitchFamily="2" charset="-122"/>
                <a:ea typeface="华文新魏" pitchFamily="2" charset="-122"/>
              </a:rPr>
              <a:t>:</a:t>
            </a:r>
            <a:endParaRPr lang="en-US" altLang="zh-CN" sz="4800" b="1">
              <a:solidFill>
                <a:srgbClr val="0000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700" name="文本框 29699"/>
          <p:cNvSpPr txBox="1"/>
          <p:nvPr/>
        </p:nvSpPr>
        <p:spPr>
          <a:xfrm>
            <a:off x="2424113" y="2924175"/>
            <a:ext cx="74168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改变电路中的电流</a:t>
            </a:r>
            <a:r>
              <a:rPr lang="en-US" altLang="zh-CN" sz="4400" b="1">
                <a:solidFill>
                  <a:srgbClr val="0000CC"/>
                </a:solidFill>
                <a:latin typeface="Times New Roman" panose="02020603050405020304" pitchFamily="18" charset="0"/>
              </a:rPr>
              <a:t>.</a:t>
            </a:r>
            <a:endParaRPr lang="en-US" altLang="zh-CN" sz="4400" b="1">
              <a:latin typeface="Times New Roman" panose="02020603050405020304" pitchFamily="18" charset="0"/>
            </a:endParaRPr>
          </a:p>
        </p:txBody>
      </p:sp>
      <p:sp>
        <p:nvSpPr>
          <p:cNvPr id="29701" name="文本框 29700"/>
          <p:cNvSpPr txBox="1"/>
          <p:nvPr/>
        </p:nvSpPr>
        <p:spPr>
          <a:xfrm>
            <a:off x="2495550" y="3860800"/>
            <a:ext cx="4319588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保护电路</a:t>
            </a:r>
            <a:r>
              <a:rPr lang="en-US" altLang="zh-CN" sz="4400" b="1">
                <a:solidFill>
                  <a:srgbClr val="0000CC"/>
                </a:solidFill>
                <a:latin typeface="Times New Roman" panose="02020603050405020304" pitchFamily="18" charset="0"/>
              </a:rPr>
              <a:t>.</a:t>
            </a:r>
            <a:endParaRPr lang="en-US" altLang="zh-CN" sz="4400" b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/>
      <p:bldP spid="29699" grpId="0"/>
      <p:bldP spid="29700" grpId="0"/>
      <p:bldP spid="2970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标题 43009"/>
          <p:cNvSpPr>
            <a:spLocks noGrp="1"/>
          </p:cNvSpPr>
          <p:nvPr>
            <p:ph type="title"/>
          </p:nvPr>
        </p:nvSpPr>
        <p:spPr>
          <a:xfrm>
            <a:off x="1524000" y="260350"/>
            <a:ext cx="8686800" cy="1143000"/>
          </a:xfrm>
        </p:spPr>
        <p:txBody>
          <a:bodyPr anchor="ctr" anchorCtr="0"/>
          <a:p>
            <a:r>
              <a:rPr lang="zh-CN" altLang="en-US" b="1" dirty="0">
                <a:solidFill>
                  <a:srgbClr val="FF3300"/>
                </a:solidFill>
              </a:rPr>
              <a:t>问题：如何研究电流与电压的关系</a:t>
            </a:r>
            <a:endParaRPr lang="zh-CN" altLang="en-US" b="1" dirty="0">
              <a:solidFill>
                <a:srgbClr val="FF3300"/>
              </a:solidFill>
            </a:endParaRPr>
          </a:p>
        </p:txBody>
      </p:sp>
      <p:sp>
        <p:nvSpPr>
          <p:cNvPr id="43012" name="文本框 43011"/>
          <p:cNvSpPr txBox="1"/>
          <p:nvPr/>
        </p:nvSpPr>
        <p:spPr>
          <a:xfrm>
            <a:off x="2063750" y="1773238"/>
            <a:ext cx="7775575" cy="21228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控制电阻一定，调节滑动变阻器来改变导体两端的电压以及通过导体的电流</a:t>
            </a:r>
            <a:endParaRPr lang="zh-CN" altLang="en-US" sz="4400" b="1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标题 3072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endParaRPr dirty="0"/>
          </a:p>
        </p:txBody>
      </p:sp>
      <p:sp>
        <p:nvSpPr>
          <p:cNvPr id="30724" name="内容占位符 30723"/>
          <p:cNvSpPr>
            <a:spLocks noGrp="1"/>
          </p:cNvSpPr>
          <p:nvPr>
            <p:ph idx="1"/>
          </p:nvPr>
        </p:nvSpPr>
        <p:spPr/>
        <p:txBody>
          <a:bodyPr/>
          <a:p>
            <a:endParaRPr dirty="0"/>
          </a:p>
        </p:txBody>
      </p:sp>
      <p:sp>
        <p:nvSpPr>
          <p:cNvPr id="30727" name="动作按钮: 前进或下一项 30726">
            <a:hlinkClick r:id="rId1" action="ppaction://hlinkfile"/>
          </p:cNvPr>
          <p:cNvSpPr/>
          <p:nvPr/>
        </p:nvSpPr>
        <p:spPr>
          <a:xfrm>
            <a:off x="10201275" y="6237288"/>
            <a:ext cx="466725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025" name="FOfficeDoc1" descr="clipboard/media/image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825" y="188913"/>
            <a:ext cx="8893175" cy="6480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3794" name="表格 33793"/>
          <p:cNvGraphicFramePr/>
          <p:nvPr/>
        </p:nvGraphicFramePr>
        <p:xfrm>
          <a:off x="2711450" y="1268413"/>
          <a:ext cx="6697345" cy="3592195"/>
        </p:xfrm>
        <a:graphic>
          <a:graphicData uri="http://schemas.openxmlformats.org/drawingml/2006/table">
            <a:tbl>
              <a:tblPr/>
              <a:tblGrid>
                <a:gridCol w="2230755"/>
                <a:gridCol w="2235835"/>
                <a:gridCol w="2230755"/>
              </a:tblGrid>
              <a:tr h="720725">
                <a:tc row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 dirty="0"/>
                        <a:t>实验次序</a:t>
                      </a:r>
                      <a:endParaRPr lang="zh-CN" altLang="en-US" sz="3600" b="1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50000"/>
                        </a:spcBef>
                        <a:buNone/>
                      </a:pPr>
                      <a:r>
                        <a:rPr lang="zh-CN" altLang="en-US" sz="3600" b="1" dirty="0"/>
                        <a:t>电阻Ｒ＝</a:t>
                      </a:r>
                      <a:r>
                        <a:rPr lang="en-US" altLang="zh-CN" sz="3600" b="1"/>
                        <a:t>10Ω</a:t>
                      </a:r>
                      <a:endParaRPr lang="zh-CN" altLang="en-US" sz="36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911225">
                <a:tc vMerge="1"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 dirty="0"/>
                        <a:t>电压</a:t>
                      </a:r>
                      <a:r>
                        <a:rPr lang="en-US" altLang="zh-CN" sz="3600" b="1" i="1"/>
                        <a:t>U</a:t>
                      </a:r>
                      <a:r>
                        <a:rPr lang="en-US" altLang="zh-CN" sz="3600" b="1"/>
                        <a:t>/v</a:t>
                      </a:r>
                      <a:endParaRPr lang="zh-CN" altLang="en-US" sz="36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 dirty="0"/>
                        <a:t>电流</a:t>
                      </a:r>
                      <a:r>
                        <a:rPr lang="en-US" altLang="zh-CN" sz="3600" b="1" i="1"/>
                        <a:t>I</a:t>
                      </a:r>
                      <a:r>
                        <a:rPr lang="en-US" altLang="zh-CN" sz="3600" b="1"/>
                        <a:t>/A</a:t>
                      </a:r>
                      <a:endParaRPr lang="zh-CN" altLang="en-US" sz="36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246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/>
                        <a:t>１</a:t>
                      </a:r>
                      <a:endParaRPr lang="zh-CN" altLang="en-US" sz="3600" b="1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3600" b="1"/>
                        <a:t>1</a:t>
                      </a:r>
                      <a:endParaRPr lang="zh-CN" altLang="en-US" sz="36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3600" b="1"/>
                        <a:t>0.1</a:t>
                      </a:r>
                      <a:endParaRPr lang="zh-CN" altLang="en-US" sz="36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/>
                        <a:t>２</a:t>
                      </a:r>
                      <a:endParaRPr lang="zh-CN" altLang="en-US" sz="3600" b="1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3600" b="1"/>
                        <a:t>2</a:t>
                      </a:r>
                      <a:endParaRPr lang="zh-CN" altLang="en-US" sz="36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3600" b="1"/>
                        <a:t>0.2</a:t>
                      </a:r>
                      <a:endParaRPr lang="zh-CN" altLang="en-US" sz="36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/>
                        <a:t>３</a:t>
                      </a:r>
                      <a:endParaRPr lang="zh-CN" altLang="en-US" sz="3600" b="1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3600" b="1"/>
                        <a:t>3</a:t>
                      </a:r>
                      <a:endParaRPr lang="zh-CN" altLang="en-US" sz="36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3600" b="1"/>
                        <a:t>0.3</a:t>
                      </a:r>
                      <a:endParaRPr lang="zh-CN" altLang="en-US" sz="3600" b="1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18" name="标题 33817"/>
          <p:cNvSpPr>
            <a:spLocks noGrp="1"/>
          </p:cNvSpPr>
          <p:nvPr>
            <p:ph type="title" idx="4294967295"/>
          </p:nvPr>
        </p:nvSpPr>
        <p:spPr>
          <a:xfrm>
            <a:off x="695325" y="4868863"/>
            <a:ext cx="4824413" cy="714375"/>
          </a:xfrm>
        </p:spPr>
        <p:txBody>
          <a:bodyPr anchor="ctr" anchorCtr="0"/>
          <a:p>
            <a:r>
              <a:rPr lang="zh-CN" altLang="en-US" sz="4000" b="1" dirty="0"/>
              <a:t>实验结论是：</a:t>
            </a:r>
            <a:endParaRPr lang="zh-CN" altLang="en-US" sz="4000" b="1" dirty="0"/>
          </a:p>
        </p:txBody>
      </p:sp>
      <p:sp>
        <p:nvSpPr>
          <p:cNvPr id="33819" name="文本框 33818"/>
          <p:cNvSpPr txBox="1"/>
          <p:nvPr/>
        </p:nvSpPr>
        <p:spPr>
          <a:xfrm>
            <a:off x="3581400" y="609600"/>
            <a:ext cx="5181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sz="2800" dirty="0">
              <a:latin typeface="Times New Roman" panose="02020603050405020304" pitchFamily="18" charset="0"/>
            </a:endParaRPr>
          </a:p>
        </p:txBody>
      </p:sp>
      <p:sp>
        <p:nvSpPr>
          <p:cNvPr id="33820" name="文本框 33819"/>
          <p:cNvSpPr txBox="1"/>
          <p:nvPr/>
        </p:nvSpPr>
        <p:spPr>
          <a:xfrm>
            <a:off x="2855913" y="476250"/>
            <a:ext cx="71993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研究电流随电压的变化？</a:t>
            </a:r>
            <a:endParaRPr lang="zh-CN" altLang="en-US" sz="4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3821" name="文本框 33820"/>
          <p:cNvSpPr txBox="1"/>
          <p:nvPr/>
        </p:nvSpPr>
        <p:spPr>
          <a:xfrm>
            <a:off x="4440238" y="4941888"/>
            <a:ext cx="5040312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保持电阻不变时，电流跟电压成</a:t>
            </a:r>
            <a:r>
              <a:rPr lang="zh-CN" altLang="en-US" sz="4000" b="1" u="sng" dirty="0">
                <a:solidFill>
                  <a:srgbClr val="0000CC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正比</a:t>
            </a: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关系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8" grpId="0"/>
      <p:bldP spid="33820" grpId="0"/>
      <p:bldP spid="338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标题 31745"/>
          <p:cNvSpPr>
            <a:spLocks noGrp="1"/>
          </p:cNvSpPr>
          <p:nvPr>
            <p:ph type="title"/>
          </p:nvPr>
        </p:nvSpPr>
        <p:spPr>
          <a:xfrm>
            <a:off x="1992313" y="765175"/>
            <a:ext cx="8218487" cy="1143000"/>
          </a:xfrm>
        </p:spPr>
        <p:txBody>
          <a:bodyPr anchor="ctr" anchorCtr="0"/>
          <a:p>
            <a:r>
              <a:rPr lang="zh-CN" altLang="en-US" sz="4800" b="1" dirty="0">
                <a:solidFill>
                  <a:srgbClr val="FF3300"/>
                </a:solidFill>
              </a:rPr>
              <a:t>如何研究通过导体的电流与导体电阻的 关系</a:t>
            </a:r>
            <a:endParaRPr lang="zh-CN" altLang="en-US" sz="4800" b="1" dirty="0">
              <a:solidFill>
                <a:srgbClr val="FF3300"/>
              </a:solidFill>
            </a:endParaRPr>
          </a:p>
        </p:txBody>
      </p:sp>
      <p:sp>
        <p:nvSpPr>
          <p:cNvPr id="31749" name="文本框 31748"/>
          <p:cNvSpPr txBox="1"/>
          <p:nvPr/>
        </p:nvSpPr>
        <p:spPr>
          <a:xfrm>
            <a:off x="2135188" y="2420938"/>
            <a:ext cx="8064500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chemeClr val="accent2"/>
                </a:solidFill>
                <a:latin typeface="Arial" panose="020B0604020202020204" pitchFamily="34" charset="0"/>
              </a:rPr>
              <a:t>控制电压一定，改变导体的电阻，用电流表测量通过导体的电流。</a:t>
            </a:r>
            <a:endParaRPr lang="zh-CN" altLang="en-US" sz="44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标题 32769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endParaRPr dirty="0"/>
          </a:p>
        </p:txBody>
      </p:sp>
      <p:sp>
        <p:nvSpPr>
          <p:cNvPr id="32771" name="文本占位符 32770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dirty="0"/>
          </a:p>
        </p:txBody>
      </p:sp>
      <p:sp>
        <p:nvSpPr>
          <p:cNvPr id="32773" name="动作按钮: 前进或下一项 32772">
            <a:hlinkClick r:id="rId1" action="ppaction://hlinkfile"/>
          </p:cNvPr>
          <p:cNvSpPr/>
          <p:nvPr/>
        </p:nvSpPr>
        <p:spPr>
          <a:xfrm>
            <a:off x="10056813" y="6237288"/>
            <a:ext cx="611187" cy="493712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2049" name="FOfficeDoc1" descr="clipboard/media/image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ZTM4ODYzZGU4ZTcwYTAyYmRmMWE5ZTYyZjI3YWYyZ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1232</Words>
  <Application>WPS 演示</Application>
  <PresentationFormat>宽屏</PresentationFormat>
  <Paragraphs>197</Paragraphs>
  <Slides>18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</vt:lpstr>
      <vt:lpstr>宋体</vt:lpstr>
      <vt:lpstr>Wingdings</vt:lpstr>
      <vt:lpstr>Wingdings</vt:lpstr>
      <vt:lpstr>Times New Roman</vt:lpstr>
      <vt:lpstr>隶书</vt:lpstr>
      <vt:lpstr>微软雅黑</vt:lpstr>
      <vt:lpstr>华文新魏</vt:lpstr>
      <vt:lpstr>黑体</vt:lpstr>
      <vt:lpstr>Calibri</vt:lpstr>
      <vt:lpstr>Arial Unicode MS</vt:lpstr>
      <vt:lpstr>Office 主题​​</vt:lpstr>
      <vt:lpstr>默认设计模板</vt:lpstr>
      <vt:lpstr>Paint.Picture</vt:lpstr>
      <vt:lpstr>PowerPoint 演示文稿</vt:lpstr>
      <vt:lpstr>如何研究电流 、电压、电阻三个物理量之间的变化关系？</vt:lpstr>
      <vt:lpstr>PowerPoint 演示文稿</vt:lpstr>
      <vt:lpstr>实验中的电压表  电流表和滑动变阻器，各起什么作用？</vt:lpstr>
      <vt:lpstr>问题：如何研究电流与电压的关系</vt:lpstr>
      <vt:lpstr>PowerPoint 演示文稿</vt:lpstr>
      <vt:lpstr>实验结论是：</vt:lpstr>
      <vt:lpstr>如何研究通过导体的电流与导体电阻的 关系</vt:lpstr>
      <vt:lpstr>PowerPoint 演示文稿</vt:lpstr>
      <vt:lpstr>实验结论是：</vt:lpstr>
      <vt:lpstr>PowerPoint 演示文稿</vt:lpstr>
      <vt:lpstr>PowerPoint 演示文稿</vt:lpstr>
      <vt:lpstr>PowerPoint 演示文稿</vt:lpstr>
      <vt:lpstr>由公式I=U/R导出R=U/I，以下说法正确的是[        ]                         A.加在导体两端的电压越大，导体的电阻越大                             B.通过导体的电流越大，导体的电阻越小   C.导体的电阻是导体本身的一种性质，跟电 压电流无关                               D.导体的电阻在电流减小到零时非常大</vt:lpstr>
      <vt:lpstr>分析上表数据可以得出结论是：                                                            </vt:lpstr>
      <vt:lpstr>PowerPoint 演示文稿</vt:lpstr>
      <vt:lpstr>            1、一个阻值为4欧的导体， 在其两端加上6V的电压后通过它的电流为          A。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Administrator</cp:lastModifiedBy>
  <cp:revision>151</cp:revision>
  <dcterms:created xsi:type="dcterms:W3CDTF">2019-06-19T02:08:00Z</dcterms:created>
  <dcterms:modified xsi:type="dcterms:W3CDTF">2022-08-06T08:47:01Z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2052-11.1.0.12302</vt:lpwstr>
  </property>
  <property fmtid="{D5CDD505-2E9C-101B-9397-08002B2CF9AE}" pid="3" name="ICV">
    <vt:lpwstr>E4E659F1A5C54D21BB3847AC119EF625</vt:lpwstr>
  </property>
</Properties>
</file>